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3286" y="6475413"/>
            <a:ext cx="18606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Mohamed Abouelseoud, Sony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802.11-18/0703r2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April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/>
              <a:t>Discussion on the Multi-band Discovery Assistance </a:t>
            </a:r>
            <a:r>
              <a:rPr lang="en-US" dirty="0" smtClean="0"/>
              <a:t>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2018-04-25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Agile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F</a:t>
            </a:r>
            <a:r>
              <a:rPr lang="en-US" sz="2000" b="0" dirty="0" smtClean="0"/>
              <a:t>acilitates </a:t>
            </a:r>
            <a:r>
              <a:rPr lang="en-US" sz="2000" b="0" dirty="0"/>
              <a:t>better management of Wi-Fi </a:t>
            </a:r>
            <a:r>
              <a:rPr lang="en-US" sz="2000" b="0" dirty="0" smtClean="0"/>
              <a:t>networks changing conditions and improved </a:t>
            </a:r>
            <a:r>
              <a:rPr lang="en-US" sz="2000" b="0" dirty="0"/>
              <a:t>resource utilization </a:t>
            </a:r>
            <a:endParaRPr lang="en-US" sz="2000" b="0" dirty="0" smtClean="0"/>
          </a:p>
          <a:p>
            <a:r>
              <a:rPr lang="en-US" b="0" dirty="0" smtClean="0"/>
              <a:t>Uses </a:t>
            </a:r>
            <a:r>
              <a:rPr lang="en-US" b="0" dirty="0"/>
              <a:t>several </a:t>
            </a:r>
            <a:r>
              <a:rPr lang="en-US" b="0" dirty="0" smtClean="0"/>
              <a:t>mechanisms</a:t>
            </a:r>
            <a:endParaRPr lang="en-US" b="0" dirty="0"/>
          </a:p>
          <a:p>
            <a:pPr lvl="1"/>
            <a:r>
              <a:rPr lang="en-US" sz="1800" dirty="0"/>
              <a:t>Dynamic network monitoring: </a:t>
            </a:r>
            <a:r>
              <a:rPr lang="en-US" sz="1800" b="0" dirty="0" smtClean="0"/>
              <a:t>APs and client devices continually exchange information about the current Wi-Fi network environment</a:t>
            </a:r>
          </a:p>
          <a:p>
            <a:pPr lvl="1"/>
            <a:r>
              <a:rPr lang="en-US" sz="1800" dirty="0" smtClean="0"/>
              <a:t>Intelligent steering: </a:t>
            </a:r>
            <a:r>
              <a:rPr lang="en-US" sz="1800" b="0" dirty="0" smtClean="0"/>
              <a:t>APs suggest another AP, frequency band, or channel to client devices when the Wi-Fi environment becomes congested</a:t>
            </a:r>
          </a:p>
          <a:p>
            <a:pPr lvl="1"/>
            <a:r>
              <a:rPr lang="en-US" sz="1800" dirty="0" smtClean="0"/>
              <a:t>Fast </a:t>
            </a:r>
            <a:r>
              <a:rPr lang="en-US" sz="1800" dirty="0"/>
              <a:t>network transitions</a:t>
            </a:r>
            <a:r>
              <a:rPr lang="en-US" sz="1800" dirty="0" smtClean="0"/>
              <a:t>:</a:t>
            </a:r>
            <a:r>
              <a:rPr lang="en-US" sz="1800" b="1" dirty="0"/>
              <a:t> </a:t>
            </a:r>
            <a:r>
              <a:rPr lang="en-US" sz="1800" dirty="0"/>
              <a:t>Once a client device decides to roam to a different AP, band, or channel, the association and connection happen quickly and </a:t>
            </a:r>
            <a:r>
              <a:rPr lang="en-US" sz="1800" dirty="0" smtClean="0"/>
              <a:t>seamlessly</a:t>
            </a:r>
          </a:p>
          <a:p>
            <a:r>
              <a:rPr lang="en-US" b="0" dirty="0" err="1" smtClean="0"/>
              <a:t>WiFi</a:t>
            </a:r>
            <a:r>
              <a:rPr lang="en-US" b="0" dirty="0" smtClean="0"/>
              <a:t> Agile Multi-band does not consider network discovery and beacon/BF sweeping issues, it only exchanges information of prioritized available networks  </a:t>
            </a:r>
            <a:endParaRPr lang="en-US" b="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Mohamed Abouelseoud, </a:t>
            </a:r>
            <a:r>
              <a:rPr lang="en-US" altLang="en-US" dirty="0" smtClean="0"/>
              <a:t>Sony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43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9167" y="6475413"/>
            <a:ext cx="192475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Mohamed Abouelseoud, Sony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5111" y="2524946"/>
            <a:ext cx="8073777" cy="20848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TXTIME(µs) </a:t>
            </a:r>
            <a:r>
              <a:rPr lang="en-US" sz="1400" dirty="0"/>
              <a:t>=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L-STF</a:t>
            </a:r>
            <a:r>
              <a:rPr lang="en-US" sz="1400" dirty="0" smtClean="0"/>
              <a:t>+ T</a:t>
            </a:r>
            <a:r>
              <a:rPr lang="en-US" sz="1400" baseline="-25000" dirty="0" smtClean="0"/>
              <a:t>L-CE</a:t>
            </a:r>
            <a:r>
              <a:rPr lang="en-US" sz="1400" dirty="0" smtClean="0"/>
              <a:t>+ </a:t>
            </a:r>
            <a:r>
              <a:rPr lang="en-US" sz="1400" dirty="0" smtClean="0"/>
              <a:t>((Length +L</a:t>
            </a:r>
            <a:r>
              <a:rPr lang="en-US" sz="1400" baseline="-25000" dirty="0" smtClean="0"/>
              <a:t>L-Header</a:t>
            </a:r>
            <a:r>
              <a:rPr lang="en-US" sz="1400" dirty="0" smtClean="0"/>
              <a:t>)x </a:t>
            </a:r>
            <a:r>
              <a:rPr lang="en-US" sz="1400" dirty="0"/>
              <a:t>8 +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CW</a:t>
            </a:r>
            <a:r>
              <a:rPr lang="en-US" sz="1400" dirty="0" smtClean="0"/>
              <a:t> </a:t>
            </a:r>
            <a:r>
              <a:rPr lang="en-US" sz="1400" dirty="0"/>
              <a:t>x 168) </a:t>
            </a:r>
            <a:r>
              <a:rPr lang="en-US" sz="1400" dirty="0" smtClean="0"/>
              <a:t>x 32/1.76e3 </a:t>
            </a:r>
            <a:r>
              <a:rPr lang="en-US" sz="1400" dirty="0"/>
              <a:t>+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TRN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	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L-Header</a:t>
            </a:r>
            <a:r>
              <a:rPr lang="en-US" sz="1200" dirty="0" smtClean="0"/>
              <a:t>=5 </a:t>
            </a:r>
            <a:r>
              <a:rPr lang="en-US" sz="1200" dirty="0" smtClean="0"/>
              <a:t>Octets 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(1)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0791"/>
            <a:ext cx="8712968" cy="34148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251520" y="2276872"/>
            <a:ext cx="82066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120132" y="221469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BHI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10627" y="4693569"/>
          <a:ext cx="3233781" cy="12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05"/>
                <a:gridCol w="577576"/>
              </a:tblGrid>
              <a:tr h="2588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Frame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r>
                        <a:rPr lang="en-US" sz="1200" dirty="0" smtClean="0"/>
                        <a:t> (µs)</a:t>
                      </a:r>
                      <a:endParaRPr lang="en-US" sz="1200" dirty="0"/>
                    </a:p>
                  </a:txBody>
                  <a:tcPr/>
                </a:tc>
              </a:tr>
              <a:tr h="248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MBIFS ( between BTI and ABFT)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261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LBIF ( when switching DMG antennas)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754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SBIF ( between sweeping</a:t>
                      </a:r>
                      <a:r>
                        <a:rPr lang="en-US" sz="1200" baseline="0" dirty="0" smtClean="0"/>
                        <a:t> frames)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88870"/>
              </p:ext>
            </p:extLst>
          </p:nvPr>
        </p:nvGraphicFramePr>
        <p:xfrm>
          <a:off x="628170" y="4237477"/>
          <a:ext cx="400761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17"/>
                <a:gridCol w="814705"/>
                <a:gridCol w="952691"/>
              </a:tblGrid>
              <a:tr h="480288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</a:t>
                      </a:r>
                    </a:p>
                    <a:p>
                      <a:pPr algn="ctr"/>
                      <a:r>
                        <a:rPr lang="en-US" sz="1400" dirty="0" smtClean="0"/>
                        <a:t>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TX Time </a:t>
                      </a:r>
                    </a:p>
                    <a:p>
                      <a:pPr algn="ctr"/>
                      <a:r>
                        <a:rPr lang="en-US" sz="1400" dirty="0" smtClean="0"/>
                        <a:t>(µs)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14.91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FB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18.25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</a:t>
                      </a:r>
                      <a:r>
                        <a:rPr lang="en-US" sz="1400" dirty="0" smtClean="0"/>
                        <a:t>no </a:t>
                      </a:r>
                      <a:r>
                        <a:rPr lang="en-US" sz="1400" dirty="0" smtClean="0"/>
                        <a:t>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30.76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</a:t>
                      </a:r>
                      <a:r>
                        <a:rPr lang="en-US" sz="1400" dirty="0" smtClean="0"/>
                        <a:t>with </a:t>
                      </a:r>
                      <a:r>
                        <a:rPr lang="en-US" sz="1400" dirty="0" smtClean="0"/>
                        <a:t>31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118.69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035" y="2862010"/>
            <a:ext cx="29051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2060848"/>
            <a:ext cx="4755232" cy="3566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(2)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73637" y="2060848"/>
          <a:ext cx="46143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5"/>
                <a:gridCol w="1357630"/>
                <a:gridCol w="532209"/>
                <a:gridCol w="663580"/>
                <a:gridCol w="792088"/>
                <a:gridCol w="725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Beacons/BI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SSW</a:t>
                      </a:r>
                      <a:r>
                        <a:rPr lang="en-US" sz="1100" baseline="0" dirty="0" smtClean="0"/>
                        <a:t> slots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SSW frames/ slot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DMG Antennas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beacon TRNs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1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2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3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4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5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6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7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Proposed Solution in March Meeting [1] </a:t>
            </a:r>
            <a:br>
              <a:rPr lang="en-US" dirty="0" smtClean="0"/>
            </a:br>
            <a:r>
              <a:rPr lang="en-US" dirty="0" smtClean="0"/>
              <a:t>Option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700808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</a:t>
            </a:r>
            <a:r>
              <a:rPr lang="en-US" sz="1400" dirty="0" smtClean="0"/>
              <a:t>(beacon </a:t>
            </a:r>
            <a:r>
              <a:rPr lang="en-US" sz="1400" dirty="0"/>
              <a:t>has the multi-band element with added </a:t>
            </a:r>
            <a:r>
              <a:rPr lang="en-US" sz="1400" dirty="0" smtClean="0"/>
              <a:t>1-bit </a:t>
            </a:r>
            <a:r>
              <a:rPr lang="en-US" sz="1400" dirty="0"/>
              <a:t>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authenticates/associates </a:t>
            </a:r>
            <a:r>
              <a:rPr lang="en-US" sz="1400" dirty="0"/>
              <a:t>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</a:t>
            </a:r>
            <a:r>
              <a:rPr lang="en-US" sz="1400" dirty="0" smtClean="0"/>
              <a:t>sends Discovery Assistance Request action frame (new frame)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on the sub 6GHz to STA </a:t>
            </a:r>
            <a:endParaRPr lang="en-US" sz="1400" dirty="0" smtClean="0"/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when used in the Discovery </a:t>
            </a:r>
            <a:r>
              <a:rPr lang="en-US" sz="1400" dirty="0" smtClean="0"/>
              <a:t>Assistance </a:t>
            </a:r>
            <a:r>
              <a:rPr lang="en-US" sz="1400" dirty="0"/>
              <a:t>Request </a:t>
            </a:r>
            <a:r>
              <a:rPr lang="en-US" sz="1400" dirty="0" smtClean="0"/>
              <a:t>action </a:t>
            </a:r>
            <a:r>
              <a:rPr lang="en-US" sz="1400" dirty="0"/>
              <a:t>frame </a:t>
            </a:r>
            <a:r>
              <a:rPr lang="en-US" sz="1400" dirty="0" smtClean="0"/>
              <a:t>has </a:t>
            </a:r>
            <a:r>
              <a:rPr lang="en-US" sz="1400" dirty="0"/>
              <a:t>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Response </a:t>
            </a:r>
            <a:r>
              <a:rPr lang="en-US" sz="1400" kern="0" dirty="0" smtClean="0"/>
              <a:t>and attach the Discovery Assistance Response element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Discovery Assistance Response frame has the following</a:t>
            </a:r>
          </a:p>
          <a:p>
            <a:pPr marL="457200" lvl="1" indent="0">
              <a:buNone/>
            </a:pPr>
            <a:r>
              <a:rPr lang="en-US" sz="1000" kern="0" dirty="0" smtClean="0"/>
              <a:t>(Discovery </a:t>
            </a:r>
            <a:r>
              <a:rPr lang="en-US" sz="1000" kern="0" dirty="0" smtClean="0"/>
              <a:t>assistance response ( accept, reject,..) , Discovery assistance 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497" y="1691818"/>
            <a:ext cx="4423007" cy="324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Updated Proposed Solution </a:t>
            </a:r>
            <a:br>
              <a:rPr lang="en-US" dirty="0" smtClean="0"/>
            </a:br>
            <a:r>
              <a:rPr lang="en-US" dirty="0" smtClean="0"/>
              <a:t>Option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700808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</a:t>
            </a:r>
            <a:r>
              <a:rPr lang="en-US" sz="1400" dirty="0" smtClean="0"/>
              <a:t>(beacon </a:t>
            </a:r>
            <a:r>
              <a:rPr lang="en-US" sz="1400" dirty="0"/>
              <a:t>has the multi-band element with added </a:t>
            </a:r>
            <a:r>
              <a:rPr lang="en-US" sz="1400" dirty="0" smtClean="0"/>
              <a:t>1-bit </a:t>
            </a:r>
            <a:r>
              <a:rPr lang="en-US" sz="1400" dirty="0"/>
              <a:t>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</a:t>
            </a:r>
            <a:r>
              <a:rPr lang="en-US" sz="1400" dirty="0"/>
              <a:t>authenticates/associates 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sends FST </a:t>
            </a:r>
            <a:r>
              <a:rPr lang="en-US" sz="1400" dirty="0" smtClean="0"/>
              <a:t>Request action frame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on the sub 6GHz to </a:t>
            </a:r>
            <a:r>
              <a:rPr lang="en-US" sz="1400" dirty="0" smtClean="0"/>
              <a:t>STA- frame is used for triggering discovery only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when used in the FST request has 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FST response and attach the Discovery Assistance Response element to it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FST response has the following</a:t>
            </a:r>
          </a:p>
          <a:p>
            <a:pPr marL="457200" lvl="1" indent="0">
              <a:buNone/>
            </a:pPr>
            <a:r>
              <a:rPr lang="en-US" sz="1000" kern="0" dirty="0" smtClean="0"/>
              <a:t>(,Discovery </a:t>
            </a:r>
            <a:r>
              <a:rPr lang="en-US" sz="1000" kern="0" dirty="0" smtClean="0"/>
              <a:t>assistance </a:t>
            </a:r>
            <a:r>
              <a:rPr lang="en-US" sz="1000" kern="0" dirty="0"/>
              <a:t>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666" y="1696185"/>
            <a:ext cx="4267137" cy="317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Updated Proposed Solution </a:t>
            </a:r>
            <a:br>
              <a:rPr lang="en-US" dirty="0" smtClean="0"/>
            </a:br>
            <a:r>
              <a:rPr lang="en-US" dirty="0" smtClean="0"/>
              <a:t>Option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484784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( beacon has the multi-band element with added bit 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associates/authenticates </a:t>
            </a:r>
            <a:r>
              <a:rPr lang="en-US" sz="1400" dirty="0"/>
              <a:t>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sends </a:t>
            </a:r>
            <a:r>
              <a:rPr lang="en-US" sz="1400" dirty="0" smtClean="0"/>
              <a:t>OCT Request action frame with an Information </a:t>
            </a:r>
            <a:r>
              <a:rPr lang="en-US" sz="1400" dirty="0"/>
              <a:t>R</a:t>
            </a:r>
            <a:r>
              <a:rPr lang="en-US" sz="1400" dirty="0" smtClean="0"/>
              <a:t>equest action frame attached to it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Information </a:t>
            </a:r>
            <a:r>
              <a:rPr lang="en-US" sz="1400" dirty="0"/>
              <a:t>R</a:t>
            </a:r>
            <a:r>
              <a:rPr lang="en-US" sz="1400" dirty="0" smtClean="0"/>
              <a:t>equest action frame includes the Discovery Assistance Request element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A</a:t>
            </a:r>
            <a:r>
              <a:rPr lang="en-US" sz="1400" dirty="0" smtClean="0"/>
              <a:t>ssistance Request element </a:t>
            </a:r>
            <a:r>
              <a:rPr lang="en-US" sz="1400" dirty="0"/>
              <a:t>when used in the </a:t>
            </a:r>
            <a:r>
              <a:rPr lang="en-US" sz="1400" dirty="0" smtClean="0"/>
              <a:t>information </a:t>
            </a:r>
            <a:r>
              <a:rPr lang="en-US" sz="1400" dirty="0"/>
              <a:t>request </a:t>
            </a:r>
            <a:r>
              <a:rPr lang="en-US" sz="1400" dirty="0" smtClean="0"/>
              <a:t>action frame has </a:t>
            </a:r>
            <a:r>
              <a:rPr lang="en-US" sz="1400" dirty="0"/>
              <a:t>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OCT Response action frame and attach the Information Response action frame to it</a:t>
            </a:r>
          </a:p>
          <a:p>
            <a:pPr>
              <a:buFont typeface="+mj-lt"/>
              <a:buAutoNum type="arabicPeriod" startAt="6"/>
            </a:pPr>
            <a:r>
              <a:rPr lang="en-US" sz="1400" dirty="0"/>
              <a:t>The Information </a:t>
            </a:r>
            <a:r>
              <a:rPr lang="en-US" sz="1400" dirty="0" smtClean="0"/>
              <a:t>Response action </a:t>
            </a:r>
            <a:r>
              <a:rPr lang="en-US" sz="1400" dirty="0"/>
              <a:t>frame includes </a:t>
            </a:r>
            <a:r>
              <a:rPr lang="en-US" sz="1400" kern="0" dirty="0" smtClean="0"/>
              <a:t>Discovery Assistance Response element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Information Response has the following </a:t>
            </a:r>
          </a:p>
          <a:p>
            <a:pPr marL="457200" lvl="1" indent="0">
              <a:buNone/>
            </a:pPr>
            <a:r>
              <a:rPr lang="en-US" sz="1000" kern="0" dirty="0" smtClean="0"/>
              <a:t>(Discovery </a:t>
            </a:r>
            <a:r>
              <a:rPr lang="en-US" sz="1000" kern="0" dirty="0"/>
              <a:t>assistance response ( accept, reject,..) , Discovery </a:t>
            </a:r>
            <a:r>
              <a:rPr lang="en-US" sz="1000" kern="0" dirty="0" smtClean="0"/>
              <a:t>assistance </a:t>
            </a:r>
            <a:r>
              <a:rPr lang="en-US" sz="1000" kern="0" dirty="0"/>
              <a:t>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542" y="1688255"/>
            <a:ext cx="4417458" cy="30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Requirements for Each </a:t>
            </a:r>
            <a:r>
              <a:rPr lang="en-US" dirty="0"/>
              <a:t>O</a:t>
            </a:r>
            <a:r>
              <a:rPr lang="en-US" dirty="0" smtClean="0"/>
              <a:t>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All options require the following: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dding 1-bit to the multi-band element to indicate discovery assistance feature</a:t>
            </a:r>
          </a:p>
          <a:p>
            <a:pPr lvl="1"/>
            <a:r>
              <a:rPr lang="en-US" sz="1600" dirty="0" smtClean="0"/>
              <a:t>2 new elements (Discovery Assistance Request </a:t>
            </a:r>
            <a:r>
              <a:rPr lang="en-US" sz="1600" dirty="0"/>
              <a:t>and Discovery </a:t>
            </a:r>
            <a:r>
              <a:rPr lang="en-US" sz="1600" dirty="0" smtClean="0"/>
              <a:t>Assistance Response elements) </a:t>
            </a:r>
          </a:p>
          <a:p>
            <a:r>
              <a:rPr lang="en-US" sz="1800" dirty="0" smtClean="0"/>
              <a:t>Option 1:</a:t>
            </a:r>
          </a:p>
          <a:p>
            <a:pPr lvl="1"/>
            <a:r>
              <a:rPr lang="en-US" sz="1600" dirty="0" smtClean="0"/>
              <a:t>Define 2 new action frames, Discovery Assistance Request and Discovery Assistance Response action frames to carry the </a:t>
            </a:r>
            <a:r>
              <a:rPr lang="en-US" sz="1600" dirty="0"/>
              <a:t>newly defined Discovery Assistance </a:t>
            </a:r>
            <a:r>
              <a:rPr lang="en-US" sz="1600" dirty="0" smtClean="0"/>
              <a:t>elements</a:t>
            </a:r>
          </a:p>
          <a:p>
            <a:r>
              <a:rPr lang="en-US" sz="1800" dirty="0" smtClean="0"/>
              <a:t>Option 2:</a:t>
            </a:r>
          </a:p>
          <a:p>
            <a:pPr lvl="1"/>
            <a:r>
              <a:rPr lang="en-US" sz="1600" dirty="0" smtClean="0"/>
              <a:t>Enable FST Request and FST Response action frames to carry the newly defined Discovery Assistance elements</a:t>
            </a:r>
          </a:p>
          <a:p>
            <a:r>
              <a:rPr lang="en-US" sz="1800" dirty="0" smtClean="0"/>
              <a:t>Option 3:</a:t>
            </a:r>
          </a:p>
          <a:p>
            <a:pPr lvl="1"/>
            <a:r>
              <a:rPr lang="en-US" sz="1600" dirty="0" smtClean="0"/>
              <a:t>Enable Information Request and Information Response action frames to carry the </a:t>
            </a:r>
            <a:r>
              <a:rPr lang="en-US" sz="1600" dirty="0"/>
              <a:t>newly defined Discovery </a:t>
            </a:r>
            <a:r>
              <a:rPr lang="en-US" sz="1600" dirty="0" smtClean="0"/>
              <a:t>Assistance elements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32" y="1844824"/>
            <a:ext cx="5400600" cy="4114800"/>
          </a:xfrm>
        </p:spPr>
        <p:txBody>
          <a:bodyPr/>
          <a:lstStyle/>
          <a:p>
            <a:r>
              <a:rPr lang="en-US" sz="1600" dirty="0" smtClean="0"/>
              <a:t>Option 1 and Option 3 allow mmW Discovery Assistance- </a:t>
            </a:r>
            <a:r>
              <a:rPr lang="en-US" sz="1600" smtClean="0"/>
              <a:t>no standard action </a:t>
            </a:r>
            <a:r>
              <a:rPr lang="en-US" sz="1600" dirty="0" smtClean="0"/>
              <a:t>needed </a:t>
            </a:r>
          </a:p>
          <a:p>
            <a:r>
              <a:rPr lang="en-US" sz="1600" dirty="0" smtClean="0"/>
              <a:t>STAs in the </a:t>
            </a:r>
            <a:r>
              <a:rPr lang="en-US" sz="1600" dirty="0"/>
              <a:t>mmW ESS or Distribution </a:t>
            </a:r>
            <a:r>
              <a:rPr lang="en-US" sz="1600" dirty="0" smtClean="0"/>
              <a:t>Network trigger other STAs to enable discovery for the new STA</a:t>
            </a:r>
          </a:p>
          <a:p>
            <a:r>
              <a:rPr lang="en-US" sz="1600" dirty="0" smtClean="0"/>
              <a:t>Allowing the Information </a:t>
            </a:r>
            <a:r>
              <a:rPr lang="en-US" sz="1600" dirty="0" err="1" smtClean="0"/>
              <a:t>Req</a:t>
            </a:r>
            <a:r>
              <a:rPr lang="en-US" sz="1600" dirty="0" smtClean="0"/>
              <a:t>/</a:t>
            </a:r>
            <a:r>
              <a:rPr lang="en-US" sz="1600" dirty="0" err="1" smtClean="0"/>
              <a:t>Resp</a:t>
            </a:r>
            <a:r>
              <a:rPr lang="en-US" sz="1600" dirty="0" smtClean="0"/>
              <a:t> or the Discovery Assistance </a:t>
            </a:r>
            <a:r>
              <a:rPr lang="en-US" sz="1600" dirty="0" err="1"/>
              <a:t>Req</a:t>
            </a:r>
            <a:r>
              <a:rPr lang="en-US" sz="1600" dirty="0"/>
              <a:t>/</a:t>
            </a:r>
            <a:r>
              <a:rPr lang="en-US" sz="1600" dirty="0" err="1"/>
              <a:t>Resp</a:t>
            </a:r>
            <a:r>
              <a:rPr lang="en-US" sz="1600" dirty="0"/>
              <a:t> action </a:t>
            </a:r>
            <a:r>
              <a:rPr lang="en-US" sz="1600" dirty="0" smtClean="0"/>
              <a:t>frames to carry the Discovery Assistance elements enables other nodes in the ESS or Distribution Network to trigger discovery for the new node </a:t>
            </a:r>
          </a:p>
          <a:p>
            <a:pPr lvl="1"/>
            <a:r>
              <a:rPr lang="en-US" sz="1200" dirty="0"/>
              <a:t>New node ( STA 1) discovers one STA ( STA 2) through multi-band signal (Option 1, 2 or 3) </a:t>
            </a:r>
          </a:p>
          <a:p>
            <a:pPr lvl="1"/>
            <a:r>
              <a:rPr lang="en-US" sz="1200" dirty="0" smtClean="0"/>
              <a:t>Discovered STA (STA 2) sends Information </a:t>
            </a:r>
            <a:r>
              <a:rPr lang="en-US" sz="1200" dirty="0" err="1" smtClean="0"/>
              <a:t>Req</a:t>
            </a:r>
            <a:r>
              <a:rPr lang="en-US" sz="1200" dirty="0"/>
              <a:t> or Discovery </a:t>
            </a:r>
            <a:r>
              <a:rPr lang="en-US" sz="1200" dirty="0" smtClean="0"/>
              <a:t>Assistance </a:t>
            </a:r>
            <a:r>
              <a:rPr lang="en-US" sz="1200" dirty="0" err="1"/>
              <a:t>Req</a:t>
            </a:r>
            <a:r>
              <a:rPr lang="en-US" sz="1200" dirty="0"/>
              <a:t> </a:t>
            </a:r>
            <a:r>
              <a:rPr lang="en-US" sz="1200" dirty="0" smtClean="0"/>
              <a:t>with Discovery Assistance Request element to nearby mmW enabled STA ( STAs already connected to, STA 3) to trigger discovery for the new STA</a:t>
            </a:r>
          </a:p>
          <a:p>
            <a:pPr lvl="1"/>
            <a:r>
              <a:rPr lang="en-US" sz="1200" dirty="0" smtClean="0"/>
              <a:t>Other STAs ( STA 3) respond with </a:t>
            </a:r>
            <a:r>
              <a:rPr lang="en-US" sz="1200" dirty="0"/>
              <a:t>Information </a:t>
            </a:r>
            <a:r>
              <a:rPr lang="en-US" sz="1200" dirty="0" err="1" smtClean="0"/>
              <a:t>Resp</a:t>
            </a:r>
            <a:r>
              <a:rPr lang="en-US" sz="1200" dirty="0" smtClean="0"/>
              <a:t> </a:t>
            </a:r>
            <a:r>
              <a:rPr lang="en-US" sz="1200" dirty="0"/>
              <a:t>or Discovery </a:t>
            </a:r>
            <a:r>
              <a:rPr lang="en-US" sz="1200" dirty="0" smtClean="0"/>
              <a:t>Assistance </a:t>
            </a:r>
            <a:r>
              <a:rPr lang="en-US" sz="1200" dirty="0" err="1" smtClean="0"/>
              <a:t>Resp</a:t>
            </a:r>
            <a:r>
              <a:rPr lang="en-US" sz="1200" dirty="0" smtClean="0"/>
              <a:t> </a:t>
            </a:r>
            <a:r>
              <a:rPr lang="en-US" sz="1200" dirty="0"/>
              <a:t>with Discovery Assistance </a:t>
            </a:r>
            <a:r>
              <a:rPr lang="en-US" sz="1200" dirty="0" smtClean="0"/>
              <a:t>Response </a:t>
            </a:r>
            <a:r>
              <a:rPr lang="en-US" sz="1200" dirty="0"/>
              <a:t>element to </a:t>
            </a:r>
            <a:r>
              <a:rPr lang="en-US" sz="1200" dirty="0" smtClean="0"/>
              <a:t>the discovered STA (STA 2) and start the discovery protocol if Discovery Assistance request is accepted</a:t>
            </a:r>
          </a:p>
          <a:p>
            <a:pPr lvl="1"/>
            <a:r>
              <a:rPr lang="en-US" sz="1200" dirty="0" smtClean="0"/>
              <a:t>The request can propagate through the network ( STA3 to STA 4)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540" y="2276872"/>
            <a:ext cx="3311459" cy="2880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2360" y="4653136"/>
            <a:ext cx="64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28384" y="335699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37890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80242" y="4963100"/>
            <a:ext cx="1599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Multi-band Discovery Assistance (Option 1, 2 or 3)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2335" y="233172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59959"/>
              </p:ext>
            </p:extLst>
          </p:nvPr>
        </p:nvGraphicFramePr>
        <p:xfrm>
          <a:off x="179514" y="908720"/>
          <a:ext cx="878497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566094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1 (Mar</a:t>
                      </a:r>
                      <a:r>
                        <a:rPr lang="en-US" baseline="0" dirty="0" smtClean="0"/>
                        <a:t> 18)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2 (FST)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3 (OCT)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94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9083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Cleaner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Frames can be sent on mmW band and Sub-6GHz </a:t>
                      </a:r>
                      <a:r>
                        <a:rPr lang="en-US" sz="1200" baseline="0" smtClean="0"/>
                        <a:t>band (Work for Multi-band Discovery Assistance and mmW Discovery Assistance 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 new action</a:t>
                      </a:r>
                      <a:r>
                        <a:rPr lang="en-US" sz="1200" baseline="0" dirty="0" smtClean="0"/>
                        <a:t> frames need to be defined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Need to define state machine for the transaction of theses frames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Reuse existing </a:t>
                      </a:r>
                      <a:r>
                        <a:rPr lang="en-US" sz="1200" baseline="0" dirty="0" smtClean="0"/>
                        <a:t>state machines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Less changes in the specs compared to Option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Introducing</a:t>
                      </a:r>
                      <a:r>
                        <a:rPr lang="en-US" sz="1200" baseline="0" dirty="0" smtClean="0"/>
                        <a:t> DMG specific features as part of a generic MB operation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Using the FST outside its intended use case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Would work with Multi-band Discovery Assistance only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Reuse existing </a:t>
                      </a:r>
                      <a:r>
                        <a:rPr lang="en-US" sz="1200" baseline="0" dirty="0" smtClean="0"/>
                        <a:t>state machines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Less changes in the specs compared to Option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Work for Multi-band Discovery Assistance and mmW Discovery Assistance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Add</a:t>
                      </a:r>
                      <a:r>
                        <a:rPr lang="en-US" sz="1200" baseline="0" dirty="0" smtClean="0"/>
                        <a:t> new flavor to the Information Request and Information Response frames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598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38980</TotalTime>
  <Words>1299</Words>
  <Application>Microsoft Office PowerPoint</Application>
  <PresentationFormat>On-screen Show (4:3)</PresentationFormat>
  <Paragraphs>211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Discussion on the Multi-band Discovery Assistance Proposal</vt:lpstr>
      <vt:lpstr>Expected Latency Due to BHI (1) </vt:lpstr>
      <vt:lpstr>Expected Latency Due to BHI (2) </vt:lpstr>
      <vt:lpstr>Proposed Solution in March Meeting [1]  Option 1 </vt:lpstr>
      <vt:lpstr>Updated Proposed Solution  Option 2 </vt:lpstr>
      <vt:lpstr>Updated Proposed Solution  Option 3 </vt:lpstr>
      <vt:lpstr>Standard Requirements for Each Option</vt:lpstr>
      <vt:lpstr>mmW Discovery Assistance</vt:lpstr>
      <vt:lpstr>PowerPoint Presentation</vt:lpstr>
      <vt:lpstr>Wi-Fi Agile Multi-band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171</cp:revision>
  <cp:lastPrinted>2016-10-04T20:51:11Z</cp:lastPrinted>
  <dcterms:created xsi:type="dcterms:W3CDTF">2015-03-24T14:22:58Z</dcterms:created>
  <dcterms:modified xsi:type="dcterms:W3CDTF">2018-05-02T18:08:59Z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