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69" r:id="rId2"/>
    <p:sldId id="322" r:id="rId3"/>
    <p:sldId id="323" r:id="rId4"/>
    <p:sldId id="324" r:id="rId5"/>
    <p:sldId id="325" r:id="rId6"/>
    <p:sldId id="326" r:id="rId7"/>
    <p:sldId id="327" r:id="rId8"/>
    <p:sldId id="328" r:id="rId9"/>
    <p:sldId id="329" r:id="rId10"/>
    <p:sldId id="330" r:id="rId11"/>
    <p:sldId id="321" r:id="rId12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 Silva, Claudio" initials="DSC" lastIdx="2" clrIdx="0">
    <p:extLst/>
  </p:cmAuthor>
  <p:cmAuthor id="2" name="Aldana, Carlos H" initials="ACH" lastIdx="15" clrIdx="1">
    <p:extLst/>
  </p:cmAuthor>
  <p:cmAuthor id="3" name="Chen, Cheng" initials="CC" lastIdx="3" clrIdx="2">
    <p:extLst/>
  </p:cmAuthor>
  <p:cmAuthor id="4" name="Nabeel Ahmed" initials="NA" lastIdx="2" clrIdx="3">
    <p:extLst/>
  </p:cmAuthor>
  <p:cmAuthor id="5" name="Nabeel Ahmed" initials="NA [2]" lastIdx="1" clrIdx="4">
    <p:extLst/>
  </p:cmAuthor>
  <p:cmAuthor id="6" name="Nabeel Ahmed" initials="NA [3]" lastIdx="1" clrIdx="5">
    <p:extLst/>
  </p:cmAuthor>
  <p:cmAuthor id="7" name="Nabeel Ahmed" initials="NA [4]" lastIdx="1" clrIdx="6">
    <p:extLst/>
  </p:cmAuthor>
  <p:cmAuthor id="8" name="Nabeel Ahmed" initials="NA [5]" lastIdx="1" clrIdx="7">
    <p:extLst/>
  </p:cmAuthor>
  <p:cmAuthor id="9" name="Nabeel Ahmed" initials="NA [6]" lastIdx="1" clrIdx="8">
    <p:extLst/>
  </p:cmAuthor>
  <p:cmAuthor id="10" name="Nabeel Ahmed" initials="NA [7]" lastIdx="1" clrIdx="9">
    <p:extLst/>
  </p:cmAuthor>
  <p:cmAuthor id="11" name="Nabeel Ahmed" initials="NA [8]" lastIdx="1" clrIdx="10">
    <p:extLst/>
  </p:cmAuthor>
  <p:cmAuthor id="12" name="Nabeel Ahmed" initials="NA [9]" lastIdx="1" clrIdx="11">
    <p:extLst/>
  </p:cmAuthor>
  <p:cmAuthor id="13" name="Nabeel Ahmed" initials="NA [10]" lastIdx="1" clrIdx="12">
    <p:extLst/>
  </p:cmAuthor>
  <p:cmAuthor id="14" name="Nabeel Ahmed" initials="NA [11]" lastIdx="1" clrIdx="13">
    <p:extLst/>
  </p:cmAuthor>
  <p:cmAuthor id="15" name="Nabeel Ahmed" initials="NA [12]" lastIdx="1" clrIdx="14">
    <p:extLst/>
  </p:cmAuthor>
  <p:cmAuthor id="16" name="Nabeel Ahmed" initials="NA [13]" lastIdx="1" clrIdx="15">
    <p:extLst/>
  </p:cmAuthor>
  <p:cmAuthor id="17" name="Nabeel Ahmed" initials="NA [14]" lastIdx="1" clrIdx="16">
    <p:extLst/>
  </p:cmAuthor>
  <p:cmAuthor id="18" name="Nabeel Ahmed" initials="NA [15]" lastIdx="1" clrIdx="17">
    <p:extLst/>
  </p:cmAuthor>
  <p:cmAuthor id="19" name="Nabeel Ahmed" initials="NA [16]" lastIdx="1" clrIdx="18">
    <p:extLst/>
  </p:cmAuthor>
  <p:cmAuthor id="20" name="Nabeel Ahmed" initials="NA [17]" lastIdx="1" clrIdx="19">
    <p:extLst/>
  </p:cmAuthor>
  <p:cmAuthor id="21" name="Nabeel Ahmed" initials="NA [18]" lastIdx="1" clrIdx="20">
    <p:extLst/>
  </p:cmAuthor>
  <p:cmAuthor id="22" name="Nabeel Ahmed" initials="NA [19]" lastIdx="1" clrIdx="21">
    <p:extLst/>
  </p:cmAuthor>
  <p:cmAuthor id="23" name="Nabeel Ahmed" initials="NA [20]" lastIdx="1" clrIdx="22">
    <p:extLst/>
  </p:cmAuthor>
  <p:cmAuthor id="24" name="Nabeel Ahmed" initials="NA [21]" lastIdx="1" clrIdx="23">
    <p:extLst/>
  </p:cmAuthor>
  <p:cmAuthor id="25" name="Cordeiro, Carlos" initials="CC" lastIdx="17" clrIdx="24">
    <p:extLst>
      <p:ext uri="{19B8F6BF-5375-455C-9EA6-DF929625EA0E}">
        <p15:presenceInfo xmlns:p15="http://schemas.microsoft.com/office/powerpoint/2012/main" userId="S-1-5-21-725345543-602162358-527237240-833488" providerId="AD"/>
      </p:ext>
    </p:extLst>
  </p:cmAuthor>
  <p:cmAuthor id="26" name="Solomon Trainin" initials="ST" lastIdx="6" clrIdx="25">
    <p:extLst>
      <p:ext uri="{19B8F6BF-5375-455C-9EA6-DF929625EA0E}">
        <p15:presenceInfo xmlns:p15="http://schemas.microsoft.com/office/powerpoint/2012/main" userId="S-1-5-21-1952997573-423393015-1030492284-3318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8F8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73" autoAdjust="0"/>
    <p:restoredTop sz="95979" autoAdjust="0"/>
  </p:normalViewPr>
  <p:slideViewPr>
    <p:cSldViewPr>
      <p:cViewPr varScale="1">
        <p:scale>
          <a:sx n="74" d="100"/>
          <a:sy n="74" d="100"/>
        </p:scale>
        <p:origin x="1674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1156"/>
    </p:cViewPr>
  </p:sorterViewPr>
  <p:notesViewPr>
    <p:cSldViewPr>
      <p:cViewPr varScale="1">
        <p:scale>
          <a:sx n="84" d="100"/>
          <a:sy n="84" d="100"/>
        </p:scale>
        <p:origin x="3792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33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51276" y="175750"/>
            <a:ext cx="23561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677">
              <a:defRPr sz="1400" b="1" smtClean="0"/>
            </a:lvl1pPr>
          </a:lstStyle>
          <a:p>
            <a:pPr>
              <a:defRPr/>
            </a:pPr>
            <a:r>
              <a:rPr lang="en-US" altLang="en-US" dirty="0"/>
              <a:t>doc.: IEEE 802.11-16/XXXXr0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2966" y="175750"/>
            <a:ext cx="1227837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677">
              <a:defRPr sz="1400" b="1" smtClean="0"/>
            </a:lvl1pPr>
          </a:lstStyle>
          <a:p>
            <a:pPr>
              <a:defRPr/>
            </a:pPr>
            <a:r>
              <a:rPr lang="en-US" altLang="en-US" dirty="0"/>
              <a:t>September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320081" y="8997440"/>
            <a:ext cx="1067601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677">
              <a:defRPr smtClean="0"/>
            </a:lvl1pPr>
          </a:lstStyle>
          <a:p>
            <a:pPr>
              <a:defRPr/>
            </a:pPr>
            <a:r>
              <a:rPr lang="en-US" altLang="en-US" dirty="0"/>
              <a:t>Intel Corporation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68476" y="8997440"/>
            <a:ext cx="517769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677">
              <a:defRPr smtClean="0"/>
            </a:lvl1pPr>
          </a:lstStyle>
          <a:p>
            <a:pPr>
              <a:defRPr/>
            </a:pPr>
            <a:r>
              <a:rPr lang="en-US" altLang="en-US" dirty="0"/>
              <a:t>Page </a:t>
            </a:r>
            <a:fld id="{308D0DB5-E65D-4027-A3D6-A770114E773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16390" name="Line 6"/>
          <p:cNvSpPr>
            <a:spLocks noChangeShapeType="1"/>
          </p:cNvSpPr>
          <p:nvPr/>
        </p:nvSpPr>
        <p:spPr bwMode="auto">
          <a:xfrm>
            <a:off x="701362" y="388013"/>
            <a:ext cx="560767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952" tIns="45976" rIns="91952" bIns="45976" anchor="ctr"/>
          <a:lstStyle/>
          <a:p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701362" y="8997440"/>
            <a:ext cx="71814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61963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923925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387475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849438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3066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7638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2210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6782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en-US" sz="1200" dirty="0"/>
              <a:t>Submission</a:t>
            </a:r>
          </a:p>
        </p:txBody>
      </p:sp>
      <p:sp>
        <p:nvSpPr>
          <p:cNvPr id="16392" name="Line 8"/>
          <p:cNvSpPr>
            <a:spLocks noChangeShapeType="1"/>
          </p:cNvSpPr>
          <p:nvPr/>
        </p:nvSpPr>
        <p:spPr bwMode="auto">
          <a:xfrm>
            <a:off x="701362" y="8986308"/>
            <a:ext cx="576335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952" tIns="45976" rIns="91952" bIns="45976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4004362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94610" y="96239"/>
            <a:ext cx="23561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677">
              <a:defRPr sz="1400" b="1" smtClean="0"/>
            </a:lvl1pPr>
          </a:lstStyle>
          <a:p>
            <a:pPr>
              <a:defRPr/>
            </a:pPr>
            <a:r>
              <a:rPr lang="en-US" altLang="en-US" dirty="0"/>
              <a:t>doc.: IEEE 802.11-16/XXXXr0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1237" y="96239"/>
            <a:ext cx="1227837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677">
              <a:defRPr sz="1400" b="1" smtClean="0"/>
            </a:lvl1pPr>
          </a:lstStyle>
          <a:p>
            <a:pPr>
              <a:defRPr/>
            </a:pPr>
            <a:r>
              <a:rPr lang="en-US" altLang="en-US" dirty="0"/>
              <a:t>September 2016</a:t>
            </a:r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9038" y="703263"/>
            <a:ext cx="4632325" cy="3473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078" y="4416029"/>
            <a:ext cx="5142244" cy="41838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187" tIns="46296" rIns="94187" bIns="4629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818939" y="9000621"/>
            <a:ext cx="1531830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9760" lvl="4" algn="r" defTabSz="938677">
              <a:defRPr smtClean="0"/>
            </a:lvl5pPr>
          </a:lstStyle>
          <a:p>
            <a:pPr lvl="4">
              <a:defRPr/>
            </a:pPr>
            <a:r>
              <a:rPr lang="en-US" altLang="en-US" dirty="0"/>
              <a:t>Intel Corporation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58668" y="9000621"/>
            <a:ext cx="517769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677">
              <a:defRPr smtClean="0"/>
            </a:lvl1pPr>
          </a:lstStyle>
          <a:p>
            <a:pPr>
              <a:defRPr/>
            </a:pPr>
            <a:r>
              <a:rPr lang="en-US" altLang="en-US" dirty="0"/>
              <a:t>Page </a:t>
            </a:r>
            <a:fld id="{5141B13C-4ED3-422C-AA6B-C10F79265DEC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731855" y="9000621"/>
            <a:ext cx="71814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dirty="0"/>
              <a:t>Submission</a:t>
            </a:r>
          </a:p>
        </p:txBody>
      </p:sp>
      <p:sp>
        <p:nvSpPr>
          <p:cNvPr id="11273" name="Line 9"/>
          <p:cNvSpPr>
            <a:spLocks noChangeShapeType="1"/>
          </p:cNvSpPr>
          <p:nvPr/>
        </p:nvSpPr>
        <p:spPr bwMode="auto">
          <a:xfrm>
            <a:off x="731855" y="8999030"/>
            <a:ext cx="554669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952" tIns="45976" rIns="91952" bIns="45976" anchor="ctr"/>
          <a:lstStyle/>
          <a:p>
            <a:endParaRPr lang="en-US" dirty="0"/>
          </a:p>
        </p:txBody>
      </p:sp>
      <p:sp>
        <p:nvSpPr>
          <p:cNvPr id="11274" name="Line 10"/>
          <p:cNvSpPr>
            <a:spLocks noChangeShapeType="1"/>
          </p:cNvSpPr>
          <p:nvPr/>
        </p:nvSpPr>
        <p:spPr bwMode="auto">
          <a:xfrm>
            <a:off x="654818" y="297371"/>
            <a:ext cx="570076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952" tIns="45976" rIns="91952" bIns="45976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176458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7111" indent="-28735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940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916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6892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28682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88442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48202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07963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dirty="0"/>
              <a:t>September 2016</a:t>
            </a:r>
          </a:p>
        </p:txBody>
      </p:sp>
      <p:sp>
        <p:nvSpPr>
          <p:cNvPr id="1229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4820" indent="-34482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7111" indent="-28735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940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916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976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9521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9281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9041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98802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altLang="en-US" dirty="0"/>
              <a:t>Intel Corporation</a:t>
            </a:r>
          </a:p>
        </p:txBody>
      </p:sp>
      <p:sp>
        <p:nvSpPr>
          <p:cNvPr id="1229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61260" y="9000621"/>
            <a:ext cx="415177" cy="184666"/>
          </a:xfrm>
          <a:noFill/>
        </p:spPr>
        <p:txBody>
          <a:bodyPr/>
          <a:lstStyle>
            <a:lvl1pPr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7111" indent="-28735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940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916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6892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28682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88442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48202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07963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dirty="0"/>
              <a:t>Page </a:t>
            </a:r>
            <a:fld id="{07FC9C9D-9E8C-45A0-A936-072F1228F988}" type="slidenum">
              <a:rPr lang="en-US" altLang="en-US"/>
              <a:pPr/>
              <a:t>1</a:t>
            </a:fld>
            <a:endParaRPr lang="en-US" altLang="en-US" dirty="0"/>
          </a:p>
        </p:txBody>
      </p:sp>
      <p:sp>
        <p:nvSpPr>
          <p:cNvPr id="122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9038" y="703263"/>
            <a:ext cx="4632325" cy="3473450"/>
          </a:xfrm>
          <a:ln/>
        </p:spPr>
      </p:sp>
      <p:sp>
        <p:nvSpPr>
          <p:cNvPr id="1229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doc.: IEEE 802.11-16/XXXXr0</a:t>
            </a:r>
          </a:p>
        </p:txBody>
      </p:sp>
    </p:spTree>
    <p:extLst>
      <p:ext uri="{BB962C8B-B14F-4D97-AF65-F5344CB8AC3E}">
        <p14:creationId xmlns:p14="http://schemas.microsoft.com/office/powerpoint/2010/main" val="37079768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453882" y="6475413"/>
            <a:ext cx="109004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Kazuyuki Sakoda, Sony</a:t>
            </a:r>
            <a:endParaRPr lang="en-US" alt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5D672648-7DCA-4661-B892-3BDB8380A188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010338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Kazuyuki Sakoda, Sony</a:t>
            </a:r>
            <a:endParaRPr lang="en-US" alt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DEA09825-A2EA-4142-A0E2-E50DC4D3D576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552863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Kazuyuki Sakoda, Sony</a:t>
            </a:r>
            <a:endParaRPr lang="en-US" alt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B24DC951-9CD8-4722-8C76-3302E1A2B8B9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8774938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453882" y="6475413"/>
            <a:ext cx="109004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Kazuyuki Sakoda, Sony</a:t>
            </a:r>
            <a:endParaRPr lang="en-US" alt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0391809B-2015-42AC-9A4A-427CE29EAC4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9257105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Kazuyuki Sakoda, Sony</a:t>
            </a:r>
            <a:endParaRPr lang="en-US" alt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10F6E6CE-8ABD-4955-BA38-BB3D0CE062DF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626612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Kazuyuki Sakoda, Sony</a:t>
            </a:r>
            <a:endParaRPr lang="en-US" alt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D35713F2-5C51-482B-BB1A-40C072D1C4D2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2859524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Kazuyuki Sakoda, Sony</a:t>
            </a:r>
            <a:endParaRPr lang="en-US" alt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8EC0A8DC-FA10-4FB7-971C-0E8C528A3795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576150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Kazuyuki Sakoda, Sony</a:t>
            </a:r>
            <a:endParaRPr lang="en-US" alt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D42DAC82-9FFB-41F8-B85F-AE56342600F6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701046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Kazuyuki Sakoda, Sony</a:t>
            </a:r>
            <a:endParaRPr lang="en-US" alt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CC207694-CE22-4B71-AB21-68A1BA6616A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985899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Kazuyuki Sakoda, Sony</a:t>
            </a:r>
            <a:endParaRPr lang="en-US" alt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97287725-04B1-4114-BE7C-1DB7341F149F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903622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Kazuyuki Sakoda, Sony</a:t>
            </a:r>
            <a:endParaRPr lang="en-US" alt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79514AE6-3789-4BAA-855F-F1D0C197B3E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85445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83286" y="6475413"/>
            <a:ext cx="1860639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altLang="en-US" dirty="0" smtClean="0"/>
              <a:t>Mohamed Abouelseoud, Sony</a:t>
            </a:r>
            <a:endParaRPr lang="en-US" alt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16CD3B3E-E816-4245-A507-039527FD6128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143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3429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/>
              <a:t>doc.: </a:t>
            </a:r>
            <a:r>
              <a:rPr lang="en-US" altLang="en-US" sz="1800" b="1" dirty="0" smtClean="0"/>
              <a:t>IEEE </a:t>
            </a:r>
            <a:r>
              <a:rPr lang="en-US" altLang="en-US" sz="1800" b="1" dirty="0" smtClean="0"/>
              <a:t>802.11-18/0703r2</a:t>
            </a:r>
            <a:endParaRPr lang="en-US" alt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" name="TextBox 1"/>
          <p:cNvSpPr txBox="1"/>
          <p:nvPr userDrawn="1"/>
        </p:nvSpPr>
        <p:spPr>
          <a:xfrm>
            <a:off x="611560" y="240268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April 2018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453882" y="6475413"/>
            <a:ext cx="1090043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mtClean="0"/>
              <a:t>Kazuyuki Sakoda, Sony</a:t>
            </a:r>
            <a:endParaRPr lang="en-US" altLang="en-US" dirty="0"/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dirty="0"/>
              <a:t>Slide </a:t>
            </a:r>
            <a:fld id="{F53C4008-337E-4BDF-8FF3-BA2CFCA543C3}" type="slidenum">
              <a:rPr lang="en-US" altLang="en-US"/>
              <a:pPr/>
              <a:t>1</a:t>
            </a:fld>
            <a:endParaRPr lang="en-US" altLang="en-US" dirty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210072"/>
            <a:ext cx="7772400" cy="1066800"/>
          </a:xfrm>
          <a:noFill/>
        </p:spPr>
        <p:txBody>
          <a:bodyPr/>
          <a:lstStyle/>
          <a:p>
            <a:r>
              <a:rPr lang="en-US" dirty="0"/>
              <a:t>Discussion on the Multi-band Discovery Assistance </a:t>
            </a:r>
            <a:r>
              <a:rPr lang="en-US" dirty="0" smtClean="0"/>
              <a:t>Proposal</a:t>
            </a:r>
            <a:endParaRPr lang="en-US" alt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564904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/>
              <a:t>Date:</a:t>
            </a:r>
            <a:r>
              <a:rPr lang="en-US" altLang="en-US" sz="2000" b="0" dirty="0"/>
              <a:t> </a:t>
            </a:r>
            <a:r>
              <a:rPr lang="en-US" altLang="en-US" sz="2000" b="0" dirty="0" smtClean="0"/>
              <a:t>2018-04-25</a:t>
            </a:r>
            <a:endParaRPr lang="en-US" altLang="en-US" sz="2000" b="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4745248"/>
              </p:ext>
            </p:extLst>
          </p:nvPr>
        </p:nvGraphicFramePr>
        <p:xfrm>
          <a:off x="535905" y="3263623"/>
          <a:ext cx="8148390" cy="1361440"/>
        </p:xfrm>
        <a:graphic>
          <a:graphicData uri="http://schemas.openxmlformats.org/drawingml/2006/table">
            <a:tbl>
              <a:tblPr firstRow="1">
                <a:tableStyleId>{5940675A-B579-460E-94D1-54222C63F5DA}</a:tableStyleId>
              </a:tblPr>
              <a:tblGrid>
                <a:gridCol w="162967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1027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31209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sz="1400" b="1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Affiliation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38480"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Mohamed </a:t>
                      </a:r>
                      <a:r>
                        <a:rPr lang="en-US" sz="1400" b="0" dirty="0" err="1" smtClean="0"/>
                        <a:t>Abouelseoud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Sony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 smtClean="0"/>
                        <a:t>1730 N. First Street, San Jose CA 95112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+1-408-352-4027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err="1" smtClean="0"/>
                        <a:t>Mohamed.Abouelseoud</a:t>
                      </a:r>
                      <a:r>
                        <a:rPr lang="en-US" sz="1400" b="0" dirty="0" smtClean="0"/>
                        <a:t>(at)sony.com</a:t>
                      </a:r>
                    </a:p>
                  </a:txBody>
                  <a:tcPr/>
                </a:tc>
              </a:tr>
              <a:tr h="406400"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Kazuyuki Sakoda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Sony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1730 N. First Street, San Jose CA 95112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+1-408-352-4405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err="1" smtClean="0"/>
                        <a:t>kazuyuki.sakoda</a:t>
                      </a:r>
                      <a:r>
                        <a:rPr lang="en-US" sz="1400" b="0" dirty="0" smtClean="0"/>
                        <a:t>(at)sony.com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Wi-Fi Agile Multi-band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b="0" dirty="0"/>
              <a:t>F</a:t>
            </a:r>
            <a:r>
              <a:rPr lang="en-US" sz="2000" b="0" dirty="0" smtClean="0"/>
              <a:t>acilitates </a:t>
            </a:r>
            <a:r>
              <a:rPr lang="en-US" sz="2000" b="0" dirty="0"/>
              <a:t>better management of Wi-Fi </a:t>
            </a:r>
            <a:r>
              <a:rPr lang="en-US" sz="2000" b="0" dirty="0" smtClean="0"/>
              <a:t>networks changing conditions and improved </a:t>
            </a:r>
            <a:r>
              <a:rPr lang="en-US" sz="2000" b="0" dirty="0"/>
              <a:t>resource utilization </a:t>
            </a:r>
            <a:endParaRPr lang="en-US" sz="2000" b="0" dirty="0" smtClean="0"/>
          </a:p>
          <a:p>
            <a:r>
              <a:rPr lang="en-US" b="0" dirty="0" smtClean="0"/>
              <a:t>Uses </a:t>
            </a:r>
            <a:r>
              <a:rPr lang="en-US" b="0" dirty="0"/>
              <a:t>several </a:t>
            </a:r>
            <a:r>
              <a:rPr lang="en-US" b="0" dirty="0" smtClean="0"/>
              <a:t>mechanisms</a:t>
            </a:r>
            <a:endParaRPr lang="en-US" b="0" dirty="0"/>
          </a:p>
          <a:p>
            <a:pPr lvl="1"/>
            <a:r>
              <a:rPr lang="en-US" sz="1800" dirty="0"/>
              <a:t>Dynamic network monitoring: </a:t>
            </a:r>
            <a:r>
              <a:rPr lang="en-US" sz="1800" b="0" dirty="0" smtClean="0"/>
              <a:t>APs and client devices continually exchange information about the current Wi-Fi network environment</a:t>
            </a:r>
          </a:p>
          <a:p>
            <a:pPr lvl="1"/>
            <a:r>
              <a:rPr lang="en-US" sz="1800" dirty="0" smtClean="0"/>
              <a:t>Intelligent steering: </a:t>
            </a:r>
            <a:r>
              <a:rPr lang="en-US" sz="1800" b="0" dirty="0" smtClean="0"/>
              <a:t>APs suggest another AP, frequency band, or channel to client devices when the Wi-Fi environment becomes congested</a:t>
            </a:r>
          </a:p>
          <a:p>
            <a:pPr lvl="1"/>
            <a:r>
              <a:rPr lang="en-US" sz="1800" dirty="0" smtClean="0"/>
              <a:t>Fast </a:t>
            </a:r>
            <a:r>
              <a:rPr lang="en-US" sz="1800" dirty="0"/>
              <a:t>network transitions</a:t>
            </a:r>
            <a:r>
              <a:rPr lang="en-US" sz="1800" dirty="0" smtClean="0"/>
              <a:t>:</a:t>
            </a:r>
            <a:r>
              <a:rPr lang="en-US" sz="1800" b="1" dirty="0"/>
              <a:t> </a:t>
            </a:r>
            <a:r>
              <a:rPr lang="en-US" sz="1800" dirty="0"/>
              <a:t>Once a client device decides to roam to a different AP, band, or channel, the association and connection happen quickly and </a:t>
            </a:r>
            <a:r>
              <a:rPr lang="en-US" sz="1800" dirty="0" smtClean="0"/>
              <a:t>seamlessly</a:t>
            </a:r>
          </a:p>
          <a:p>
            <a:r>
              <a:rPr lang="en-US" b="0" dirty="0" err="1" smtClean="0"/>
              <a:t>WiFi</a:t>
            </a:r>
            <a:r>
              <a:rPr lang="en-US" b="0" dirty="0" smtClean="0"/>
              <a:t> Agile Multi-band does not consider network discovery and beacon/BF sweeping issues, it only exchanges information of prioritized available networks  </a:t>
            </a:r>
            <a:endParaRPr lang="en-US" b="0" dirty="0"/>
          </a:p>
          <a:p>
            <a:endParaRPr lang="en-US" sz="1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83287" y="6475413"/>
            <a:ext cx="1860638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Mohamed Abouelseoud, </a:t>
            </a:r>
            <a:r>
              <a:rPr lang="en-US" altLang="en-US" dirty="0" smtClean="0"/>
              <a:t>Sony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10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1124314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b="0" dirty="0" smtClean="0"/>
              <a:t>[1] IEEE 802.11-18/486r0, “</a:t>
            </a:r>
            <a:r>
              <a:rPr lang="en-US" sz="2000" b="0" dirty="0"/>
              <a:t>Multi-band Discovery Assistance</a:t>
            </a:r>
            <a:r>
              <a:rPr lang="en-US" sz="2000" b="0" dirty="0" smtClean="0"/>
              <a:t>”, Mohamed Abouelseoud, et.al.</a:t>
            </a:r>
            <a:endParaRPr lang="en-US" sz="2000" b="0" dirty="0"/>
          </a:p>
          <a:p>
            <a:endParaRPr lang="en-US" sz="2000" b="0" dirty="0"/>
          </a:p>
          <a:p>
            <a:endParaRPr lang="en-US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11</a:t>
            </a:fld>
            <a:endParaRPr lang="en-US" alt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19167" y="6475413"/>
            <a:ext cx="1924758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dirty="0" smtClean="0"/>
              <a:t>Mohamed Abouelseoud, Sony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084897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Content Placeholder 2"/>
          <p:cNvSpPr>
            <a:spLocks noGrp="1"/>
          </p:cNvSpPr>
          <p:nvPr>
            <p:ph idx="1"/>
          </p:nvPr>
        </p:nvSpPr>
        <p:spPr>
          <a:xfrm>
            <a:off x="535111" y="2524946"/>
            <a:ext cx="8073777" cy="2084868"/>
          </a:xfrm>
        </p:spPr>
        <p:txBody>
          <a:bodyPr/>
          <a:lstStyle/>
          <a:p>
            <a:pPr marL="0" indent="0">
              <a:buNone/>
            </a:pPr>
            <a:r>
              <a:rPr lang="en-US" sz="1400" dirty="0" smtClean="0"/>
              <a:t>TXTIME(µs) </a:t>
            </a:r>
            <a:r>
              <a:rPr lang="en-US" sz="1400" dirty="0"/>
              <a:t>= </a:t>
            </a:r>
            <a:r>
              <a:rPr lang="en-US" sz="1400" dirty="0" smtClean="0"/>
              <a:t>T</a:t>
            </a:r>
            <a:r>
              <a:rPr lang="en-US" sz="1400" baseline="-25000" dirty="0" smtClean="0"/>
              <a:t>L-STF</a:t>
            </a:r>
            <a:r>
              <a:rPr lang="en-US" sz="1400" dirty="0" smtClean="0"/>
              <a:t>+ T</a:t>
            </a:r>
            <a:r>
              <a:rPr lang="en-US" sz="1400" baseline="-25000" dirty="0" smtClean="0"/>
              <a:t>L-CE</a:t>
            </a:r>
            <a:r>
              <a:rPr lang="en-US" sz="1400" dirty="0" smtClean="0"/>
              <a:t>+ </a:t>
            </a:r>
            <a:r>
              <a:rPr lang="en-US" sz="1400" dirty="0" smtClean="0"/>
              <a:t>((Length +L</a:t>
            </a:r>
            <a:r>
              <a:rPr lang="en-US" sz="1400" baseline="-25000" dirty="0" smtClean="0"/>
              <a:t>L-Header</a:t>
            </a:r>
            <a:r>
              <a:rPr lang="en-US" sz="1400" dirty="0" smtClean="0"/>
              <a:t>)x </a:t>
            </a:r>
            <a:r>
              <a:rPr lang="en-US" sz="1400" dirty="0"/>
              <a:t>8 + </a:t>
            </a:r>
            <a:r>
              <a:rPr lang="en-US" sz="1400" dirty="0" smtClean="0"/>
              <a:t>N</a:t>
            </a:r>
            <a:r>
              <a:rPr lang="en-US" sz="1400" baseline="-25000" dirty="0" smtClean="0"/>
              <a:t>CW</a:t>
            </a:r>
            <a:r>
              <a:rPr lang="en-US" sz="1400" dirty="0" smtClean="0"/>
              <a:t> </a:t>
            </a:r>
            <a:r>
              <a:rPr lang="en-US" sz="1400" dirty="0"/>
              <a:t>x 168) </a:t>
            </a:r>
            <a:r>
              <a:rPr lang="en-US" sz="1400" dirty="0" smtClean="0"/>
              <a:t>x 32/1.76e3 </a:t>
            </a:r>
            <a:r>
              <a:rPr lang="en-US" sz="1400" dirty="0"/>
              <a:t>+ </a:t>
            </a:r>
            <a:r>
              <a:rPr lang="en-US" sz="1400" dirty="0" smtClean="0"/>
              <a:t>T</a:t>
            </a:r>
            <a:r>
              <a:rPr lang="en-US" sz="1400" baseline="-25000" dirty="0" smtClean="0"/>
              <a:t>TRN</a:t>
            </a:r>
          </a:p>
          <a:p>
            <a:pPr marL="0" indent="0">
              <a:buNone/>
            </a:pPr>
            <a:endParaRPr lang="en-US" sz="1200" dirty="0" smtClean="0"/>
          </a:p>
          <a:p>
            <a:pPr marL="0" indent="0">
              <a:buNone/>
            </a:pPr>
            <a:endParaRPr lang="en-US" sz="1200" dirty="0" smtClean="0"/>
          </a:p>
          <a:p>
            <a:pPr marL="0" indent="0">
              <a:buNone/>
            </a:pPr>
            <a:r>
              <a:rPr lang="en-US" sz="1200" dirty="0" smtClean="0"/>
              <a:t>		</a:t>
            </a:r>
          </a:p>
          <a:p>
            <a:pPr marL="0" indent="0">
              <a:buNone/>
            </a:pPr>
            <a:r>
              <a:rPr lang="en-US" sz="1200" dirty="0" smtClean="0"/>
              <a:t>	</a:t>
            </a:r>
            <a:endParaRPr lang="en-US" sz="1200" dirty="0" smtClean="0"/>
          </a:p>
          <a:p>
            <a:pPr marL="0" indent="0">
              <a:buNone/>
            </a:pPr>
            <a:r>
              <a:rPr lang="en-US" sz="1200" dirty="0" smtClean="0"/>
              <a:t>	L</a:t>
            </a:r>
            <a:r>
              <a:rPr lang="en-US" sz="1200" baseline="-25000" dirty="0" smtClean="0"/>
              <a:t>L-Header</a:t>
            </a:r>
            <a:r>
              <a:rPr lang="en-US" sz="1200" dirty="0" smtClean="0"/>
              <a:t>=5 </a:t>
            </a:r>
            <a:r>
              <a:rPr lang="en-US" sz="1200" dirty="0" smtClean="0"/>
              <a:t>Octets </a:t>
            </a:r>
          </a:p>
          <a:p>
            <a:pPr marL="0" indent="0">
              <a:buNone/>
            </a:pPr>
            <a:r>
              <a:rPr lang="en-US" sz="1200" dirty="0" smtClean="0"/>
              <a:t>	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Expected Latency Due to BHI (1) 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Mohamed Abouelseoud, Sony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2</a:t>
            </a:fld>
            <a:endParaRPr lang="en-US" altLang="en-US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1770791"/>
            <a:ext cx="8712968" cy="341485"/>
          </a:xfrm>
          <a:prstGeom prst="rect">
            <a:avLst/>
          </a:prstGeom>
        </p:spPr>
      </p:pic>
      <p:cxnSp>
        <p:nvCxnSpPr>
          <p:cNvPr id="16" name="Straight Arrow Connector 15"/>
          <p:cNvCxnSpPr/>
          <p:nvPr/>
        </p:nvCxnSpPr>
        <p:spPr bwMode="auto">
          <a:xfrm>
            <a:off x="251520" y="2276872"/>
            <a:ext cx="820668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" name="TextBox 16"/>
          <p:cNvSpPr txBox="1"/>
          <p:nvPr/>
        </p:nvSpPr>
        <p:spPr>
          <a:xfrm>
            <a:off x="4120132" y="2214690"/>
            <a:ext cx="5040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BHI</a:t>
            </a:r>
            <a:endParaRPr lang="en-US" dirty="0"/>
          </a:p>
        </p:txBody>
      </p:sp>
      <p:graphicFrame>
        <p:nvGraphicFramePr>
          <p:cNvPr id="23" name="Table 22"/>
          <p:cNvGraphicFramePr>
            <a:graphicFrameLocks noGrp="1"/>
          </p:cNvGraphicFramePr>
          <p:nvPr>
            <p:extLst/>
          </p:nvPr>
        </p:nvGraphicFramePr>
        <p:xfrm>
          <a:off x="5010627" y="4693569"/>
          <a:ext cx="3233781" cy="12812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56205"/>
                <a:gridCol w="577576"/>
              </a:tblGrid>
              <a:tr h="258833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Frame Spacing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Time</a:t>
                      </a:r>
                    </a:p>
                    <a:p>
                      <a:r>
                        <a:rPr lang="en-US" sz="1200" dirty="0" smtClean="0"/>
                        <a:t> (µs)</a:t>
                      </a:r>
                      <a:endParaRPr lang="en-US" sz="1200" dirty="0"/>
                    </a:p>
                  </a:txBody>
                  <a:tcPr/>
                </a:tc>
              </a:tr>
              <a:tr h="248033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MBIFS ( between BTI and ABFT)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9</a:t>
                      </a:r>
                      <a:endParaRPr lang="en-US" sz="1200" dirty="0"/>
                    </a:p>
                  </a:txBody>
                  <a:tcPr/>
                </a:tc>
              </a:tr>
              <a:tr h="261745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LBIF ( when switching DMG antennas)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</a:t>
                      </a:r>
                      <a:endParaRPr lang="en-US" sz="1200" dirty="0"/>
                    </a:p>
                  </a:txBody>
                  <a:tcPr/>
                </a:tc>
              </a:tr>
              <a:tr h="275457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SBIF ( between sweeping</a:t>
                      </a:r>
                      <a:r>
                        <a:rPr lang="en-US" sz="1200" baseline="0" dirty="0" smtClean="0"/>
                        <a:t> frames)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6" name="Table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0088870"/>
              </p:ext>
            </p:extLst>
          </p:nvPr>
        </p:nvGraphicFramePr>
        <p:xfrm>
          <a:off x="628170" y="4237477"/>
          <a:ext cx="4007613" cy="200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40217"/>
                <a:gridCol w="814705"/>
                <a:gridCol w="952691"/>
              </a:tblGrid>
              <a:tr h="480288">
                <a:tc>
                  <a:txBody>
                    <a:bodyPr/>
                    <a:lstStyle/>
                    <a:p>
                      <a:pPr algn="l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Length </a:t>
                      </a:r>
                    </a:p>
                    <a:p>
                      <a:pPr algn="ctr"/>
                      <a:r>
                        <a:rPr lang="en-US" sz="1400" dirty="0" smtClean="0"/>
                        <a:t>(octets)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TX Time </a:t>
                      </a:r>
                    </a:p>
                    <a:p>
                      <a:pPr algn="ctr"/>
                      <a:r>
                        <a:rPr lang="en-US" sz="1400" dirty="0" smtClean="0"/>
                        <a:t>(µs)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/>
                        <a:t>SSW Frame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/>
                        <a:t>26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14.91</a:t>
                      </a:r>
                      <a:endParaRPr lang="en-US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/>
                        <a:t>SSW FB Frame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/>
                        <a:t>28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18.25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/>
                        <a:t>Beacon Frame </a:t>
                      </a:r>
                      <a:r>
                        <a:rPr lang="en-US" sz="1400" dirty="0" smtClean="0"/>
                        <a:t>no </a:t>
                      </a:r>
                      <a:r>
                        <a:rPr lang="en-US" sz="1400" dirty="0" smtClean="0"/>
                        <a:t>TRN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/>
                        <a:t>72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30.76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/>
                        <a:t>Beacon Frame </a:t>
                      </a:r>
                      <a:r>
                        <a:rPr lang="en-US" sz="1400" dirty="0" smtClean="0"/>
                        <a:t>with </a:t>
                      </a:r>
                      <a:r>
                        <a:rPr lang="en-US" sz="1400" dirty="0" smtClean="0"/>
                        <a:t>31 TRN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/>
                        <a:t>72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118.69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67035" y="2862010"/>
            <a:ext cx="2905125" cy="695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55287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0100" y="2060848"/>
            <a:ext cx="4755232" cy="356642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Expected Latency Due to BHI (2) 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Mohamed Abouelseoud, Sony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3</a:t>
            </a:fld>
            <a:endParaRPr lang="en-US" altLang="en-US" dirty="0"/>
          </a:p>
        </p:txBody>
      </p:sp>
      <p:graphicFrame>
        <p:nvGraphicFramePr>
          <p:cNvPr id="21" name="Table 20"/>
          <p:cNvGraphicFramePr>
            <a:graphicFrameLocks noGrp="1"/>
          </p:cNvGraphicFramePr>
          <p:nvPr>
            <p:extLst/>
          </p:nvPr>
        </p:nvGraphicFramePr>
        <p:xfrm>
          <a:off x="173637" y="2060848"/>
          <a:ext cx="4614387" cy="3535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2925"/>
                <a:gridCol w="1357630"/>
                <a:gridCol w="532209"/>
                <a:gridCol w="663580"/>
                <a:gridCol w="792088"/>
                <a:gridCol w="725955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Beacons/BI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No of SSW</a:t>
                      </a:r>
                      <a:r>
                        <a:rPr lang="en-US" sz="1100" baseline="0" dirty="0" smtClean="0"/>
                        <a:t> slots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SSW frames/ slot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No of DMG Antennas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No of beacon TRNs</a:t>
                      </a:r>
                      <a:endParaRPr lang="en-US" sz="11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ln>
                            <a:noFill/>
                          </a:ln>
                          <a:effectLst/>
                        </a:rPr>
                        <a:t>Option 1</a:t>
                      </a:r>
                      <a:endParaRPr lang="en-US" sz="1100" b="0" i="0" u="none" strike="noStrike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8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ln>
                            <a:noFill/>
                          </a:ln>
                          <a:effectLst/>
                        </a:rPr>
                        <a:t>Option 2</a:t>
                      </a:r>
                      <a:endParaRPr lang="en-US" sz="1100" b="0" i="0" u="none" strike="noStrike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8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16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ln>
                            <a:noFill/>
                          </a:ln>
                          <a:effectLst/>
                        </a:rPr>
                        <a:t>Option 3</a:t>
                      </a:r>
                      <a:endParaRPr lang="en-US" sz="1100" b="0" i="0" u="none" strike="noStrike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Full</a:t>
                      </a:r>
                      <a:r>
                        <a:rPr lang="en-US" sz="1200" baseline="0" dirty="0" smtClean="0"/>
                        <a:t> beacon sweep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9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16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ln>
                            <a:noFill/>
                          </a:ln>
                          <a:effectLst/>
                        </a:rPr>
                        <a:t>Option 4</a:t>
                      </a:r>
                      <a:endParaRPr lang="en-US" sz="1100" b="0" i="0" u="none" strike="noStrike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Full</a:t>
                      </a:r>
                      <a:r>
                        <a:rPr lang="en-US" sz="1200" baseline="0" dirty="0" smtClean="0"/>
                        <a:t> beacon sweep</a:t>
                      </a:r>
                      <a:endParaRPr lang="en-US" sz="1200" dirty="0" smtClean="0"/>
                    </a:p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9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16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ln>
                            <a:noFill/>
                          </a:ln>
                          <a:effectLst/>
                        </a:rPr>
                        <a:t>Option 5</a:t>
                      </a:r>
                      <a:endParaRPr lang="en-US" sz="1100" b="0" i="0" u="none" strike="noStrike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Full</a:t>
                      </a:r>
                      <a:r>
                        <a:rPr lang="en-US" sz="1200" baseline="0" dirty="0" smtClean="0"/>
                        <a:t> beacon sweep</a:t>
                      </a:r>
                      <a:endParaRPr lang="en-US" sz="1200" dirty="0" smtClean="0"/>
                    </a:p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9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16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16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ln>
                            <a:noFill/>
                          </a:ln>
                          <a:effectLst/>
                        </a:rPr>
                        <a:t>Option 6</a:t>
                      </a:r>
                      <a:endParaRPr lang="en-US" sz="1100" b="0" i="0" u="none" strike="noStrike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Full</a:t>
                      </a:r>
                      <a:r>
                        <a:rPr lang="en-US" sz="1200" baseline="0" dirty="0" smtClean="0"/>
                        <a:t> beacon sweep</a:t>
                      </a:r>
                      <a:endParaRPr lang="en-US" sz="1200" dirty="0" smtClean="0"/>
                    </a:p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9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16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31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ln>
                            <a:noFill/>
                          </a:ln>
                          <a:effectLst/>
                        </a:rPr>
                        <a:t>Option 7</a:t>
                      </a:r>
                      <a:endParaRPr lang="en-US" sz="1100" b="0" i="0" u="none" strike="noStrike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Full</a:t>
                      </a:r>
                      <a:r>
                        <a:rPr lang="en-US" sz="1200" baseline="0" dirty="0" smtClean="0"/>
                        <a:t> beacon sweep</a:t>
                      </a:r>
                      <a:endParaRPr lang="en-US" sz="1200" dirty="0" smtClean="0"/>
                    </a:p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36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16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31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96336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778024"/>
            <a:ext cx="7772400" cy="1066800"/>
          </a:xfrm>
        </p:spPr>
        <p:txBody>
          <a:bodyPr/>
          <a:lstStyle/>
          <a:p>
            <a:r>
              <a:rPr lang="en-US" dirty="0" smtClean="0"/>
              <a:t>Proposed Solution in March Meeting [1] </a:t>
            </a:r>
            <a:br>
              <a:rPr lang="en-US" dirty="0" smtClean="0"/>
            </a:br>
            <a:r>
              <a:rPr lang="en-US" dirty="0" smtClean="0"/>
              <a:t>Option 1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5364" y="1700808"/>
            <a:ext cx="4649850" cy="4176464"/>
          </a:xfrm>
        </p:spPr>
        <p:txBody>
          <a:bodyPr/>
          <a:lstStyle/>
          <a:p>
            <a:pPr lvl="0">
              <a:buFont typeface="+mj-lt"/>
              <a:buAutoNum type="arabicPeriod"/>
            </a:pPr>
            <a:r>
              <a:rPr lang="en-US" sz="1400" dirty="0"/>
              <a:t>New STA receives a beacon on sub-6GHz from a multi-band STA indicating mmW band support and discovery </a:t>
            </a:r>
            <a:r>
              <a:rPr lang="en-US" sz="1400" dirty="0" smtClean="0"/>
              <a:t>assistance </a:t>
            </a:r>
            <a:r>
              <a:rPr lang="en-US" sz="1400" dirty="0"/>
              <a:t>support </a:t>
            </a:r>
            <a:r>
              <a:rPr lang="en-US" sz="1400" dirty="0" smtClean="0"/>
              <a:t>(beacon </a:t>
            </a:r>
            <a:r>
              <a:rPr lang="en-US" sz="1400" dirty="0"/>
              <a:t>has the multi-band element with added </a:t>
            </a:r>
            <a:r>
              <a:rPr lang="en-US" sz="1400" dirty="0" smtClean="0"/>
              <a:t>1-bit </a:t>
            </a:r>
            <a:r>
              <a:rPr lang="en-US" sz="1400" dirty="0"/>
              <a:t>to indicated discovery </a:t>
            </a:r>
            <a:r>
              <a:rPr lang="en-US" sz="1400" dirty="0" smtClean="0"/>
              <a:t>assistance </a:t>
            </a:r>
            <a:r>
              <a:rPr lang="en-US" sz="1400" dirty="0"/>
              <a:t>support)</a:t>
            </a:r>
          </a:p>
          <a:p>
            <a:pPr lvl="0">
              <a:buFont typeface="+mj-lt"/>
              <a:buAutoNum type="arabicPeriod"/>
            </a:pPr>
            <a:r>
              <a:rPr lang="en-US" sz="1400" dirty="0"/>
              <a:t>New </a:t>
            </a:r>
            <a:r>
              <a:rPr lang="en-US" sz="1400" dirty="0" smtClean="0"/>
              <a:t>STA authenticates/associates </a:t>
            </a:r>
            <a:r>
              <a:rPr lang="en-US" sz="1400" dirty="0"/>
              <a:t>to the STA on the sub-6GHz</a:t>
            </a:r>
          </a:p>
          <a:p>
            <a:pPr lvl="0">
              <a:buFont typeface="+mj-lt"/>
              <a:buAutoNum type="arabicPeriod"/>
            </a:pPr>
            <a:r>
              <a:rPr lang="en-US" sz="1400" dirty="0"/>
              <a:t>New STA </a:t>
            </a:r>
            <a:r>
              <a:rPr lang="en-US" sz="1400" dirty="0" smtClean="0"/>
              <a:t>sends Discovery Assistance Request action frame (new frame) with </a:t>
            </a:r>
            <a:r>
              <a:rPr lang="en-US" sz="1400" dirty="0"/>
              <a:t>Discovery </a:t>
            </a:r>
            <a:r>
              <a:rPr lang="en-US" sz="1400" dirty="0" smtClean="0"/>
              <a:t>Assistance Request element </a:t>
            </a:r>
            <a:r>
              <a:rPr lang="en-US" sz="1400" dirty="0"/>
              <a:t>on the sub 6GHz to STA </a:t>
            </a:r>
            <a:endParaRPr lang="en-US" sz="1400" dirty="0" smtClean="0"/>
          </a:p>
          <a:p>
            <a:pPr lvl="0">
              <a:buFont typeface="+mj-lt"/>
              <a:buAutoNum type="arabicPeriod"/>
            </a:pPr>
            <a:r>
              <a:rPr lang="en-US" sz="1400" dirty="0" smtClean="0"/>
              <a:t>The </a:t>
            </a:r>
            <a:r>
              <a:rPr lang="en-US" sz="1400" dirty="0"/>
              <a:t>Discovery </a:t>
            </a:r>
            <a:r>
              <a:rPr lang="en-US" sz="1400" dirty="0" smtClean="0"/>
              <a:t>Assistance Request element </a:t>
            </a:r>
            <a:r>
              <a:rPr lang="en-US" sz="1400" dirty="0"/>
              <a:t>when used in the Discovery </a:t>
            </a:r>
            <a:r>
              <a:rPr lang="en-US" sz="1400" dirty="0" smtClean="0"/>
              <a:t>Assistance </a:t>
            </a:r>
            <a:r>
              <a:rPr lang="en-US" sz="1400" dirty="0"/>
              <a:t>Request </a:t>
            </a:r>
            <a:r>
              <a:rPr lang="en-US" sz="1400" dirty="0" smtClean="0"/>
              <a:t>action </a:t>
            </a:r>
            <a:r>
              <a:rPr lang="en-US" sz="1400" dirty="0"/>
              <a:t>frame </a:t>
            </a:r>
            <a:r>
              <a:rPr lang="en-US" sz="1400" dirty="0" smtClean="0"/>
              <a:t>has </a:t>
            </a:r>
            <a:r>
              <a:rPr lang="en-US" sz="1400" dirty="0"/>
              <a:t>the following </a:t>
            </a:r>
            <a:r>
              <a:rPr lang="en-US" sz="1400" dirty="0" smtClean="0"/>
              <a:t>information: </a:t>
            </a:r>
            <a:endParaRPr lang="en-US" sz="1400" dirty="0"/>
          </a:p>
          <a:p>
            <a:pPr marL="457200" lvl="1" indent="0">
              <a:buNone/>
            </a:pPr>
            <a:r>
              <a:rPr lang="en-US" sz="1000" dirty="0" smtClean="0"/>
              <a:t>(New </a:t>
            </a:r>
            <a:r>
              <a:rPr lang="en-US" sz="1000" dirty="0"/>
              <a:t>node DMG </a:t>
            </a:r>
            <a:r>
              <a:rPr lang="en-US" sz="1000" dirty="0" smtClean="0"/>
              <a:t>capability, New </a:t>
            </a:r>
            <a:r>
              <a:rPr lang="en-US" sz="1000" dirty="0"/>
              <a:t>node SAT </a:t>
            </a:r>
            <a:r>
              <a:rPr lang="en-US" sz="1000" dirty="0" smtClean="0"/>
              <a:t>address, New </a:t>
            </a:r>
            <a:r>
              <a:rPr lang="en-US" sz="1000" dirty="0"/>
              <a:t>node requested scanning mode </a:t>
            </a:r>
            <a:r>
              <a:rPr lang="en-US" sz="1000" dirty="0" smtClean="0"/>
              <a:t>)  </a:t>
            </a:r>
            <a:endParaRPr lang="en-US" sz="1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4</a:t>
            </a:fld>
            <a:endParaRPr lang="en-US" alt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83287" y="6475413"/>
            <a:ext cx="1860638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en-US" dirty="0"/>
              <a:t>Mohamed </a:t>
            </a:r>
            <a:r>
              <a:rPr lang="en-US" altLang="en-US" dirty="0" err="1"/>
              <a:t>Abouelseoud</a:t>
            </a:r>
            <a:r>
              <a:rPr lang="en-US" altLang="en-US" dirty="0"/>
              <a:t>, Sony</a:t>
            </a: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 flipV="1">
            <a:off x="2227488" y="582481"/>
            <a:ext cx="6995063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 bwMode="auto">
          <a:xfrm>
            <a:off x="268394" y="4988374"/>
            <a:ext cx="8860409" cy="20410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+mj-lt"/>
              <a:buAutoNum type="arabicPeriod" startAt="6"/>
            </a:pPr>
            <a:r>
              <a:rPr lang="en-US" sz="1400" kern="0" dirty="0" smtClean="0"/>
              <a:t>STA responds with </a:t>
            </a:r>
            <a:r>
              <a:rPr lang="en-US" sz="1400" dirty="0"/>
              <a:t>Discovery </a:t>
            </a:r>
            <a:r>
              <a:rPr lang="en-US" sz="1400" dirty="0" smtClean="0"/>
              <a:t>Assistance Response </a:t>
            </a:r>
            <a:r>
              <a:rPr lang="en-US" sz="1400" kern="0" dirty="0" smtClean="0"/>
              <a:t>and attach the Discovery Assistance Response element </a:t>
            </a:r>
          </a:p>
          <a:p>
            <a:pPr>
              <a:buFont typeface="+mj-lt"/>
              <a:buAutoNum type="arabicPeriod" startAt="6"/>
            </a:pPr>
            <a:r>
              <a:rPr lang="en-US" sz="1400" kern="0" dirty="0" smtClean="0"/>
              <a:t>The Discovery Assistance Response element when used in the Discovery Assistance Response frame has the following</a:t>
            </a:r>
          </a:p>
          <a:p>
            <a:pPr marL="457200" lvl="1" indent="0">
              <a:buNone/>
            </a:pPr>
            <a:r>
              <a:rPr lang="en-US" sz="1000" kern="0" dirty="0" smtClean="0"/>
              <a:t>(Discovery </a:t>
            </a:r>
            <a:r>
              <a:rPr lang="en-US" sz="1000" kern="0" dirty="0" smtClean="0"/>
              <a:t>assistance response ( accept, reject,..) , Discovery assistance window length, New node dwelling time ( used for TDD mode scanning, New node scanning mode  ) </a:t>
            </a:r>
          </a:p>
          <a:p>
            <a:pPr>
              <a:buFont typeface="+mj-lt"/>
              <a:buAutoNum type="arabicPeriod" startAt="6"/>
            </a:pPr>
            <a:r>
              <a:rPr lang="en-US" sz="1400" kern="0" dirty="0" smtClean="0"/>
              <a:t>New STA and STA start the discovery procedure </a:t>
            </a:r>
            <a:endParaRPr lang="en-US" sz="1400" kern="0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85497" y="1691818"/>
            <a:ext cx="4423007" cy="3249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4308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778024"/>
            <a:ext cx="7772400" cy="1066800"/>
          </a:xfrm>
        </p:spPr>
        <p:txBody>
          <a:bodyPr/>
          <a:lstStyle/>
          <a:p>
            <a:r>
              <a:rPr lang="en-US" dirty="0" smtClean="0"/>
              <a:t>Updated Proposed Solution </a:t>
            </a:r>
            <a:br>
              <a:rPr lang="en-US" dirty="0" smtClean="0"/>
            </a:br>
            <a:r>
              <a:rPr lang="en-US" dirty="0" smtClean="0"/>
              <a:t>Option 2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5364" y="1700808"/>
            <a:ext cx="4649850" cy="4176464"/>
          </a:xfrm>
        </p:spPr>
        <p:txBody>
          <a:bodyPr/>
          <a:lstStyle/>
          <a:p>
            <a:pPr lvl="0">
              <a:buFont typeface="+mj-lt"/>
              <a:buAutoNum type="arabicPeriod"/>
            </a:pPr>
            <a:r>
              <a:rPr lang="en-US" sz="1400" dirty="0"/>
              <a:t>New STA receives a beacon on sub-6GHz from a multi-band STA indicating mmW band support and discovery </a:t>
            </a:r>
            <a:r>
              <a:rPr lang="en-US" sz="1400" dirty="0" smtClean="0"/>
              <a:t>assistance </a:t>
            </a:r>
            <a:r>
              <a:rPr lang="en-US" sz="1400" dirty="0"/>
              <a:t>support </a:t>
            </a:r>
            <a:r>
              <a:rPr lang="en-US" sz="1400" dirty="0" smtClean="0"/>
              <a:t>(beacon </a:t>
            </a:r>
            <a:r>
              <a:rPr lang="en-US" sz="1400" dirty="0"/>
              <a:t>has the multi-band element with added </a:t>
            </a:r>
            <a:r>
              <a:rPr lang="en-US" sz="1400" dirty="0" smtClean="0"/>
              <a:t>1-bit </a:t>
            </a:r>
            <a:r>
              <a:rPr lang="en-US" sz="1400" dirty="0"/>
              <a:t>to indicated discovery </a:t>
            </a:r>
            <a:r>
              <a:rPr lang="en-US" sz="1400" dirty="0" smtClean="0"/>
              <a:t>assistance </a:t>
            </a:r>
            <a:r>
              <a:rPr lang="en-US" sz="1400" dirty="0"/>
              <a:t>support)</a:t>
            </a:r>
          </a:p>
          <a:p>
            <a:pPr lvl="0">
              <a:buFont typeface="+mj-lt"/>
              <a:buAutoNum type="arabicPeriod"/>
            </a:pPr>
            <a:r>
              <a:rPr lang="en-US" sz="1400" dirty="0"/>
              <a:t>New </a:t>
            </a:r>
            <a:r>
              <a:rPr lang="en-US" sz="1400" dirty="0" smtClean="0"/>
              <a:t>STA </a:t>
            </a:r>
            <a:r>
              <a:rPr lang="en-US" sz="1400" dirty="0"/>
              <a:t>authenticates/associates to the STA on the sub-6GHz</a:t>
            </a:r>
          </a:p>
          <a:p>
            <a:pPr lvl="0">
              <a:buFont typeface="+mj-lt"/>
              <a:buAutoNum type="arabicPeriod"/>
            </a:pPr>
            <a:r>
              <a:rPr lang="en-US" sz="1400" dirty="0"/>
              <a:t>New STA sends FST </a:t>
            </a:r>
            <a:r>
              <a:rPr lang="en-US" sz="1400" dirty="0" smtClean="0"/>
              <a:t>Request action frame with </a:t>
            </a:r>
            <a:r>
              <a:rPr lang="en-US" sz="1400" dirty="0"/>
              <a:t>Discovery </a:t>
            </a:r>
            <a:r>
              <a:rPr lang="en-US" sz="1400" dirty="0" smtClean="0"/>
              <a:t>Assistance Request element </a:t>
            </a:r>
            <a:r>
              <a:rPr lang="en-US" sz="1400" dirty="0"/>
              <a:t>on the sub 6GHz to </a:t>
            </a:r>
            <a:r>
              <a:rPr lang="en-US" sz="1400" dirty="0" smtClean="0"/>
              <a:t>STA- frame is used for triggering discovery only </a:t>
            </a:r>
          </a:p>
          <a:p>
            <a:pPr lvl="0">
              <a:buFont typeface="+mj-lt"/>
              <a:buAutoNum type="arabicPeriod"/>
            </a:pPr>
            <a:r>
              <a:rPr lang="en-US" sz="1400" dirty="0" smtClean="0"/>
              <a:t>The </a:t>
            </a:r>
            <a:r>
              <a:rPr lang="en-US" sz="1400" dirty="0"/>
              <a:t>Discovery </a:t>
            </a:r>
            <a:r>
              <a:rPr lang="en-US" sz="1400" dirty="0" smtClean="0"/>
              <a:t>assistance Request element </a:t>
            </a:r>
            <a:r>
              <a:rPr lang="en-US" sz="1400" dirty="0"/>
              <a:t>when used in the FST request has the following </a:t>
            </a:r>
            <a:r>
              <a:rPr lang="en-US" sz="1400" dirty="0" smtClean="0"/>
              <a:t>information: </a:t>
            </a:r>
            <a:endParaRPr lang="en-US" sz="1400" dirty="0"/>
          </a:p>
          <a:p>
            <a:pPr marL="457200" lvl="1" indent="0">
              <a:buNone/>
            </a:pPr>
            <a:r>
              <a:rPr lang="en-US" sz="1000" dirty="0" smtClean="0"/>
              <a:t>(New </a:t>
            </a:r>
            <a:r>
              <a:rPr lang="en-US" sz="1000" dirty="0"/>
              <a:t>node DMG </a:t>
            </a:r>
            <a:r>
              <a:rPr lang="en-US" sz="1000" dirty="0" smtClean="0"/>
              <a:t>capability, New </a:t>
            </a:r>
            <a:r>
              <a:rPr lang="en-US" sz="1000" dirty="0"/>
              <a:t>node SAT </a:t>
            </a:r>
            <a:r>
              <a:rPr lang="en-US" sz="1000" dirty="0" smtClean="0"/>
              <a:t>address, New </a:t>
            </a:r>
            <a:r>
              <a:rPr lang="en-US" sz="1000" dirty="0"/>
              <a:t>node requested scanning mode </a:t>
            </a:r>
            <a:r>
              <a:rPr lang="en-US" sz="1000" dirty="0" smtClean="0"/>
              <a:t>)  </a:t>
            </a:r>
            <a:endParaRPr lang="en-US" sz="1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5</a:t>
            </a:fld>
            <a:endParaRPr lang="en-US" alt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83287" y="6475413"/>
            <a:ext cx="1860638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en-US" dirty="0"/>
              <a:t>Mohamed </a:t>
            </a:r>
            <a:r>
              <a:rPr lang="en-US" altLang="en-US" dirty="0" err="1"/>
              <a:t>Abouelseoud</a:t>
            </a:r>
            <a:r>
              <a:rPr lang="en-US" altLang="en-US" dirty="0"/>
              <a:t>, Sony</a:t>
            </a: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 flipV="1">
            <a:off x="2227488" y="582481"/>
            <a:ext cx="6995063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 bwMode="auto">
          <a:xfrm>
            <a:off x="268394" y="4988374"/>
            <a:ext cx="8860409" cy="20410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+mj-lt"/>
              <a:buAutoNum type="arabicPeriod" startAt="6"/>
            </a:pPr>
            <a:r>
              <a:rPr lang="en-US" sz="1400" kern="0" dirty="0" smtClean="0"/>
              <a:t>STA responds with FST response and attach the Discovery Assistance Response element to it</a:t>
            </a:r>
          </a:p>
          <a:p>
            <a:pPr>
              <a:buFont typeface="+mj-lt"/>
              <a:buAutoNum type="arabicPeriod" startAt="6"/>
            </a:pPr>
            <a:r>
              <a:rPr lang="en-US" sz="1400" kern="0" dirty="0" smtClean="0"/>
              <a:t>The Discovery Assistance Response element when used in the FST response has the following</a:t>
            </a:r>
          </a:p>
          <a:p>
            <a:pPr marL="457200" lvl="1" indent="0">
              <a:buNone/>
            </a:pPr>
            <a:r>
              <a:rPr lang="en-US" sz="1000" kern="0" dirty="0" smtClean="0"/>
              <a:t>(,Discovery </a:t>
            </a:r>
            <a:r>
              <a:rPr lang="en-US" sz="1000" kern="0" dirty="0" smtClean="0"/>
              <a:t>assistance </a:t>
            </a:r>
            <a:r>
              <a:rPr lang="en-US" sz="1000" kern="0" dirty="0"/>
              <a:t>window length, New node dwelling time ( used for TDD mode scanning, New node scanning mode  ) </a:t>
            </a:r>
          </a:p>
          <a:p>
            <a:pPr>
              <a:buFont typeface="+mj-lt"/>
              <a:buAutoNum type="arabicPeriod" startAt="6"/>
            </a:pPr>
            <a:r>
              <a:rPr lang="en-US" sz="1400" kern="0" dirty="0" smtClean="0"/>
              <a:t>New STA and STA start the discovery procedure </a:t>
            </a:r>
            <a:endParaRPr lang="en-US" sz="1400" kern="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61666" y="1696185"/>
            <a:ext cx="4267137" cy="31714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5405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778024"/>
            <a:ext cx="7772400" cy="1066800"/>
          </a:xfrm>
        </p:spPr>
        <p:txBody>
          <a:bodyPr/>
          <a:lstStyle/>
          <a:p>
            <a:r>
              <a:rPr lang="en-US" dirty="0" smtClean="0"/>
              <a:t>Updated Proposed Solution </a:t>
            </a:r>
            <a:br>
              <a:rPr lang="en-US" dirty="0" smtClean="0"/>
            </a:br>
            <a:r>
              <a:rPr lang="en-US" dirty="0" smtClean="0"/>
              <a:t>Option 3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5364" y="1484784"/>
            <a:ext cx="4649850" cy="4176464"/>
          </a:xfrm>
        </p:spPr>
        <p:txBody>
          <a:bodyPr/>
          <a:lstStyle/>
          <a:p>
            <a:pPr lvl="0">
              <a:buFont typeface="+mj-lt"/>
              <a:buAutoNum type="arabicPeriod"/>
            </a:pPr>
            <a:r>
              <a:rPr lang="en-US" sz="1400" dirty="0"/>
              <a:t>New STA receives a beacon on sub-6GHz from a multi-band STA indicating mmW band support and discovery </a:t>
            </a:r>
            <a:r>
              <a:rPr lang="en-US" sz="1400" dirty="0" smtClean="0"/>
              <a:t>assistance </a:t>
            </a:r>
            <a:r>
              <a:rPr lang="en-US" sz="1400" dirty="0"/>
              <a:t>support ( beacon has the multi-band element with added bit to indicated discovery </a:t>
            </a:r>
            <a:r>
              <a:rPr lang="en-US" sz="1400" dirty="0" smtClean="0"/>
              <a:t>assistance </a:t>
            </a:r>
            <a:r>
              <a:rPr lang="en-US" sz="1400" dirty="0"/>
              <a:t>support)</a:t>
            </a:r>
          </a:p>
          <a:p>
            <a:pPr lvl="0">
              <a:buFont typeface="+mj-lt"/>
              <a:buAutoNum type="arabicPeriod"/>
            </a:pPr>
            <a:r>
              <a:rPr lang="en-US" sz="1400" dirty="0"/>
              <a:t>New </a:t>
            </a:r>
            <a:r>
              <a:rPr lang="en-US" sz="1400" dirty="0" smtClean="0"/>
              <a:t>STA associates/authenticates </a:t>
            </a:r>
            <a:r>
              <a:rPr lang="en-US" sz="1400" dirty="0"/>
              <a:t>to the STA on the sub-6GHz</a:t>
            </a:r>
          </a:p>
          <a:p>
            <a:pPr lvl="0">
              <a:buFont typeface="+mj-lt"/>
              <a:buAutoNum type="arabicPeriod"/>
            </a:pPr>
            <a:r>
              <a:rPr lang="en-US" sz="1400" dirty="0"/>
              <a:t>New STA sends </a:t>
            </a:r>
            <a:r>
              <a:rPr lang="en-US" sz="1400" dirty="0" smtClean="0"/>
              <a:t>OCT Request action frame with an Information </a:t>
            </a:r>
            <a:r>
              <a:rPr lang="en-US" sz="1400" dirty="0"/>
              <a:t>R</a:t>
            </a:r>
            <a:r>
              <a:rPr lang="en-US" sz="1400" dirty="0" smtClean="0"/>
              <a:t>equest action frame attached to it</a:t>
            </a:r>
          </a:p>
          <a:p>
            <a:pPr lvl="0">
              <a:buFont typeface="+mj-lt"/>
              <a:buAutoNum type="arabicPeriod"/>
            </a:pPr>
            <a:r>
              <a:rPr lang="en-US" sz="1400" dirty="0" smtClean="0"/>
              <a:t>The Information </a:t>
            </a:r>
            <a:r>
              <a:rPr lang="en-US" sz="1400" dirty="0"/>
              <a:t>R</a:t>
            </a:r>
            <a:r>
              <a:rPr lang="en-US" sz="1400" dirty="0" smtClean="0"/>
              <a:t>equest action frame includes the Discovery Assistance Request element </a:t>
            </a:r>
          </a:p>
          <a:p>
            <a:pPr lvl="0">
              <a:buFont typeface="+mj-lt"/>
              <a:buAutoNum type="arabicPeriod"/>
            </a:pPr>
            <a:r>
              <a:rPr lang="en-US" sz="1400" dirty="0" smtClean="0"/>
              <a:t>The </a:t>
            </a:r>
            <a:r>
              <a:rPr lang="en-US" sz="1400" dirty="0"/>
              <a:t>Discovery A</a:t>
            </a:r>
            <a:r>
              <a:rPr lang="en-US" sz="1400" dirty="0" smtClean="0"/>
              <a:t>ssistance Request element </a:t>
            </a:r>
            <a:r>
              <a:rPr lang="en-US" sz="1400" dirty="0"/>
              <a:t>when used in the </a:t>
            </a:r>
            <a:r>
              <a:rPr lang="en-US" sz="1400" dirty="0" smtClean="0"/>
              <a:t>information </a:t>
            </a:r>
            <a:r>
              <a:rPr lang="en-US" sz="1400" dirty="0"/>
              <a:t>request </a:t>
            </a:r>
            <a:r>
              <a:rPr lang="en-US" sz="1400" dirty="0" smtClean="0"/>
              <a:t>action frame has </a:t>
            </a:r>
            <a:r>
              <a:rPr lang="en-US" sz="1400" dirty="0"/>
              <a:t>the following </a:t>
            </a:r>
            <a:r>
              <a:rPr lang="en-US" sz="1400" dirty="0" smtClean="0"/>
              <a:t>information: </a:t>
            </a:r>
            <a:endParaRPr lang="en-US" sz="1400" dirty="0"/>
          </a:p>
          <a:p>
            <a:pPr marL="457200" lvl="1" indent="0">
              <a:buNone/>
            </a:pPr>
            <a:r>
              <a:rPr lang="en-US" sz="1000" dirty="0" smtClean="0"/>
              <a:t>(New </a:t>
            </a:r>
            <a:r>
              <a:rPr lang="en-US" sz="1000" dirty="0"/>
              <a:t>node DMG </a:t>
            </a:r>
            <a:r>
              <a:rPr lang="en-US" sz="1000" dirty="0" smtClean="0"/>
              <a:t>capability, New </a:t>
            </a:r>
            <a:r>
              <a:rPr lang="en-US" sz="1000" dirty="0"/>
              <a:t>node SAT </a:t>
            </a:r>
            <a:r>
              <a:rPr lang="en-US" sz="1000" dirty="0" smtClean="0"/>
              <a:t>address, New </a:t>
            </a:r>
            <a:r>
              <a:rPr lang="en-US" sz="1000" dirty="0"/>
              <a:t>node requested scanning mode </a:t>
            </a:r>
            <a:r>
              <a:rPr lang="en-US" sz="1000" dirty="0" smtClean="0"/>
              <a:t>)  </a:t>
            </a:r>
            <a:endParaRPr lang="en-US" sz="1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6</a:t>
            </a:fld>
            <a:endParaRPr lang="en-US" alt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83287" y="6475413"/>
            <a:ext cx="1860638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en-US" dirty="0"/>
              <a:t>Mohamed </a:t>
            </a:r>
            <a:r>
              <a:rPr lang="en-US" altLang="en-US" dirty="0" err="1"/>
              <a:t>Abouelseoud</a:t>
            </a:r>
            <a:r>
              <a:rPr lang="en-US" altLang="en-US" dirty="0"/>
              <a:t>, Sony</a:t>
            </a: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 flipV="1">
            <a:off x="2227488" y="582481"/>
            <a:ext cx="6995063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 bwMode="auto">
          <a:xfrm>
            <a:off x="268394" y="4988374"/>
            <a:ext cx="8860409" cy="20410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+mj-lt"/>
              <a:buAutoNum type="arabicPeriod" startAt="6"/>
            </a:pPr>
            <a:r>
              <a:rPr lang="en-US" sz="1400" kern="0" dirty="0" smtClean="0"/>
              <a:t>STA responds with OCT Response action frame and attach the Information Response action frame to it</a:t>
            </a:r>
          </a:p>
          <a:p>
            <a:pPr>
              <a:buFont typeface="+mj-lt"/>
              <a:buAutoNum type="arabicPeriod" startAt="6"/>
            </a:pPr>
            <a:r>
              <a:rPr lang="en-US" sz="1400" dirty="0"/>
              <a:t>The Information </a:t>
            </a:r>
            <a:r>
              <a:rPr lang="en-US" sz="1400" dirty="0" smtClean="0"/>
              <a:t>Response action </a:t>
            </a:r>
            <a:r>
              <a:rPr lang="en-US" sz="1400" dirty="0"/>
              <a:t>frame includes </a:t>
            </a:r>
            <a:r>
              <a:rPr lang="en-US" sz="1400" kern="0" dirty="0" smtClean="0"/>
              <a:t>Discovery Assistance Response element</a:t>
            </a:r>
          </a:p>
          <a:p>
            <a:pPr>
              <a:buFont typeface="+mj-lt"/>
              <a:buAutoNum type="arabicPeriod" startAt="6"/>
            </a:pPr>
            <a:r>
              <a:rPr lang="en-US" sz="1400" kern="0" dirty="0" smtClean="0"/>
              <a:t>The Discovery Assistance Response element when used in the Information Response has the following </a:t>
            </a:r>
          </a:p>
          <a:p>
            <a:pPr marL="457200" lvl="1" indent="0">
              <a:buNone/>
            </a:pPr>
            <a:r>
              <a:rPr lang="en-US" sz="1000" kern="0" dirty="0" smtClean="0"/>
              <a:t>(Discovery </a:t>
            </a:r>
            <a:r>
              <a:rPr lang="en-US" sz="1000" kern="0" dirty="0"/>
              <a:t>assistance response ( accept, reject,..) , Discovery </a:t>
            </a:r>
            <a:r>
              <a:rPr lang="en-US" sz="1000" kern="0" dirty="0" smtClean="0"/>
              <a:t>assistance </a:t>
            </a:r>
            <a:r>
              <a:rPr lang="en-US" sz="1000" kern="0" dirty="0"/>
              <a:t>window length, New node dwelling time ( used for TDD mode scanning, New node scanning mode  ) </a:t>
            </a:r>
          </a:p>
          <a:p>
            <a:pPr>
              <a:buFont typeface="+mj-lt"/>
              <a:buAutoNum type="arabicPeriod" startAt="6"/>
            </a:pPr>
            <a:r>
              <a:rPr lang="en-US" sz="1400" kern="0" dirty="0" smtClean="0"/>
              <a:t>New STA and STA start the discovery procedure </a:t>
            </a:r>
            <a:endParaRPr lang="en-US" sz="1400" kern="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26542" y="1688255"/>
            <a:ext cx="4417458" cy="30848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6081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Standard Requirements for Each </a:t>
            </a:r>
            <a:r>
              <a:rPr lang="en-US" dirty="0"/>
              <a:t>O</a:t>
            </a:r>
            <a:r>
              <a:rPr lang="en-US" dirty="0" smtClean="0"/>
              <a:t>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All options require the following:</a:t>
            </a:r>
          </a:p>
          <a:p>
            <a:pPr lvl="1"/>
            <a:r>
              <a:rPr lang="en-US" sz="1600" dirty="0"/>
              <a:t>A</a:t>
            </a:r>
            <a:r>
              <a:rPr lang="en-US" sz="1600" dirty="0" smtClean="0"/>
              <a:t>dding 1-bit to the multi-band element to indicate discovery assistance feature</a:t>
            </a:r>
          </a:p>
          <a:p>
            <a:pPr lvl="1"/>
            <a:r>
              <a:rPr lang="en-US" sz="1600" dirty="0" smtClean="0"/>
              <a:t>2 new elements (Discovery Assistance Request </a:t>
            </a:r>
            <a:r>
              <a:rPr lang="en-US" sz="1600" dirty="0"/>
              <a:t>and Discovery </a:t>
            </a:r>
            <a:r>
              <a:rPr lang="en-US" sz="1600" dirty="0" smtClean="0"/>
              <a:t>Assistance Response elements) </a:t>
            </a:r>
          </a:p>
          <a:p>
            <a:r>
              <a:rPr lang="en-US" sz="1800" dirty="0" smtClean="0"/>
              <a:t>Option 1:</a:t>
            </a:r>
          </a:p>
          <a:p>
            <a:pPr lvl="1"/>
            <a:r>
              <a:rPr lang="en-US" sz="1600" dirty="0" smtClean="0"/>
              <a:t>Define 2 new action frames, Discovery Assistance Request and Discovery Assistance Response action frames to carry the </a:t>
            </a:r>
            <a:r>
              <a:rPr lang="en-US" sz="1600" dirty="0"/>
              <a:t>newly defined Discovery Assistance </a:t>
            </a:r>
            <a:r>
              <a:rPr lang="en-US" sz="1600" dirty="0" smtClean="0"/>
              <a:t>elements</a:t>
            </a:r>
          </a:p>
          <a:p>
            <a:r>
              <a:rPr lang="en-US" sz="1800" dirty="0" smtClean="0"/>
              <a:t>Option 2:</a:t>
            </a:r>
          </a:p>
          <a:p>
            <a:pPr lvl="1"/>
            <a:r>
              <a:rPr lang="en-US" sz="1600" dirty="0" smtClean="0"/>
              <a:t>Enable FST Request and FST Response action frames to carry the newly defined Discovery Assistance elements</a:t>
            </a:r>
          </a:p>
          <a:p>
            <a:r>
              <a:rPr lang="en-US" sz="1800" dirty="0" smtClean="0"/>
              <a:t>Option 3:</a:t>
            </a:r>
          </a:p>
          <a:p>
            <a:pPr lvl="1"/>
            <a:r>
              <a:rPr lang="en-US" sz="1600" dirty="0" smtClean="0"/>
              <a:t>Enable Information Request and Information Response action frames to carry the </a:t>
            </a:r>
            <a:r>
              <a:rPr lang="en-US" sz="1600" dirty="0"/>
              <a:t>newly defined Discovery </a:t>
            </a:r>
            <a:r>
              <a:rPr lang="en-US" sz="1600" dirty="0" smtClean="0"/>
              <a:t>Assistance elements</a:t>
            </a:r>
            <a:endParaRPr lang="en-US" sz="1600" dirty="0"/>
          </a:p>
          <a:p>
            <a:pPr lvl="1"/>
            <a:endParaRPr lang="en-US" sz="16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Mohamed Abouelseoud, Sony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7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316841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mmW Discovery Assistance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1532" y="1844824"/>
            <a:ext cx="5400600" cy="4114800"/>
          </a:xfrm>
        </p:spPr>
        <p:txBody>
          <a:bodyPr/>
          <a:lstStyle/>
          <a:p>
            <a:r>
              <a:rPr lang="en-US" sz="1600" dirty="0" smtClean="0"/>
              <a:t>Option 1 and Option 3 allow mmW Discovery Assistance- </a:t>
            </a:r>
            <a:r>
              <a:rPr lang="en-US" sz="1600" smtClean="0"/>
              <a:t>no standard action </a:t>
            </a:r>
            <a:r>
              <a:rPr lang="en-US" sz="1600" dirty="0" smtClean="0"/>
              <a:t>needed </a:t>
            </a:r>
          </a:p>
          <a:p>
            <a:r>
              <a:rPr lang="en-US" sz="1600" dirty="0" smtClean="0"/>
              <a:t>STAs in the </a:t>
            </a:r>
            <a:r>
              <a:rPr lang="en-US" sz="1600" dirty="0"/>
              <a:t>mmW ESS or Distribution </a:t>
            </a:r>
            <a:r>
              <a:rPr lang="en-US" sz="1600" dirty="0" smtClean="0"/>
              <a:t>Network trigger other STAs to enable discovery for the new STA</a:t>
            </a:r>
          </a:p>
          <a:p>
            <a:r>
              <a:rPr lang="en-US" sz="1600" dirty="0" smtClean="0"/>
              <a:t>Allowing the Information </a:t>
            </a:r>
            <a:r>
              <a:rPr lang="en-US" sz="1600" dirty="0" err="1" smtClean="0"/>
              <a:t>Req</a:t>
            </a:r>
            <a:r>
              <a:rPr lang="en-US" sz="1600" dirty="0" smtClean="0"/>
              <a:t>/</a:t>
            </a:r>
            <a:r>
              <a:rPr lang="en-US" sz="1600" dirty="0" err="1" smtClean="0"/>
              <a:t>Resp</a:t>
            </a:r>
            <a:r>
              <a:rPr lang="en-US" sz="1600" dirty="0" smtClean="0"/>
              <a:t> or the Discovery Assistance </a:t>
            </a:r>
            <a:r>
              <a:rPr lang="en-US" sz="1600" dirty="0" err="1"/>
              <a:t>Req</a:t>
            </a:r>
            <a:r>
              <a:rPr lang="en-US" sz="1600" dirty="0"/>
              <a:t>/</a:t>
            </a:r>
            <a:r>
              <a:rPr lang="en-US" sz="1600" dirty="0" err="1"/>
              <a:t>Resp</a:t>
            </a:r>
            <a:r>
              <a:rPr lang="en-US" sz="1600" dirty="0"/>
              <a:t> action </a:t>
            </a:r>
            <a:r>
              <a:rPr lang="en-US" sz="1600" dirty="0" smtClean="0"/>
              <a:t>frames to carry the Discovery Assistance elements enables other nodes in the ESS or Distribution Network to trigger discovery for the new node </a:t>
            </a:r>
          </a:p>
          <a:p>
            <a:pPr lvl="1"/>
            <a:r>
              <a:rPr lang="en-US" sz="1200" dirty="0"/>
              <a:t>New node ( STA 1) discovers one STA ( STA 2) through multi-band signal (Option 1, 2 or 3) </a:t>
            </a:r>
          </a:p>
          <a:p>
            <a:pPr lvl="1"/>
            <a:r>
              <a:rPr lang="en-US" sz="1200" dirty="0" smtClean="0"/>
              <a:t>Discovered STA (STA 2) sends Information </a:t>
            </a:r>
            <a:r>
              <a:rPr lang="en-US" sz="1200" dirty="0" err="1" smtClean="0"/>
              <a:t>Req</a:t>
            </a:r>
            <a:r>
              <a:rPr lang="en-US" sz="1200" dirty="0"/>
              <a:t> or Discovery </a:t>
            </a:r>
            <a:r>
              <a:rPr lang="en-US" sz="1200" dirty="0" smtClean="0"/>
              <a:t>Assistance </a:t>
            </a:r>
            <a:r>
              <a:rPr lang="en-US" sz="1200" dirty="0" err="1"/>
              <a:t>Req</a:t>
            </a:r>
            <a:r>
              <a:rPr lang="en-US" sz="1200" dirty="0"/>
              <a:t> </a:t>
            </a:r>
            <a:r>
              <a:rPr lang="en-US" sz="1200" dirty="0" smtClean="0"/>
              <a:t>with Discovery Assistance Request element to nearby mmW enabled STA ( STAs already connected to, STA 3) to trigger discovery for the new STA</a:t>
            </a:r>
          </a:p>
          <a:p>
            <a:pPr lvl="1"/>
            <a:r>
              <a:rPr lang="en-US" sz="1200" dirty="0" smtClean="0"/>
              <a:t>Other STAs ( STA 3) respond with </a:t>
            </a:r>
            <a:r>
              <a:rPr lang="en-US" sz="1200" dirty="0"/>
              <a:t>Information </a:t>
            </a:r>
            <a:r>
              <a:rPr lang="en-US" sz="1200" dirty="0" err="1" smtClean="0"/>
              <a:t>Resp</a:t>
            </a:r>
            <a:r>
              <a:rPr lang="en-US" sz="1200" dirty="0" smtClean="0"/>
              <a:t> </a:t>
            </a:r>
            <a:r>
              <a:rPr lang="en-US" sz="1200" dirty="0"/>
              <a:t>or Discovery </a:t>
            </a:r>
            <a:r>
              <a:rPr lang="en-US" sz="1200" dirty="0" smtClean="0"/>
              <a:t>Assistance </a:t>
            </a:r>
            <a:r>
              <a:rPr lang="en-US" sz="1200" dirty="0" err="1" smtClean="0"/>
              <a:t>Resp</a:t>
            </a:r>
            <a:r>
              <a:rPr lang="en-US" sz="1200" dirty="0" smtClean="0"/>
              <a:t> </a:t>
            </a:r>
            <a:r>
              <a:rPr lang="en-US" sz="1200" dirty="0"/>
              <a:t>with Discovery Assistance </a:t>
            </a:r>
            <a:r>
              <a:rPr lang="en-US" sz="1200" dirty="0" smtClean="0"/>
              <a:t>Response </a:t>
            </a:r>
            <a:r>
              <a:rPr lang="en-US" sz="1200" dirty="0"/>
              <a:t>element to </a:t>
            </a:r>
            <a:r>
              <a:rPr lang="en-US" sz="1200" dirty="0" smtClean="0"/>
              <a:t>the discovered STA (STA 2) and start the discovery protocol if Discovery Assistance request is accepted</a:t>
            </a:r>
          </a:p>
          <a:p>
            <a:pPr lvl="1"/>
            <a:r>
              <a:rPr lang="en-US" sz="1200" dirty="0" smtClean="0"/>
              <a:t>The request can propagate through the network ( STA3 to STA 4)</a:t>
            </a:r>
            <a:endParaRPr lang="en-US" sz="12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Mohamed Abouelseoud, Sony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8</a:t>
            </a:fld>
            <a:endParaRPr lang="en-US" alt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32540" y="2276872"/>
            <a:ext cx="3311459" cy="288032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7812360" y="4653136"/>
            <a:ext cx="6458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STA 2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8028384" y="3356992"/>
            <a:ext cx="6480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STA 3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940152" y="3789040"/>
            <a:ext cx="5760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STA 1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880242" y="4963100"/>
            <a:ext cx="1599016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Multi-band Discovery Assistance (Option 1, 2 or 3)</a:t>
            </a:r>
            <a:endParaRPr lang="en-US" sz="800" dirty="0"/>
          </a:p>
        </p:txBody>
      </p:sp>
      <p:sp>
        <p:nvSpPr>
          <p:cNvPr id="11" name="TextBox 10"/>
          <p:cNvSpPr txBox="1"/>
          <p:nvPr/>
        </p:nvSpPr>
        <p:spPr>
          <a:xfrm>
            <a:off x="7382335" y="2331722"/>
            <a:ext cx="6480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STA 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8887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31359959"/>
              </p:ext>
            </p:extLst>
          </p:nvPr>
        </p:nvGraphicFramePr>
        <p:xfrm>
          <a:off x="179514" y="908720"/>
          <a:ext cx="8784972" cy="504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4162"/>
                <a:gridCol w="1464162"/>
                <a:gridCol w="1464162"/>
                <a:gridCol w="1464162"/>
                <a:gridCol w="1464162"/>
                <a:gridCol w="1464162"/>
              </a:tblGrid>
              <a:tr h="566094">
                <a:tc gridSpan="2">
                  <a:txBody>
                    <a:bodyPr/>
                    <a:lstStyle/>
                    <a:p>
                      <a:r>
                        <a:rPr lang="en-US" dirty="0" smtClean="0"/>
                        <a:t>Option 1 (Mar</a:t>
                      </a:r>
                      <a:r>
                        <a:rPr lang="en-US" baseline="0" dirty="0" smtClean="0"/>
                        <a:t> 18)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dirty="0" smtClean="0"/>
                        <a:t>Option 2 (FST)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dirty="0" smtClean="0"/>
                        <a:t>Option 3 (OCT)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66094">
                <a:tc>
                  <a:txBody>
                    <a:bodyPr/>
                    <a:lstStyle/>
                    <a:p>
                      <a:r>
                        <a:rPr lang="en-US" dirty="0" smtClean="0"/>
                        <a:t>Pros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Pros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Pros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Cons</a:t>
                      </a:r>
                      <a:endParaRPr lang="en-US" dirty="0"/>
                    </a:p>
                  </a:txBody>
                  <a:tcPr/>
                </a:tc>
              </a:tr>
              <a:tr h="3908372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 smtClean="0"/>
                        <a:t>Cleaner</a:t>
                      </a:r>
                      <a:r>
                        <a:rPr lang="en-US" sz="1200" baseline="0" dirty="0" smtClean="0"/>
                        <a:t> 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baseline="0" dirty="0" smtClean="0"/>
                        <a:t>Frames can be sent on mmW band and Sub-6GHz </a:t>
                      </a:r>
                      <a:r>
                        <a:rPr lang="en-US" sz="1200" baseline="0" smtClean="0"/>
                        <a:t>band (Work for Multi-band Discovery Assistance and mmW Discovery Assistance )</a:t>
                      </a:r>
                      <a:endParaRPr lang="en-US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 smtClean="0"/>
                        <a:t>2 new action</a:t>
                      </a:r>
                      <a:r>
                        <a:rPr lang="en-US" sz="1200" baseline="0" dirty="0" smtClean="0"/>
                        <a:t> frames need to be defined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baseline="0" dirty="0" smtClean="0"/>
                        <a:t>Need to define state machine for the transaction of theses frames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 smtClean="0"/>
                        <a:t>Reuse existing </a:t>
                      </a:r>
                      <a:r>
                        <a:rPr lang="en-US" sz="1200" baseline="0" dirty="0" smtClean="0"/>
                        <a:t>state machines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baseline="0" dirty="0" smtClean="0"/>
                        <a:t>Less changes in the specs compared to Option 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 smtClean="0"/>
                        <a:t>Introducing</a:t>
                      </a:r>
                      <a:r>
                        <a:rPr lang="en-US" sz="1200" baseline="0" dirty="0" smtClean="0"/>
                        <a:t> DMG specific features as part of a generic MB operation frame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baseline="0" dirty="0" smtClean="0"/>
                        <a:t>Using the FST outside its intended use case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baseline="0" dirty="0" smtClean="0"/>
                        <a:t>Would work with Multi-band Discovery Assistance only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 smtClean="0"/>
                        <a:t>Reuse existing </a:t>
                      </a:r>
                      <a:r>
                        <a:rPr lang="en-US" sz="1200" baseline="0" dirty="0" smtClean="0"/>
                        <a:t>state machines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baseline="0" dirty="0" smtClean="0"/>
                        <a:t>Less changes in the specs compared to Option 1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baseline="0" dirty="0" smtClean="0"/>
                        <a:t>Work for Multi-band Discovery Assistance and mmW Discovery Assistance </a:t>
                      </a:r>
                      <a:endParaRPr lang="en-US" sz="1200" dirty="0" smtClean="0"/>
                    </a:p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 smtClean="0"/>
                        <a:t>Add</a:t>
                      </a:r>
                      <a:r>
                        <a:rPr lang="en-US" sz="1200" baseline="0" dirty="0" smtClean="0"/>
                        <a:t> new flavor to the Information Request and Information Response frames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Mohamed Abouelseoud, Sony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9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30598522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38980</TotalTime>
  <Words>1299</Words>
  <Application>Microsoft Office PowerPoint</Application>
  <PresentationFormat>On-screen Show (4:3)</PresentationFormat>
  <Paragraphs>211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Times New Roman</vt:lpstr>
      <vt:lpstr>802-11-Submission</vt:lpstr>
      <vt:lpstr>Discussion on the Multi-band Discovery Assistance Proposal</vt:lpstr>
      <vt:lpstr>Expected Latency Due to BHI (1) </vt:lpstr>
      <vt:lpstr>Expected Latency Due to BHI (2) </vt:lpstr>
      <vt:lpstr>Proposed Solution in March Meeting [1]  Option 1 </vt:lpstr>
      <vt:lpstr>Updated Proposed Solution  Option 2 </vt:lpstr>
      <vt:lpstr>Updated Proposed Solution  Option 3 </vt:lpstr>
      <vt:lpstr>Standard Requirements for Each Option</vt:lpstr>
      <vt:lpstr>mmW Discovery Assistance</vt:lpstr>
      <vt:lpstr>PowerPoint Presentation</vt:lpstr>
      <vt:lpstr>Wi-Fi Agile Multi-band</vt:lpstr>
      <vt:lpstr>References</vt:lpstr>
    </vt:vector>
  </TitlesOfParts>
  <Company>Sony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Scheduling for FB network</dc:title>
  <dc:creator>Sakoda, Kazuyuki</dc:creator>
  <cp:keywords>CTPClassification=CTP_IC:VisualMarkings=</cp:keywords>
  <cp:lastModifiedBy>Abouelseoud, Mohamed</cp:lastModifiedBy>
  <cp:revision>171</cp:revision>
  <cp:lastPrinted>2016-10-04T20:51:11Z</cp:lastPrinted>
  <dcterms:created xsi:type="dcterms:W3CDTF">2015-03-24T14:22:58Z</dcterms:created>
  <dcterms:modified xsi:type="dcterms:W3CDTF">2018-05-02T18:08:59Z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55c0982a-72dc-4711-b9fe-71da7bc145ba</vt:lpwstr>
  </property>
  <property fmtid="{D5CDD505-2E9C-101B-9397-08002B2CF9AE}" pid="3" name="CTP_BU">
    <vt:lpwstr>COMMUNICATION &amp;DEVICES GROUP</vt:lpwstr>
  </property>
  <property fmtid="{D5CDD505-2E9C-101B-9397-08002B2CF9AE}" pid="4" name="CTP_TimeStamp">
    <vt:lpwstr>2016-03-09 11:17:48Z</vt:lpwstr>
  </property>
  <property fmtid="{D5CDD505-2E9C-101B-9397-08002B2CF9AE}" pid="5" name="CTPClassification">
    <vt:lpwstr>CTP_IC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1509718974</vt:lpwstr>
  </property>
</Properties>
</file>