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2"/>
  </p:notesMasterIdLst>
  <p:handoutMasterIdLst>
    <p:handoutMasterId r:id="rId63"/>
  </p:handoutMasterIdLst>
  <p:sldIdLst>
    <p:sldId id="256" r:id="rId2"/>
    <p:sldId id="257" r:id="rId3"/>
    <p:sldId id="258" r:id="rId4"/>
    <p:sldId id="261" r:id="rId5"/>
    <p:sldId id="263" r:id="rId6"/>
    <p:sldId id="281" r:id="rId7"/>
    <p:sldId id="266" r:id="rId8"/>
    <p:sldId id="264" r:id="rId9"/>
    <p:sldId id="270" r:id="rId10"/>
    <p:sldId id="280" r:id="rId11"/>
    <p:sldId id="279" r:id="rId12"/>
    <p:sldId id="271" r:id="rId13"/>
    <p:sldId id="272" r:id="rId14"/>
    <p:sldId id="282" r:id="rId15"/>
    <p:sldId id="283" r:id="rId16"/>
    <p:sldId id="284" r:id="rId17"/>
    <p:sldId id="285" r:id="rId18"/>
    <p:sldId id="286" r:id="rId19"/>
    <p:sldId id="287" r:id="rId20"/>
    <p:sldId id="288" r:id="rId21"/>
    <p:sldId id="289" r:id="rId22"/>
    <p:sldId id="290" r:id="rId23"/>
    <p:sldId id="291" r:id="rId24"/>
    <p:sldId id="292" r:id="rId25"/>
    <p:sldId id="293" r:id="rId26"/>
    <p:sldId id="294" r:id="rId27"/>
    <p:sldId id="295" r:id="rId28"/>
    <p:sldId id="296" r:id="rId29"/>
    <p:sldId id="297" r:id="rId30"/>
    <p:sldId id="298" r:id="rId31"/>
    <p:sldId id="299" r:id="rId32"/>
    <p:sldId id="277" r:id="rId33"/>
    <p:sldId id="300" r:id="rId34"/>
    <p:sldId id="301" r:id="rId35"/>
    <p:sldId id="302" r:id="rId36"/>
    <p:sldId id="303" r:id="rId37"/>
    <p:sldId id="304" r:id="rId38"/>
    <p:sldId id="305" r:id="rId39"/>
    <p:sldId id="306" r:id="rId40"/>
    <p:sldId id="307" r:id="rId41"/>
    <p:sldId id="309" r:id="rId42"/>
    <p:sldId id="310" r:id="rId43"/>
    <p:sldId id="311" r:id="rId44"/>
    <p:sldId id="312" r:id="rId45"/>
    <p:sldId id="313" r:id="rId46"/>
    <p:sldId id="314" r:id="rId47"/>
    <p:sldId id="315" r:id="rId48"/>
    <p:sldId id="278" r:id="rId49"/>
    <p:sldId id="308" r:id="rId50"/>
    <p:sldId id="316" r:id="rId51"/>
    <p:sldId id="317" r:id="rId52"/>
    <p:sldId id="318" r:id="rId53"/>
    <p:sldId id="319" r:id="rId54"/>
    <p:sldId id="320" r:id="rId55"/>
    <p:sldId id="321" r:id="rId56"/>
    <p:sldId id="322" r:id="rId57"/>
    <p:sldId id="323" r:id="rId58"/>
    <p:sldId id="324" r:id="rId59"/>
    <p:sldId id="325" r:id="rId60"/>
    <p:sldId id="326" r:id="rId6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4" d="100"/>
          <a:sy n="74" d="100"/>
        </p:scale>
        <p:origin x="1206"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5/6/2018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2528782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April 2018</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April 2018</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April 2018</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April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April 2018</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April 2018</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2018</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2018</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802.11-18/0689r6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April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May 2018 Ad Hoc Meeting Agenda (MAC-MU-SR)</a:t>
            </a:r>
            <a:endParaRPr lang="en-GB" dirty="0"/>
          </a:p>
        </p:txBody>
      </p:sp>
      <p:sp>
        <p:nvSpPr>
          <p:cNvPr id="3074" name="Rectangle 2"/>
          <p:cNvSpPr>
            <a:spLocks noGrp="1" noChangeArrowheads="1"/>
          </p:cNvSpPr>
          <p:nvPr>
            <p:ph type="body" idx="1"/>
          </p:nvPr>
        </p:nvSpPr>
        <p:spPr>
          <a:xfrm>
            <a:off x="685800" y="1854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2018-04-18</a:t>
            </a:r>
          </a:p>
        </p:txBody>
      </p:sp>
      <p:graphicFrame>
        <p:nvGraphicFramePr>
          <p:cNvPr id="3075" name="Object 3"/>
          <p:cNvGraphicFramePr>
            <a:graphicFrameLocks noChangeAspect="1"/>
          </p:cNvGraphicFramePr>
          <p:nvPr>
            <p:extLst>
              <p:ext uri="{D42A27DB-BD31-4B8C-83A1-F6EECF244321}">
                <p14:modId xmlns:p14="http://schemas.microsoft.com/office/powerpoint/2010/main" val="3942013535"/>
              </p:ext>
            </p:extLst>
          </p:nvPr>
        </p:nvGraphicFramePr>
        <p:xfrm>
          <a:off x="520700" y="2868613"/>
          <a:ext cx="8148638" cy="2519362"/>
        </p:xfrm>
        <a:graphic>
          <a:graphicData uri="http://schemas.openxmlformats.org/presentationml/2006/ole">
            <mc:AlternateContent xmlns:mc="http://schemas.openxmlformats.org/markup-compatibility/2006">
              <mc:Choice xmlns:v="urn:schemas-microsoft-com:vml" Requires="v">
                <p:oleObj spid="_x0000_s3220" name="Document" r:id="rId4" imgW="8258040" imgH="2553693" progId="Word.Document.8">
                  <p:embed/>
                </p:oleObj>
              </mc:Choice>
              <mc:Fallback>
                <p:oleObj name="Document" r:id="rId4" imgW="8258040" imgH="2553693" progId="Word.Document.8">
                  <p:embed/>
                  <p:pic>
                    <p:nvPicPr>
                      <p:cNvPr id="0" name="Picture 3"/>
                      <p:cNvPicPr>
                        <a:picLocks noChangeAspect="1" noChangeArrowheads="1"/>
                      </p:cNvPicPr>
                      <p:nvPr/>
                    </p:nvPicPr>
                    <p:blipFill>
                      <a:blip r:embed="rId5"/>
                      <a:srcRect/>
                      <a:stretch>
                        <a:fillRect/>
                      </a:stretch>
                    </p:blipFill>
                    <p:spPr bwMode="auto">
                      <a:xfrm>
                        <a:off x="520700" y="2868613"/>
                        <a:ext cx="8148638" cy="2519362"/>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Host Information</a:t>
            </a:r>
          </a:p>
        </p:txBody>
      </p:sp>
      <p:sp>
        <p:nvSpPr>
          <p:cNvPr id="3" name="Content Placeholder 2"/>
          <p:cNvSpPr>
            <a:spLocks noGrp="1"/>
          </p:cNvSpPr>
          <p:nvPr>
            <p:ph idx="1"/>
          </p:nvPr>
        </p:nvSpPr>
        <p:spPr/>
        <p:txBody>
          <a:bodyPr/>
          <a:lstStyle/>
          <a:p>
            <a:r>
              <a:rPr lang="en-US" altLang="en-US" dirty="0"/>
              <a:t>Thanks to Stephane Baron and Cannon for hosting the meeting</a:t>
            </a:r>
          </a:p>
          <a:p>
            <a:r>
              <a:rPr lang="en-US" altLang="en-US" dirty="0"/>
              <a:t>Host announcements, if any.</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30928246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Flow of the Meeting</a:t>
            </a:r>
          </a:p>
        </p:txBody>
      </p:sp>
      <p:sp>
        <p:nvSpPr>
          <p:cNvPr id="3" name="Content Placeholder 2"/>
          <p:cNvSpPr>
            <a:spLocks noGrp="1"/>
          </p:cNvSpPr>
          <p:nvPr>
            <p:ph idx="1"/>
          </p:nvPr>
        </p:nvSpPr>
        <p:spPr/>
        <p:txBody>
          <a:bodyPr/>
          <a:lstStyle/>
          <a:p>
            <a:r>
              <a:rPr lang="en-US" altLang="en-US" sz="2000" dirty="0"/>
              <a:t>Wednesday (9:00 am – 6:00 pm)</a:t>
            </a:r>
            <a:endParaRPr lang="en-US" altLang="en-US" sz="1800" dirty="0"/>
          </a:p>
          <a:p>
            <a:pPr lvl="1"/>
            <a:r>
              <a:rPr lang="en-US" altLang="en-US" sz="1800" dirty="0"/>
              <a:t>Comment Resolution</a:t>
            </a:r>
          </a:p>
          <a:p>
            <a:pPr lvl="1"/>
            <a:r>
              <a:rPr lang="en-US" altLang="en-US" sz="1800" dirty="0"/>
              <a:t>Recess</a:t>
            </a:r>
          </a:p>
          <a:p>
            <a:r>
              <a:rPr lang="en-US" altLang="en-US" sz="2000" dirty="0"/>
              <a:t>Thursday (9:00 am – 6:00 pm)</a:t>
            </a:r>
          </a:p>
          <a:p>
            <a:pPr lvl="1"/>
            <a:r>
              <a:rPr lang="en-US" altLang="en-US" sz="1800" dirty="0"/>
              <a:t>Comment Resolution</a:t>
            </a:r>
          </a:p>
          <a:p>
            <a:pPr lvl="1"/>
            <a:r>
              <a:rPr lang="en-US" altLang="en-US" sz="1800" dirty="0"/>
              <a:t>Recess</a:t>
            </a:r>
          </a:p>
          <a:p>
            <a:r>
              <a:rPr lang="en-US" altLang="en-US" sz="2000" dirty="0"/>
              <a:t>Friday (9:00 am – </a:t>
            </a:r>
            <a:r>
              <a:rPr lang="en-US" altLang="en-US" sz="2000" strike="sngStrike" dirty="0"/>
              <a:t>4:00</a:t>
            </a:r>
            <a:r>
              <a:rPr lang="en-US" altLang="en-US" sz="2000" dirty="0"/>
              <a:t> pm) – I have to </a:t>
            </a:r>
            <a:r>
              <a:rPr lang="en-US" altLang="en-US" sz="2000"/>
              <a:t>leave around 14:30</a:t>
            </a:r>
            <a:endParaRPr lang="en-US" altLang="en-US" sz="2000" dirty="0"/>
          </a:p>
          <a:p>
            <a:pPr lvl="1"/>
            <a:r>
              <a:rPr lang="en-US" altLang="en-US" sz="1800" dirty="0"/>
              <a:t>Comment Resolution</a:t>
            </a:r>
          </a:p>
          <a:p>
            <a:pPr lvl="1"/>
            <a:r>
              <a:rPr lang="en-US" altLang="en-US" sz="1800" dirty="0"/>
              <a:t>Adjourn</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25661227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Wednesday May 02, 2018</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p>
          <a:p>
            <a:pPr>
              <a:lnSpc>
                <a:spcPct val="80000"/>
              </a:lnSpc>
              <a:buFont typeface="Arial" panose="020B0604020202020204" pitchFamily="34" charset="0"/>
              <a:buChar char="•"/>
            </a:pPr>
            <a:r>
              <a:rPr lang="en-US" altLang="en-US" sz="2000" dirty="0"/>
              <a:t>Announcements</a:t>
            </a:r>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a:t>Set agenda</a:t>
            </a:r>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April 2018</a:t>
            </a:r>
            <a:endParaRPr lang="en-GB"/>
          </a:p>
        </p:txBody>
      </p:sp>
    </p:spTree>
    <p:extLst>
      <p:ext uri="{BB962C8B-B14F-4D97-AF65-F5344CB8AC3E}">
        <p14:creationId xmlns:p14="http://schemas.microsoft.com/office/powerpoint/2010/main" val="8100221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r>
              <a:rPr lang="en-US" dirty="0"/>
              <a:t>See embedded spreadsheet (Wednesday May 2-AM)</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3173932819"/>
              </p:ext>
            </p:extLst>
          </p:nvPr>
        </p:nvGraphicFramePr>
        <p:xfrm>
          <a:off x="4114800" y="3043238"/>
          <a:ext cx="3048000" cy="2571750"/>
        </p:xfrm>
        <a:graphic>
          <a:graphicData uri="http://schemas.openxmlformats.org/presentationml/2006/ole">
            <mc:AlternateContent xmlns:mc="http://schemas.openxmlformats.org/markup-compatibility/2006">
              <mc:Choice xmlns:v="urn:schemas-microsoft-com:vml" Requires="v">
                <p:oleObj spid="_x0000_s4201" name="Worksheet" showAsIcon="1" r:id="rId3" imgW="914400" imgH="771480" progId="Excel.Sheet.8">
                  <p:embed/>
                </p:oleObj>
              </mc:Choice>
              <mc:Fallback>
                <p:oleObj name="Worksheet" showAsIcon="1" r:id="rId3" imgW="914400" imgH="771480" progId="Excel.Sheet.8">
                  <p:embed/>
                  <p:pic>
                    <p:nvPicPr>
                      <p:cNvPr id="0" name=""/>
                      <p:cNvPicPr/>
                      <p:nvPr/>
                    </p:nvPicPr>
                    <p:blipFill>
                      <a:blip r:embed="rId4"/>
                      <a:stretch>
                        <a:fillRect/>
                      </a:stretch>
                    </p:blipFill>
                    <p:spPr>
                      <a:xfrm>
                        <a:off x="4114800" y="3043238"/>
                        <a:ext cx="3048000" cy="2571750"/>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 Allocation</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9:00 – 9:15</a:t>
            </a:r>
          </a:p>
          <a:p>
            <a:pPr marL="800100" lvl="1" indent="-342900">
              <a:buFont typeface="Arial" panose="020B0604020202020204" pitchFamily="34" charset="0"/>
              <a:buChar char="•"/>
            </a:pPr>
            <a:r>
              <a:rPr lang="en-US" sz="1600" dirty="0"/>
              <a:t>Call meeting to order</a:t>
            </a:r>
          </a:p>
          <a:p>
            <a:pPr lvl="1">
              <a:buFont typeface="Arial" panose="020B0604020202020204" pitchFamily="34" charset="0"/>
              <a:buChar char="•"/>
            </a:pPr>
            <a:r>
              <a:rPr lang="en-US" sz="1600" dirty="0"/>
              <a:t>	IEEE_SA IPR policy and procedure</a:t>
            </a:r>
          </a:p>
          <a:p>
            <a:pPr lvl="1">
              <a:buFont typeface="Arial" panose="020B0604020202020204" pitchFamily="34" charset="0"/>
              <a:buChar char="•"/>
            </a:pPr>
            <a:r>
              <a:rPr lang="en-US" sz="1600" dirty="0"/>
              <a:t>Host announcements</a:t>
            </a:r>
          </a:p>
          <a:p>
            <a:pPr>
              <a:buFont typeface="Arial" panose="020B0604020202020204" pitchFamily="34" charset="0"/>
              <a:buChar char="•"/>
            </a:pPr>
            <a:r>
              <a:rPr lang="en-US" sz="1800" dirty="0"/>
              <a:t>9:15 – 10:30	</a:t>
            </a:r>
            <a:r>
              <a:rPr lang="en-US" sz="1600" dirty="0"/>
              <a:t>Comment resolution</a:t>
            </a:r>
          </a:p>
          <a:p>
            <a:pPr>
              <a:buFont typeface="Arial" panose="020B0604020202020204" pitchFamily="34" charset="0"/>
              <a:buChar char="•"/>
            </a:pPr>
            <a:r>
              <a:rPr lang="en-US" sz="1800" dirty="0"/>
              <a:t>10:30 – 10:45	</a:t>
            </a:r>
            <a:r>
              <a:rPr lang="en-US" sz="1400" dirty="0"/>
              <a:t>Break</a:t>
            </a:r>
          </a:p>
          <a:p>
            <a:pPr>
              <a:buFont typeface="Arial" panose="020B0604020202020204" pitchFamily="34" charset="0"/>
              <a:buChar char="•"/>
            </a:pPr>
            <a:r>
              <a:rPr lang="en-US" sz="1800" dirty="0"/>
              <a:t>10:45 – 12:00	Comment Resolution</a:t>
            </a:r>
          </a:p>
          <a:p>
            <a:pPr>
              <a:buFont typeface="Arial" panose="020B0604020202020204" pitchFamily="34" charset="0"/>
              <a:buChar char="•"/>
            </a:pPr>
            <a:r>
              <a:rPr lang="en-US" sz="1800" dirty="0"/>
              <a:t>12:00 – 13:00	Lunch</a:t>
            </a:r>
          </a:p>
          <a:p>
            <a:pPr>
              <a:buFont typeface="Arial" panose="020B0604020202020204" pitchFamily="34" charset="0"/>
              <a:buChar char="•"/>
            </a:pPr>
            <a:r>
              <a:rPr lang="en-US" sz="1800" dirty="0"/>
              <a:t>13:00 – 15: 15	Comment resolution</a:t>
            </a:r>
          </a:p>
          <a:p>
            <a:pPr>
              <a:buFont typeface="Arial" panose="020B0604020202020204" pitchFamily="34" charset="0"/>
              <a:buChar char="•"/>
            </a:pPr>
            <a:r>
              <a:rPr lang="en-US" sz="1800" dirty="0"/>
              <a:t>15:15 – 15:45	Break</a:t>
            </a:r>
          </a:p>
          <a:p>
            <a:pPr>
              <a:buFont typeface="Arial" panose="020B0604020202020204" pitchFamily="34" charset="0"/>
              <a:buChar char="•"/>
            </a:pPr>
            <a:r>
              <a:rPr lang="en-US" sz="1800" dirty="0"/>
              <a:t>15:45 – 18:00 comment resolution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9013832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11-18/0792 (</a:t>
            </a:r>
            <a:r>
              <a:rPr lang="en-US" dirty="0" err="1"/>
              <a:t>Liwen</a:t>
            </a:r>
            <a:r>
              <a:rPr lang="en-US" dirty="0"/>
              <a:t> Chu)</a:t>
            </a:r>
          </a:p>
        </p:txBody>
      </p:sp>
      <p:sp>
        <p:nvSpPr>
          <p:cNvPr id="3" name="Content Placeholder 2"/>
          <p:cNvSpPr>
            <a:spLocks noGrp="1"/>
          </p:cNvSpPr>
          <p:nvPr>
            <p:ph idx="1"/>
          </p:nvPr>
        </p:nvSpPr>
        <p:spPr/>
        <p:txBody>
          <a:bodyPr/>
          <a:lstStyle/>
          <a:p>
            <a:r>
              <a:rPr lang="en-US" dirty="0"/>
              <a:t>Do you accept resolutions to CIDs; </a:t>
            </a:r>
            <a:r>
              <a:rPr lang="en-GB" dirty="0"/>
              <a:t>12442, 12443, 12444, 12638 in doc 11-18/0792r1?</a:t>
            </a:r>
          </a:p>
          <a:p>
            <a:endParaRPr lang="en-GB" dirty="0"/>
          </a:p>
          <a:p>
            <a:r>
              <a:rPr lang="en-GB" dirty="0"/>
              <a:t>Accepted </a:t>
            </a: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391431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11-18/0390 (Pascal </a:t>
            </a:r>
            <a:r>
              <a:rPr lang="en-US" dirty="0" err="1"/>
              <a:t>Viger</a:t>
            </a:r>
            <a:r>
              <a:rPr lang="en-US" dirty="0"/>
              <a:t>)</a:t>
            </a:r>
          </a:p>
        </p:txBody>
      </p:sp>
      <p:sp>
        <p:nvSpPr>
          <p:cNvPr id="3" name="Content Placeholder 2"/>
          <p:cNvSpPr>
            <a:spLocks noGrp="1"/>
          </p:cNvSpPr>
          <p:nvPr>
            <p:ph idx="1"/>
          </p:nvPr>
        </p:nvSpPr>
        <p:spPr/>
        <p:txBody>
          <a:bodyPr/>
          <a:lstStyle/>
          <a:p>
            <a:r>
              <a:rPr lang="en-US" dirty="0"/>
              <a:t>Do you accept resolutions to CIDs; 14092, 13080, 13081, 13069 in doc 11-18/0390r3?</a:t>
            </a:r>
          </a:p>
          <a:p>
            <a:endParaRPr lang="en-US" dirty="0"/>
          </a:p>
          <a:p>
            <a:r>
              <a:rPr lang="en-US" dirty="0"/>
              <a:t>Straw poll delayed till later (Wed AM1)</a:t>
            </a:r>
          </a:p>
          <a:p>
            <a:r>
              <a:rPr lang="en-US" dirty="0"/>
              <a:t>Revisited on Thursday PM – </a:t>
            </a:r>
          </a:p>
          <a:p>
            <a:r>
              <a:rPr lang="en-US" dirty="0"/>
              <a:t>SP:4/6/10</a:t>
            </a:r>
          </a:p>
          <a:p>
            <a:r>
              <a:rPr lang="en-US" dirty="0"/>
              <a:t>SP didn’t achieve the required 75%.</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22532327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11-18/0044 (Alfred </a:t>
            </a:r>
            <a:r>
              <a:rPr lang="en-US" dirty="0" err="1"/>
              <a:t>Asterjadhi</a:t>
            </a:r>
            <a:r>
              <a:rPr lang="en-US" dirty="0"/>
              <a:t>)</a:t>
            </a:r>
          </a:p>
        </p:txBody>
      </p:sp>
      <p:sp>
        <p:nvSpPr>
          <p:cNvPr id="3" name="Content Placeholder 2"/>
          <p:cNvSpPr>
            <a:spLocks noGrp="1"/>
          </p:cNvSpPr>
          <p:nvPr>
            <p:ph idx="1"/>
          </p:nvPr>
        </p:nvSpPr>
        <p:spPr/>
        <p:txBody>
          <a:bodyPr/>
          <a:lstStyle/>
          <a:p>
            <a:pPr lvl="0"/>
            <a:r>
              <a:rPr lang="en-US" dirty="0"/>
              <a:t>Do you accept resolutions to CIDs; </a:t>
            </a:r>
            <a:r>
              <a:rPr lang="en-GB" dirty="0"/>
              <a:t>11338, 11343, 11377, 11993, 12281, 12317, 13778, 13293, 13294, 13779,</a:t>
            </a:r>
            <a:r>
              <a:rPr lang="en-US" dirty="0"/>
              <a:t> </a:t>
            </a:r>
            <a:r>
              <a:rPr lang="en-GB" dirty="0"/>
              <a:t>12045, 11840, 11035 (13 CIDs) in doc 11-18/0044r2?</a:t>
            </a:r>
          </a:p>
          <a:p>
            <a:pPr lvl="0"/>
            <a:endParaRPr lang="en-GB" dirty="0"/>
          </a:p>
          <a:p>
            <a:pPr lvl="0"/>
            <a:r>
              <a:rPr lang="en-GB" dirty="0"/>
              <a:t>Accepted </a:t>
            </a:r>
          </a:p>
          <a:p>
            <a:pPr lvl="0"/>
            <a:r>
              <a:rPr lang="en-GB" dirty="0"/>
              <a:t>CID 12317 – check with Laurent.</a:t>
            </a:r>
          </a:p>
          <a:p>
            <a:pPr lvl="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5006899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11-18/0684 (Alfred </a:t>
            </a:r>
            <a:r>
              <a:rPr lang="en-US" dirty="0" err="1"/>
              <a:t>Asterjadhi</a:t>
            </a:r>
            <a:r>
              <a:rPr lang="en-US" dirty="0"/>
              <a:t>)</a:t>
            </a:r>
          </a:p>
        </p:txBody>
      </p:sp>
      <p:sp>
        <p:nvSpPr>
          <p:cNvPr id="3" name="Content Placeholder 2"/>
          <p:cNvSpPr>
            <a:spLocks noGrp="1"/>
          </p:cNvSpPr>
          <p:nvPr>
            <p:ph idx="1"/>
          </p:nvPr>
        </p:nvSpPr>
        <p:spPr/>
        <p:txBody>
          <a:bodyPr/>
          <a:lstStyle/>
          <a:p>
            <a:r>
              <a:rPr lang="en-US" dirty="0"/>
              <a:t>Do you accept resolutions to CIDs; </a:t>
            </a:r>
            <a:r>
              <a:rPr lang="en-GB" dirty="0">
                <a:solidFill>
                  <a:srgbClr val="FF0000"/>
                </a:solidFill>
              </a:rPr>
              <a:t>14239</a:t>
            </a:r>
            <a:r>
              <a:rPr lang="en-GB" dirty="0"/>
              <a:t>, 14240, 13670, 12939, 12837 (5 CIDs)</a:t>
            </a:r>
            <a:r>
              <a:rPr lang="en-US" dirty="0"/>
              <a:t> in doc 11-18/0684r1?</a:t>
            </a:r>
          </a:p>
          <a:p>
            <a:endParaRPr lang="en-US" dirty="0"/>
          </a:p>
          <a:p>
            <a:r>
              <a:rPr lang="en-US" dirty="0"/>
              <a:t>14239 is deferred (Wednesday AM)</a:t>
            </a:r>
          </a:p>
          <a:p>
            <a:endParaRPr lang="en-US" dirty="0"/>
          </a:p>
          <a:p>
            <a:r>
              <a:rPr lang="en-US" dirty="0"/>
              <a:t>Approved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40345450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11-18/0685 Alfred </a:t>
            </a:r>
            <a:r>
              <a:rPr lang="en-US" dirty="0" err="1"/>
              <a:t>Asterjadhi</a:t>
            </a:r>
            <a:endParaRPr lang="en-US" dirty="0"/>
          </a:p>
        </p:txBody>
      </p:sp>
      <p:sp>
        <p:nvSpPr>
          <p:cNvPr id="3" name="Content Placeholder 2"/>
          <p:cNvSpPr>
            <a:spLocks noGrp="1"/>
          </p:cNvSpPr>
          <p:nvPr>
            <p:ph idx="1"/>
          </p:nvPr>
        </p:nvSpPr>
        <p:spPr/>
        <p:txBody>
          <a:bodyPr/>
          <a:lstStyle/>
          <a:p>
            <a:r>
              <a:rPr lang="en-US" dirty="0"/>
              <a:t>Do you accept resolutions to CIDs; </a:t>
            </a:r>
            <a:r>
              <a:rPr lang="en-GB" dirty="0"/>
              <a:t>12798, 12938, 13105, 13115 (4 CIDs)</a:t>
            </a:r>
            <a:r>
              <a:rPr lang="en-US" dirty="0"/>
              <a:t> in doc 11-18/0685?</a:t>
            </a:r>
          </a:p>
          <a:p>
            <a:endParaRPr lang="en-US" dirty="0"/>
          </a:p>
          <a:p>
            <a:r>
              <a:rPr lang="en-US" dirty="0"/>
              <a:t>No objection for proposed resolution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4639436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Rennes</a:t>
            </a:r>
            <a:r>
              <a:rPr lang="en-US" altLang="en-US" sz="4000" dirty="0">
                <a:latin typeface="Arial" panose="020B0604020202020204" pitchFamily="34" charset="0"/>
              </a:rPr>
              <a:t>, France</a:t>
            </a:r>
          </a:p>
          <a:p>
            <a:pPr algn="ctr">
              <a:lnSpc>
                <a:spcPct val="90000"/>
              </a:lnSpc>
              <a:buFontTx/>
              <a:buNone/>
            </a:pPr>
            <a:r>
              <a:rPr lang="en-US" altLang="en-US" sz="4000" dirty="0">
                <a:latin typeface="Arial" panose="020B0604020202020204" pitchFamily="34" charset="0"/>
              </a:rPr>
              <a:t>May 2-4 , 2018</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April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11-18/0665 (Alfred </a:t>
            </a:r>
            <a:r>
              <a:rPr lang="en-US" dirty="0" err="1"/>
              <a:t>Asterjadhi</a:t>
            </a:r>
            <a:r>
              <a:rPr lang="en-US" dirty="0"/>
              <a:t>)</a:t>
            </a:r>
          </a:p>
        </p:txBody>
      </p:sp>
      <p:sp>
        <p:nvSpPr>
          <p:cNvPr id="3" name="Content Placeholder 2"/>
          <p:cNvSpPr>
            <a:spLocks noGrp="1"/>
          </p:cNvSpPr>
          <p:nvPr>
            <p:ph idx="1"/>
          </p:nvPr>
        </p:nvSpPr>
        <p:spPr/>
        <p:txBody>
          <a:bodyPr/>
          <a:lstStyle/>
          <a:p>
            <a:r>
              <a:rPr lang="en-US" dirty="0"/>
              <a:t>Do you agree to resolutions to CIDs; </a:t>
            </a:r>
            <a:r>
              <a:rPr lang="en-GB" dirty="0"/>
              <a:t>12086, 12450 (2 CIDs)</a:t>
            </a:r>
            <a:r>
              <a:rPr lang="en-US" dirty="0"/>
              <a:t> in doc 11-18/0665r0?</a:t>
            </a:r>
          </a:p>
          <a:p>
            <a:endParaRPr lang="en-US" dirty="0"/>
          </a:p>
          <a:p>
            <a:r>
              <a:rPr lang="en-US" dirty="0"/>
              <a:t>SP is deferred</a:t>
            </a:r>
          </a:p>
          <a:p>
            <a:r>
              <a:rPr lang="en-US" dirty="0"/>
              <a:t>Discussion between Po-Kai and </a:t>
            </a:r>
            <a:r>
              <a:rPr lang="en-US" dirty="0" err="1"/>
              <a:t>Yongho</a:t>
            </a:r>
            <a:r>
              <a:rPr lang="en-US" dirty="0"/>
              <a: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13182093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11-18/0388 (Julien </a:t>
            </a:r>
            <a:r>
              <a:rPr lang="en-US" dirty="0" err="1"/>
              <a:t>Sevin</a:t>
            </a:r>
            <a:r>
              <a:rPr lang="en-US" dirty="0"/>
              <a:t>)</a:t>
            </a:r>
          </a:p>
        </p:txBody>
      </p:sp>
      <p:sp>
        <p:nvSpPr>
          <p:cNvPr id="3" name="Content Placeholder 2"/>
          <p:cNvSpPr>
            <a:spLocks noGrp="1"/>
          </p:cNvSpPr>
          <p:nvPr>
            <p:ph idx="1"/>
          </p:nvPr>
        </p:nvSpPr>
        <p:spPr/>
        <p:txBody>
          <a:bodyPr/>
          <a:lstStyle/>
          <a:p>
            <a:r>
              <a:rPr lang="en-US" dirty="0"/>
              <a:t>Do you agree to resolution to CID 13084 in doc 11-18/0388r1?</a:t>
            </a:r>
          </a:p>
          <a:p>
            <a:endParaRPr lang="en-US" dirty="0"/>
          </a:p>
          <a:p>
            <a:r>
              <a:rPr lang="en-US" dirty="0"/>
              <a:t>SP is deferred (Wednesday PM)</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15329793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11-18/0764 (Ming </a:t>
            </a:r>
            <a:r>
              <a:rPr lang="en-US" dirty="0" err="1"/>
              <a:t>Gan</a:t>
            </a:r>
            <a:r>
              <a:rPr lang="en-US" dirty="0"/>
              <a:t>)</a:t>
            </a:r>
          </a:p>
        </p:txBody>
      </p:sp>
      <p:sp>
        <p:nvSpPr>
          <p:cNvPr id="3" name="Content Placeholder 2"/>
          <p:cNvSpPr>
            <a:spLocks noGrp="1"/>
          </p:cNvSpPr>
          <p:nvPr>
            <p:ph idx="1"/>
          </p:nvPr>
        </p:nvSpPr>
        <p:spPr/>
        <p:txBody>
          <a:bodyPr/>
          <a:lstStyle/>
          <a:p>
            <a:r>
              <a:rPr lang="en-US" dirty="0"/>
              <a:t>Do you accept resolutions to CIDs; </a:t>
            </a:r>
            <a:r>
              <a:rPr lang="en-GB" dirty="0"/>
              <a:t>13899 11677 12474 13904 13900 12476 13901 12475 13903 12477 13249 11259 11084 13902 13905 13906 12463 (17 CIDs) in doc 11-18/0764r1?</a:t>
            </a:r>
          </a:p>
          <a:p>
            <a:endParaRPr lang="en-GB" dirty="0"/>
          </a:p>
          <a:p>
            <a:r>
              <a:rPr lang="en-GB" dirty="0"/>
              <a:t>No objection to proposed resolution.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10805575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11-18/0425 (</a:t>
            </a:r>
            <a:r>
              <a:rPr lang="en-US" dirty="0" err="1"/>
              <a:t>Liwen</a:t>
            </a:r>
            <a:r>
              <a:rPr lang="en-US" dirty="0"/>
              <a:t> Chu)</a:t>
            </a:r>
          </a:p>
        </p:txBody>
      </p:sp>
      <p:sp>
        <p:nvSpPr>
          <p:cNvPr id="3" name="Content Placeholder 2"/>
          <p:cNvSpPr>
            <a:spLocks noGrp="1"/>
          </p:cNvSpPr>
          <p:nvPr>
            <p:ph idx="1"/>
          </p:nvPr>
        </p:nvSpPr>
        <p:spPr/>
        <p:txBody>
          <a:bodyPr/>
          <a:lstStyle/>
          <a:p>
            <a:r>
              <a:rPr lang="en-US" dirty="0"/>
              <a:t>Do you accept resolutions to CIDs; </a:t>
            </a:r>
            <a:r>
              <a:rPr lang="en-GB" dirty="0"/>
              <a:t>11129, 11255, 11328, 11329, 11502, 12815, 12816, 13661, 14327 in doc 11-18/0425r4?</a:t>
            </a:r>
          </a:p>
          <a:p>
            <a:endParaRPr lang="en-GB" dirty="0"/>
          </a:p>
          <a:p>
            <a:r>
              <a:rPr lang="en-GB" dirty="0"/>
              <a:t>No objection to proposed resolution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2049517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11-18/0793 (</a:t>
            </a:r>
            <a:r>
              <a:rPr lang="en-US" dirty="0" err="1"/>
              <a:t>Liwen</a:t>
            </a:r>
            <a:r>
              <a:rPr lang="en-US" dirty="0"/>
              <a:t> Chu)</a:t>
            </a:r>
          </a:p>
        </p:txBody>
      </p:sp>
      <p:sp>
        <p:nvSpPr>
          <p:cNvPr id="3" name="Content Placeholder 2"/>
          <p:cNvSpPr>
            <a:spLocks noGrp="1"/>
          </p:cNvSpPr>
          <p:nvPr>
            <p:ph idx="1"/>
          </p:nvPr>
        </p:nvSpPr>
        <p:spPr/>
        <p:txBody>
          <a:bodyPr/>
          <a:lstStyle/>
          <a:p>
            <a:r>
              <a:rPr lang="en-US" dirty="0"/>
              <a:t>Do you accept resolutions to CIDs; </a:t>
            </a:r>
            <a:r>
              <a:rPr lang="en-GB" dirty="0"/>
              <a:t>11014, 12020, 11021, 11022, 11859, 12278, </a:t>
            </a:r>
            <a:r>
              <a:rPr lang="en-GB" strike="sngStrike" dirty="0"/>
              <a:t>12419</a:t>
            </a:r>
            <a:r>
              <a:rPr lang="en-GB" dirty="0"/>
              <a:t>, 12703, 12861, 13001</a:t>
            </a:r>
            <a:r>
              <a:rPr lang="en-US" dirty="0"/>
              <a:t> in doc 11-18/0793r1?</a:t>
            </a:r>
          </a:p>
          <a:p>
            <a:endParaRPr lang="en-US" dirty="0"/>
          </a:p>
          <a:p>
            <a:r>
              <a:rPr lang="en-US" dirty="0"/>
              <a:t>No objection to proposed resolutions.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9978823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11-18/0794 (</a:t>
            </a:r>
            <a:r>
              <a:rPr lang="en-US" dirty="0" err="1"/>
              <a:t>Liwen</a:t>
            </a:r>
            <a:r>
              <a:rPr lang="en-US" dirty="0"/>
              <a:t> Chu)</a:t>
            </a:r>
          </a:p>
        </p:txBody>
      </p:sp>
      <p:sp>
        <p:nvSpPr>
          <p:cNvPr id="3" name="Content Placeholder 2"/>
          <p:cNvSpPr>
            <a:spLocks noGrp="1"/>
          </p:cNvSpPr>
          <p:nvPr>
            <p:ph idx="1"/>
          </p:nvPr>
        </p:nvSpPr>
        <p:spPr/>
        <p:txBody>
          <a:bodyPr/>
          <a:lstStyle/>
          <a:p>
            <a:r>
              <a:rPr lang="en-US" dirty="0"/>
              <a:t>Do you accept resolutions to CID; </a:t>
            </a:r>
            <a:r>
              <a:rPr lang="en-GB" dirty="0"/>
              <a:t>11314, 12883 in doc 11-18/0794r1?</a:t>
            </a:r>
          </a:p>
          <a:p>
            <a:endParaRPr lang="en-GB" dirty="0"/>
          </a:p>
          <a:p>
            <a:r>
              <a:rPr lang="en-GB" dirty="0"/>
              <a:t>SP Deferred</a:t>
            </a:r>
          </a:p>
          <a:p>
            <a:r>
              <a:rPr lang="en-GB" dirty="0"/>
              <a:t>Revisited on Friday AM – no objection to proposed resolution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33746432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11-18/0795 (</a:t>
            </a:r>
            <a:r>
              <a:rPr lang="en-US" dirty="0" err="1"/>
              <a:t>liwen</a:t>
            </a:r>
            <a:r>
              <a:rPr lang="en-US" dirty="0"/>
              <a:t> Chu)</a:t>
            </a:r>
          </a:p>
        </p:txBody>
      </p:sp>
      <p:sp>
        <p:nvSpPr>
          <p:cNvPr id="3" name="Content Placeholder 2"/>
          <p:cNvSpPr>
            <a:spLocks noGrp="1"/>
          </p:cNvSpPr>
          <p:nvPr>
            <p:ph idx="1"/>
          </p:nvPr>
        </p:nvSpPr>
        <p:spPr/>
        <p:txBody>
          <a:bodyPr/>
          <a:lstStyle/>
          <a:p>
            <a:r>
              <a:rPr lang="en-US" dirty="0"/>
              <a:t>Not comment resolution</a:t>
            </a:r>
          </a:p>
          <a:p>
            <a:r>
              <a:rPr lang="en-US" dirty="0"/>
              <a:t>Fixing some bugs.</a:t>
            </a:r>
          </a:p>
          <a:p>
            <a:endParaRPr lang="en-US" dirty="0"/>
          </a:p>
          <a:p>
            <a:r>
              <a:rPr lang="en-US" dirty="0"/>
              <a:t>Will be revisited later.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25714228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11-18/0627 (</a:t>
            </a:r>
            <a:r>
              <a:rPr lang="en-US" dirty="0" err="1"/>
              <a:t>Yongho</a:t>
            </a:r>
            <a:r>
              <a:rPr lang="en-US" dirty="0"/>
              <a:t> </a:t>
            </a:r>
            <a:r>
              <a:rPr lang="en-US" dirty="0" err="1"/>
              <a:t>Seok</a:t>
            </a:r>
            <a:r>
              <a:rPr lang="en-US" dirty="0"/>
              <a:t>)</a:t>
            </a:r>
          </a:p>
        </p:txBody>
      </p:sp>
      <p:sp>
        <p:nvSpPr>
          <p:cNvPr id="3" name="Content Placeholder 2"/>
          <p:cNvSpPr>
            <a:spLocks noGrp="1"/>
          </p:cNvSpPr>
          <p:nvPr>
            <p:ph idx="1"/>
          </p:nvPr>
        </p:nvSpPr>
        <p:spPr/>
        <p:txBody>
          <a:bodyPr/>
          <a:lstStyle/>
          <a:p>
            <a:pPr lvl="0"/>
            <a:r>
              <a:rPr lang="en-US" dirty="0"/>
              <a:t>Do you agree to resolutions to CIDs; </a:t>
            </a:r>
            <a:r>
              <a:rPr lang="en-GB" dirty="0"/>
              <a:t>CIDs: 11162, 12340, 14143, 12206, 11969, 12356, 13534, 12857, 12644, 13137, 13138, 13872, 12437, 13185, 12439, 12440, 11148 (17 CIDs) in doc 11-18/0627r1?</a:t>
            </a:r>
          </a:p>
          <a:p>
            <a:pPr lvl="0"/>
            <a:endParaRPr lang="en-GB" dirty="0"/>
          </a:p>
          <a:p>
            <a:pPr lvl="0"/>
            <a:r>
              <a:rPr lang="en-GB" dirty="0"/>
              <a:t>12206 ask Robert about the editing style.</a:t>
            </a:r>
          </a:p>
          <a:p>
            <a:pPr lvl="0"/>
            <a:endParaRPr lang="en-GB" dirty="0"/>
          </a:p>
          <a:p>
            <a:pPr lvl="0"/>
            <a:r>
              <a:rPr lang="en-GB" dirty="0"/>
              <a:t>No objection to proposed resolutions.</a:t>
            </a:r>
            <a:endParaRPr lang="en-US" dirty="0"/>
          </a:p>
          <a:p>
            <a:r>
              <a:rPr lang="en-GB" dirty="0"/>
              <a:t> </a:t>
            </a: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22306341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11-18/0743 (Abhishek </a:t>
            </a:r>
            <a:r>
              <a:rPr lang="en-US" dirty="0" err="1"/>
              <a:t>Patil</a:t>
            </a:r>
            <a:r>
              <a:rPr lang="en-US" dirty="0"/>
              <a:t>)</a:t>
            </a:r>
          </a:p>
        </p:txBody>
      </p:sp>
      <p:sp>
        <p:nvSpPr>
          <p:cNvPr id="3" name="Content Placeholder 2"/>
          <p:cNvSpPr>
            <a:spLocks noGrp="1"/>
          </p:cNvSpPr>
          <p:nvPr>
            <p:ph idx="1"/>
          </p:nvPr>
        </p:nvSpPr>
        <p:spPr/>
        <p:txBody>
          <a:bodyPr/>
          <a:lstStyle/>
          <a:p>
            <a:r>
              <a:rPr lang="en-US" dirty="0"/>
              <a:t>Do you accept resolutions to CIDs; 11128, 14127 in doc 11-18/0743r2?</a:t>
            </a:r>
          </a:p>
          <a:p>
            <a:endParaRPr lang="en-US" dirty="0"/>
          </a:p>
          <a:p>
            <a:r>
              <a:rPr lang="en-US" dirty="0"/>
              <a:t>Defer the SP (Wednesday PM)</a:t>
            </a:r>
          </a:p>
          <a:p>
            <a:r>
              <a:rPr lang="en-US" dirty="0"/>
              <a:t>Revisited on Thursday PM. </a:t>
            </a:r>
          </a:p>
          <a:p>
            <a:endParaRPr lang="en-US" dirty="0"/>
          </a:p>
          <a:p>
            <a:r>
              <a:rPr lang="en-US" dirty="0"/>
              <a:t>No objection to proposed resolutions.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37179591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11-18/0744 (Abhishek </a:t>
            </a:r>
            <a:r>
              <a:rPr lang="en-US" dirty="0" err="1"/>
              <a:t>Patil</a:t>
            </a:r>
            <a:r>
              <a:rPr lang="en-US" dirty="0"/>
              <a:t>)</a:t>
            </a:r>
          </a:p>
        </p:txBody>
      </p:sp>
      <p:sp>
        <p:nvSpPr>
          <p:cNvPr id="3" name="Content Placeholder 2"/>
          <p:cNvSpPr>
            <a:spLocks noGrp="1"/>
          </p:cNvSpPr>
          <p:nvPr>
            <p:ph idx="1"/>
          </p:nvPr>
        </p:nvSpPr>
        <p:spPr/>
        <p:txBody>
          <a:bodyPr/>
          <a:lstStyle/>
          <a:p>
            <a:r>
              <a:rPr lang="en-US" dirty="0"/>
              <a:t>Do you accept resolution to CID 13078 in doc 11-18/0744r1?</a:t>
            </a:r>
          </a:p>
          <a:p>
            <a:endParaRPr lang="en-US" dirty="0"/>
          </a:p>
          <a:p>
            <a:r>
              <a:rPr lang="en-US" dirty="0"/>
              <a:t>Defer the SP.</a:t>
            </a:r>
          </a:p>
          <a:p>
            <a:r>
              <a:rPr lang="en-US" dirty="0"/>
              <a:t>Revisited on Friday (AM)- no objection to the proposed resolution.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1705877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11-18/0739 (Abhishek </a:t>
            </a:r>
            <a:r>
              <a:rPr lang="en-US" dirty="0" err="1"/>
              <a:t>Patil</a:t>
            </a:r>
            <a:r>
              <a:rPr lang="en-US" dirty="0"/>
              <a:t>)</a:t>
            </a:r>
          </a:p>
        </p:txBody>
      </p:sp>
      <p:sp>
        <p:nvSpPr>
          <p:cNvPr id="3" name="Content Placeholder 2"/>
          <p:cNvSpPr>
            <a:spLocks noGrp="1"/>
          </p:cNvSpPr>
          <p:nvPr>
            <p:ph idx="1"/>
          </p:nvPr>
        </p:nvSpPr>
        <p:spPr/>
        <p:txBody>
          <a:bodyPr/>
          <a:lstStyle/>
          <a:p>
            <a:r>
              <a:rPr lang="en-US" dirty="0"/>
              <a:t>Do you agree to resolutions to CIDs; 11347, 11037, 13781, 13782 in doc 11-18/0739r1?</a:t>
            </a:r>
          </a:p>
          <a:p>
            <a:endParaRPr lang="en-US" dirty="0"/>
          </a:p>
          <a:p>
            <a:r>
              <a:rPr lang="en-US" dirty="0"/>
              <a:t>No objection to proposed resolution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7272470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11-18/0742 (Abhishek </a:t>
            </a:r>
            <a:r>
              <a:rPr lang="en-US" dirty="0" err="1"/>
              <a:t>Patil</a:t>
            </a:r>
            <a:r>
              <a:rPr lang="en-US" dirty="0"/>
              <a:t>)</a:t>
            </a:r>
          </a:p>
        </p:txBody>
      </p:sp>
      <p:sp>
        <p:nvSpPr>
          <p:cNvPr id="3" name="Content Placeholder 2"/>
          <p:cNvSpPr>
            <a:spLocks noGrp="1"/>
          </p:cNvSpPr>
          <p:nvPr>
            <p:ph idx="1"/>
          </p:nvPr>
        </p:nvSpPr>
        <p:spPr/>
        <p:txBody>
          <a:bodyPr/>
          <a:lstStyle/>
          <a:p>
            <a:r>
              <a:rPr lang="en-US" dirty="0"/>
              <a:t>Do you accept resolutions to CIDs 11713 and 13925 in doc 11-18/0742r3?</a:t>
            </a:r>
          </a:p>
          <a:p>
            <a:endParaRPr lang="en-US" dirty="0"/>
          </a:p>
          <a:p>
            <a:r>
              <a:rPr lang="en-US" dirty="0"/>
              <a:t>No objection to proposed resolutions.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10437162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Thursday May 03, 2018</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3795832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 Allocation</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9:00 – 9:05		Call meeting to order</a:t>
            </a:r>
          </a:p>
          <a:p>
            <a:pPr>
              <a:buFont typeface="Arial" panose="020B0604020202020204" pitchFamily="34" charset="0"/>
              <a:buChar char="•"/>
            </a:pPr>
            <a:r>
              <a:rPr lang="en-US" sz="2000" dirty="0"/>
              <a:t>9:05 – 10:30		Comment resolution</a:t>
            </a:r>
          </a:p>
          <a:p>
            <a:pPr>
              <a:buFont typeface="Arial" panose="020B0604020202020204" pitchFamily="34" charset="0"/>
              <a:buChar char="•"/>
            </a:pPr>
            <a:r>
              <a:rPr lang="en-US" sz="2000" dirty="0"/>
              <a:t>10:30 – 10:45		Break</a:t>
            </a:r>
          </a:p>
          <a:p>
            <a:pPr>
              <a:buFont typeface="Arial" panose="020B0604020202020204" pitchFamily="34" charset="0"/>
              <a:buChar char="•"/>
            </a:pPr>
            <a:r>
              <a:rPr lang="en-US" sz="2000" dirty="0"/>
              <a:t>10:45 – 12:00		Comment Resolution</a:t>
            </a:r>
          </a:p>
          <a:p>
            <a:pPr>
              <a:buFont typeface="Arial" panose="020B0604020202020204" pitchFamily="34" charset="0"/>
              <a:buChar char="•"/>
            </a:pPr>
            <a:r>
              <a:rPr lang="en-US" sz="2000" dirty="0"/>
              <a:t>12:00 – 13:30		Lunch</a:t>
            </a:r>
          </a:p>
          <a:p>
            <a:pPr>
              <a:buFont typeface="Arial" panose="020B0604020202020204" pitchFamily="34" charset="0"/>
              <a:buChar char="•"/>
            </a:pPr>
            <a:r>
              <a:rPr lang="en-US" sz="2000" dirty="0"/>
              <a:t>13:30 – 15: 45	Comment resolution</a:t>
            </a:r>
          </a:p>
          <a:p>
            <a:pPr>
              <a:buFont typeface="Arial" panose="020B0604020202020204" pitchFamily="34" charset="0"/>
              <a:buChar char="•"/>
            </a:pPr>
            <a:r>
              <a:rPr lang="en-US" sz="2000" dirty="0"/>
              <a:t>15:45 – 16:00		Break</a:t>
            </a:r>
          </a:p>
          <a:p>
            <a:pPr>
              <a:buFont typeface="Arial" panose="020B0604020202020204" pitchFamily="34" charset="0"/>
              <a:buChar char="•"/>
            </a:pPr>
            <a:r>
              <a:rPr lang="en-US" sz="2000" dirty="0"/>
              <a:t>16:00 – 18:00		Comment Resolution</a:t>
            </a:r>
          </a:p>
          <a:p>
            <a:pPr>
              <a:buFont typeface="Arial" panose="020B0604020202020204" pitchFamily="34" charset="0"/>
              <a:buChar char="•"/>
            </a:pPr>
            <a:r>
              <a:rPr lang="en-US" sz="2000" dirty="0"/>
              <a:t>18:00			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10823923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11-18/0660 (Alfred </a:t>
            </a:r>
            <a:r>
              <a:rPr lang="en-US" dirty="0" err="1"/>
              <a:t>Asterjadhi</a:t>
            </a:r>
            <a:r>
              <a:rPr lang="en-US" dirty="0"/>
              <a:t>)</a:t>
            </a:r>
          </a:p>
        </p:txBody>
      </p:sp>
      <p:sp>
        <p:nvSpPr>
          <p:cNvPr id="3" name="Content Placeholder 2"/>
          <p:cNvSpPr>
            <a:spLocks noGrp="1"/>
          </p:cNvSpPr>
          <p:nvPr>
            <p:ph idx="1"/>
          </p:nvPr>
        </p:nvSpPr>
        <p:spPr/>
        <p:txBody>
          <a:bodyPr/>
          <a:lstStyle/>
          <a:p>
            <a:r>
              <a:rPr lang="en-US" dirty="0"/>
              <a:t>Do you accept resolutions to CIDs; </a:t>
            </a:r>
            <a:r>
              <a:rPr lang="en-GB" dirty="0"/>
              <a:t>11353, 11830, </a:t>
            </a:r>
            <a:r>
              <a:rPr lang="en-GB" dirty="0">
                <a:solidFill>
                  <a:srgbClr val="FF0000"/>
                </a:solidFill>
              </a:rPr>
              <a:t>13510</a:t>
            </a:r>
            <a:r>
              <a:rPr lang="en-GB" dirty="0"/>
              <a:t>, 12432 </a:t>
            </a:r>
            <a:r>
              <a:rPr lang="en-GB" dirty="0">
                <a:solidFill>
                  <a:srgbClr val="FF0000"/>
                </a:solidFill>
              </a:rPr>
              <a:t>11019</a:t>
            </a:r>
            <a:r>
              <a:rPr lang="en-GB" dirty="0"/>
              <a:t>, 12421 (6 CIDs)</a:t>
            </a:r>
            <a:r>
              <a:rPr lang="en-US" dirty="0"/>
              <a:t> in doc 11-18/0660r1?</a:t>
            </a:r>
          </a:p>
          <a:p>
            <a:endParaRPr lang="en-US" dirty="0"/>
          </a:p>
          <a:p>
            <a:r>
              <a:rPr lang="en-US" dirty="0"/>
              <a:t>CID 13510: more discussion is needed (Laurent and Matt)</a:t>
            </a:r>
          </a:p>
          <a:p>
            <a:r>
              <a:rPr lang="en-US" dirty="0"/>
              <a:t>CID 11019 is deferred.</a:t>
            </a:r>
          </a:p>
          <a:p>
            <a:endParaRPr lang="en-US" dirty="0"/>
          </a:p>
          <a:p>
            <a:r>
              <a:rPr lang="en-US" dirty="0"/>
              <a:t>Resolutions of the remaining CIDs are approved.</a:t>
            </a:r>
          </a:p>
          <a:p>
            <a:endParaRPr 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26153184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11-18/0661 (Alfred </a:t>
            </a:r>
            <a:r>
              <a:rPr lang="en-US" dirty="0" err="1"/>
              <a:t>Asterjadhi</a:t>
            </a:r>
            <a:r>
              <a:rPr lang="en-US" dirty="0"/>
              <a:t>)</a:t>
            </a:r>
          </a:p>
        </p:txBody>
      </p:sp>
      <p:sp>
        <p:nvSpPr>
          <p:cNvPr id="3" name="Content Placeholder 2"/>
          <p:cNvSpPr>
            <a:spLocks noGrp="1"/>
          </p:cNvSpPr>
          <p:nvPr>
            <p:ph idx="1"/>
          </p:nvPr>
        </p:nvSpPr>
        <p:spPr/>
        <p:txBody>
          <a:bodyPr/>
          <a:lstStyle/>
          <a:p>
            <a:pPr lvl="0"/>
            <a:r>
              <a:rPr lang="en-US" dirty="0"/>
              <a:t>Do you agree to resolutions to CIDs; </a:t>
            </a:r>
            <a:r>
              <a:rPr lang="en-GB" dirty="0"/>
              <a:t>11167, 11340, 11341, 11342, 11344, 11345, 11346, 11838, 11925, 11994,</a:t>
            </a:r>
            <a:r>
              <a:rPr lang="en-US" dirty="0"/>
              <a:t> </a:t>
            </a:r>
            <a:r>
              <a:rPr lang="en-GB" dirty="0"/>
              <a:t>11995, 12029, 12030, 12090, 12091, 12307, </a:t>
            </a:r>
            <a:r>
              <a:rPr lang="en-GB" dirty="0">
                <a:solidFill>
                  <a:srgbClr val="FF0000"/>
                </a:solidFill>
              </a:rPr>
              <a:t>12308</a:t>
            </a:r>
            <a:r>
              <a:rPr lang="en-GB" dirty="0"/>
              <a:t>, 12315, 12517, 12518,</a:t>
            </a:r>
            <a:r>
              <a:rPr lang="en-US" dirty="0"/>
              <a:t> </a:t>
            </a:r>
            <a:r>
              <a:rPr lang="en-GB" dirty="0"/>
              <a:t>12519, 12520, 12521 (23 CIDs) in doc 11-18/0661r1?</a:t>
            </a:r>
          </a:p>
          <a:p>
            <a:pPr lvl="0"/>
            <a:endParaRPr lang="en-GB" dirty="0"/>
          </a:p>
          <a:p>
            <a:pPr lvl="0"/>
            <a:r>
              <a:rPr lang="en-GB" dirty="0"/>
              <a:t>CID 12308 is deferred</a:t>
            </a:r>
          </a:p>
          <a:p>
            <a:pPr lvl="0"/>
            <a:r>
              <a:rPr lang="en-GB" dirty="0"/>
              <a:t>No objection to proposed resolutions.</a:t>
            </a:r>
          </a:p>
          <a:p>
            <a:pPr lvl="0"/>
            <a:endParaRPr lang="en-GB" dirty="0"/>
          </a:p>
          <a:p>
            <a:pPr lvl="0"/>
            <a:endParaRPr lang="en-GB" dirty="0"/>
          </a:p>
          <a:p>
            <a:pPr lvl="0"/>
            <a:endParaRPr lang="en-GB" dirty="0"/>
          </a:p>
          <a:p>
            <a:pPr lvl="0"/>
            <a:endParaRPr lang="en-GB" dirty="0"/>
          </a:p>
          <a:p>
            <a:pPr lvl="0"/>
            <a:endParaRPr lang="en-GB" dirty="0"/>
          </a:p>
          <a:p>
            <a:pPr lvl="0"/>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11184038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11-18/0628 (</a:t>
            </a:r>
            <a:r>
              <a:rPr lang="en-US" dirty="0" err="1"/>
              <a:t>Yongho</a:t>
            </a:r>
            <a:r>
              <a:rPr lang="en-US" dirty="0"/>
              <a:t> </a:t>
            </a:r>
            <a:r>
              <a:rPr lang="en-US" dirty="0" err="1"/>
              <a:t>Seok</a:t>
            </a:r>
            <a:r>
              <a:rPr lang="en-US" dirty="0"/>
              <a:t>)</a:t>
            </a:r>
          </a:p>
        </p:txBody>
      </p:sp>
      <p:sp>
        <p:nvSpPr>
          <p:cNvPr id="3" name="Content Placeholder 2"/>
          <p:cNvSpPr>
            <a:spLocks noGrp="1"/>
          </p:cNvSpPr>
          <p:nvPr>
            <p:ph idx="1"/>
          </p:nvPr>
        </p:nvSpPr>
        <p:spPr/>
        <p:txBody>
          <a:bodyPr/>
          <a:lstStyle/>
          <a:p>
            <a:r>
              <a:rPr lang="en-US" dirty="0"/>
              <a:t>Do you accept resolutions to CIDs; </a:t>
            </a:r>
            <a:r>
              <a:rPr lang="en-GB" dirty="0"/>
              <a:t>CIDs: 13940, 13939, 11181, 13941 (4 CIDs) </a:t>
            </a:r>
            <a:r>
              <a:rPr lang="en-US" dirty="0"/>
              <a:t> in doc 11-18/0628r1?</a:t>
            </a:r>
          </a:p>
          <a:p>
            <a:endParaRPr lang="en-US" dirty="0"/>
          </a:p>
          <a:p>
            <a:r>
              <a:rPr lang="en-US" dirty="0"/>
              <a:t>No objection to proposed resolutions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39570298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11-18/0629 (</a:t>
            </a:r>
            <a:r>
              <a:rPr lang="en-US" dirty="0" err="1"/>
              <a:t>Yongho</a:t>
            </a:r>
            <a:r>
              <a:rPr lang="en-US" dirty="0"/>
              <a:t> </a:t>
            </a:r>
            <a:r>
              <a:rPr lang="en-US" dirty="0" err="1"/>
              <a:t>Seok</a:t>
            </a:r>
            <a:r>
              <a:rPr lang="en-US" dirty="0"/>
              <a:t>)</a:t>
            </a:r>
          </a:p>
        </p:txBody>
      </p:sp>
      <p:sp>
        <p:nvSpPr>
          <p:cNvPr id="3" name="Content Placeholder 2"/>
          <p:cNvSpPr>
            <a:spLocks noGrp="1"/>
          </p:cNvSpPr>
          <p:nvPr>
            <p:ph idx="1"/>
          </p:nvPr>
        </p:nvSpPr>
        <p:spPr/>
        <p:txBody>
          <a:bodyPr/>
          <a:lstStyle/>
          <a:p>
            <a:r>
              <a:rPr lang="en-US" dirty="0"/>
              <a:t>Do you accept resolutions to CIDs; </a:t>
            </a:r>
            <a:r>
              <a:rPr lang="en-GB" dirty="0"/>
              <a:t>13296, 11042, 13795, 12799, </a:t>
            </a:r>
            <a:r>
              <a:rPr lang="en-GB" dirty="0">
                <a:solidFill>
                  <a:schemeClr val="tx1"/>
                </a:solidFill>
              </a:rPr>
              <a:t>12048</a:t>
            </a:r>
            <a:r>
              <a:rPr lang="en-GB" dirty="0"/>
              <a:t> (5 CIDs) in doc 11-18/0629r1?</a:t>
            </a:r>
          </a:p>
          <a:p>
            <a:endParaRPr lang="en-US" dirty="0"/>
          </a:p>
          <a:p>
            <a:r>
              <a:rPr lang="en-US" dirty="0"/>
              <a:t>Defer CID 12048</a:t>
            </a:r>
          </a:p>
          <a:p>
            <a:r>
              <a:rPr lang="en-US" dirty="0"/>
              <a:t>No objection to proposed resolutions for the remaining CIDs</a:t>
            </a:r>
          </a:p>
          <a:p>
            <a:endParaRPr lang="en-US" dirty="0"/>
          </a:p>
          <a:p>
            <a:r>
              <a:rPr lang="en-US" dirty="0"/>
              <a:t>CID 12048 was revisited on Thursday PM. Proposed resolution was accepted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37264303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11-18/0630 (</a:t>
            </a:r>
            <a:r>
              <a:rPr lang="en-US" dirty="0" err="1"/>
              <a:t>Yongho</a:t>
            </a:r>
            <a:r>
              <a:rPr lang="en-US" dirty="0"/>
              <a:t> </a:t>
            </a:r>
            <a:r>
              <a:rPr lang="en-US" dirty="0" err="1"/>
              <a:t>Seok</a:t>
            </a:r>
            <a:r>
              <a:rPr lang="en-US" dirty="0"/>
              <a:t>)</a:t>
            </a:r>
          </a:p>
        </p:txBody>
      </p:sp>
      <p:sp>
        <p:nvSpPr>
          <p:cNvPr id="3" name="Content Placeholder 2"/>
          <p:cNvSpPr>
            <a:spLocks noGrp="1"/>
          </p:cNvSpPr>
          <p:nvPr>
            <p:ph idx="1"/>
          </p:nvPr>
        </p:nvSpPr>
        <p:spPr/>
        <p:txBody>
          <a:bodyPr/>
          <a:lstStyle/>
          <a:p>
            <a:r>
              <a:rPr lang="en-US" dirty="0"/>
              <a:t>Do you agree to resolutions to CIDs; </a:t>
            </a:r>
            <a:r>
              <a:rPr lang="en-GB" dirty="0"/>
              <a:t>11434, 13309, 13310, 14199, 13405, 12843, 13763, 14200 (8 CIDs) </a:t>
            </a:r>
            <a:r>
              <a:rPr lang="en-US" dirty="0"/>
              <a:t> in doc 11-18/0630r0?</a:t>
            </a:r>
          </a:p>
          <a:p>
            <a:endParaRPr lang="en-US" dirty="0"/>
          </a:p>
          <a:p>
            <a:r>
              <a:rPr lang="en-US" dirty="0"/>
              <a:t>No objection to proposed resolution.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2552437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11-18/0604 (</a:t>
            </a:r>
            <a:r>
              <a:rPr lang="en-US" dirty="0" err="1"/>
              <a:t>Yongho</a:t>
            </a:r>
            <a:r>
              <a:rPr lang="en-US" dirty="0"/>
              <a:t> </a:t>
            </a:r>
            <a:r>
              <a:rPr lang="en-US" dirty="0" err="1"/>
              <a:t>Seok</a:t>
            </a:r>
            <a:r>
              <a:rPr lang="en-US" dirty="0"/>
              <a:t>)</a:t>
            </a:r>
          </a:p>
        </p:txBody>
      </p:sp>
      <p:sp>
        <p:nvSpPr>
          <p:cNvPr id="3" name="Content Placeholder 2"/>
          <p:cNvSpPr>
            <a:spLocks noGrp="1"/>
          </p:cNvSpPr>
          <p:nvPr>
            <p:ph idx="1"/>
          </p:nvPr>
        </p:nvSpPr>
        <p:spPr/>
        <p:txBody>
          <a:bodyPr/>
          <a:lstStyle/>
          <a:p>
            <a:r>
              <a:rPr lang="en-US" dirty="0"/>
              <a:t>Do you agree to resolutions to CIDs; </a:t>
            </a:r>
            <a:r>
              <a:rPr lang="en-GB" dirty="0"/>
              <a:t>: 11155, 13230, 13312 (3 CIDs) in doc 11-18/0604r0?</a:t>
            </a:r>
          </a:p>
          <a:p>
            <a:endParaRPr lang="en-GB" dirty="0"/>
          </a:p>
          <a:p>
            <a:r>
              <a:rPr lang="en-US" dirty="0"/>
              <a:t>Straw Poll: 10/1/0</a:t>
            </a:r>
          </a:p>
          <a:p>
            <a:r>
              <a:rPr lang="en-US" dirty="0"/>
              <a:t>approved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36131075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4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11-18/0368 (Abhishek </a:t>
            </a:r>
            <a:r>
              <a:rPr lang="en-US" dirty="0" err="1"/>
              <a:t>Patil</a:t>
            </a:r>
            <a:r>
              <a:rPr lang="en-US" dirty="0"/>
              <a:t>)</a:t>
            </a:r>
          </a:p>
        </p:txBody>
      </p:sp>
      <p:sp>
        <p:nvSpPr>
          <p:cNvPr id="3" name="Content Placeholder 2"/>
          <p:cNvSpPr>
            <a:spLocks noGrp="1"/>
          </p:cNvSpPr>
          <p:nvPr>
            <p:ph idx="1"/>
          </p:nvPr>
        </p:nvSpPr>
        <p:spPr/>
        <p:txBody>
          <a:bodyPr/>
          <a:lstStyle/>
          <a:p>
            <a:r>
              <a:rPr lang="en-US" dirty="0"/>
              <a:t>This submission is not related to comment resolution</a:t>
            </a:r>
          </a:p>
          <a:p>
            <a:r>
              <a:rPr lang="en-US" dirty="0"/>
              <a:t>The subject is Multiple BSS</a:t>
            </a:r>
          </a:p>
          <a:p>
            <a:endParaRPr lang="en-US" dirty="0"/>
          </a:p>
          <a:p>
            <a:r>
              <a:rPr lang="en-US" dirty="0"/>
              <a:t>Document is deferred for more discussions</a:t>
            </a:r>
          </a:p>
          <a:p>
            <a:endParaRPr 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136850603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11-18/0741 (Abhishek </a:t>
            </a:r>
            <a:r>
              <a:rPr lang="en-US" dirty="0" err="1"/>
              <a:t>Patil</a:t>
            </a:r>
            <a:r>
              <a:rPr lang="en-US" dirty="0"/>
              <a:t>)</a:t>
            </a:r>
          </a:p>
        </p:txBody>
      </p:sp>
      <p:sp>
        <p:nvSpPr>
          <p:cNvPr id="3" name="Content Placeholder 2"/>
          <p:cNvSpPr>
            <a:spLocks noGrp="1"/>
          </p:cNvSpPr>
          <p:nvPr>
            <p:ph idx="1"/>
          </p:nvPr>
        </p:nvSpPr>
        <p:spPr/>
        <p:txBody>
          <a:bodyPr/>
          <a:lstStyle/>
          <a:p>
            <a:r>
              <a:rPr lang="en-US" dirty="0"/>
              <a:t>Do you accept resolutions to CIDs; </a:t>
            </a:r>
            <a:r>
              <a:rPr lang="en-GB" dirty="0"/>
              <a:t>12742, </a:t>
            </a:r>
            <a:r>
              <a:rPr lang="en-GB" strike="sngStrike" dirty="0">
                <a:solidFill>
                  <a:schemeClr val="tx1"/>
                </a:solidFill>
              </a:rPr>
              <a:t>13080, </a:t>
            </a:r>
            <a:r>
              <a:rPr lang="en-US" strike="sngStrike" dirty="0">
                <a:solidFill>
                  <a:schemeClr val="tx1"/>
                </a:solidFill>
              </a:rPr>
              <a:t>13070,</a:t>
            </a:r>
            <a:r>
              <a:rPr lang="en-GB" strike="sngStrike" dirty="0">
                <a:solidFill>
                  <a:schemeClr val="tx1"/>
                </a:solidFill>
              </a:rPr>
              <a:t> 13069</a:t>
            </a:r>
            <a:r>
              <a:rPr lang="en-GB" dirty="0"/>
              <a:t>, 12103, 11097, </a:t>
            </a:r>
            <a:r>
              <a:rPr lang="en-GB" strike="sngStrike" dirty="0">
                <a:solidFill>
                  <a:schemeClr val="tx1"/>
                </a:solidFill>
              </a:rPr>
              <a:t>13081</a:t>
            </a:r>
            <a:r>
              <a:rPr lang="en-GB" dirty="0"/>
              <a:t>, 12642, </a:t>
            </a:r>
            <a:r>
              <a:rPr lang="en-GB" dirty="0">
                <a:solidFill>
                  <a:srgbClr val="FF0000"/>
                </a:solidFill>
              </a:rPr>
              <a:t>11493</a:t>
            </a:r>
            <a:r>
              <a:rPr lang="en-GB" dirty="0"/>
              <a:t>, </a:t>
            </a:r>
            <a:r>
              <a:rPr lang="en-GB" dirty="0">
                <a:solidFill>
                  <a:srgbClr val="FF0000"/>
                </a:solidFill>
              </a:rPr>
              <a:t>11505, 14333</a:t>
            </a:r>
            <a:r>
              <a:rPr lang="en-GB" dirty="0"/>
              <a:t>, 11309, </a:t>
            </a:r>
            <a:r>
              <a:rPr lang="en-GB" dirty="0">
                <a:solidFill>
                  <a:schemeClr val="tx1"/>
                </a:solidFill>
              </a:rPr>
              <a:t>11310</a:t>
            </a:r>
            <a:r>
              <a:rPr lang="en-GB" dirty="0"/>
              <a:t>, 12503, 12500, 11711, 13746, 12055, 12056, 13008, 12057, 11101, 12790, 12058, 11103, 11157, 13145</a:t>
            </a:r>
            <a:r>
              <a:rPr lang="en-US" dirty="0"/>
              <a:t> in doc 11-18/0741r3?</a:t>
            </a:r>
          </a:p>
          <a:p>
            <a:endParaRPr lang="en-US" dirty="0"/>
          </a:p>
          <a:p>
            <a:r>
              <a:rPr lang="en-US" dirty="0"/>
              <a:t>No objection to proposed resolutions for rest of the CIDs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50765210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11-18/0364 (Abhishek </a:t>
            </a:r>
            <a:r>
              <a:rPr lang="en-US" dirty="0" err="1"/>
              <a:t>Patil</a:t>
            </a:r>
            <a:r>
              <a:rPr lang="en-US" dirty="0"/>
              <a:t>)</a:t>
            </a:r>
          </a:p>
        </p:txBody>
      </p:sp>
      <p:sp>
        <p:nvSpPr>
          <p:cNvPr id="3" name="Content Placeholder 2"/>
          <p:cNvSpPr>
            <a:spLocks noGrp="1"/>
          </p:cNvSpPr>
          <p:nvPr>
            <p:ph idx="1"/>
          </p:nvPr>
        </p:nvSpPr>
        <p:spPr/>
        <p:txBody>
          <a:bodyPr/>
          <a:lstStyle/>
          <a:p>
            <a:r>
              <a:rPr lang="en-US" dirty="0"/>
              <a:t>Do you accept resolution to CID 11001 in doc 11-18/0364?</a:t>
            </a:r>
          </a:p>
          <a:p>
            <a:endParaRPr lang="en-US" dirty="0"/>
          </a:p>
          <a:p>
            <a:r>
              <a:rPr lang="en-US" dirty="0"/>
              <a:t>Need further discussion.</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173162181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11-18/0688 (Po-Kai Huang)</a:t>
            </a:r>
          </a:p>
        </p:txBody>
      </p:sp>
      <p:sp>
        <p:nvSpPr>
          <p:cNvPr id="3" name="Content Placeholder 2"/>
          <p:cNvSpPr>
            <a:spLocks noGrp="1"/>
          </p:cNvSpPr>
          <p:nvPr>
            <p:ph idx="1"/>
          </p:nvPr>
        </p:nvSpPr>
        <p:spPr/>
        <p:txBody>
          <a:bodyPr/>
          <a:lstStyle/>
          <a:p>
            <a:r>
              <a:rPr lang="en-US" dirty="0"/>
              <a:t>Do you accept resolutions to CIDs; </a:t>
            </a:r>
            <a:r>
              <a:rPr lang="en-GB" dirty="0"/>
              <a:t>13133, 11069, 11070, 14262, 12177, 12293, 12942, 12943, </a:t>
            </a:r>
            <a:r>
              <a:rPr lang="en-GB" dirty="0">
                <a:solidFill>
                  <a:srgbClr val="FF0000"/>
                </a:solidFill>
              </a:rPr>
              <a:t>12433, 12460</a:t>
            </a:r>
            <a:r>
              <a:rPr lang="en-US" dirty="0">
                <a:solidFill>
                  <a:srgbClr val="FF0000"/>
                </a:solidFill>
              </a:rPr>
              <a:t> </a:t>
            </a:r>
            <a:r>
              <a:rPr lang="en-US" dirty="0"/>
              <a:t>in doc 11-18/0688r0?</a:t>
            </a:r>
          </a:p>
          <a:p>
            <a:endParaRPr lang="en-US" dirty="0"/>
          </a:p>
          <a:p>
            <a:r>
              <a:rPr lang="en-US" dirty="0"/>
              <a:t>CIDs 12433 and 12460 are deferred (Thursday PM)</a:t>
            </a:r>
          </a:p>
          <a:p>
            <a:r>
              <a:rPr lang="en-US" dirty="0"/>
              <a:t>No objection to the proposed resolutions for the rest of the CIDs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36223067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11-18/0181 (Ming </a:t>
            </a:r>
            <a:r>
              <a:rPr lang="en-US" dirty="0" err="1"/>
              <a:t>Gan</a:t>
            </a:r>
            <a:r>
              <a:rPr lang="en-US" dirty="0"/>
              <a:t>)</a:t>
            </a:r>
          </a:p>
        </p:txBody>
      </p:sp>
      <p:sp>
        <p:nvSpPr>
          <p:cNvPr id="3" name="Content Placeholder 2"/>
          <p:cNvSpPr>
            <a:spLocks noGrp="1"/>
          </p:cNvSpPr>
          <p:nvPr>
            <p:ph idx="1"/>
          </p:nvPr>
        </p:nvSpPr>
        <p:spPr/>
        <p:txBody>
          <a:bodyPr/>
          <a:lstStyle/>
          <a:p>
            <a:r>
              <a:rPr lang="en-US" dirty="0"/>
              <a:t>Do you accept resolutions to CIDs; </a:t>
            </a:r>
            <a:r>
              <a:rPr lang="en-GB" dirty="0"/>
              <a:t>CIDs: 12016, 13045 in doc 11-18/0181r0?</a:t>
            </a:r>
          </a:p>
          <a:p>
            <a:endParaRPr lang="en-GB" dirty="0"/>
          </a:p>
          <a:p>
            <a:r>
              <a:rPr lang="en-GB" dirty="0"/>
              <a:t>Need further discussion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22115493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11-18/0767 (Laurent </a:t>
            </a:r>
            <a:r>
              <a:rPr lang="en-US" dirty="0" err="1"/>
              <a:t>Cariou</a:t>
            </a:r>
            <a:r>
              <a:rPr lang="en-US" dirty="0"/>
              <a:t>)</a:t>
            </a:r>
          </a:p>
        </p:txBody>
      </p:sp>
      <p:sp>
        <p:nvSpPr>
          <p:cNvPr id="3" name="Content Placeholder 2"/>
          <p:cNvSpPr>
            <a:spLocks noGrp="1"/>
          </p:cNvSpPr>
          <p:nvPr>
            <p:ph idx="1"/>
          </p:nvPr>
        </p:nvSpPr>
        <p:spPr/>
        <p:txBody>
          <a:bodyPr/>
          <a:lstStyle/>
          <a:p>
            <a:r>
              <a:rPr lang="en-US" dirty="0"/>
              <a:t>Do you accept resolution to CID 12994 in doc 11-18/0767r0)</a:t>
            </a:r>
          </a:p>
          <a:p>
            <a:endParaRPr lang="en-US" dirty="0"/>
          </a:p>
          <a:p>
            <a:r>
              <a:rPr lang="en-US" dirty="0"/>
              <a:t>Defer for further study.</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241607556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11-18/0811 (Frank Hsu)</a:t>
            </a:r>
          </a:p>
        </p:txBody>
      </p:sp>
      <p:sp>
        <p:nvSpPr>
          <p:cNvPr id="3" name="Content Placeholder 2"/>
          <p:cNvSpPr>
            <a:spLocks noGrp="1"/>
          </p:cNvSpPr>
          <p:nvPr>
            <p:ph idx="1"/>
          </p:nvPr>
        </p:nvSpPr>
        <p:spPr/>
        <p:txBody>
          <a:bodyPr/>
          <a:lstStyle/>
          <a:p>
            <a:r>
              <a:rPr lang="en-US" dirty="0"/>
              <a:t>Do you accept resolution to CID 12010 in doc 11-18/0811r0?</a:t>
            </a:r>
          </a:p>
          <a:p>
            <a:endParaRPr lang="en-US" dirty="0"/>
          </a:p>
          <a:p>
            <a:r>
              <a:rPr lang="en-US" dirty="0"/>
              <a:t>SP: 2/5/10</a:t>
            </a:r>
          </a:p>
          <a:p>
            <a:r>
              <a:rPr lang="en-US" dirty="0"/>
              <a:t>SP didn’t achieve the required 75%</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35525458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11-18/0662 (Alfred </a:t>
            </a:r>
            <a:r>
              <a:rPr lang="en-US" dirty="0" err="1"/>
              <a:t>Asterjadhi</a:t>
            </a:r>
            <a:r>
              <a:rPr lang="en-US" dirty="0"/>
              <a:t>)</a:t>
            </a:r>
          </a:p>
        </p:txBody>
      </p:sp>
      <p:sp>
        <p:nvSpPr>
          <p:cNvPr id="3" name="Content Placeholder 2"/>
          <p:cNvSpPr>
            <a:spLocks noGrp="1"/>
          </p:cNvSpPr>
          <p:nvPr>
            <p:ph idx="1"/>
          </p:nvPr>
        </p:nvSpPr>
        <p:spPr/>
        <p:txBody>
          <a:bodyPr/>
          <a:lstStyle/>
          <a:p>
            <a:r>
              <a:rPr lang="en-US" dirty="0"/>
              <a:t>Do you accept resolutions to CIDs; </a:t>
            </a:r>
            <a:r>
              <a:rPr lang="en-GB" dirty="0"/>
              <a:t>11038, 11040, 11347, 11872, 13783, 13784, 13789, 11848 (8 CIDs)</a:t>
            </a:r>
            <a:r>
              <a:rPr lang="en-US" dirty="0"/>
              <a:t> in doc 11-18/0622r1?</a:t>
            </a:r>
          </a:p>
          <a:p>
            <a:endParaRPr lang="en-US" dirty="0"/>
          </a:p>
          <a:p>
            <a:r>
              <a:rPr lang="en-US" dirty="0"/>
              <a:t>No objection to </a:t>
            </a:r>
            <a:r>
              <a:rPr lang="en-US"/>
              <a:t>proposed resolution</a:t>
            </a:r>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247508064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Friday May 04, 2018</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48630750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 Allocation</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9:00 – 9:05			Call meeting to order</a:t>
            </a:r>
          </a:p>
          <a:p>
            <a:pPr>
              <a:buFont typeface="Arial" panose="020B0604020202020204" pitchFamily="34" charset="0"/>
              <a:buChar char="•"/>
            </a:pPr>
            <a:r>
              <a:rPr lang="en-US" dirty="0"/>
              <a:t>9:05 – 10:30		Comment resolution</a:t>
            </a:r>
          </a:p>
          <a:p>
            <a:pPr>
              <a:buFont typeface="Arial" panose="020B0604020202020204" pitchFamily="34" charset="0"/>
              <a:buChar char="•"/>
            </a:pPr>
            <a:r>
              <a:rPr lang="en-US" dirty="0"/>
              <a:t>10:30 – 10:45		Break</a:t>
            </a:r>
          </a:p>
          <a:p>
            <a:pPr>
              <a:buFont typeface="Arial" panose="020B0604020202020204" pitchFamily="34" charset="0"/>
              <a:buChar char="•"/>
            </a:pPr>
            <a:r>
              <a:rPr lang="en-US" dirty="0"/>
              <a:t>10:45 – 12:00		Comment Resolution</a:t>
            </a:r>
          </a:p>
          <a:p>
            <a:pPr>
              <a:buFont typeface="Arial" panose="020B0604020202020204" pitchFamily="34" charset="0"/>
              <a:buChar char="•"/>
            </a:pPr>
            <a:r>
              <a:rPr lang="en-US" dirty="0"/>
              <a:t>12:00 – 13:30		Lunch</a:t>
            </a:r>
          </a:p>
          <a:p>
            <a:pPr>
              <a:buFont typeface="Arial" panose="020B0604020202020204" pitchFamily="34" charset="0"/>
              <a:buChar char="•"/>
            </a:pPr>
            <a:r>
              <a:rPr lang="en-US" dirty="0"/>
              <a:t>13:30 – 16:00		Comment resolution</a:t>
            </a:r>
          </a:p>
          <a:p>
            <a:pPr>
              <a:buFont typeface="Arial" panose="020B0604020202020204" pitchFamily="34" charset="0"/>
              <a:buChar char="•"/>
            </a:pPr>
            <a:r>
              <a:rPr lang="en-US" dirty="0"/>
              <a:t>16:00				Adjourn</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38227823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11-18/0663 (Alfred </a:t>
            </a:r>
            <a:r>
              <a:rPr lang="en-US" dirty="0" err="1"/>
              <a:t>Asterjadhi</a:t>
            </a:r>
            <a:r>
              <a:rPr lang="en-US" dirty="0"/>
              <a:t>)</a:t>
            </a:r>
          </a:p>
        </p:txBody>
      </p:sp>
      <p:sp>
        <p:nvSpPr>
          <p:cNvPr id="3" name="Content Placeholder 2"/>
          <p:cNvSpPr>
            <a:spLocks noGrp="1"/>
          </p:cNvSpPr>
          <p:nvPr>
            <p:ph idx="1"/>
          </p:nvPr>
        </p:nvSpPr>
        <p:spPr/>
        <p:txBody>
          <a:bodyPr/>
          <a:lstStyle/>
          <a:p>
            <a:pPr lvl="0"/>
            <a:r>
              <a:rPr lang="en-US" dirty="0"/>
              <a:t>Do you accept resolutions to CIDs; </a:t>
            </a:r>
            <a:r>
              <a:rPr lang="en-GB" dirty="0"/>
              <a:t>11038, 11039, 11348, 11349, 11354, 11839, 11841, 11843, 11873, 11874, </a:t>
            </a:r>
            <a:r>
              <a:rPr lang="en-US" dirty="0"/>
              <a:t> </a:t>
            </a:r>
            <a:r>
              <a:rPr lang="en-GB" dirty="0"/>
              <a:t>11875, 12031, 12522, 13785, 13786, 13787, 13788 (17 CIDs) in doc 11-18/0663r0?</a:t>
            </a:r>
          </a:p>
          <a:p>
            <a:pPr lvl="0"/>
            <a:endParaRPr lang="en-GB" dirty="0"/>
          </a:p>
          <a:p>
            <a:pPr lvl="0"/>
            <a:r>
              <a:rPr lang="en-US" dirty="0"/>
              <a:t>CID 12031 is deferred</a:t>
            </a:r>
          </a:p>
          <a:p>
            <a:pPr lvl="0"/>
            <a:r>
              <a:rPr lang="en-US" dirty="0"/>
              <a:t>More time for review is requested.</a:t>
            </a:r>
          </a:p>
          <a:p>
            <a:r>
              <a:rPr lang="en-GB" dirty="0"/>
              <a:t> </a:t>
            </a:r>
            <a:endParaRPr lang="en-US" dirty="0"/>
          </a:p>
          <a:p>
            <a:r>
              <a:rPr lang="en-GB" dirty="0"/>
              <a:t> </a:t>
            </a: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27457157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11-18/0083 (Frank Hsu)</a:t>
            </a:r>
          </a:p>
        </p:txBody>
      </p:sp>
      <p:sp>
        <p:nvSpPr>
          <p:cNvPr id="3" name="Content Placeholder 2"/>
          <p:cNvSpPr>
            <a:spLocks noGrp="1"/>
          </p:cNvSpPr>
          <p:nvPr>
            <p:ph idx="1"/>
          </p:nvPr>
        </p:nvSpPr>
        <p:spPr/>
        <p:txBody>
          <a:bodyPr/>
          <a:lstStyle/>
          <a:p>
            <a:r>
              <a:rPr lang="en-US" dirty="0"/>
              <a:t>Do you accept resolutions to CIDs; </a:t>
            </a:r>
            <a:r>
              <a:rPr lang="en-GB" dirty="0"/>
              <a:t>12016, 13045 in doc 11-18/0083r1?</a:t>
            </a:r>
          </a:p>
          <a:p>
            <a:endParaRPr lang="en-GB" dirty="0"/>
          </a:p>
          <a:p>
            <a:r>
              <a:rPr lang="en-GB" dirty="0"/>
              <a:t>SP: 3/4/11</a:t>
            </a:r>
          </a:p>
          <a:p>
            <a:r>
              <a:rPr lang="en-GB" dirty="0"/>
              <a:t>The SP didn’t achieve the required 75%.</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55054333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11-18/0603 (</a:t>
            </a:r>
            <a:r>
              <a:rPr lang="en-US" dirty="0" err="1"/>
              <a:t>Yongho</a:t>
            </a:r>
            <a:r>
              <a:rPr lang="en-US" dirty="0"/>
              <a:t> </a:t>
            </a:r>
            <a:r>
              <a:rPr lang="en-US" dirty="0" err="1"/>
              <a:t>Seok</a:t>
            </a:r>
            <a:r>
              <a:rPr lang="en-US" dirty="0"/>
              <a:t>)</a:t>
            </a:r>
          </a:p>
        </p:txBody>
      </p:sp>
      <p:sp>
        <p:nvSpPr>
          <p:cNvPr id="3" name="Content Placeholder 2"/>
          <p:cNvSpPr>
            <a:spLocks noGrp="1"/>
          </p:cNvSpPr>
          <p:nvPr>
            <p:ph idx="1"/>
          </p:nvPr>
        </p:nvSpPr>
        <p:spPr/>
        <p:txBody>
          <a:bodyPr/>
          <a:lstStyle/>
          <a:p>
            <a:r>
              <a:rPr lang="en-US" dirty="0"/>
              <a:t>Do you accept resolutions to CIDs 13530 and 14183 in doc 11-18/0603r0?</a:t>
            </a:r>
          </a:p>
          <a:p>
            <a:endParaRPr lang="en-US" dirty="0"/>
          </a:p>
          <a:p>
            <a:r>
              <a:rPr lang="en-US" dirty="0"/>
              <a:t>No objection to proposed resolutions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410355673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11-18/0602 (</a:t>
            </a:r>
            <a:r>
              <a:rPr lang="en-US" dirty="0" err="1"/>
              <a:t>Yongho</a:t>
            </a:r>
            <a:r>
              <a:rPr lang="en-US" dirty="0"/>
              <a:t> </a:t>
            </a:r>
            <a:r>
              <a:rPr lang="en-US" dirty="0" err="1"/>
              <a:t>Seok</a:t>
            </a:r>
            <a:r>
              <a:rPr lang="en-US" dirty="0"/>
              <a:t>)</a:t>
            </a:r>
          </a:p>
        </p:txBody>
      </p:sp>
      <p:sp>
        <p:nvSpPr>
          <p:cNvPr id="3" name="Content Placeholder 2"/>
          <p:cNvSpPr>
            <a:spLocks noGrp="1"/>
          </p:cNvSpPr>
          <p:nvPr>
            <p:ph idx="1"/>
          </p:nvPr>
        </p:nvSpPr>
        <p:spPr/>
        <p:txBody>
          <a:bodyPr/>
          <a:lstStyle/>
          <a:p>
            <a:r>
              <a:rPr lang="en-US" dirty="0"/>
              <a:t>DO you accept resolution to CID 13870 in doc 11-18/0602r0?</a:t>
            </a:r>
          </a:p>
          <a:p>
            <a:endParaRPr lang="en-US" dirty="0"/>
          </a:p>
          <a:p>
            <a:r>
              <a:rPr lang="en-US" dirty="0"/>
              <a:t>Defer for 11az guys to review.</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19984495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11-18/0797 (</a:t>
            </a:r>
            <a:r>
              <a:rPr lang="en-US" dirty="0" err="1"/>
              <a:t>Liwen</a:t>
            </a:r>
            <a:r>
              <a:rPr lang="en-US" dirty="0"/>
              <a:t> Chu)</a:t>
            </a:r>
          </a:p>
        </p:txBody>
      </p:sp>
      <p:sp>
        <p:nvSpPr>
          <p:cNvPr id="3" name="Content Placeholder 2"/>
          <p:cNvSpPr>
            <a:spLocks noGrp="1"/>
          </p:cNvSpPr>
          <p:nvPr>
            <p:ph idx="1"/>
          </p:nvPr>
        </p:nvSpPr>
        <p:spPr/>
        <p:txBody>
          <a:bodyPr/>
          <a:lstStyle/>
          <a:p>
            <a:pPr lvl="0"/>
            <a:r>
              <a:rPr lang="en-US" dirty="0"/>
              <a:t>Do you accept resolutions to CIDs; </a:t>
            </a:r>
            <a:r>
              <a:rPr lang="en-GB" dirty="0"/>
              <a:t>11279, 12926, 12932, 11280, </a:t>
            </a:r>
            <a:r>
              <a:rPr lang="en-GB" dirty="0">
                <a:solidFill>
                  <a:srgbClr val="FF0000"/>
                </a:solidFill>
              </a:rPr>
              <a:t>11281</a:t>
            </a:r>
            <a:r>
              <a:rPr lang="en-GB" dirty="0"/>
              <a:t>, 13728, 12927, 12928, 13295, 13729,</a:t>
            </a:r>
            <a:r>
              <a:rPr lang="en-US" dirty="0"/>
              <a:t> </a:t>
            </a:r>
            <a:r>
              <a:rPr lang="en-GB" dirty="0"/>
              <a:t>11284, 11285, 13727, 11287, 11288, 11289, 13680, </a:t>
            </a:r>
            <a:r>
              <a:rPr lang="en-GB" dirty="0">
                <a:solidFill>
                  <a:srgbClr val="FF0000"/>
                </a:solidFill>
              </a:rPr>
              <a:t>11290</a:t>
            </a:r>
            <a:r>
              <a:rPr lang="en-GB" dirty="0"/>
              <a:t>, 11291, 11292,</a:t>
            </a:r>
            <a:r>
              <a:rPr lang="en-US" dirty="0"/>
              <a:t> </a:t>
            </a:r>
            <a:r>
              <a:rPr lang="en-GB" dirty="0"/>
              <a:t>11294 in doc 11-18/0797r0?</a:t>
            </a:r>
          </a:p>
          <a:p>
            <a:pPr lvl="0"/>
            <a:endParaRPr lang="en-GB" dirty="0"/>
          </a:p>
          <a:p>
            <a:pPr lvl="0"/>
            <a:r>
              <a:rPr lang="en-US" dirty="0"/>
              <a:t>11290 is deferred (Friday AM</a:t>
            </a:r>
            <a:r>
              <a:rPr lang="en-US" dirty="0" smtClean="0"/>
              <a:t>)</a:t>
            </a:r>
          </a:p>
          <a:p>
            <a:pPr lvl="0"/>
            <a:r>
              <a:rPr lang="en-US" dirty="0" smtClean="0"/>
              <a:t>No objection to resolutions to the rest of the CIDs </a:t>
            </a:r>
            <a:endParaRPr lang="en-US" dirty="0"/>
          </a:p>
          <a:p>
            <a:pPr lvl="0"/>
            <a:endParaRPr lang="en-US" dirty="0"/>
          </a:p>
          <a:p>
            <a:pPr lvl="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393372547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D48C023-C31B-4336-8894-1E74D651B347}"/>
              </a:ext>
            </a:extLst>
          </p:cNvPr>
          <p:cNvSpPr>
            <a:spLocks noGrp="1"/>
          </p:cNvSpPr>
          <p:nvPr>
            <p:ph type="title"/>
          </p:nvPr>
        </p:nvSpPr>
        <p:spPr/>
        <p:txBody>
          <a:bodyPr/>
          <a:lstStyle/>
          <a:p>
            <a:r>
              <a:rPr lang="en-US" dirty="0"/>
              <a:t>11-18/0388r3 (Julien </a:t>
            </a:r>
            <a:r>
              <a:rPr lang="en-US" dirty="0" err="1"/>
              <a:t>Sevin</a:t>
            </a:r>
            <a:r>
              <a:rPr lang="en-US" dirty="0"/>
              <a:t>)</a:t>
            </a:r>
          </a:p>
        </p:txBody>
      </p:sp>
      <p:sp>
        <p:nvSpPr>
          <p:cNvPr id="3" name="Content Placeholder 2">
            <a:extLst>
              <a:ext uri="{FF2B5EF4-FFF2-40B4-BE49-F238E27FC236}">
                <a16:creationId xmlns:a16="http://schemas.microsoft.com/office/drawing/2014/main" xmlns="" id="{33B27818-CD04-4A98-85BA-E2C6B5AE7684}"/>
              </a:ext>
            </a:extLst>
          </p:cNvPr>
          <p:cNvSpPr>
            <a:spLocks noGrp="1"/>
          </p:cNvSpPr>
          <p:nvPr>
            <p:ph idx="1"/>
          </p:nvPr>
        </p:nvSpPr>
        <p:spPr/>
        <p:txBody>
          <a:bodyPr/>
          <a:lstStyle/>
          <a:p>
            <a:r>
              <a:rPr lang="en-US" dirty="0"/>
              <a:t>Do you accept resolutions to CID; 13084 in doc 11-17/0388r3?</a:t>
            </a:r>
          </a:p>
          <a:p>
            <a:endParaRPr lang="en-US" dirty="0"/>
          </a:p>
          <a:p>
            <a:r>
              <a:rPr lang="en-US" dirty="0"/>
              <a:t>Deferred.</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xmlns="" id="{87589EB5-060F-4DDD-A690-F8D220A075BE}"/>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xmlns="" id="{7100A613-B583-4EAC-9C8C-F1AE3AE2D6D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5DE1F9AD-E83D-4FDF-8B77-86B6FA5324D3}"/>
              </a:ext>
            </a:extLst>
          </p:cNvPr>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305679620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C88118A-D0E8-45FD-BCC7-E2364892796E}"/>
              </a:ext>
            </a:extLst>
          </p:cNvPr>
          <p:cNvSpPr>
            <a:spLocks noGrp="1"/>
          </p:cNvSpPr>
          <p:nvPr>
            <p:ph type="title"/>
          </p:nvPr>
        </p:nvSpPr>
        <p:spPr/>
        <p:txBody>
          <a:bodyPr/>
          <a:lstStyle/>
          <a:p>
            <a:r>
              <a:rPr lang="en-US" dirty="0"/>
              <a:t>11-18/0200r5 (Huizhao Wang)</a:t>
            </a:r>
          </a:p>
        </p:txBody>
      </p:sp>
      <p:sp>
        <p:nvSpPr>
          <p:cNvPr id="3" name="Content Placeholder 2">
            <a:extLst>
              <a:ext uri="{FF2B5EF4-FFF2-40B4-BE49-F238E27FC236}">
                <a16:creationId xmlns:a16="http://schemas.microsoft.com/office/drawing/2014/main" xmlns="" id="{C22F9DAC-E0C9-4871-827A-B55D534B05EE}"/>
              </a:ext>
            </a:extLst>
          </p:cNvPr>
          <p:cNvSpPr>
            <a:spLocks noGrp="1"/>
          </p:cNvSpPr>
          <p:nvPr>
            <p:ph idx="1"/>
          </p:nvPr>
        </p:nvSpPr>
        <p:spPr/>
        <p:txBody>
          <a:bodyPr/>
          <a:lstStyle/>
          <a:p>
            <a:r>
              <a:rPr lang="en-US" dirty="0"/>
              <a:t>Do you accept the spec text provided in doc 11-18/0200r5?</a:t>
            </a:r>
          </a:p>
          <a:p>
            <a:endParaRPr lang="en-US" dirty="0"/>
          </a:p>
          <a:p>
            <a:r>
              <a:rPr lang="en-US" dirty="0"/>
              <a:t>Result: 2Y, 4N, 15A</a:t>
            </a:r>
          </a:p>
          <a:p>
            <a:endParaRPr lang="en-US" dirty="0"/>
          </a:p>
          <a:p>
            <a:r>
              <a:rPr lang="en-US" dirty="0"/>
              <a:t>Does not satisfy the 75% requirement. SP fails.</a:t>
            </a:r>
          </a:p>
        </p:txBody>
      </p:sp>
      <p:sp>
        <p:nvSpPr>
          <p:cNvPr id="4" name="Slide Number Placeholder 3">
            <a:extLst>
              <a:ext uri="{FF2B5EF4-FFF2-40B4-BE49-F238E27FC236}">
                <a16:creationId xmlns:a16="http://schemas.microsoft.com/office/drawing/2014/main" xmlns="" id="{D8DA883C-196D-4333-BAE5-36FCAFCC2A4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xmlns="" id="{DA7F3D0F-8AD1-4914-82E6-FC272E0E826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7201AFFE-949B-40EF-9EC7-C841B0EB591D}"/>
              </a:ext>
            </a:extLst>
          </p:cNvPr>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323688489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C2B489A-FDE7-45F5-B2D1-E9345B4BAA66}"/>
              </a:ext>
            </a:extLst>
          </p:cNvPr>
          <p:cNvSpPr>
            <a:spLocks noGrp="1"/>
          </p:cNvSpPr>
          <p:nvPr>
            <p:ph type="title"/>
          </p:nvPr>
        </p:nvSpPr>
        <p:spPr/>
        <p:txBody>
          <a:bodyPr/>
          <a:lstStyle/>
          <a:p>
            <a:r>
              <a:rPr lang="en-US" dirty="0"/>
              <a:t>11-18/0767r1 (Laurent Cariou)</a:t>
            </a:r>
          </a:p>
        </p:txBody>
      </p:sp>
      <p:sp>
        <p:nvSpPr>
          <p:cNvPr id="3" name="Content Placeholder 2">
            <a:extLst>
              <a:ext uri="{FF2B5EF4-FFF2-40B4-BE49-F238E27FC236}">
                <a16:creationId xmlns:a16="http://schemas.microsoft.com/office/drawing/2014/main" xmlns="" id="{12F1265E-C804-4370-9AAD-3A1AB581C3FC}"/>
              </a:ext>
            </a:extLst>
          </p:cNvPr>
          <p:cNvSpPr>
            <a:spLocks noGrp="1"/>
          </p:cNvSpPr>
          <p:nvPr>
            <p:ph idx="1"/>
          </p:nvPr>
        </p:nvSpPr>
        <p:spPr/>
        <p:txBody>
          <a:bodyPr/>
          <a:lstStyle/>
          <a:p>
            <a:r>
              <a:rPr lang="en-US" dirty="0"/>
              <a:t>Do you accept resolutions to CID; 12994 in doc 11-18/0767r1?</a:t>
            </a:r>
          </a:p>
          <a:p>
            <a:endParaRPr lang="en-US" dirty="0"/>
          </a:p>
          <a:p>
            <a:r>
              <a:rPr lang="en-US" dirty="0"/>
              <a:t>No objections.</a:t>
            </a:r>
          </a:p>
        </p:txBody>
      </p:sp>
      <p:sp>
        <p:nvSpPr>
          <p:cNvPr id="4" name="Slide Number Placeholder 3">
            <a:extLst>
              <a:ext uri="{FF2B5EF4-FFF2-40B4-BE49-F238E27FC236}">
                <a16:creationId xmlns:a16="http://schemas.microsoft.com/office/drawing/2014/main" xmlns="" id="{EB8BF765-608C-4A68-B49A-884A75EA25BA}"/>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xmlns="" id="{702D9FAE-F0A6-4A02-BEEE-370DC9D2D6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84BD6EDF-82CA-47BF-815E-8ECD00C6A369}"/>
              </a:ext>
            </a:extLst>
          </p:cNvPr>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76906364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A1AF120-8831-4A53-9020-A99195E4668E}"/>
              </a:ext>
            </a:extLst>
          </p:cNvPr>
          <p:cNvSpPr>
            <a:spLocks noGrp="1"/>
          </p:cNvSpPr>
          <p:nvPr>
            <p:ph type="title"/>
          </p:nvPr>
        </p:nvSpPr>
        <p:spPr/>
        <p:txBody>
          <a:bodyPr/>
          <a:lstStyle/>
          <a:p>
            <a:r>
              <a:rPr lang="en-US" dirty="0"/>
              <a:t>11-18/0695r1 (Pascal </a:t>
            </a:r>
            <a:r>
              <a:rPr lang="en-US" dirty="0" err="1"/>
              <a:t>Viger</a:t>
            </a:r>
            <a:r>
              <a:rPr lang="en-US" dirty="0"/>
              <a:t>)</a:t>
            </a:r>
          </a:p>
        </p:txBody>
      </p:sp>
      <p:sp>
        <p:nvSpPr>
          <p:cNvPr id="3" name="Content Placeholder 2">
            <a:extLst>
              <a:ext uri="{FF2B5EF4-FFF2-40B4-BE49-F238E27FC236}">
                <a16:creationId xmlns:a16="http://schemas.microsoft.com/office/drawing/2014/main" xmlns="" id="{60C397B7-2205-4DC1-BB7E-8B65F778DA70}"/>
              </a:ext>
            </a:extLst>
          </p:cNvPr>
          <p:cNvSpPr>
            <a:spLocks noGrp="1"/>
          </p:cNvSpPr>
          <p:nvPr>
            <p:ph idx="1"/>
          </p:nvPr>
        </p:nvSpPr>
        <p:spPr/>
        <p:txBody>
          <a:bodyPr/>
          <a:lstStyle/>
          <a:p>
            <a:r>
              <a:rPr lang="en-US" dirty="0"/>
              <a:t>Do you accept resolutions to CID; 13400, 13653, 13761, 13095 in doc 11-18/0695r1?</a:t>
            </a:r>
          </a:p>
          <a:p>
            <a:endParaRPr lang="en-US" dirty="0"/>
          </a:p>
          <a:p>
            <a:r>
              <a:rPr lang="en-US" dirty="0"/>
              <a:t>Deferred.</a:t>
            </a:r>
          </a:p>
          <a:p>
            <a:endParaRPr lang="en-US" dirty="0"/>
          </a:p>
          <a:p>
            <a:endParaRPr lang="en-US" dirty="0"/>
          </a:p>
        </p:txBody>
      </p:sp>
      <p:sp>
        <p:nvSpPr>
          <p:cNvPr id="4" name="Slide Number Placeholder 3">
            <a:extLst>
              <a:ext uri="{FF2B5EF4-FFF2-40B4-BE49-F238E27FC236}">
                <a16:creationId xmlns:a16="http://schemas.microsoft.com/office/drawing/2014/main" xmlns="" id="{71C13279-A177-4CAE-8D3F-512C7B88D54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xmlns="" id="{DED5C3E6-4381-4A7C-9E1A-C69380C18C7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954C69AB-A32E-4A3E-926B-A5878FE81F45}"/>
              </a:ext>
            </a:extLst>
          </p:cNvPr>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27963775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A1AF120-8831-4A53-9020-A99195E4668E}"/>
              </a:ext>
            </a:extLst>
          </p:cNvPr>
          <p:cNvSpPr>
            <a:spLocks noGrp="1"/>
          </p:cNvSpPr>
          <p:nvPr>
            <p:ph type="title"/>
          </p:nvPr>
        </p:nvSpPr>
        <p:spPr/>
        <p:txBody>
          <a:bodyPr/>
          <a:lstStyle/>
          <a:p>
            <a:r>
              <a:rPr lang="en-US" dirty="0"/>
              <a:t>11-18/0796r2 (Liwen Chu)</a:t>
            </a:r>
          </a:p>
        </p:txBody>
      </p:sp>
      <p:sp>
        <p:nvSpPr>
          <p:cNvPr id="3" name="Content Placeholder 2">
            <a:extLst>
              <a:ext uri="{FF2B5EF4-FFF2-40B4-BE49-F238E27FC236}">
                <a16:creationId xmlns:a16="http://schemas.microsoft.com/office/drawing/2014/main" xmlns="" id="{60C397B7-2205-4DC1-BB7E-8B65F778DA70}"/>
              </a:ext>
            </a:extLst>
          </p:cNvPr>
          <p:cNvSpPr>
            <a:spLocks noGrp="1"/>
          </p:cNvSpPr>
          <p:nvPr>
            <p:ph idx="1"/>
          </p:nvPr>
        </p:nvSpPr>
        <p:spPr/>
        <p:txBody>
          <a:bodyPr/>
          <a:lstStyle/>
          <a:p>
            <a:r>
              <a:rPr lang="en-US" dirty="0"/>
              <a:t>Do you accept resolutions to CID; 11297, 12930. 11299, 11300, 12933, 12934, 12935, 12936, 13732, 13745, 13938</a:t>
            </a:r>
          </a:p>
          <a:p>
            <a:r>
              <a:rPr lang="en-US" dirty="0"/>
              <a:t>in doc 11-18/0796r2?</a:t>
            </a:r>
          </a:p>
          <a:p>
            <a:endParaRPr lang="en-US" dirty="0"/>
          </a:p>
          <a:p>
            <a:r>
              <a:rPr lang="en-US" dirty="0"/>
              <a:t>No objections. </a:t>
            </a:r>
          </a:p>
          <a:p>
            <a:endParaRPr lang="en-US" dirty="0"/>
          </a:p>
          <a:p>
            <a:endParaRPr lang="en-US" dirty="0"/>
          </a:p>
        </p:txBody>
      </p:sp>
      <p:sp>
        <p:nvSpPr>
          <p:cNvPr id="4" name="Slide Number Placeholder 3">
            <a:extLst>
              <a:ext uri="{FF2B5EF4-FFF2-40B4-BE49-F238E27FC236}">
                <a16:creationId xmlns:a16="http://schemas.microsoft.com/office/drawing/2014/main" xmlns="" id="{71C13279-A177-4CAE-8D3F-512C7B88D543}"/>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xmlns="" id="{DED5C3E6-4381-4A7C-9E1A-C69380C18C7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954C69AB-A32E-4A3E-926B-A5878FE81F45}"/>
              </a:ext>
            </a:extLst>
          </p:cNvPr>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2137290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525587"/>
            <a:ext cx="7770813"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23536516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B8D859D-A95F-48CA-B764-D64985B5A493}"/>
              </a:ext>
            </a:extLst>
          </p:cNvPr>
          <p:cNvSpPr>
            <a:spLocks noGrp="1"/>
          </p:cNvSpPr>
          <p:nvPr>
            <p:ph type="title"/>
          </p:nvPr>
        </p:nvSpPr>
        <p:spPr/>
        <p:txBody>
          <a:bodyPr/>
          <a:lstStyle/>
          <a:p>
            <a:r>
              <a:rPr lang="en-US" dirty="0"/>
              <a:t>11-18/0694r2 (Patrice </a:t>
            </a:r>
            <a:r>
              <a:rPr lang="en-US" dirty="0" err="1"/>
              <a:t>Nezou</a:t>
            </a:r>
            <a:r>
              <a:rPr lang="en-US" dirty="0"/>
              <a:t>)</a:t>
            </a:r>
          </a:p>
        </p:txBody>
      </p:sp>
      <p:sp>
        <p:nvSpPr>
          <p:cNvPr id="3" name="Content Placeholder 2">
            <a:extLst>
              <a:ext uri="{FF2B5EF4-FFF2-40B4-BE49-F238E27FC236}">
                <a16:creationId xmlns:a16="http://schemas.microsoft.com/office/drawing/2014/main" xmlns="" id="{A36CB0BE-A678-46A1-92DA-1691E62471E7}"/>
              </a:ext>
            </a:extLst>
          </p:cNvPr>
          <p:cNvSpPr>
            <a:spLocks noGrp="1"/>
          </p:cNvSpPr>
          <p:nvPr>
            <p:ph idx="1"/>
          </p:nvPr>
        </p:nvSpPr>
        <p:spPr/>
        <p:txBody>
          <a:bodyPr/>
          <a:lstStyle/>
          <a:p>
            <a:r>
              <a:rPr lang="en-US" dirty="0"/>
              <a:t>Do you accept resolutions to CID; 13096, 13098, 13652, 13762, 14138, 14139, 14140, 14142, 14209, 14211 in doc 11-18/0694r2?</a:t>
            </a:r>
          </a:p>
          <a:p>
            <a:endParaRPr lang="en-US" dirty="0"/>
          </a:p>
          <a:p>
            <a:r>
              <a:rPr lang="en-US" dirty="0"/>
              <a:t>No objections.</a:t>
            </a:r>
          </a:p>
        </p:txBody>
      </p:sp>
      <p:sp>
        <p:nvSpPr>
          <p:cNvPr id="4" name="Slide Number Placeholder 3">
            <a:extLst>
              <a:ext uri="{FF2B5EF4-FFF2-40B4-BE49-F238E27FC236}">
                <a16:creationId xmlns:a16="http://schemas.microsoft.com/office/drawing/2014/main" xmlns="" id="{9FDBE213-81EF-46D0-9E25-1F80A2F73CF4}"/>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xmlns="" id="{8EBBB099-FFBD-4469-A8DB-0FDCD40BA2A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2B38DC76-4D8F-4E28-8C6C-C0DA115E0EB8}"/>
              </a:ext>
            </a:extLst>
          </p:cNvPr>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959451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228600" y="1219200"/>
            <a:ext cx="85344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381000" y="1449387"/>
            <a:ext cx="8382000"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338786376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2049</TotalTime>
  <Words>2837</Words>
  <Application>Microsoft Office PowerPoint</Application>
  <PresentationFormat>On-screen Show (4:3)</PresentationFormat>
  <Paragraphs>535</Paragraphs>
  <Slides>60</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60</vt:i4>
      </vt:variant>
    </vt:vector>
  </HeadingPairs>
  <TitlesOfParts>
    <vt:vector size="71" baseType="lpstr">
      <vt:lpstr>Arial Unicode MS</vt:lpstr>
      <vt:lpstr>MS Gothic</vt:lpstr>
      <vt:lpstr>Arial</vt:lpstr>
      <vt:lpstr>Arial Black</vt:lpstr>
      <vt:lpstr>Calibri</vt:lpstr>
      <vt:lpstr>Monotype Sorts</vt:lpstr>
      <vt:lpstr>Times New Roman</vt:lpstr>
      <vt:lpstr>Wingdings</vt:lpstr>
      <vt:lpstr>Office Theme</vt:lpstr>
      <vt:lpstr>Document</vt:lpstr>
      <vt:lpstr>Worksheet</vt:lpstr>
      <vt:lpstr>TGax May 2018 Ad Hoc Meeting Agenda (MAC-MU-SR)</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Participation in IEEE 802 Meetings</vt:lpstr>
      <vt:lpstr>Host Information</vt:lpstr>
      <vt:lpstr>General Flow of the Meeting</vt:lpstr>
      <vt:lpstr>Agenda for Wednesday May 02, 2018</vt:lpstr>
      <vt:lpstr>Submissions</vt:lpstr>
      <vt:lpstr>Time Allocation</vt:lpstr>
      <vt:lpstr>11-18/0792 (Liwen Chu)</vt:lpstr>
      <vt:lpstr>11-18/0390 (Pascal Viger)</vt:lpstr>
      <vt:lpstr>11-18/0044 (Alfred Asterjadhi)</vt:lpstr>
      <vt:lpstr>11-18/0684 (Alfred Asterjadhi)</vt:lpstr>
      <vt:lpstr>11-18/0685 Alfred Asterjadhi</vt:lpstr>
      <vt:lpstr>11-18/0665 (Alfred Asterjadhi)</vt:lpstr>
      <vt:lpstr>11-18/0388 (Julien Sevin)</vt:lpstr>
      <vt:lpstr>11-18/0764 (Ming Gan)</vt:lpstr>
      <vt:lpstr>11-18/0425 (Liwen Chu)</vt:lpstr>
      <vt:lpstr>11-18/0793 (Liwen Chu)</vt:lpstr>
      <vt:lpstr>11-18/0794 (Liwen Chu)</vt:lpstr>
      <vt:lpstr>11-18/0795 (liwen Chu)</vt:lpstr>
      <vt:lpstr>11-18/0627 (Yongho Seok)</vt:lpstr>
      <vt:lpstr>11-18/0743 (Abhishek Patil)</vt:lpstr>
      <vt:lpstr>11-18/0744 (Abhishek Patil)</vt:lpstr>
      <vt:lpstr>11-18/0739 (Abhishek Patil)</vt:lpstr>
      <vt:lpstr>11-18/0742 (Abhishek Patil)</vt:lpstr>
      <vt:lpstr>Agenda for Thursday May 03, 2018 </vt:lpstr>
      <vt:lpstr>Time Allocation</vt:lpstr>
      <vt:lpstr>11-18/0660 (Alfred Asterjadhi)</vt:lpstr>
      <vt:lpstr>11-18/0661 (Alfred Asterjadhi)</vt:lpstr>
      <vt:lpstr>11-18/0628 (Yongho Seok)</vt:lpstr>
      <vt:lpstr>11-18/0629 (Yongho Seok)</vt:lpstr>
      <vt:lpstr>11-18/0630 (Yongho Seok)</vt:lpstr>
      <vt:lpstr>11-18/0604 (Yongho Seok)</vt:lpstr>
      <vt:lpstr>11-18/0368 (Abhishek Patil)</vt:lpstr>
      <vt:lpstr>11-18/0741 (Abhishek Patil)</vt:lpstr>
      <vt:lpstr>11-18/0364 (Abhishek Patil)</vt:lpstr>
      <vt:lpstr>11-18/0688 (Po-Kai Huang)</vt:lpstr>
      <vt:lpstr>11-18/0181 (Ming Gan)</vt:lpstr>
      <vt:lpstr>11-18/0767 (Laurent Cariou)</vt:lpstr>
      <vt:lpstr>11-18/0811 (Frank Hsu)</vt:lpstr>
      <vt:lpstr>11-18/0662 (Alfred Asterjadhi)</vt:lpstr>
      <vt:lpstr>Agenda for Friday May 04, 2018 </vt:lpstr>
      <vt:lpstr>Time Allocation</vt:lpstr>
      <vt:lpstr>11-18/0663 (Alfred Asterjadhi)</vt:lpstr>
      <vt:lpstr>11-18/0083 (Frank Hsu)</vt:lpstr>
      <vt:lpstr>11-18/0603 (Yongho Seok)</vt:lpstr>
      <vt:lpstr>11-18/0602 (Yongho Seok)</vt:lpstr>
      <vt:lpstr>11-18/0797 (Liwen Chu)</vt:lpstr>
      <vt:lpstr>11-18/0388r3 (Julien Sevin)</vt:lpstr>
      <vt:lpstr>11-18/0200r5 (Huizhao Wang)</vt:lpstr>
      <vt:lpstr>11-18/0767r1 (Laurent Cariou)</vt:lpstr>
      <vt:lpstr>11-18/0695r1 (Pascal Viger)</vt:lpstr>
      <vt:lpstr>11-18/0796r2 (Liwen Chu)</vt:lpstr>
      <vt:lpstr>11-18/0694r2 (Patrice Nezou)</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159</cp:revision>
  <cp:lastPrinted>1601-01-01T00:00:00Z</cp:lastPrinted>
  <dcterms:created xsi:type="dcterms:W3CDTF">2017-01-26T15:28:16Z</dcterms:created>
  <dcterms:modified xsi:type="dcterms:W3CDTF">2018-05-06T16:11:24Z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1524082073</vt:lpwstr>
  </property>
</Properties>
</file>