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2"/>
  </p:notesMasterIdLst>
  <p:handoutMasterIdLst>
    <p:handoutMasterId r:id="rId63"/>
  </p:handoutMasterIdLst>
  <p:sldIdLst>
    <p:sldId id="256" r:id="rId2"/>
    <p:sldId id="257" r:id="rId3"/>
    <p:sldId id="258" r:id="rId4"/>
    <p:sldId id="261" r:id="rId5"/>
    <p:sldId id="263" r:id="rId6"/>
    <p:sldId id="281" r:id="rId7"/>
    <p:sldId id="266" r:id="rId8"/>
    <p:sldId id="264" r:id="rId9"/>
    <p:sldId id="270" r:id="rId10"/>
    <p:sldId id="280" r:id="rId11"/>
    <p:sldId id="279" r:id="rId12"/>
    <p:sldId id="271" r:id="rId13"/>
    <p:sldId id="272" r:id="rId14"/>
    <p:sldId id="282" r:id="rId15"/>
    <p:sldId id="283" r:id="rId16"/>
    <p:sldId id="284" r:id="rId17"/>
    <p:sldId id="285" r:id="rId18"/>
    <p:sldId id="286" r:id="rId19"/>
    <p:sldId id="287" r:id="rId20"/>
    <p:sldId id="288" r:id="rId21"/>
    <p:sldId id="289" r:id="rId22"/>
    <p:sldId id="290" r:id="rId23"/>
    <p:sldId id="291" r:id="rId24"/>
    <p:sldId id="292" r:id="rId25"/>
    <p:sldId id="293" r:id="rId26"/>
    <p:sldId id="294" r:id="rId27"/>
    <p:sldId id="295" r:id="rId28"/>
    <p:sldId id="296" r:id="rId29"/>
    <p:sldId id="297" r:id="rId30"/>
    <p:sldId id="298" r:id="rId31"/>
    <p:sldId id="299" r:id="rId32"/>
    <p:sldId id="277" r:id="rId33"/>
    <p:sldId id="300" r:id="rId34"/>
    <p:sldId id="301" r:id="rId35"/>
    <p:sldId id="302" r:id="rId36"/>
    <p:sldId id="303" r:id="rId37"/>
    <p:sldId id="304" r:id="rId38"/>
    <p:sldId id="305" r:id="rId39"/>
    <p:sldId id="306" r:id="rId40"/>
    <p:sldId id="307" r:id="rId41"/>
    <p:sldId id="309" r:id="rId42"/>
    <p:sldId id="310" r:id="rId43"/>
    <p:sldId id="311" r:id="rId44"/>
    <p:sldId id="312" r:id="rId45"/>
    <p:sldId id="313" r:id="rId46"/>
    <p:sldId id="314" r:id="rId47"/>
    <p:sldId id="315" r:id="rId48"/>
    <p:sldId id="278" r:id="rId49"/>
    <p:sldId id="308" r:id="rId50"/>
    <p:sldId id="316" r:id="rId51"/>
    <p:sldId id="317" r:id="rId52"/>
    <p:sldId id="318" r:id="rId53"/>
    <p:sldId id="319" r:id="rId54"/>
    <p:sldId id="320" r:id="rId55"/>
    <p:sldId id="321" r:id="rId56"/>
    <p:sldId id="322" r:id="rId57"/>
    <p:sldId id="323" r:id="rId58"/>
    <p:sldId id="324" r:id="rId59"/>
    <p:sldId id="325" r:id="rId60"/>
    <p:sldId id="326" r:id="rId6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p:cViewPr varScale="1">
        <p:scale>
          <a:sx n="74" d="100"/>
          <a:sy n="74" d="100"/>
        </p:scale>
        <p:origin x="1206" y="7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5/6/2018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11</a:t>
            </a:fld>
            <a:endParaRPr lang="en-US"/>
          </a:p>
        </p:txBody>
      </p:sp>
    </p:spTree>
    <p:extLst>
      <p:ext uri="{BB962C8B-B14F-4D97-AF65-F5344CB8AC3E}">
        <p14:creationId xmlns:p14="http://schemas.microsoft.com/office/powerpoint/2010/main" val="25287821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April 2018</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April 2018</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April 2018</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April 2018</a:t>
            </a:r>
            <a:endParaRPr lang="en-GB"/>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April 2018</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April 2018</a:t>
            </a:r>
            <a:endParaRPr lang="en-GB"/>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April 2018</a:t>
            </a:r>
            <a:endParaRPr lang="en-GB"/>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April 2018</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April 2018</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April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802.11-18/0689r6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April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May 2018 Ad Hoc Meeting Agenda (MAC-MU-SR)</a:t>
            </a:r>
            <a:endParaRPr lang="en-GB" dirty="0"/>
          </a:p>
        </p:txBody>
      </p:sp>
      <p:sp>
        <p:nvSpPr>
          <p:cNvPr id="3074" name="Rectangle 2"/>
          <p:cNvSpPr>
            <a:spLocks noGrp="1" noChangeArrowheads="1"/>
          </p:cNvSpPr>
          <p:nvPr>
            <p:ph type="body" idx="1"/>
          </p:nvPr>
        </p:nvSpPr>
        <p:spPr>
          <a:xfrm>
            <a:off x="685800" y="18542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2018-04-18</a:t>
            </a:r>
          </a:p>
        </p:txBody>
      </p:sp>
      <p:graphicFrame>
        <p:nvGraphicFramePr>
          <p:cNvPr id="3075" name="Object 3"/>
          <p:cNvGraphicFramePr>
            <a:graphicFrameLocks noChangeAspect="1"/>
          </p:cNvGraphicFramePr>
          <p:nvPr>
            <p:extLst>
              <p:ext uri="{D42A27DB-BD31-4B8C-83A1-F6EECF244321}">
                <p14:modId xmlns:p14="http://schemas.microsoft.com/office/powerpoint/2010/main" val="3942013535"/>
              </p:ext>
            </p:extLst>
          </p:nvPr>
        </p:nvGraphicFramePr>
        <p:xfrm>
          <a:off x="520700" y="2868613"/>
          <a:ext cx="8148638" cy="2519362"/>
        </p:xfrm>
        <a:graphic>
          <a:graphicData uri="http://schemas.openxmlformats.org/presentationml/2006/ole">
            <mc:AlternateContent xmlns:mc="http://schemas.openxmlformats.org/markup-compatibility/2006">
              <mc:Choice xmlns:v="urn:schemas-microsoft-com:vml" Requires="v">
                <p:oleObj spid="_x0000_s3220" name="Document" r:id="rId4" imgW="8258040" imgH="2553693" progId="Word.Document.8">
                  <p:embed/>
                </p:oleObj>
              </mc:Choice>
              <mc:Fallback>
                <p:oleObj name="Document" r:id="rId4" imgW="8258040" imgH="2553693" progId="Word.Document.8">
                  <p:embed/>
                  <p:pic>
                    <p:nvPicPr>
                      <p:cNvPr id="0" name="Picture 3"/>
                      <p:cNvPicPr>
                        <a:picLocks noChangeAspect="1" noChangeArrowheads="1"/>
                      </p:cNvPicPr>
                      <p:nvPr/>
                    </p:nvPicPr>
                    <p:blipFill>
                      <a:blip r:embed="rId5"/>
                      <a:srcRect/>
                      <a:stretch>
                        <a:fillRect/>
                      </a:stretch>
                    </p:blipFill>
                    <p:spPr bwMode="auto">
                      <a:xfrm>
                        <a:off x="520700" y="2868613"/>
                        <a:ext cx="8148638" cy="2519362"/>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Host Information</a:t>
            </a:r>
          </a:p>
        </p:txBody>
      </p:sp>
      <p:sp>
        <p:nvSpPr>
          <p:cNvPr id="3" name="Content Placeholder 2"/>
          <p:cNvSpPr>
            <a:spLocks noGrp="1"/>
          </p:cNvSpPr>
          <p:nvPr>
            <p:ph idx="1"/>
          </p:nvPr>
        </p:nvSpPr>
        <p:spPr/>
        <p:txBody>
          <a:bodyPr/>
          <a:lstStyle/>
          <a:p>
            <a:r>
              <a:rPr lang="en-US" altLang="en-US" dirty="0"/>
              <a:t>Thanks to Stephane Baron and Cannon for hosting the meeting</a:t>
            </a:r>
          </a:p>
          <a:p>
            <a:r>
              <a:rPr lang="en-US" altLang="en-US" dirty="0"/>
              <a:t>Host announcements, if any.</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April 2018</a:t>
            </a:r>
            <a:endParaRPr lang="en-GB" dirty="0"/>
          </a:p>
        </p:txBody>
      </p:sp>
    </p:spTree>
    <p:extLst>
      <p:ext uri="{BB962C8B-B14F-4D97-AF65-F5344CB8AC3E}">
        <p14:creationId xmlns:p14="http://schemas.microsoft.com/office/powerpoint/2010/main" val="30928246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 Flow of the Meeting</a:t>
            </a:r>
          </a:p>
        </p:txBody>
      </p:sp>
      <p:sp>
        <p:nvSpPr>
          <p:cNvPr id="3" name="Content Placeholder 2"/>
          <p:cNvSpPr>
            <a:spLocks noGrp="1"/>
          </p:cNvSpPr>
          <p:nvPr>
            <p:ph idx="1"/>
          </p:nvPr>
        </p:nvSpPr>
        <p:spPr/>
        <p:txBody>
          <a:bodyPr/>
          <a:lstStyle/>
          <a:p>
            <a:r>
              <a:rPr lang="en-US" altLang="en-US" sz="2000" dirty="0"/>
              <a:t>Wednesday (9:00 am – 6:00 pm)</a:t>
            </a:r>
            <a:endParaRPr lang="en-US" altLang="en-US" sz="1800" dirty="0"/>
          </a:p>
          <a:p>
            <a:pPr lvl="1"/>
            <a:r>
              <a:rPr lang="en-US" altLang="en-US" sz="1800" dirty="0"/>
              <a:t>Comment Resolution</a:t>
            </a:r>
          </a:p>
          <a:p>
            <a:pPr lvl="1"/>
            <a:r>
              <a:rPr lang="en-US" altLang="en-US" sz="1800" dirty="0"/>
              <a:t>Recess</a:t>
            </a:r>
          </a:p>
          <a:p>
            <a:r>
              <a:rPr lang="en-US" altLang="en-US" sz="2000" dirty="0"/>
              <a:t>Thursday (9:00 am – 6:00 pm)</a:t>
            </a:r>
          </a:p>
          <a:p>
            <a:pPr lvl="1"/>
            <a:r>
              <a:rPr lang="en-US" altLang="en-US" sz="1800" dirty="0"/>
              <a:t>Comment Resolution</a:t>
            </a:r>
          </a:p>
          <a:p>
            <a:pPr lvl="1"/>
            <a:r>
              <a:rPr lang="en-US" altLang="en-US" sz="1800" dirty="0"/>
              <a:t>Recess</a:t>
            </a:r>
          </a:p>
          <a:p>
            <a:r>
              <a:rPr lang="en-US" altLang="en-US" sz="2000" dirty="0"/>
              <a:t>Friday (9:00 am – </a:t>
            </a:r>
            <a:r>
              <a:rPr lang="en-US" altLang="en-US" sz="2000" strike="sngStrike" dirty="0"/>
              <a:t>4:00</a:t>
            </a:r>
            <a:r>
              <a:rPr lang="en-US" altLang="en-US" sz="2000" dirty="0"/>
              <a:t> pm) – I have to </a:t>
            </a:r>
            <a:r>
              <a:rPr lang="en-US" altLang="en-US" sz="2000"/>
              <a:t>leave around 14:30</a:t>
            </a:r>
            <a:endParaRPr lang="en-US" altLang="en-US" sz="2000" dirty="0"/>
          </a:p>
          <a:p>
            <a:pPr lvl="1"/>
            <a:r>
              <a:rPr lang="en-US" altLang="en-US" sz="1800" dirty="0"/>
              <a:t>Comment Resolution</a:t>
            </a:r>
          </a:p>
          <a:p>
            <a:pPr lvl="1"/>
            <a:r>
              <a:rPr lang="en-US" altLang="en-US" sz="1800" dirty="0"/>
              <a:t>Adjourn</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April 2018</a:t>
            </a:r>
            <a:endParaRPr lang="en-GB" dirty="0"/>
          </a:p>
        </p:txBody>
      </p:sp>
    </p:spTree>
    <p:extLst>
      <p:ext uri="{BB962C8B-B14F-4D97-AF65-F5344CB8AC3E}">
        <p14:creationId xmlns:p14="http://schemas.microsoft.com/office/powerpoint/2010/main" val="25661227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Wednesday May 02, 2018</a:t>
            </a:r>
            <a:endParaRPr lang="en-US" dirty="0"/>
          </a:p>
        </p:txBody>
      </p:sp>
      <p:sp>
        <p:nvSpPr>
          <p:cNvPr id="7" name="Content Placeholder 6"/>
          <p:cNvSpPr>
            <a:spLocks noGrp="1"/>
          </p:cNvSpPr>
          <p:nvPr>
            <p:ph idx="1"/>
          </p:nvPr>
        </p:nvSpPr>
        <p:spPr/>
        <p:txBody>
          <a:bodyPr/>
          <a:lstStyle/>
          <a:p>
            <a:pPr>
              <a:lnSpc>
                <a:spcPct val="80000"/>
              </a:lnSpc>
              <a:buFont typeface="Arial" panose="020B0604020202020204" pitchFamily="34" charset="0"/>
              <a:buChar char="•"/>
            </a:pPr>
            <a:r>
              <a:rPr lang="en-US" altLang="en-US" sz="2000" dirty="0"/>
              <a:t>Call meeting to order </a:t>
            </a:r>
          </a:p>
          <a:p>
            <a:pPr>
              <a:lnSpc>
                <a:spcPct val="80000"/>
              </a:lnSpc>
              <a:buFont typeface="Arial" panose="020B0604020202020204" pitchFamily="34" charset="0"/>
              <a:buChar char="•"/>
            </a:pPr>
            <a:r>
              <a:rPr lang="en-US" altLang="en-US" sz="2000" dirty="0"/>
              <a:t>Patent policy, etc.</a:t>
            </a:r>
          </a:p>
          <a:p>
            <a:pPr>
              <a:lnSpc>
                <a:spcPct val="80000"/>
              </a:lnSpc>
              <a:buFont typeface="Arial" panose="020B0604020202020204" pitchFamily="34" charset="0"/>
              <a:buChar char="•"/>
            </a:pPr>
            <a:r>
              <a:rPr lang="en-US" altLang="en-US" sz="2000" dirty="0"/>
              <a:t>Announcements</a:t>
            </a:r>
          </a:p>
          <a:p>
            <a:pPr>
              <a:lnSpc>
                <a:spcPct val="80000"/>
              </a:lnSpc>
              <a:buFont typeface="Arial" panose="020B0604020202020204" pitchFamily="34" charset="0"/>
              <a:buChar char="•"/>
            </a:pPr>
            <a:r>
              <a:rPr lang="en-US" altLang="en-US" sz="2000" dirty="0"/>
              <a:t>Call for submissions</a:t>
            </a:r>
          </a:p>
          <a:p>
            <a:pPr>
              <a:lnSpc>
                <a:spcPct val="80000"/>
              </a:lnSpc>
              <a:buFont typeface="Arial" panose="020B0604020202020204" pitchFamily="34" charset="0"/>
              <a:buChar char="•"/>
            </a:pPr>
            <a:r>
              <a:rPr lang="en-US" altLang="en-US" sz="2000" dirty="0"/>
              <a:t>Set agenda</a:t>
            </a:r>
          </a:p>
          <a:p>
            <a:pPr>
              <a:lnSpc>
                <a:spcPct val="80000"/>
              </a:lnSpc>
              <a:buFont typeface="Arial" panose="020B0604020202020204" pitchFamily="34" charset="0"/>
              <a:buChar char="•"/>
            </a:pPr>
            <a:r>
              <a:rPr lang="en-US" altLang="en-US" sz="2000" dirty="0"/>
              <a:t>Presentations and Comment Resolution</a:t>
            </a:r>
          </a:p>
          <a:p>
            <a:pPr>
              <a:lnSpc>
                <a:spcPct val="80000"/>
              </a:lnSpc>
              <a:buFont typeface="Arial" panose="020B0604020202020204" pitchFamily="34" charset="0"/>
              <a:buChar char="•"/>
            </a:pPr>
            <a:r>
              <a:rPr lang="en-US" altLang="en-US" sz="2000" dirty="0"/>
              <a:t>Recess</a:t>
            </a:r>
          </a:p>
          <a:p>
            <a:endParaRPr lang="en-US"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12</a:t>
            </a:fld>
            <a:endParaRPr lang="en-GB"/>
          </a:p>
        </p:txBody>
      </p:sp>
      <p:sp>
        <p:nvSpPr>
          <p:cNvPr id="4" name="Footer Placeholder 3"/>
          <p:cNvSpPr>
            <a:spLocks noGrp="1"/>
          </p:cNvSpPr>
          <p:nvPr>
            <p:ph type="ftr" idx="14"/>
          </p:nvPr>
        </p:nvSpPr>
        <p:spPr/>
        <p:txBody>
          <a:bodyPr/>
          <a:lstStyle/>
          <a:p>
            <a:r>
              <a:rPr lang="en-GB"/>
              <a:t>Osama Aboul-Magd, Huawei Technologies</a:t>
            </a:r>
          </a:p>
        </p:txBody>
      </p:sp>
      <p:sp>
        <p:nvSpPr>
          <p:cNvPr id="3" name="Date Placeholder 2"/>
          <p:cNvSpPr>
            <a:spLocks noGrp="1"/>
          </p:cNvSpPr>
          <p:nvPr>
            <p:ph type="dt" idx="15"/>
          </p:nvPr>
        </p:nvSpPr>
        <p:spPr/>
        <p:txBody>
          <a:bodyPr/>
          <a:lstStyle/>
          <a:p>
            <a:r>
              <a:rPr lang="en-US"/>
              <a:t>April 2018</a:t>
            </a:r>
            <a:endParaRPr lang="en-GB"/>
          </a:p>
        </p:txBody>
      </p:sp>
    </p:spTree>
    <p:extLst>
      <p:ext uri="{BB962C8B-B14F-4D97-AF65-F5344CB8AC3E}">
        <p14:creationId xmlns:p14="http://schemas.microsoft.com/office/powerpoint/2010/main" val="8100221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a:t>
            </a:r>
          </a:p>
        </p:txBody>
      </p:sp>
      <p:sp>
        <p:nvSpPr>
          <p:cNvPr id="3" name="Content Placeholder 2"/>
          <p:cNvSpPr>
            <a:spLocks noGrp="1"/>
          </p:cNvSpPr>
          <p:nvPr>
            <p:ph idx="1"/>
          </p:nvPr>
        </p:nvSpPr>
        <p:spPr/>
        <p:txBody>
          <a:bodyPr/>
          <a:lstStyle/>
          <a:p>
            <a:r>
              <a:rPr lang="en-US" dirty="0"/>
              <a:t>See embedded spreadsheet (Wednesday May 2-AM)</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April 2018</a:t>
            </a:r>
            <a:endParaRPr lang="en-GB" dirty="0"/>
          </a:p>
        </p:txBody>
      </p:sp>
      <p:graphicFrame>
        <p:nvGraphicFramePr>
          <p:cNvPr id="7" name="Object 6"/>
          <p:cNvGraphicFramePr>
            <a:graphicFrameLocks noChangeAspect="1"/>
          </p:cNvGraphicFramePr>
          <p:nvPr>
            <p:extLst>
              <p:ext uri="{D42A27DB-BD31-4B8C-83A1-F6EECF244321}">
                <p14:modId xmlns:p14="http://schemas.microsoft.com/office/powerpoint/2010/main" val="3173932819"/>
              </p:ext>
            </p:extLst>
          </p:nvPr>
        </p:nvGraphicFramePr>
        <p:xfrm>
          <a:off x="4114800" y="3043238"/>
          <a:ext cx="3048000" cy="2571750"/>
        </p:xfrm>
        <a:graphic>
          <a:graphicData uri="http://schemas.openxmlformats.org/presentationml/2006/ole">
            <mc:AlternateContent xmlns:mc="http://schemas.openxmlformats.org/markup-compatibility/2006">
              <mc:Choice xmlns:v="urn:schemas-microsoft-com:vml" Requires="v">
                <p:oleObj spid="_x0000_s4201" name="Worksheet" showAsIcon="1" r:id="rId3" imgW="914400" imgH="771480" progId="Excel.Sheet.8">
                  <p:embed/>
                </p:oleObj>
              </mc:Choice>
              <mc:Fallback>
                <p:oleObj name="Worksheet" showAsIcon="1" r:id="rId3" imgW="914400" imgH="771480" progId="Excel.Sheet.8">
                  <p:embed/>
                  <p:pic>
                    <p:nvPicPr>
                      <p:cNvPr id="0" name=""/>
                      <p:cNvPicPr/>
                      <p:nvPr/>
                    </p:nvPicPr>
                    <p:blipFill>
                      <a:blip r:embed="rId4"/>
                      <a:stretch>
                        <a:fillRect/>
                      </a:stretch>
                    </p:blipFill>
                    <p:spPr>
                      <a:xfrm>
                        <a:off x="4114800" y="3043238"/>
                        <a:ext cx="3048000" cy="2571750"/>
                      </a:xfrm>
                      <a:prstGeom prst="rect">
                        <a:avLst/>
                      </a:prstGeom>
                    </p:spPr>
                  </p:pic>
                </p:oleObj>
              </mc:Fallback>
            </mc:AlternateContent>
          </a:graphicData>
        </a:graphic>
      </p:graphicFrame>
    </p:spTree>
    <p:extLst>
      <p:ext uri="{BB962C8B-B14F-4D97-AF65-F5344CB8AC3E}">
        <p14:creationId xmlns:p14="http://schemas.microsoft.com/office/powerpoint/2010/main" val="21804232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Time Allocation</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9:00 – 9:15</a:t>
            </a:r>
          </a:p>
          <a:p>
            <a:pPr marL="800100" lvl="1" indent="-342900">
              <a:buFont typeface="Arial" panose="020B0604020202020204" pitchFamily="34" charset="0"/>
              <a:buChar char="•"/>
            </a:pPr>
            <a:r>
              <a:rPr lang="en-US" sz="1600" dirty="0"/>
              <a:t>Call meeting to order</a:t>
            </a:r>
          </a:p>
          <a:p>
            <a:pPr lvl="1">
              <a:buFont typeface="Arial" panose="020B0604020202020204" pitchFamily="34" charset="0"/>
              <a:buChar char="•"/>
            </a:pPr>
            <a:r>
              <a:rPr lang="en-US" sz="1600" dirty="0"/>
              <a:t>	IEEE_SA IPR policy and procedure</a:t>
            </a:r>
          </a:p>
          <a:p>
            <a:pPr lvl="1">
              <a:buFont typeface="Arial" panose="020B0604020202020204" pitchFamily="34" charset="0"/>
              <a:buChar char="•"/>
            </a:pPr>
            <a:r>
              <a:rPr lang="en-US" sz="1600" dirty="0"/>
              <a:t>Host announcements</a:t>
            </a:r>
          </a:p>
          <a:p>
            <a:pPr>
              <a:buFont typeface="Arial" panose="020B0604020202020204" pitchFamily="34" charset="0"/>
              <a:buChar char="•"/>
            </a:pPr>
            <a:r>
              <a:rPr lang="en-US" sz="1800" dirty="0"/>
              <a:t>9:15 – 10:30	</a:t>
            </a:r>
            <a:r>
              <a:rPr lang="en-US" sz="1600" dirty="0"/>
              <a:t>Comment resolution</a:t>
            </a:r>
          </a:p>
          <a:p>
            <a:pPr>
              <a:buFont typeface="Arial" panose="020B0604020202020204" pitchFamily="34" charset="0"/>
              <a:buChar char="•"/>
            </a:pPr>
            <a:r>
              <a:rPr lang="en-US" sz="1800" dirty="0"/>
              <a:t>10:30 – 10:45	</a:t>
            </a:r>
            <a:r>
              <a:rPr lang="en-US" sz="1400" dirty="0"/>
              <a:t>Break</a:t>
            </a:r>
          </a:p>
          <a:p>
            <a:pPr>
              <a:buFont typeface="Arial" panose="020B0604020202020204" pitchFamily="34" charset="0"/>
              <a:buChar char="•"/>
            </a:pPr>
            <a:r>
              <a:rPr lang="en-US" sz="1800" dirty="0"/>
              <a:t>10:45 – 12:00	Comment Resolution</a:t>
            </a:r>
          </a:p>
          <a:p>
            <a:pPr>
              <a:buFont typeface="Arial" panose="020B0604020202020204" pitchFamily="34" charset="0"/>
              <a:buChar char="•"/>
            </a:pPr>
            <a:r>
              <a:rPr lang="en-US" sz="1800" dirty="0"/>
              <a:t>12:00 – 13:00	Lunch</a:t>
            </a:r>
          </a:p>
          <a:p>
            <a:pPr>
              <a:buFont typeface="Arial" panose="020B0604020202020204" pitchFamily="34" charset="0"/>
              <a:buChar char="•"/>
            </a:pPr>
            <a:r>
              <a:rPr lang="en-US" sz="1800" dirty="0"/>
              <a:t>13:00 – 15: 15	Comment resolution</a:t>
            </a:r>
          </a:p>
          <a:p>
            <a:pPr>
              <a:buFont typeface="Arial" panose="020B0604020202020204" pitchFamily="34" charset="0"/>
              <a:buChar char="•"/>
            </a:pPr>
            <a:r>
              <a:rPr lang="en-US" sz="1800" dirty="0"/>
              <a:t>15:15 – 15:45	Break</a:t>
            </a:r>
          </a:p>
          <a:p>
            <a:pPr>
              <a:buFont typeface="Arial" panose="020B0604020202020204" pitchFamily="34" charset="0"/>
              <a:buChar char="•"/>
            </a:pPr>
            <a:r>
              <a:rPr lang="en-US" sz="1800" dirty="0"/>
              <a:t>15:45 – 18:00 comment resolution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April 2018</a:t>
            </a:r>
            <a:endParaRPr lang="en-GB" dirty="0"/>
          </a:p>
        </p:txBody>
      </p:sp>
    </p:spTree>
    <p:extLst>
      <p:ext uri="{BB962C8B-B14F-4D97-AF65-F5344CB8AC3E}">
        <p14:creationId xmlns:p14="http://schemas.microsoft.com/office/powerpoint/2010/main" val="9013832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11-18/0792 (</a:t>
            </a:r>
            <a:r>
              <a:rPr lang="en-US" dirty="0" err="1"/>
              <a:t>Liwen</a:t>
            </a:r>
            <a:r>
              <a:rPr lang="en-US" dirty="0"/>
              <a:t> Chu)</a:t>
            </a:r>
          </a:p>
        </p:txBody>
      </p:sp>
      <p:sp>
        <p:nvSpPr>
          <p:cNvPr id="3" name="Content Placeholder 2"/>
          <p:cNvSpPr>
            <a:spLocks noGrp="1"/>
          </p:cNvSpPr>
          <p:nvPr>
            <p:ph idx="1"/>
          </p:nvPr>
        </p:nvSpPr>
        <p:spPr/>
        <p:txBody>
          <a:bodyPr/>
          <a:lstStyle/>
          <a:p>
            <a:r>
              <a:rPr lang="en-US" dirty="0"/>
              <a:t>Do you accept resolutions to CIDs; </a:t>
            </a:r>
            <a:r>
              <a:rPr lang="en-GB" dirty="0"/>
              <a:t>12442, 12443, 12444, 12638 in doc 11-18/0792r1?</a:t>
            </a:r>
          </a:p>
          <a:p>
            <a:endParaRPr lang="en-GB" dirty="0"/>
          </a:p>
          <a:p>
            <a:r>
              <a:rPr lang="en-GB" dirty="0"/>
              <a:t>Accepted </a:t>
            </a:r>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April 2018</a:t>
            </a:r>
            <a:endParaRPr lang="en-GB" dirty="0"/>
          </a:p>
        </p:txBody>
      </p:sp>
    </p:spTree>
    <p:extLst>
      <p:ext uri="{BB962C8B-B14F-4D97-AF65-F5344CB8AC3E}">
        <p14:creationId xmlns:p14="http://schemas.microsoft.com/office/powerpoint/2010/main" val="391431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11-18/0390 (Pascal </a:t>
            </a:r>
            <a:r>
              <a:rPr lang="en-US" dirty="0" err="1"/>
              <a:t>Viger</a:t>
            </a:r>
            <a:r>
              <a:rPr lang="en-US" dirty="0"/>
              <a:t>)</a:t>
            </a:r>
          </a:p>
        </p:txBody>
      </p:sp>
      <p:sp>
        <p:nvSpPr>
          <p:cNvPr id="3" name="Content Placeholder 2"/>
          <p:cNvSpPr>
            <a:spLocks noGrp="1"/>
          </p:cNvSpPr>
          <p:nvPr>
            <p:ph idx="1"/>
          </p:nvPr>
        </p:nvSpPr>
        <p:spPr/>
        <p:txBody>
          <a:bodyPr/>
          <a:lstStyle/>
          <a:p>
            <a:r>
              <a:rPr lang="en-US" dirty="0"/>
              <a:t>Do you accept resolutions to CIDs; 14092, 13080, 13081, 13069 in doc 11-18/0390r3?</a:t>
            </a:r>
          </a:p>
          <a:p>
            <a:endParaRPr lang="en-US" dirty="0"/>
          </a:p>
          <a:p>
            <a:r>
              <a:rPr lang="en-US" dirty="0"/>
              <a:t>Straw poll delayed till later (Wed AM1)</a:t>
            </a:r>
          </a:p>
          <a:p>
            <a:r>
              <a:rPr lang="en-US" dirty="0"/>
              <a:t>Revisited on Thursday PM – </a:t>
            </a:r>
          </a:p>
          <a:p>
            <a:r>
              <a:rPr lang="en-US" dirty="0"/>
              <a:t>SP:4/6/10</a:t>
            </a:r>
          </a:p>
          <a:p>
            <a:r>
              <a:rPr lang="en-US" dirty="0"/>
              <a:t>SP didn’t achieve the required 75%.</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April 2018</a:t>
            </a:r>
            <a:endParaRPr lang="en-GB" dirty="0"/>
          </a:p>
        </p:txBody>
      </p:sp>
    </p:spTree>
    <p:extLst>
      <p:ext uri="{BB962C8B-B14F-4D97-AF65-F5344CB8AC3E}">
        <p14:creationId xmlns:p14="http://schemas.microsoft.com/office/powerpoint/2010/main" val="22532327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11-18/0044 (Alfred </a:t>
            </a:r>
            <a:r>
              <a:rPr lang="en-US" dirty="0" err="1"/>
              <a:t>Asterjadhi</a:t>
            </a:r>
            <a:r>
              <a:rPr lang="en-US" dirty="0"/>
              <a:t>)</a:t>
            </a:r>
          </a:p>
        </p:txBody>
      </p:sp>
      <p:sp>
        <p:nvSpPr>
          <p:cNvPr id="3" name="Content Placeholder 2"/>
          <p:cNvSpPr>
            <a:spLocks noGrp="1"/>
          </p:cNvSpPr>
          <p:nvPr>
            <p:ph idx="1"/>
          </p:nvPr>
        </p:nvSpPr>
        <p:spPr/>
        <p:txBody>
          <a:bodyPr/>
          <a:lstStyle/>
          <a:p>
            <a:pPr lvl="0"/>
            <a:r>
              <a:rPr lang="en-US" dirty="0"/>
              <a:t>Do you accept resolutions to CIDs; </a:t>
            </a:r>
            <a:r>
              <a:rPr lang="en-GB" dirty="0"/>
              <a:t>11338, 11343, 11377, 11993, 12281, 12317, 13778, 13293, 13294, 13779,</a:t>
            </a:r>
            <a:r>
              <a:rPr lang="en-US" dirty="0"/>
              <a:t> </a:t>
            </a:r>
            <a:r>
              <a:rPr lang="en-GB" dirty="0"/>
              <a:t>12045, 11840, 11035 (13 CIDs) in doc 11-18/0044r2?</a:t>
            </a:r>
          </a:p>
          <a:p>
            <a:pPr lvl="0"/>
            <a:endParaRPr lang="en-GB" dirty="0"/>
          </a:p>
          <a:p>
            <a:pPr lvl="0"/>
            <a:r>
              <a:rPr lang="en-GB" dirty="0"/>
              <a:t>Accepted </a:t>
            </a:r>
          </a:p>
          <a:p>
            <a:pPr lvl="0"/>
            <a:r>
              <a:rPr lang="en-GB" dirty="0"/>
              <a:t>CID 12317 – check with Laurent.</a:t>
            </a:r>
          </a:p>
          <a:p>
            <a:pPr lvl="0"/>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April 2018</a:t>
            </a:r>
            <a:endParaRPr lang="en-GB" dirty="0"/>
          </a:p>
        </p:txBody>
      </p:sp>
    </p:spTree>
    <p:extLst>
      <p:ext uri="{BB962C8B-B14F-4D97-AF65-F5344CB8AC3E}">
        <p14:creationId xmlns:p14="http://schemas.microsoft.com/office/powerpoint/2010/main" val="5006899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11-18/0684 (Alfred </a:t>
            </a:r>
            <a:r>
              <a:rPr lang="en-US" dirty="0" err="1"/>
              <a:t>Asterjadhi</a:t>
            </a:r>
            <a:r>
              <a:rPr lang="en-US" dirty="0"/>
              <a:t>)</a:t>
            </a:r>
          </a:p>
        </p:txBody>
      </p:sp>
      <p:sp>
        <p:nvSpPr>
          <p:cNvPr id="3" name="Content Placeholder 2"/>
          <p:cNvSpPr>
            <a:spLocks noGrp="1"/>
          </p:cNvSpPr>
          <p:nvPr>
            <p:ph idx="1"/>
          </p:nvPr>
        </p:nvSpPr>
        <p:spPr/>
        <p:txBody>
          <a:bodyPr/>
          <a:lstStyle/>
          <a:p>
            <a:r>
              <a:rPr lang="en-US" dirty="0"/>
              <a:t>Do you accept resolutions to CIDs; </a:t>
            </a:r>
            <a:r>
              <a:rPr lang="en-GB" dirty="0">
                <a:solidFill>
                  <a:srgbClr val="FF0000"/>
                </a:solidFill>
              </a:rPr>
              <a:t>14239</a:t>
            </a:r>
            <a:r>
              <a:rPr lang="en-GB" dirty="0"/>
              <a:t>, 14240, 13670, 12939, 12837 (5 CIDs)</a:t>
            </a:r>
            <a:r>
              <a:rPr lang="en-US" dirty="0"/>
              <a:t> in doc 11-18/0684r1?</a:t>
            </a:r>
          </a:p>
          <a:p>
            <a:endParaRPr lang="en-US" dirty="0"/>
          </a:p>
          <a:p>
            <a:r>
              <a:rPr lang="en-US" dirty="0"/>
              <a:t>14239 is deferred (Wednesday AM)</a:t>
            </a:r>
          </a:p>
          <a:p>
            <a:endParaRPr lang="en-US" dirty="0"/>
          </a:p>
          <a:p>
            <a:r>
              <a:rPr lang="en-US" dirty="0"/>
              <a:t>Approved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April 2018</a:t>
            </a:r>
            <a:endParaRPr lang="en-GB" dirty="0"/>
          </a:p>
        </p:txBody>
      </p:sp>
    </p:spTree>
    <p:extLst>
      <p:ext uri="{BB962C8B-B14F-4D97-AF65-F5344CB8AC3E}">
        <p14:creationId xmlns:p14="http://schemas.microsoft.com/office/powerpoint/2010/main" val="40345450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11-18/0685 Alfred </a:t>
            </a:r>
            <a:r>
              <a:rPr lang="en-US" dirty="0" err="1"/>
              <a:t>Asterjadhi</a:t>
            </a:r>
            <a:endParaRPr lang="en-US" dirty="0"/>
          </a:p>
        </p:txBody>
      </p:sp>
      <p:sp>
        <p:nvSpPr>
          <p:cNvPr id="3" name="Content Placeholder 2"/>
          <p:cNvSpPr>
            <a:spLocks noGrp="1"/>
          </p:cNvSpPr>
          <p:nvPr>
            <p:ph idx="1"/>
          </p:nvPr>
        </p:nvSpPr>
        <p:spPr/>
        <p:txBody>
          <a:bodyPr/>
          <a:lstStyle/>
          <a:p>
            <a:r>
              <a:rPr lang="en-US" dirty="0"/>
              <a:t>Do you accept resolutions to CIDs; </a:t>
            </a:r>
            <a:r>
              <a:rPr lang="en-GB" dirty="0"/>
              <a:t>12798, 12938, 13105, 13115 (4 CIDs)</a:t>
            </a:r>
            <a:r>
              <a:rPr lang="en-US" dirty="0"/>
              <a:t> in doc 11-18/0685?</a:t>
            </a:r>
          </a:p>
          <a:p>
            <a:endParaRPr lang="en-US" dirty="0"/>
          </a:p>
          <a:p>
            <a:r>
              <a:rPr lang="en-US" dirty="0"/>
              <a:t>No objection for proposed resolution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April 2018</a:t>
            </a:r>
            <a:endParaRPr lang="en-GB" dirty="0"/>
          </a:p>
        </p:txBody>
      </p:sp>
    </p:spTree>
    <p:extLst>
      <p:ext uri="{BB962C8B-B14F-4D97-AF65-F5344CB8AC3E}">
        <p14:creationId xmlns:p14="http://schemas.microsoft.com/office/powerpoint/2010/main" val="4639436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a:t>
            </a:r>
            <a:r>
              <a:rPr lang="en-US" altLang="en-US" dirty="0" err="1">
                <a:solidFill>
                  <a:srgbClr val="0000FF"/>
                </a:solidFill>
                <a:latin typeface="Arial Black" panose="020B0A04020102020204" pitchFamily="34" charset="0"/>
              </a:rPr>
              <a:t>TGax</a:t>
            </a:r>
            <a:r>
              <a:rPr lang="en-US" altLang="en-US" dirty="0">
                <a:solidFill>
                  <a:srgbClr val="0000FF"/>
                </a:solidFill>
                <a:latin typeface="Arial Black" panose="020B0A04020102020204" pitchFamily="34" charset="0"/>
              </a:rPr>
              <a:t>:</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a:t> </a:t>
            </a:r>
            <a:r>
              <a:rPr lang="en-US" sz="4000" dirty="0">
                <a:latin typeface="Arial" panose="020B0604020202020204" pitchFamily="34" charset="0"/>
              </a:rPr>
              <a:t>Rennes</a:t>
            </a:r>
            <a:r>
              <a:rPr lang="en-US" altLang="en-US" sz="4000" dirty="0">
                <a:latin typeface="Arial" panose="020B0604020202020204" pitchFamily="34" charset="0"/>
              </a:rPr>
              <a:t>, France</a:t>
            </a:r>
          </a:p>
          <a:p>
            <a:pPr algn="ctr">
              <a:lnSpc>
                <a:spcPct val="90000"/>
              </a:lnSpc>
              <a:buFontTx/>
              <a:buNone/>
            </a:pPr>
            <a:r>
              <a:rPr lang="en-US" altLang="en-US" sz="4000" dirty="0">
                <a:latin typeface="Arial" panose="020B0604020202020204" pitchFamily="34" charset="0"/>
              </a:rPr>
              <a:t>May 2-4 , 2018</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Simone Merlin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US"/>
              <a:t>April 2018</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11-18/0665 (Alfred </a:t>
            </a:r>
            <a:r>
              <a:rPr lang="en-US" dirty="0" err="1"/>
              <a:t>Asterjadhi</a:t>
            </a:r>
            <a:r>
              <a:rPr lang="en-US" dirty="0"/>
              <a:t>)</a:t>
            </a:r>
          </a:p>
        </p:txBody>
      </p:sp>
      <p:sp>
        <p:nvSpPr>
          <p:cNvPr id="3" name="Content Placeholder 2"/>
          <p:cNvSpPr>
            <a:spLocks noGrp="1"/>
          </p:cNvSpPr>
          <p:nvPr>
            <p:ph idx="1"/>
          </p:nvPr>
        </p:nvSpPr>
        <p:spPr/>
        <p:txBody>
          <a:bodyPr/>
          <a:lstStyle/>
          <a:p>
            <a:r>
              <a:rPr lang="en-US" dirty="0"/>
              <a:t>Do you agree to resolutions to CIDs; </a:t>
            </a:r>
            <a:r>
              <a:rPr lang="en-GB" dirty="0"/>
              <a:t>12086, 12450 (2 CIDs)</a:t>
            </a:r>
            <a:r>
              <a:rPr lang="en-US" dirty="0"/>
              <a:t> in doc 11-18/0665r0?</a:t>
            </a:r>
          </a:p>
          <a:p>
            <a:endParaRPr lang="en-US" dirty="0"/>
          </a:p>
          <a:p>
            <a:r>
              <a:rPr lang="en-US" dirty="0"/>
              <a:t>SP is deferred</a:t>
            </a:r>
          </a:p>
          <a:p>
            <a:r>
              <a:rPr lang="en-US" dirty="0"/>
              <a:t>Discussion between Po-Kai and </a:t>
            </a:r>
            <a:r>
              <a:rPr lang="en-US" dirty="0" err="1"/>
              <a:t>Yongho</a:t>
            </a:r>
            <a:r>
              <a:rPr lang="en-US" dirty="0"/>
              <a: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April 2018</a:t>
            </a:r>
            <a:endParaRPr lang="en-GB" dirty="0"/>
          </a:p>
        </p:txBody>
      </p:sp>
    </p:spTree>
    <p:extLst>
      <p:ext uri="{BB962C8B-B14F-4D97-AF65-F5344CB8AC3E}">
        <p14:creationId xmlns:p14="http://schemas.microsoft.com/office/powerpoint/2010/main" val="13182093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11-18/0388 (Julien </a:t>
            </a:r>
            <a:r>
              <a:rPr lang="en-US" dirty="0" err="1"/>
              <a:t>Sevin</a:t>
            </a:r>
            <a:r>
              <a:rPr lang="en-US" dirty="0"/>
              <a:t>)</a:t>
            </a:r>
          </a:p>
        </p:txBody>
      </p:sp>
      <p:sp>
        <p:nvSpPr>
          <p:cNvPr id="3" name="Content Placeholder 2"/>
          <p:cNvSpPr>
            <a:spLocks noGrp="1"/>
          </p:cNvSpPr>
          <p:nvPr>
            <p:ph idx="1"/>
          </p:nvPr>
        </p:nvSpPr>
        <p:spPr/>
        <p:txBody>
          <a:bodyPr/>
          <a:lstStyle/>
          <a:p>
            <a:r>
              <a:rPr lang="en-US" dirty="0"/>
              <a:t>Do you agree to resolution to CID 13084 in doc 11-18/0388r1?</a:t>
            </a:r>
          </a:p>
          <a:p>
            <a:endParaRPr lang="en-US" dirty="0"/>
          </a:p>
          <a:p>
            <a:r>
              <a:rPr lang="en-US" dirty="0"/>
              <a:t>SP is deferred (Wednesday PM)</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April 2018</a:t>
            </a:r>
            <a:endParaRPr lang="en-GB" dirty="0"/>
          </a:p>
        </p:txBody>
      </p:sp>
    </p:spTree>
    <p:extLst>
      <p:ext uri="{BB962C8B-B14F-4D97-AF65-F5344CB8AC3E}">
        <p14:creationId xmlns:p14="http://schemas.microsoft.com/office/powerpoint/2010/main" val="15329793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11-18/0764 (Ming </a:t>
            </a:r>
            <a:r>
              <a:rPr lang="en-US" dirty="0" err="1"/>
              <a:t>Gan</a:t>
            </a:r>
            <a:r>
              <a:rPr lang="en-US" dirty="0"/>
              <a:t>)</a:t>
            </a:r>
          </a:p>
        </p:txBody>
      </p:sp>
      <p:sp>
        <p:nvSpPr>
          <p:cNvPr id="3" name="Content Placeholder 2"/>
          <p:cNvSpPr>
            <a:spLocks noGrp="1"/>
          </p:cNvSpPr>
          <p:nvPr>
            <p:ph idx="1"/>
          </p:nvPr>
        </p:nvSpPr>
        <p:spPr/>
        <p:txBody>
          <a:bodyPr/>
          <a:lstStyle/>
          <a:p>
            <a:r>
              <a:rPr lang="en-US" dirty="0"/>
              <a:t>Do you accept resolutions to CIDs; </a:t>
            </a:r>
            <a:r>
              <a:rPr lang="en-GB" dirty="0"/>
              <a:t>13899 11677 12474 13904 13900 12476 13901 12475 13903 12477 13249 11259 11084 13902 13905 13906 12463 (17 CIDs) in doc 11-18/0764r1?</a:t>
            </a:r>
          </a:p>
          <a:p>
            <a:endParaRPr lang="en-GB" dirty="0"/>
          </a:p>
          <a:p>
            <a:r>
              <a:rPr lang="en-GB" dirty="0"/>
              <a:t>No objection to proposed resolution.</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April 2018</a:t>
            </a:r>
            <a:endParaRPr lang="en-GB" dirty="0"/>
          </a:p>
        </p:txBody>
      </p:sp>
    </p:spTree>
    <p:extLst>
      <p:ext uri="{BB962C8B-B14F-4D97-AF65-F5344CB8AC3E}">
        <p14:creationId xmlns:p14="http://schemas.microsoft.com/office/powerpoint/2010/main" val="10805575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11-18/0425 (</a:t>
            </a:r>
            <a:r>
              <a:rPr lang="en-US" dirty="0" err="1"/>
              <a:t>Liwen</a:t>
            </a:r>
            <a:r>
              <a:rPr lang="en-US" dirty="0"/>
              <a:t> Chu)</a:t>
            </a:r>
          </a:p>
        </p:txBody>
      </p:sp>
      <p:sp>
        <p:nvSpPr>
          <p:cNvPr id="3" name="Content Placeholder 2"/>
          <p:cNvSpPr>
            <a:spLocks noGrp="1"/>
          </p:cNvSpPr>
          <p:nvPr>
            <p:ph idx="1"/>
          </p:nvPr>
        </p:nvSpPr>
        <p:spPr/>
        <p:txBody>
          <a:bodyPr/>
          <a:lstStyle/>
          <a:p>
            <a:r>
              <a:rPr lang="en-US" dirty="0"/>
              <a:t>Do you accept resolutions to CIDs; </a:t>
            </a:r>
            <a:r>
              <a:rPr lang="en-GB" dirty="0"/>
              <a:t>11129, 11255, 11328, 11329, 11502, 12815, 12816, 13661, 14327 in doc 11-18/0425r4?</a:t>
            </a:r>
          </a:p>
          <a:p>
            <a:endParaRPr lang="en-GB" dirty="0"/>
          </a:p>
          <a:p>
            <a:r>
              <a:rPr lang="en-GB" dirty="0"/>
              <a:t>No objection to proposed resolution</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April 2018</a:t>
            </a:r>
            <a:endParaRPr lang="en-GB" dirty="0"/>
          </a:p>
        </p:txBody>
      </p:sp>
    </p:spTree>
    <p:extLst>
      <p:ext uri="{BB962C8B-B14F-4D97-AF65-F5344CB8AC3E}">
        <p14:creationId xmlns:p14="http://schemas.microsoft.com/office/powerpoint/2010/main" val="2049517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11-18/0793 (</a:t>
            </a:r>
            <a:r>
              <a:rPr lang="en-US" dirty="0" err="1"/>
              <a:t>Liwen</a:t>
            </a:r>
            <a:r>
              <a:rPr lang="en-US" dirty="0"/>
              <a:t> Chu)</a:t>
            </a:r>
          </a:p>
        </p:txBody>
      </p:sp>
      <p:sp>
        <p:nvSpPr>
          <p:cNvPr id="3" name="Content Placeholder 2"/>
          <p:cNvSpPr>
            <a:spLocks noGrp="1"/>
          </p:cNvSpPr>
          <p:nvPr>
            <p:ph idx="1"/>
          </p:nvPr>
        </p:nvSpPr>
        <p:spPr/>
        <p:txBody>
          <a:bodyPr/>
          <a:lstStyle/>
          <a:p>
            <a:r>
              <a:rPr lang="en-US" dirty="0"/>
              <a:t>Do you accept resolutions to CIDs; </a:t>
            </a:r>
            <a:r>
              <a:rPr lang="en-GB" dirty="0"/>
              <a:t>11014, 12020, 11021, 11022, 11859, 12278, </a:t>
            </a:r>
            <a:r>
              <a:rPr lang="en-GB" strike="sngStrike" dirty="0"/>
              <a:t>12419</a:t>
            </a:r>
            <a:r>
              <a:rPr lang="en-GB" dirty="0"/>
              <a:t>, 12703, 12861, 13001</a:t>
            </a:r>
            <a:r>
              <a:rPr lang="en-US" dirty="0"/>
              <a:t> in doc 11-18/0793r1?</a:t>
            </a:r>
          </a:p>
          <a:p>
            <a:endParaRPr lang="en-US" dirty="0"/>
          </a:p>
          <a:p>
            <a:r>
              <a:rPr lang="en-US" dirty="0"/>
              <a:t>No objection to proposed resolutions.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April 2018</a:t>
            </a:r>
            <a:endParaRPr lang="en-GB" dirty="0"/>
          </a:p>
        </p:txBody>
      </p:sp>
    </p:spTree>
    <p:extLst>
      <p:ext uri="{BB962C8B-B14F-4D97-AF65-F5344CB8AC3E}">
        <p14:creationId xmlns:p14="http://schemas.microsoft.com/office/powerpoint/2010/main" val="9978823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11-18/0794 (</a:t>
            </a:r>
            <a:r>
              <a:rPr lang="en-US" dirty="0" err="1"/>
              <a:t>Liwen</a:t>
            </a:r>
            <a:r>
              <a:rPr lang="en-US" dirty="0"/>
              <a:t> Chu)</a:t>
            </a:r>
          </a:p>
        </p:txBody>
      </p:sp>
      <p:sp>
        <p:nvSpPr>
          <p:cNvPr id="3" name="Content Placeholder 2"/>
          <p:cNvSpPr>
            <a:spLocks noGrp="1"/>
          </p:cNvSpPr>
          <p:nvPr>
            <p:ph idx="1"/>
          </p:nvPr>
        </p:nvSpPr>
        <p:spPr/>
        <p:txBody>
          <a:bodyPr/>
          <a:lstStyle/>
          <a:p>
            <a:r>
              <a:rPr lang="en-US" dirty="0"/>
              <a:t>Do you accept resolutions to CID; </a:t>
            </a:r>
            <a:r>
              <a:rPr lang="en-GB" dirty="0"/>
              <a:t>11314, 12883 in doc 11-18/0794r1?</a:t>
            </a:r>
          </a:p>
          <a:p>
            <a:endParaRPr lang="en-GB" dirty="0"/>
          </a:p>
          <a:p>
            <a:r>
              <a:rPr lang="en-GB" dirty="0"/>
              <a:t>SP Deferred</a:t>
            </a:r>
          </a:p>
          <a:p>
            <a:r>
              <a:rPr lang="en-GB" dirty="0"/>
              <a:t>Revisited on Friday AM – no objection to proposed resolution</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April 2018</a:t>
            </a:r>
            <a:endParaRPr lang="en-GB" dirty="0"/>
          </a:p>
        </p:txBody>
      </p:sp>
    </p:spTree>
    <p:extLst>
      <p:ext uri="{BB962C8B-B14F-4D97-AF65-F5344CB8AC3E}">
        <p14:creationId xmlns:p14="http://schemas.microsoft.com/office/powerpoint/2010/main" val="33746432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11-18/0795 (</a:t>
            </a:r>
            <a:r>
              <a:rPr lang="en-US" dirty="0" err="1"/>
              <a:t>liwen</a:t>
            </a:r>
            <a:r>
              <a:rPr lang="en-US" dirty="0"/>
              <a:t> Chu)</a:t>
            </a:r>
          </a:p>
        </p:txBody>
      </p:sp>
      <p:sp>
        <p:nvSpPr>
          <p:cNvPr id="3" name="Content Placeholder 2"/>
          <p:cNvSpPr>
            <a:spLocks noGrp="1"/>
          </p:cNvSpPr>
          <p:nvPr>
            <p:ph idx="1"/>
          </p:nvPr>
        </p:nvSpPr>
        <p:spPr/>
        <p:txBody>
          <a:bodyPr/>
          <a:lstStyle/>
          <a:p>
            <a:r>
              <a:rPr lang="en-US" dirty="0"/>
              <a:t>Not comment resolution</a:t>
            </a:r>
          </a:p>
          <a:p>
            <a:r>
              <a:rPr lang="en-US" dirty="0"/>
              <a:t>Fixing some bugs.</a:t>
            </a:r>
          </a:p>
          <a:p>
            <a:endParaRPr lang="en-US" dirty="0"/>
          </a:p>
          <a:p>
            <a:r>
              <a:rPr lang="en-US" dirty="0"/>
              <a:t>Will be revisited later.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April 2018</a:t>
            </a:r>
            <a:endParaRPr lang="en-GB" dirty="0"/>
          </a:p>
        </p:txBody>
      </p:sp>
    </p:spTree>
    <p:extLst>
      <p:ext uri="{BB962C8B-B14F-4D97-AF65-F5344CB8AC3E}">
        <p14:creationId xmlns:p14="http://schemas.microsoft.com/office/powerpoint/2010/main" val="25714228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11-18/0627 (</a:t>
            </a:r>
            <a:r>
              <a:rPr lang="en-US" dirty="0" err="1"/>
              <a:t>Yongho</a:t>
            </a:r>
            <a:r>
              <a:rPr lang="en-US" dirty="0"/>
              <a:t> </a:t>
            </a:r>
            <a:r>
              <a:rPr lang="en-US" dirty="0" err="1"/>
              <a:t>Seok</a:t>
            </a:r>
            <a:r>
              <a:rPr lang="en-US" dirty="0"/>
              <a:t>)</a:t>
            </a:r>
          </a:p>
        </p:txBody>
      </p:sp>
      <p:sp>
        <p:nvSpPr>
          <p:cNvPr id="3" name="Content Placeholder 2"/>
          <p:cNvSpPr>
            <a:spLocks noGrp="1"/>
          </p:cNvSpPr>
          <p:nvPr>
            <p:ph idx="1"/>
          </p:nvPr>
        </p:nvSpPr>
        <p:spPr/>
        <p:txBody>
          <a:bodyPr/>
          <a:lstStyle/>
          <a:p>
            <a:pPr lvl="0"/>
            <a:r>
              <a:rPr lang="en-US" dirty="0"/>
              <a:t>Do you agree to resolutions to CIDs; </a:t>
            </a:r>
            <a:r>
              <a:rPr lang="en-GB" dirty="0"/>
              <a:t>CIDs: 11162, 12340, 14143, 12206, 11969, 12356, 13534, 12857, 12644, 13137, 13138, 13872, 12437, 13185, 12439, 12440, 11148 (17 CIDs) in doc 11-18/0627r1?</a:t>
            </a:r>
          </a:p>
          <a:p>
            <a:pPr lvl="0"/>
            <a:endParaRPr lang="en-GB" dirty="0"/>
          </a:p>
          <a:p>
            <a:pPr lvl="0"/>
            <a:r>
              <a:rPr lang="en-GB" dirty="0"/>
              <a:t>12206 ask Robert about the editing style.</a:t>
            </a:r>
          </a:p>
          <a:p>
            <a:pPr lvl="0"/>
            <a:endParaRPr lang="en-GB" dirty="0"/>
          </a:p>
          <a:p>
            <a:pPr lvl="0"/>
            <a:r>
              <a:rPr lang="en-GB" dirty="0"/>
              <a:t>No objection to proposed resolutions.</a:t>
            </a:r>
            <a:endParaRPr lang="en-US" dirty="0"/>
          </a:p>
          <a:p>
            <a:r>
              <a:rPr lang="en-GB" dirty="0"/>
              <a:t> </a:t>
            </a:r>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April 2018</a:t>
            </a:r>
            <a:endParaRPr lang="en-GB" dirty="0"/>
          </a:p>
        </p:txBody>
      </p:sp>
    </p:spTree>
    <p:extLst>
      <p:ext uri="{BB962C8B-B14F-4D97-AF65-F5344CB8AC3E}">
        <p14:creationId xmlns:p14="http://schemas.microsoft.com/office/powerpoint/2010/main" val="22306341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11-18/0743 (Abhishek </a:t>
            </a:r>
            <a:r>
              <a:rPr lang="en-US" dirty="0" err="1"/>
              <a:t>Patil</a:t>
            </a:r>
            <a:r>
              <a:rPr lang="en-US" dirty="0"/>
              <a:t>)</a:t>
            </a:r>
          </a:p>
        </p:txBody>
      </p:sp>
      <p:sp>
        <p:nvSpPr>
          <p:cNvPr id="3" name="Content Placeholder 2"/>
          <p:cNvSpPr>
            <a:spLocks noGrp="1"/>
          </p:cNvSpPr>
          <p:nvPr>
            <p:ph idx="1"/>
          </p:nvPr>
        </p:nvSpPr>
        <p:spPr/>
        <p:txBody>
          <a:bodyPr/>
          <a:lstStyle/>
          <a:p>
            <a:r>
              <a:rPr lang="en-US" dirty="0"/>
              <a:t>Do you accept resolutions to CIDs; 11128, 14127 in doc 11-18/0743r2?</a:t>
            </a:r>
          </a:p>
          <a:p>
            <a:endParaRPr lang="en-US" dirty="0"/>
          </a:p>
          <a:p>
            <a:r>
              <a:rPr lang="en-US" dirty="0"/>
              <a:t>Defer the SP (Wednesday PM)</a:t>
            </a:r>
          </a:p>
          <a:p>
            <a:r>
              <a:rPr lang="en-US" dirty="0"/>
              <a:t>Revisited on Thursday PM. </a:t>
            </a:r>
          </a:p>
          <a:p>
            <a:endParaRPr lang="en-US" dirty="0"/>
          </a:p>
          <a:p>
            <a:r>
              <a:rPr lang="en-US" dirty="0"/>
              <a:t>No objection to proposed resolutions.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April 2018</a:t>
            </a:r>
            <a:endParaRPr lang="en-GB" dirty="0"/>
          </a:p>
        </p:txBody>
      </p:sp>
    </p:spTree>
    <p:extLst>
      <p:ext uri="{BB962C8B-B14F-4D97-AF65-F5344CB8AC3E}">
        <p14:creationId xmlns:p14="http://schemas.microsoft.com/office/powerpoint/2010/main" val="37179591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11-18/0744 (Abhishek </a:t>
            </a:r>
            <a:r>
              <a:rPr lang="en-US" dirty="0" err="1"/>
              <a:t>Patil</a:t>
            </a:r>
            <a:r>
              <a:rPr lang="en-US" dirty="0"/>
              <a:t>)</a:t>
            </a:r>
          </a:p>
        </p:txBody>
      </p:sp>
      <p:sp>
        <p:nvSpPr>
          <p:cNvPr id="3" name="Content Placeholder 2"/>
          <p:cNvSpPr>
            <a:spLocks noGrp="1"/>
          </p:cNvSpPr>
          <p:nvPr>
            <p:ph idx="1"/>
          </p:nvPr>
        </p:nvSpPr>
        <p:spPr/>
        <p:txBody>
          <a:bodyPr/>
          <a:lstStyle/>
          <a:p>
            <a:r>
              <a:rPr lang="en-US" dirty="0"/>
              <a:t>Do you accept resolution to CID 13078 in doc 11-18/0744r1?</a:t>
            </a:r>
          </a:p>
          <a:p>
            <a:endParaRPr lang="en-US" dirty="0"/>
          </a:p>
          <a:p>
            <a:r>
              <a:rPr lang="en-US" dirty="0"/>
              <a:t>Defer the SP.</a:t>
            </a:r>
          </a:p>
          <a:p>
            <a:r>
              <a:rPr lang="en-US" dirty="0"/>
              <a:t>Revisited on Friday (AM)- no objection to the proposed resolution.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April 2018</a:t>
            </a:r>
            <a:endParaRPr lang="en-GB" dirty="0"/>
          </a:p>
        </p:txBody>
      </p:sp>
    </p:spTree>
    <p:extLst>
      <p:ext uri="{BB962C8B-B14F-4D97-AF65-F5344CB8AC3E}">
        <p14:creationId xmlns:p14="http://schemas.microsoft.com/office/powerpoint/2010/main" val="17058773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April 2018</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11-18/0739 (Abhishek </a:t>
            </a:r>
            <a:r>
              <a:rPr lang="en-US" dirty="0" err="1"/>
              <a:t>Patil</a:t>
            </a:r>
            <a:r>
              <a:rPr lang="en-US" dirty="0"/>
              <a:t>)</a:t>
            </a:r>
          </a:p>
        </p:txBody>
      </p:sp>
      <p:sp>
        <p:nvSpPr>
          <p:cNvPr id="3" name="Content Placeholder 2"/>
          <p:cNvSpPr>
            <a:spLocks noGrp="1"/>
          </p:cNvSpPr>
          <p:nvPr>
            <p:ph idx="1"/>
          </p:nvPr>
        </p:nvSpPr>
        <p:spPr/>
        <p:txBody>
          <a:bodyPr/>
          <a:lstStyle/>
          <a:p>
            <a:r>
              <a:rPr lang="en-US" dirty="0"/>
              <a:t>Do you agree to resolutions to CIDs; 11347, 11037, 13781, 13782 in doc 11-18/0739r1?</a:t>
            </a:r>
          </a:p>
          <a:p>
            <a:endParaRPr lang="en-US" dirty="0"/>
          </a:p>
          <a:p>
            <a:r>
              <a:rPr lang="en-US" dirty="0"/>
              <a:t>No objection to proposed resolution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April 2018</a:t>
            </a:r>
            <a:endParaRPr lang="en-GB" dirty="0"/>
          </a:p>
        </p:txBody>
      </p:sp>
    </p:spTree>
    <p:extLst>
      <p:ext uri="{BB962C8B-B14F-4D97-AF65-F5344CB8AC3E}">
        <p14:creationId xmlns:p14="http://schemas.microsoft.com/office/powerpoint/2010/main" val="7272470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11-18/0742 (Abhishek </a:t>
            </a:r>
            <a:r>
              <a:rPr lang="en-US" dirty="0" err="1"/>
              <a:t>Patil</a:t>
            </a:r>
            <a:r>
              <a:rPr lang="en-US" dirty="0"/>
              <a:t>)</a:t>
            </a:r>
          </a:p>
        </p:txBody>
      </p:sp>
      <p:sp>
        <p:nvSpPr>
          <p:cNvPr id="3" name="Content Placeholder 2"/>
          <p:cNvSpPr>
            <a:spLocks noGrp="1"/>
          </p:cNvSpPr>
          <p:nvPr>
            <p:ph idx="1"/>
          </p:nvPr>
        </p:nvSpPr>
        <p:spPr/>
        <p:txBody>
          <a:bodyPr/>
          <a:lstStyle/>
          <a:p>
            <a:r>
              <a:rPr lang="en-US" dirty="0"/>
              <a:t>Do you accept resolutions to CIDs 11713 and 13925 in doc 11-18/0742r3?</a:t>
            </a:r>
          </a:p>
          <a:p>
            <a:endParaRPr lang="en-US" dirty="0"/>
          </a:p>
          <a:p>
            <a:r>
              <a:rPr lang="en-US" dirty="0"/>
              <a:t>No objection to proposed resolutions.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April 2018</a:t>
            </a:r>
            <a:endParaRPr lang="en-GB" dirty="0"/>
          </a:p>
        </p:txBody>
      </p:sp>
    </p:spTree>
    <p:extLst>
      <p:ext uri="{BB962C8B-B14F-4D97-AF65-F5344CB8AC3E}">
        <p14:creationId xmlns:p14="http://schemas.microsoft.com/office/powerpoint/2010/main" val="10437162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8077200" cy="1065213"/>
          </a:xfrm>
        </p:spPr>
        <p:txBody>
          <a:bodyPr/>
          <a:lstStyle/>
          <a:p>
            <a:r>
              <a:rPr lang="en-US" altLang="en-US" dirty="0"/>
              <a:t>Agenda for Thursday May 03, 2018</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lnSpc>
                <a:spcPct val="80000"/>
              </a:lnSpc>
              <a:buFont typeface="Arial" panose="020B0604020202020204" pitchFamily="34" charset="0"/>
              <a:buChar char="•"/>
            </a:pPr>
            <a:r>
              <a:rPr lang="en-US" altLang="en-US" dirty="0"/>
              <a:t>Patent policy, etc.</a:t>
            </a:r>
          </a:p>
          <a:p>
            <a:pPr>
              <a:lnSpc>
                <a:spcPct val="80000"/>
              </a:lnSpc>
              <a:buFont typeface="Arial" panose="020B0604020202020204" pitchFamily="34" charset="0"/>
              <a:buChar char="•"/>
            </a:pPr>
            <a:r>
              <a:rPr lang="en-US" altLang="en-US" dirty="0"/>
              <a:t>Announcements</a:t>
            </a:r>
          </a:p>
          <a:p>
            <a:pPr>
              <a:lnSpc>
                <a:spcPct val="80000"/>
              </a:lnSpc>
              <a:buFont typeface="Arial" panose="020B0604020202020204" pitchFamily="34" charset="0"/>
              <a:buChar char="•"/>
            </a:pPr>
            <a:r>
              <a:rPr lang="en-US" altLang="en-US" dirty="0"/>
              <a:t>Call for submissions</a:t>
            </a:r>
          </a:p>
          <a:p>
            <a:pPr>
              <a:lnSpc>
                <a:spcPct val="80000"/>
              </a:lnSpc>
              <a:buFont typeface="Arial" panose="020B0604020202020204" pitchFamily="34" charset="0"/>
              <a:buChar char="•"/>
            </a:pPr>
            <a:r>
              <a:rPr lang="en-US" altLang="en-US" dirty="0"/>
              <a:t>Set agenda</a:t>
            </a:r>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April 2018</a:t>
            </a:r>
            <a:endParaRPr lang="en-GB" dirty="0"/>
          </a:p>
        </p:txBody>
      </p:sp>
    </p:spTree>
    <p:extLst>
      <p:ext uri="{BB962C8B-B14F-4D97-AF65-F5344CB8AC3E}">
        <p14:creationId xmlns:p14="http://schemas.microsoft.com/office/powerpoint/2010/main" val="37958329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Time Allocation</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9:00 – 9:05		Call meeting to order</a:t>
            </a:r>
          </a:p>
          <a:p>
            <a:pPr>
              <a:buFont typeface="Arial" panose="020B0604020202020204" pitchFamily="34" charset="0"/>
              <a:buChar char="•"/>
            </a:pPr>
            <a:r>
              <a:rPr lang="en-US" sz="2000" dirty="0"/>
              <a:t>9:05 – 10:30		Comment resolution</a:t>
            </a:r>
          </a:p>
          <a:p>
            <a:pPr>
              <a:buFont typeface="Arial" panose="020B0604020202020204" pitchFamily="34" charset="0"/>
              <a:buChar char="•"/>
            </a:pPr>
            <a:r>
              <a:rPr lang="en-US" sz="2000" dirty="0"/>
              <a:t>10:30 – 10:45		Break</a:t>
            </a:r>
          </a:p>
          <a:p>
            <a:pPr>
              <a:buFont typeface="Arial" panose="020B0604020202020204" pitchFamily="34" charset="0"/>
              <a:buChar char="•"/>
            </a:pPr>
            <a:r>
              <a:rPr lang="en-US" sz="2000" dirty="0"/>
              <a:t>10:45 – 12:00		Comment Resolution</a:t>
            </a:r>
          </a:p>
          <a:p>
            <a:pPr>
              <a:buFont typeface="Arial" panose="020B0604020202020204" pitchFamily="34" charset="0"/>
              <a:buChar char="•"/>
            </a:pPr>
            <a:r>
              <a:rPr lang="en-US" sz="2000" dirty="0"/>
              <a:t>12:00 – 13:30		Lunch</a:t>
            </a:r>
          </a:p>
          <a:p>
            <a:pPr>
              <a:buFont typeface="Arial" panose="020B0604020202020204" pitchFamily="34" charset="0"/>
              <a:buChar char="•"/>
            </a:pPr>
            <a:r>
              <a:rPr lang="en-US" sz="2000" dirty="0"/>
              <a:t>13:30 – 15: 45	Comment resolution</a:t>
            </a:r>
          </a:p>
          <a:p>
            <a:pPr>
              <a:buFont typeface="Arial" panose="020B0604020202020204" pitchFamily="34" charset="0"/>
              <a:buChar char="•"/>
            </a:pPr>
            <a:r>
              <a:rPr lang="en-US" sz="2000" dirty="0"/>
              <a:t>15:45 – 16:00		Break</a:t>
            </a:r>
          </a:p>
          <a:p>
            <a:pPr>
              <a:buFont typeface="Arial" panose="020B0604020202020204" pitchFamily="34" charset="0"/>
              <a:buChar char="•"/>
            </a:pPr>
            <a:r>
              <a:rPr lang="en-US" sz="2000" dirty="0"/>
              <a:t>16:00 – 18:00		Comment Resolution</a:t>
            </a:r>
          </a:p>
          <a:p>
            <a:pPr>
              <a:buFont typeface="Arial" panose="020B0604020202020204" pitchFamily="34" charset="0"/>
              <a:buChar char="•"/>
            </a:pPr>
            <a:r>
              <a:rPr lang="en-US" sz="2000" dirty="0"/>
              <a:t>18:00			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April 2018</a:t>
            </a:r>
            <a:endParaRPr lang="en-GB" dirty="0"/>
          </a:p>
        </p:txBody>
      </p:sp>
    </p:spTree>
    <p:extLst>
      <p:ext uri="{BB962C8B-B14F-4D97-AF65-F5344CB8AC3E}">
        <p14:creationId xmlns:p14="http://schemas.microsoft.com/office/powerpoint/2010/main" val="108239237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11-18/0660 (Alfred </a:t>
            </a:r>
            <a:r>
              <a:rPr lang="en-US" dirty="0" err="1"/>
              <a:t>Asterjadhi</a:t>
            </a:r>
            <a:r>
              <a:rPr lang="en-US" dirty="0"/>
              <a:t>)</a:t>
            </a:r>
          </a:p>
        </p:txBody>
      </p:sp>
      <p:sp>
        <p:nvSpPr>
          <p:cNvPr id="3" name="Content Placeholder 2"/>
          <p:cNvSpPr>
            <a:spLocks noGrp="1"/>
          </p:cNvSpPr>
          <p:nvPr>
            <p:ph idx="1"/>
          </p:nvPr>
        </p:nvSpPr>
        <p:spPr/>
        <p:txBody>
          <a:bodyPr/>
          <a:lstStyle/>
          <a:p>
            <a:r>
              <a:rPr lang="en-US" dirty="0"/>
              <a:t>Do you accept resolutions to CIDs; </a:t>
            </a:r>
            <a:r>
              <a:rPr lang="en-GB" dirty="0"/>
              <a:t>11353, 11830, </a:t>
            </a:r>
            <a:r>
              <a:rPr lang="en-GB" dirty="0">
                <a:solidFill>
                  <a:srgbClr val="FF0000"/>
                </a:solidFill>
              </a:rPr>
              <a:t>13510</a:t>
            </a:r>
            <a:r>
              <a:rPr lang="en-GB" dirty="0"/>
              <a:t>, 12432 </a:t>
            </a:r>
            <a:r>
              <a:rPr lang="en-GB" dirty="0">
                <a:solidFill>
                  <a:srgbClr val="FF0000"/>
                </a:solidFill>
              </a:rPr>
              <a:t>11019</a:t>
            </a:r>
            <a:r>
              <a:rPr lang="en-GB" dirty="0"/>
              <a:t>, 12421 (6 CIDs)</a:t>
            </a:r>
            <a:r>
              <a:rPr lang="en-US" dirty="0"/>
              <a:t> in doc 11-18/0660r1?</a:t>
            </a:r>
          </a:p>
          <a:p>
            <a:endParaRPr lang="en-US" dirty="0"/>
          </a:p>
          <a:p>
            <a:r>
              <a:rPr lang="en-US" dirty="0"/>
              <a:t>CID 13510: more discussion is needed (Laurent and Matt)</a:t>
            </a:r>
          </a:p>
          <a:p>
            <a:r>
              <a:rPr lang="en-US" dirty="0"/>
              <a:t>CID 11019 is deferred.</a:t>
            </a:r>
          </a:p>
          <a:p>
            <a:endParaRPr lang="en-US" dirty="0"/>
          </a:p>
          <a:p>
            <a:r>
              <a:rPr lang="en-US" dirty="0"/>
              <a:t>Resolutions of the remaining CIDs are approved.</a:t>
            </a:r>
          </a:p>
          <a:p>
            <a:endParaRPr lang="en-US" dirty="0"/>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April 2018</a:t>
            </a:r>
            <a:endParaRPr lang="en-GB" dirty="0"/>
          </a:p>
        </p:txBody>
      </p:sp>
    </p:spTree>
    <p:extLst>
      <p:ext uri="{BB962C8B-B14F-4D97-AF65-F5344CB8AC3E}">
        <p14:creationId xmlns:p14="http://schemas.microsoft.com/office/powerpoint/2010/main" val="261531848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11-18/0661 (Alfred </a:t>
            </a:r>
            <a:r>
              <a:rPr lang="en-US" dirty="0" err="1"/>
              <a:t>Asterjadhi</a:t>
            </a:r>
            <a:r>
              <a:rPr lang="en-US" dirty="0"/>
              <a:t>)</a:t>
            </a:r>
          </a:p>
        </p:txBody>
      </p:sp>
      <p:sp>
        <p:nvSpPr>
          <p:cNvPr id="3" name="Content Placeholder 2"/>
          <p:cNvSpPr>
            <a:spLocks noGrp="1"/>
          </p:cNvSpPr>
          <p:nvPr>
            <p:ph idx="1"/>
          </p:nvPr>
        </p:nvSpPr>
        <p:spPr/>
        <p:txBody>
          <a:bodyPr/>
          <a:lstStyle/>
          <a:p>
            <a:pPr lvl="0"/>
            <a:r>
              <a:rPr lang="en-US" dirty="0"/>
              <a:t>Do you agree to resolutions to CIDs; </a:t>
            </a:r>
            <a:r>
              <a:rPr lang="en-GB" dirty="0"/>
              <a:t>11167, 11340, 11341, 11342, 11344, 11345, 11346, 11838, 11925, 11994,</a:t>
            </a:r>
            <a:r>
              <a:rPr lang="en-US" dirty="0"/>
              <a:t> </a:t>
            </a:r>
            <a:r>
              <a:rPr lang="en-GB" dirty="0"/>
              <a:t>11995, 12029, 12030, 12090, 12091, 12307, </a:t>
            </a:r>
            <a:r>
              <a:rPr lang="en-GB" dirty="0">
                <a:solidFill>
                  <a:srgbClr val="FF0000"/>
                </a:solidFill>
              </a:rPr>
              <a:t>12308</a:t>
            </a:r>
            <a:r>
              <a:rPr lang="en-GB" dirty="0"/>
              <a:t>, 12315, 12517, 12518,</a:t>
            </a:r>
            <a:r>
              <a:rPr lang="en-US" dirty="0"/>
              <a:t> </a:t>
            </a:r>
            <a:r>
              <a:rPr lang="en-GB" dirty="0"/>
              <a:t>12519, 12520, 12521 (23 CIDs) in doc 11-18/0661r1?</a:t>
            </a:r>
          </a:p>
          <a:p>
            <a:pPr lvl="0"/>
            <a:endParaRPr lang="en-GB" dirty="0"/>
          </a:p>
          <a:p>
            <a:pPr lvl="0"/>
            <a:r>
              <a:rPr lang="en-GB" dirty="0"/>
              <a:t>CID 12308 is deferred</a:t>
            </a:r>
          </a:p>
          <a:p>
            <a:pPr lvl="0"/>
            <a:r>
              <a:rPr lang="en-GB" dirty="0"/>
              <a:t>No objection to proposed resolutions.</a:t>
            </a:r>
          </a:p>
          <a:p>
            <a:pPr lvl="0"/>
            <a:endParaRPr lang="en-GB" dirty="0"/>
          </a:p>
          <a:p>
            <a:pPr lvl="0"/>
            <a:endParaRPr lang="en-GB" dirty="0"/>
          </a:p>
          <a:p>
            <a:pPr lvl="0"/>
            <a:endParaRPr lang="en-GB" dirty="0"/>
          </a:p>
          <a:p>
            <a:pPr lvl="0"/>
            <a:endParaRPr lang="en-GB" dirty="0"/>
          </a:p>
          <a:p>
            <a:pPr lvl="0"/>
            <a:endParaRPr lang="en-GB" dirty="0"/>
          </a:p>
          <a:p>
            <a:pPr lvl="0"/>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April 2018</a:t>
            </a:r>
            <a:endParaRPr lang="en-GB" dirty="0"/>
          </a:p>
        </p:txBody>
      </p:sp>
    </p:spTree>
    <p:extLst>
      <p:ext uri="{BB962C8B-B14F-4D97-AF65-F5344CB8AC3E}">
        <p14:creationId xmlns:p14="http://schemas.microsoft.com/office/powerpoint/2010/main" val="111840380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11-18/0628 (</a:t>
            </a:r>
            <a:r>
              <a:rPr lang="en-US" dirty="0" err="1"/>
              <a:t>Yongho</a:t>
            </a:r>
            <a:r>
              <a:rPr lang="en-US" dirty="0"/>
              <a:t> </a:t>
            </a:r>
            <a:r>
              <a:rPr lang="en-US" dirty="0" err="1"/>
              <a:t>Seok</a:t>
            </a:r>
            <a:r>
              <a:rPr lang="en-US" dirty="0"/>
              <a:t>)</a:t>
            </a:r>
          </a:p>
        </p:txBody>
      </p:sp>
      <p:sp>
        <p:nvSpPr>
          <p:cNvPr id="3" name="Content Placeholder 2"/>
          <p:cNvSpPr>
            <a:spLocks noGrp="1"/>
          </p:cNvSpPr>
          <p:nvPr>
            <p:ph idx="1"/>
          </p:nvPr>
        </p:nvSpPr>
        <p:spPr/>
        <p:txBody>
          <a:bodyPr/>
          <a:lstStyle/>
          <a:p>
            <a:r>
              <a:rPr lang="en-US" dirty="0"/>
              <a:t>Do you accept resolutions to CIDs; </a:t>
            </a:r>
            <a:r>
              <a:rPr lang="en-GB" dirty="0"/>
              <a:t>CIDs: 13940, 13939, 11181, 13941 (4 CIDs) </a:t>
            </a:r>
            <a:r>
              <a:rPr lang="en-US" dirty="0"/>
              <a:t> in doc 11-18/0628r1?</a:t>
            </a:r>
          </a:p>
          <a:p>
            <a:endParaRPr lang="en-US" dirty="0"/>
          </a:p>
          <a:p>
            <a:r>
              <a:rPr lang="en-US" dirty="0"/>
              <a:t>No objection to proposed resolutions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April 2018</a:t>
            </a:r>
            <a:endParaRPr lang="en-GB" dirty="0"/>
          </a:p>
        </p:txBody>
      </p:sp>
    </p:spTree>
    <p:extLst>
      <p:ext uri="{BB962C8B-B14F-4D97-AF65-F5344CB8AC3E}">
        <p14:creationId xmlns:p14="http://schemas.microsoft.com/office/powerpoint/2010/main" val="395702985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11-18/0629 (</a:t>
            </a:r>
            <a:r>
              <a:rPr lang="en-US" dirty="0" err="1"/>
              <a:t>Yongho</a:t>
            </a:r>
            <a:r>
              <a:rPr lang="en-US" dirty="0"/>
              <a:t> </a:t>
            </a:r>
            <a:r>
              <a:rPr lang="en-US" dirty="0" err="1"/>
              <a:t>Seok</a:t>
            </a:r>
            <a:r>
              <a:rPr lang="en-US" dirty="0"/>
              <a:t>)</a:t>
            </a:r>
          </a:p>
        </p:txBody>
      </p:sp>
      <p:sp>
        <p:nvSpPr>
          <p:cNvPr id="3" name="Content Placeholder 2"/>
          <p:cNvSpPr>
            <a:spLocks noGrp="1"/>
          </p:cNvSpPr>
          <p:nvPr>
            <p:ph idx="1"/>
          </p:nvPr>
        </p:nvSpPr>
        <p:spPr/>
        <p:txBody>
          <a:bodyPr/>
          <a:lstStyle/>
          <a:p>
            <a:r>
              <a:rPr lang="en-US" dirty="0"/>
              <a:t>Do you accept resolutions to CIDs; </a:t>
            </a:r>
            <a:r>
              <a:rPr lang="en-GB" dirty="0"/>
              <a:t>13296, 11042, 13795, 12799, </a:t>
            </a:r>
            <a:r>
              <a:rPr lang="en-GB" dirty="0">
                <a:solidFill>
                  <a:schemeClr val="tx1"/>
                </a:solidFill>
              </a:rPr>
              <a:t>12048</a:t>
            </a:r>
            <a:r>
              <a:rPr lang="en-GB" dirty="0"/>
              <a:t> (5 CIDs) in doc 11-18/0629r1?</a:t>
            </a:r>
          </a:p>
          <a:p>
            <a:endParaRPr lang="en-US" dirty="0"/>
          </a:p>
          <a:p>
            <a:r>
              <a:rPr lang="en-US" dirty="0"/>
              <a:t>Defer CID 12048</a:t>
            </a:r>
          </a:p>
          <a:p>
            <a:r>
              <a:rPr lang="en-US" dirty="0"/>
              <a:t>No objection to proposed resolutions for the remaining CIDs</a:t>
            </a:r>
          </a:p>
          <a:p>
            <a:endParaRPr lang="en-US" dirty="0"/>
          </a:p>
          <a:p>
            <a:r>
              <a:rPr lang="en-US" dirty="0"/>
              <a:t>CID 12048 was revisited on Thursday PM. Proposed resolution was accepted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April 2018</a:t>
            </a:r>
            <a:endParaRPr lang="en-GB" dirty="0"/>
          </a:p>
        </p:txBody>
      </p:sp>
    </p:spTree>
    <p:extLst>
      <p:ext uri="{BB962C8B-B14F-4D97-AF65-F5344CB8AC3E}">
        <p14:creationId xmlns:p14="http://schemas.microsoft.com/office/powerpoint/2010/main" val="372643035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11-18/0630 (</a:t>
            </a:r>
            <a:r>
              <a:rPr lang="en-US" dirty="0" err="1"/>
              <a:t>Yongho</a:t>
            </a:r>
            <a:r>
              <a:rPr lang="en-US" dirty="0"/>
              <a:t> </a:t>
            </a:r>
            <a:r>
              <a:rPr lang="en-US" dirty="0" err="1"/>
              <a:t>Seok</a:t>
            </a:r>
            <a:r>
              <a:rPr lang="en-US" dirty="0"/>
              <a:t>)</a:t>
            </a:r>
          </a:p>
        </p:txBody>
      </p:sp>
      <p:sp>
        <p:nvSpPr>
          <p:cNvPr id="3" name="Content Placeholder 2"/>
          <p:cNvSpPr>
            <a:spLocks noGrp="1"/>
          </p:cNvSpPr>
          <p:nvPr>
            <p:ph idx="1"/>
          </p:nvPr>
        </p:nvSpPr>
        <p:spPr/>
        <p:txBody>
          <a:bodyPr/>
          <a:lstStyle/>
          <a:p>
            <a:r>
              <a:rPr lang="en-US" dirty="0"/>
              <a:t>Do you agree to resolutions to CIDs; </a:t>
            </a:r>
            <a:r>
              <a:rPr lang="en-GB" dirty="0"/>
              <a:t>11434, 13309, 13310, 14199, 13405, 12843, 13763, 14200 (8 CIDs) </a:t>
            </a:r>
            <a:r>
              <a:rPr lang="en-US" dirty="0"/>
              <a:t> in doc 11-18/0630r0?</a:t>
            </a:r>
          </a:p>
          <a:p>
            <a:endParaRPr lang="en-US" dirty="0"/>
          </a:p>
          <a:p>
            <a:r>
              <a:rPr lang="en-US" dirty="0"/>
              <a:t>No objection to proposed resolution.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April 2018</a:t>
            </a:r>
            <a:endParaRPr lang="en-GB" dirty="0"/>
          </a:p>
        </p:txBody>
      </p:sp>
    </p:spTree>
    <p:extLst>
      <p:ext uri="{BB962C8B-B14F-4D97-AF65-F5344CB8AC3E}">
        <p14:creationId xmlns:p14="http://schemas.microsoft.com/office/powerpoint/2010/main" val="25524374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11-18/0604 (</a:t>
            </a:r>
            <a:r>
              <a:rPr lang="en-US" dirty="0" err="1"/>
              <a:t>Yongho</a:t>
            </a:r>
            <a:r>
              <a:rPr lang="en-US" dirty="0"/>
              <a:t> </a:t>
            </a:r>
            <a:r>
              <a:rPr lang="en-US" dirty="0" err="1"/>
              <a:t>Seok</a:t>
            </a:r>
            <a:r>
              <a:rPr lang="en-US" dirty="0"/>
              <a:t>)</a:t>
            </a:r>
          </a:p>
        </p:txBody>
      </p:sp>
      <p:sp>
        <p:nvSpPr>
          <p:cNvPr id="3" name="Content Placeholder 2"/>
          <p:cNvSpPr>
            <a:spLocks noGrp="1"/>
          </p:cNvSpPr>
          <p:nvPr>
            <p:ph idx="1"/>
          </p:nvPr>
        </p:nvSpPr>
        <p:spPr/>
        <p:txBody>
          <a:bodyPr/>
          <a:lstStyle/>
          <a:p>
            <a:r>
              <a:rPr lang="en-US" dirty="0"/>
              <a:t>Do you agree to resolutions to CIDs; </a:t>
            </a:r>
            <a:r>
              <a:rPr lang="en-GB" dirty="0"/>
              <a:t>: 11155, 13230, 13312 (3 CIDs) in doc 11-18/0604r0?</a:t>
            </a:r>
          </a:p>
          <a:p>
            <a:endParaRPr lang="en-GB" dirty="0"/>
          </a:p>
          <a:p>
            <a:r>
              <a:rPr lang="en-US" dirty="0"/>
              <a:t>Straw Poll: 10/1/0</a:t>
            </a:r>
          </a:p>
          <a:p>
            <a:r>
              <a:rPr lang="en-US" dirty="0"/>
              <a:t>approved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April 2018</a:t>
            </a:r>
            <a:endParaRPr lang="en-GB" dirty="0"/>
          </a:p>
        </p:txBody>
      </p:sp>
    </p:spTree>
    <p:extLst>
      <p:ext uri="{BB962C8B-B14F-4D97-AF65-F5344CB8AC3E}">
        <p14:creationId xmlns:p14="http://schemas.microsoft.com/office/powerpoint/2010/main" val="36131075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4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April 2018</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11-18/0368 (Abhishek </a:t>
            </a:r>
            <a:r>
              <a:rPr lang="en-US" dirty="0" err="1"/>
              <a:t>Patil</a:t>
            </a:r>
            <a:r>
              <a:rPr lang="en-US" dirty="0"/>
              <a:t>)</a:t>
            </a:r>
          </a:p>
        </p:txBody>
      </p:sp>
      <p:sp>
        <p:nvSpPr>
          <p:cNvPr id="3" name="Content Placeholder 2"/>
          <p:cNvSpPr>
            <a:spLocks noGrp="1"/>
          </p:cNvSpPr>
          <p:nvPr>
            <p:ph idx="1"/>
          </p:nvPr>
        </p:nvSpPr>
        <p:spPr/>
        <p:txBody>
          <a:bodyPr/>
          <a:lstStyle/>
          <a:p>
            <a:r>
              <a:rPr lang="en-US" dirty="0"/>
              <a:t>This submission is not related to comment resolution</a:t>
            </a:r>
          </a:p>
          <a:p>
            <a:r>
              <a:rPr lang="en-US" dirty="0"/>
              <a:t>The subject is Multiple BSS</a:t>
            </a:r>
          </a:p>
          <a:p>
            <a:endParaRPr lang="en-US" dirty="0"/>
          </a:p>
          <a:p>
            <a:r>
              <a:rPr lang="en-US" dirty="0"/>
              <a:t>Document is deferred for more discussions</a:t>
            </a:r>
          </a:p>
          <a:p>
            <a:endParaRPr lang="en-US" dirty="0"/>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April 2018</a:t>
            </a:r>
            <a:endParaRPr lang="en-GB" dirty="0"/>
          </a:p>
        </p:txBody>
      </p:sp>
    </p:spTree>
    <p:extLst>
      <p:ext uri="{BB962C8B-B14F-4D97-AF65-F5344CB8AC3E}">
        <p14:creationId xmlns:p14="http://schemas.microsoft.com/office/powerpoint/2010/main" val="136850603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11-18/0741 (Abhishek </a:t>
            </a:r>
            <a:r>
              <a:rPr lang="en-US" dirty="0" err="1"/>
              <a:t>Patil</a:t>
            </a:r>
            <a:r>
              <a:rPr lang="en-US" dirty="0"/>
              <a:t>)</a:t>
            </a:r>
          </a:p>
        </p:txBody>
      </p:sp>
      <p:sp>
        <p:nvSpPr>
          <p:cNvPr id="3" name="Content Placeholder 2"/>
          <p:cNvSpPr>
            <a:spLocks noGrp="1"/>
          </p:cNvSpPr>
          <p:nvPr>
            <p:ph idx="1"/>
          </p:nvPr>
        </p:nvSpPr>
        <p:spPr/>
        <p:txBody>
          <a:bodyPr/>
          <a:lstStyle/>
          <a:p>
            <a:r>
              <a:rPr lang="en-US" dirty="0"/>
              <a:t>Do you accept resolutions to CIDs; </a:t>
            </a:r>
            <a:r>
              <a:rPr lang="en-GB" dirty="0"/>
              <a:t>12742, </a:t>
            </a:r>
            <a:r>
              <a:rPr lang="en-GB" strike="sngStrike" dirty="0">
                <a:solidFill>
                  <a:schemeClr val="tx1"/>
                </a:solidFill>
              </a:rPr>
              <a:t>13080, </a:t>
            </a:r>
            <a:r>
              <a:rPr lang="en-US" strike="sngStrike" dirty="0">
                <a:solidFill>
                  <a:schemeClr val="tx1"/>
                </a:solidFill>
              </a:rPr>
              <a:t>13070,</a:t>
            </a:r>
            <a:r>
              <a:rPr lang="en-GB" strike="sngStrike" dirty="0">
                <a:solidFill>
                  <a:schemeClr val="tx1"/>
                </a:solidFill>
              </a:rPr>
              <a:t> 13069</a:t>
            </a:r>
            <a:r>
              <a:rPr lang="en-GB" dirty="0"/>
              <a:t>, 12103, 11097, </a:t>
            </a:r>
            <a:r>
              <a:rPr lang="en-GB" strike="sngStrike" dirty="0">
                <a:solidFill>
                  <a:schemeClr val="tx1"/>
                </a:solidFill>
              </a:rPr>
              <a:t>13081</a:t>
            </a:r>
            <a:r>
              <a:rPr lang="en-GB" dirty="0"/>
              <a:t>, 12642, </a:t>
            </a:r>
            <a:r>
              <a:rPr lang="en-GB" dirty="0">
                <a:solidFill>
                  <a:srgbClr val="FF0000"/>
                </a:solidFill>
              </a:rPr>
              <a:t>11493</a:t>
            </a:r>
            <a:r>
              <a:rPr lang="en-GB" dirty="0"/>
              <a:t>, </a:t>
            </a:r>
            <a:r>
              <a:rPr lang="en-GB" dirty="0">
                <a:solidFill>
                  <a:srgbClr val="FF0000"/>
                </a:solidFill>
              </a:rPr>
              <a:t>11505, 14333</a:t>
            </a:r>
            <a:r>
              <a:rPr lang="en-GB" dirty="0"/>
              <a:t>, 11309, </a:t>
            </a:r>
            <a:r>
              <a:rPr lang="en-GB" dirty="0">
                <a:solidFill>
                  <a:schemeClr val="tx1"/>
                </a:solidFill>
              </a:rPr>
              <a:t>11310</a:t>
            </a:r>
            <a:r>
              <a:rPr lang="en-GB" dirty="0"/>
              <a:t>, 12503, 12500, 11711, 13746, 12055, 12056, 13008, 12057, 11101, 12790, 12058, 11103, 11157, 13145</a:t>
            </a:r>
            <a:r>
              <a:rPr lang="en-US" dirty="0"/>
              <a:t> in doc 11-18/0741r3?</a:t>
            </a:r>
          </a:p>
          <a:p>
            <a:endParaRPr lang="en-US" dirty="0"/>
          </a:p>
          <a:p>
            <a:r>
              <a:rPr lang="en-US" dirty="0"/>
              <a:t>No objection to proposed resolutions for rest of the CIDs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April 2018</a:t>
            </a:r>
            <a:endParaRPr lang="en-GB" dirty="0"/>
          </a:p>
        </p:txBody>
      </p:sp>
    </p:spTree>
    <p:extLst>
      <p:ext uri="{BB962C8B-B14F-4D97-AF65-F5344CB8AC3E}">
        <p14:creationId xmlns:p14="http://schemas.microsoft.com/office/powerpoint/2010/main" val="50765210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11-18/0364 (Abhishek </a:t>
            </a:r>
            <a:r>
              <a:rPr lang="en-US" dirty="0" err="1"/>
              <a:t>Patil</a:t>
            </a:r>
            <a:r>
              <a:rPr lang="en-US" dirty="0"/>
              <a:t>)</a:t>
            </a:r>
          </a:p>
        </p:txBody>
      </p:sp>
      <p:sp>
        <p:nvSpPr>
          <p:cNvPr id="3" name="Content Placeholder 2"/>
          <p:cNvSpPr>
            <a:spLocks noGrp="1"/>
          </p:cNvSpPr>
          <p:nvPr>
            <p:ph idx="1"/>
          </p:nvPr>
        </p:nvSpPr>
        <p:spPr/>
        <p:txBody>
          <a:bodyPr/>
          <a:lstStyle/>
          <a:p>
            <a:r>
              <a:rPr lang="en-US" dirty="0"/>
              <a:t>Do you accept resolution to CID 11001 in doc 11-18/0364?</a:t>
            </a:r>
          </a:p>
          <a:p>
            <a:endParaRPr lang="en-US" dirty="0"/>
          </a:p>
          <a:p>
            <a:r>
              <a:rPr lang="en-US" dirty="0"/>
              <a:t>Need further discussion.</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April 2018</a:t>
            </a:r>
            <a:endParaRPr lang="en-GB" dirty="0"/>
          </a:p>
        </p:txBody>
      </p:sp>
    </p:spTree>
    <p:extLst>
      <p:ext uri="{BB962C8B-B14F-4D97-AF65-F5344CB8AC3E}">
        <p14:creationId xmlns:p14="http://schemas.microsoft.com/office/powerpoint/2010/main" val="173162181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11-18/0688 (Po-Kai Huang)</a:t>
            </a:r>
          </a:p>
        </p:txBody>
      </p:sp>
      <p:sp>
        <p:nvSpPr>
          <p:cNvPr id="3" name="Content Placeholder 2"/>
          <p:cNvSpPr>
            <a:spLocks noGrp="1"/>
          </p:cNvSpPr>
          <p:nvPr>
            <p:ph idx="1"/>
          </p:nvPr>
        </p:nvSpPr>
        <p:spPr/>
        <p:txBody>
          <a:bodyPr/>
          <a:lstStyle/>
          <a:p>
            <a:r>
              <a:rPr lang="en-US" dirty="0"/>
              <a:t>Do you accept resolutions to CIDs; </a:t>
            </a:r>
            <a:r>
              <a:rPr lang="en-GB" dirty="0"/>
              <a:t>13133, 11069, 11070, 14262, 12177, 12293, 12942, 12943, </a:t>
            </a:r>
            <a:r>
              <a:rPr lang="en-GB" dirty="0">
                <a:solidFill>
                  <a:srgbClr val="FF0000"/>
                </a:solidFill>
              </a:rPr>
              <a:t>12433, 12460</a:t>
            </a:r>
            <a:r>
              <a:rPr lang="en-US" dirty="0">
                <a:solidFill>
                  <a:srgbClr val="FF0000"/>
                </a:solidFill>
              </a:rPr>
              <a:t> </a:t>
            </a:r>
            <a:r>
              <a:rPr lang="en-US" dirty="0"/>
              <a:t>in doc 11-18/0688r0?</a:t>
            </a:r>
          </a:p>
          <a:p>
            <a:endParaRPr lang="en-US" dirty="0"/>
          </a:p>
          <a:p>
            <a:r>
              <a:rPr lang="en-US" dirty="0"/>
              <a:t>CIDs 12433 and 12460 are deferred (Thursday PM)</a:t>
            </a:r>
          </a:p>
          <a:p>
            <a:r>
              <a:rPr lang="en-US" dirty="0"/>
              <a:t>No objection to the proposed resolutions for the rest of the CIDs</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April 2018</a:t>
            </a:r>
            <a:endParaRPr lang="en-GB" dirty="0"/>
          </a:p>
        </p:txBody>
      </p:sp>
    </p:spTree>
    <p:extLst>
      <p:ext uri="{BB962C8B-B14F-4D97-AF65-F5344CB8AC3E}">
        <p14:creationId xmlns:p14="http://schemas.microsoft.com/office/powerpoint/2010/main" val="362230673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11-18/0181 (Ming </a:t>
            </a:r>
            <a:r>
              <a:rPr lang="en-US" dirty="0" err="1"/>
              <a:t>Gan</a:t>
            </a:r>
            <a:r>
              <a:rPr lang="en-US" dirty="0"/>
              <a:t>)</a:t>
            </a:r>
          </a:p>
        </p:txBody>
      </p:sp>
      <p:sp>
        <p:nvSpPr>
          <p:cNvPr id="3" name="Content Placeholder 2"/>
          <p:cNvSpPr>
            <a:spLocks noGrp="1"/>
          </p:cNvSpPr>
          <p:nvPr>
            <p:ph idx="1"/>
          </p:nvPr>
        </p:nvSpPr>
        <p:spPr/>
        <p:txBody>
          <a:bodyPr/>
          <a:lstStyle/>
          <a:p>
            <a:r>
              <a:rPr lang="en-US" dirty="0"/>
              <a:t>Do you accept resolutions to CIDs; </a:t>
            </a:r>
            <a:r>
              <a:rPr lang="en-GB" dirty="0"/>
              <a:t>CIDs: 12016, 13045 in doc 11-18/0181r0?</a:t>
            </a:r>
          </a:p>
          <a:p>
            <a:endParaRPr lang="en-GB" dirty="0"/>
          </a:p>
          <a:p>
            <a:r>
              <a:rPr lang="en-GB" dirty="0"/>
              <a:t>Need further discussion</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April 2018</a:t>
            </a:r>
            <a:endParaRPr lang="en-GB" dirty="0"/>
          </a:p>
        </p:txBody>
      </p:sp>
    </p:spTree>
    <p:extLst>
      <p:ext uri="{BB962C8B-B14F-4D97-AF65-F5344CB8AC3E}">
        <p14:creationId xmlns:p14="http://schemas.microsoft.com/office/powerpoint/2010/main" val="22115493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11-18/0767 (Laurent </a:t>
            </a:r>
            <a:r>
              <a:rPr lang="en-US" dirty="0" err="1"/>
              <a:t>Cariou</a:t>
            </a:r>
            <a:r>
              <a:rPr lang="en-US" dirty="0"/>
              <a:t>)</a:t>
            </a:r>
          </a:p>
        </p:txBody>
      </p:sp>
      <p:sp>
        <p:nvSpPr>
          <p:cNvPr id="3" name="Content Placeholder 2"/>
          <p:cNvSpPr>
            <a:spLocks noGrp="1"/>
          </p:cNvSpPr>
          <p:nvPr>
            <p:ph idx="1"/>
          </p:nvPr>
        </p:nvSpPr>
        <p:spPr/>
        <p:txBody>
          <a:bodyPr/>
          <a:lstStyle/>
          <a:p>
            <a:r>
              <a:rPr lang="en-US" dirty="0"/>
              <a:t>Do you accept resolution to CID 12994 in doc 11-18/0767r0)</a:t>
            </a:r>
          </a:p>
          <a:p>
            <a:endParaRPr lang="en-US" dirty="0"/>
          </a:p>
          <a:p>
            <a:r>
              <a:rPr lang="en-US" dirty="0"/>
              <a:t>Defer for further study.</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April 2018</a:t>
            </a:r>
            <a:endParaRPr lang="en-GB" dirty="0"/>
          </a:p>
        </p:txBody>
      </p:sp>
    </p:spTree>
    <p:extLst>
      <p:ext uri="{BB962C8B-B14F-4D97-AF65-F5344CB8AC3E}">
        <p14:creationId xmlns:p14="http://schemas.microsoft.com/office/powerpoint/2010/main" val="241607556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11-18/0811 (Frank Hsu)</a:t>
            </a:r>
          </a:p>
        </p:txBody>
      </p:sp>
      <p:sp>
        <p:nvSpPr>
          <p:cNvPr id="3" name="Content Placeholder 2"/>
          <p:cNvSpPr>
            <a:spLocks noGrp="1"/>
          </p:cNvSpPr>
          <p:nvPr>
            <p:ph idx="1"/>
          </p:nvPr>
        </p:nvSpPr>
        <p:spPr/>
        <p:txBody>
          <a:bodyPr/>
          <a:lstStyle/>
          <a:p>
            <a:r>
              <a:rPr lang="en-US" dirty="0"/>
              <a:t>Do you accept resolution to CID 12010 in doc 11-18/0811r0?</a:t>
            </a:r>
          </a:p>
          <a:p>
            <a:endParaRPr lang="en-US" dirty="0"/>
          </a:p>
          <a:p>
            <a:r>
              <a:rPr lang="en-US" dirty="0"/>
              <a:t>SP: 2/5/10</a:t>
            </a:r>
          </a:p>
          <a:p>
            <a:r>
              <a:rPr lang="en-US" dirty="0"/>
              <a:t>SP didn’t achieve the required 75%</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April 2018</a:t>
            </a:r>
            <a:endParaRPr lang="en-GB" dirty="0"/>
          </a:p>
        </p:txBody>
      </p:sp>
    </p:spTree>
    <p:extLst>
      <p:ext uri="{BB962C8B-B14F-4D97-AF65-F5344CB8AC3E}">
        <p14:creationId xmlns:p14="http://schemas.microsoft.com/office/powerpoint/2010/main" val="355254581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11-18/0662 (Alfred </a:t>
            </a:r>
            <a:r>
              <a:rPr lang="en-US" dirty="0" err="1"/>
              <a:t>Asterjadhi</a:t>
            </a:r>
            <a:r>
              <a:rPr lang="en-US" dirty="0"/>
              <a:t>)</a:t>
            </a:r>
          </a:p>
        </p:txBody>
      </p:sp>
      <p:sp>
        <p:nvSpPr>
          <p:cNvPr id="3" name="Content Placeholder 2"/>
          <p:cNvSpPr>
            <a:spLocks noGrp="1"/>
          </p:cNvSpPr>
          <p:nvPr>
            <p:ph idx="1"/>
          </p:nvPr>
        </p:nvSpPr>
        <p:spPr/>
        <p:txBody>
          <a:bodyPr/>
          <a:lstStyle/>
          <a:p>
            <a:r>
              <a:rPr lang="en-US" dirty="0"/>
              <a:t>Do you accept resolutions to CIDs; </a:t>
            </a:r>
            <a:r>
              <a:rPr lang="en-GB" dirty="0"/>
              <a:t>11038, 11040, 11347, 11872, 13783, 13784, 13789, 11848 (8 CIDs)</a:t>
            </a:r>
            <a:r>
              <a:rPr lang="en-US" dirty="0"/>
              <a:t> in doc 11-18/0622r1?</a:t>
            </a:r>
          </a:p>
          <a:p>
            <a:endParaRPr lang="en-US" dirty="0"/>
          </a:p>
          <a:p>
            <a:r>
              <a:rPr lang="en-US" dirty="0"/>
              <a:t>No objection to </a:t>
            </a:r>
            <a:r>
              <a:rPr lang="en-US"/>
              <a:t>proposed resolution</a:t>
            </a:r>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April 2018</a:t>
            </a:r>
            <a:endParaRPr lang="en-GB" dirty="0"/>
          </a:p>
        </p:txBody>
      </p:sp>
    </p:spTree>
    <p:extLst>
      <p:ext uri="{BB962C8B-B14F-4D97-AF65-F5344CB8AC3E}">
        <p14:creationId xmlns:p14="http://schemas.microsoft.com/office/powerpoint/2010/main" val="247508064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08938" cy="1065213"/>
          </a:xfrm>
        </p:spPr>
        <p:txBody>
          <a:bodyPr/>
          <a:lstStyle/>
          <a:p>
            <a:r>
              <a:rPr lang="en-US" altLang="en-US" dirty="0"/>
              <a:t>Agenda for Friday May 04, 2018</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lnSpc>
                <a:spcPct val="80000"/>
              </a:lnSpc>
              <a:buFont typeface="Arial" panose="020B0604020202020204" pitchFamily="34" charset="0"/>
              <a:buChar char="•"/>
            </a:pPr>
            <a:r>
              <a:rPr lang="en-US" altLang="en-US" dirty="0"/>
              <a:t>Patent policy, etc.</a:t>
            </a:r>
          </a:p>
          <a:p>
            <a:pPr>
              <a:lnSpc>
                <a:spcPct val="80000"/>
              </a:lnSpc>
              <a:buFont typeface="Arial" panose="020B0604020202020204" pitchFamily="34" charset="0"/>
              <a:buChar char="•"/>
            </a:pPr>
            <a:r>
              <a:rPr lang="en-US" altLang="en-US" dirty="0"/>
              <a:t>Announcements</a:t>
            </a:r>
          </a:p>
          <a:p>
            <a:pPr>
              <a:lnSpc>
                <a:spcPct val="80000"/>
              </a:lnSpc>
              <a:buFont typeface="Arial" panose="020B0604020202020204" pitchFamily="34" charset="0"/>
              <a:buChar char="•"/>
            </a:pPr>
            <a:r>
              <a:rPr lang="en-US" altLang="en-US" dirty="0"/>
              <a:t>Call for submissions</a:t>
            </a:r>
          </a:p>
          <a:p>
            <a:pPr>
              <a:lnSpc>
                <a:spcPct val="80000"/>
              </a:lnSpc>
              <a:buFont typeface="Arial" panose="020B0604020202020204" pitchFamily="34" charset="0"/>
              <a:buChar char="•"/>
            </a:pPr>
            <a:r>
              <a:rPr lang="en-US" altLang="en-US" dirty="0"/>
              <a:t>Set agenda</a:t>
            </a:r>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April 2018</a:t>
            </a:r>
            <a:endParaRPr lang="en-GB" dirty="0"/>
          </a:p>
        </p:txBody>
      </p:sp>
    </p:spTree>
    <p:extLst>
      <p:ext uri="{BB962C8B-B14F-4D97-AF65-F5344CB8AC3E}">
        <p14:creationId xmlns:p14="http://schemas.microsoft.com/office/powerpoint/2010/main" val="48630750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Time Allocation</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9:00 – 9:05			Call meeting to order</a:t>
            </a:r>
          </a:p>
          <a:p>
            <a:pPr>
              <a:buFont typeface="Arial" panose="020B0604020202020204" pitchFamily="34" charset="0"/>
              <a:buChar char="•"/>
            </a:pPr>
            <a:r>
              <a:rPr lang="en-US" dirty="0"/>
              <a:t>9:05 – 10:30		Comment resolution</a:t>
            </a:r>
          </a:p>
          <a:p>
            <a:pPr>
              <a:buFont typeface="Arial" panose="020B0604020202020204" pitchFamily="34" charset="0"/>
              <a:buChar char="•"/>
            </a:pPr>
            <a:r>
              <a:rPr lang="en-US" dirty="0"/>
              <a:t>10:30 – 10:45		Break</a:t>
            </a:r>
          </a:p>
          <a:p>
            <a:pPr>
              <a:buFont typeface="Arial" panose="020B0604020202020204" pitchFamily="34" charset="0"/>
              <a:buChar char="•"/>
            </a:pPr>
            <a:r>
              <a:rPr lang="en-US" dirty="0"/>
              <a:t>10:45 – 12:00		Comment Resolution</a:t>
            </a:r>
          </a:p>
          <a:p>
            <a:pPr>
              <a:buFont typeface="Arial" panose="020B0604020202020204" pitchFamily="34" charset="0"/>
              <a:buChar char="•"/>
            </a:pPr>
            <a:r>
              <a:rPr lang="en-US" dirty="0"/>
              <a:t>12:00 – 13:30		Lunch</a:t>
            </a:r>
          </a:p>
          <a:p>
            <a:pPr>
              <a:buFont typeface="Arial" panose="020B0604020202020204" pitchFamily="34" charset="0"/>
              <a:buChar char="•"/>
            </a:pPr>
            <a:r>
              <a:rPr lang="en-US" dirty="0"/>
              <a:t>13:30 – 16:00		Comment resolution</a:t>
            </a:r>
          </a:p>
          <a:p>
            <a:pPr>
              <a:buFont typeface="Arial" panose="020B0604020202020204" pitchFamily="34" charset="0"/>
              <a:buChar char="•"/>
            </a:pPr>
            <a:r>
              <a:rPr lang="en-US" dirty="0"/>
              <a:t>16:00				Adjourn</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April 2018</a:t>
            </a:r>
            <a:endParaRPr lang="en-GB" dirty="0"/>
          </a:p>
        </p:txBody>
      </p:sp>
    </p:spTree>
    <p:extLst>
      <p:ext uri="{BB962C8B-B14F-4D97-AF65-F5344CB8AC3E}">
        <p14:creationId xmlns:p14="http://schemas.microsoft.com/office/powerpoint/2010/main" val="38227823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April 2018</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11-18/0663 (Alfred </a:t>
            </a:r>
            <a:r>
              <a:rPr lang="en-US" dirty="0" err="1"/>
              <a:t>Asterjadhi</a:t>
            </a:r>
            <a:r>
              <a:rPr lang="en-US" dirty="0"/>
              <a:t>)</a:t>
            </a:r>
          </a:p>
        </p:txBody>
      </p:sp>
      <p:sp>
        <p:nvSpPr>
          <p:cNvPr id="3" name="Content Placeholder 2"/>
          <p:cNvSpPr>
            <a:spLocks noGrp="1"/>
          </p:cNvSpPr>
          <p:nvPr>
            <p:ph idx="1"/>
          </p:nvPr>
        </p:nvSpPr>
        <p:spPr/>
        <p:txBody>
          <a:bodyPr/>
          <a:lstStyle/>
          <a:p>
            <a:pPr lvl="0"/>
            <a:r>
              <a:rPr lang="en-US" dirty="0"/>
              <a:t>Do you accept resolutions to CIDs; </a:t>
            </a:r>
            <a:r>
              <a:rPr lang="en-GB" dirty="0"/>
              <a:t>11038, 11039, 11348, 11349, 11354, 11839, 11841, 11843, 11873, 11874, </a:t>
            </a:r>
            <a:r>
              <a:rPr lang="en-US" dirty="0"/>
              <a:t> </a:t>
            </a:r>
            <a:r>
              <a:rPr lang="en-GB" dirty="0"/>
              <a:t>11875, 12031, 12522, 13785, 13786, 13787, 13788 (17 CIDs) in doc 11-18/0663r0?</a:t>
            </a:r>
          </a:p>
          <a:p>
            <a:pPr lvl="0"/>
            <a:endParaRPr lang="en-GB" dirty="0"/>
          </a:p>
          <a:p>
            <a:pPr lvl="0"/>
            <a:r>
              <a:rPr lang="en-US" dirty="0"/>
              <a:t>CID 12031 is deferred</a:t>
            </a:r>
          </a:p>
          <a:p>
            <a:pPr lvl="0"/>
            <a:r>
              <a:rPr lang="en-US" dirty="0"/>
              <a:t>More time for review is requested.</a:t>
            </a:r>
          </a:p>
          <a:p>
            <a:r>
              <a:rPr lang="en-GB" dirty="0"/>
              <a:t> </a:t>
            </a:r>
            <a:endParaRPr lang="en-US" dirty="0"/>
          </a:p>
          <a:p>
            <a:r>
              <a:rPr lang="en-GB" dirty="0"/>
              <a:t> </a:t>
            </a:r>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April 2018</a:t>
            </a:r>
            <a:endParaRPr lang="en-GB" dirty="0"/>
          </a:p>
        </p:txBody>
      </p:sp>
    </p:spTree>
    <p:extLst>
      <p:ext uri="{BB962C8B-B14F-4D97-AF65-F5344CB8AC3E}">
        <p14:creationId xmlns:p14="http://schemas.microsoft.com/office/powerpoint/2010/main" val="274571571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11-18/0083 (Frank Hsu)</a:t>
            </a:r>
          </a:p>
        </p:txBody>
      </p:sp>
      <p:sp>
        <p:nvSpPr>
          <p:cNvPr id="3" name="Content Placeholder 2"/>
          <p:cNvSpPr>
            <a:spLocks noGrp="1"/>
          </p:cNvSpPr>
          <p:nvPr>
            <p:ph idx="1"/>
          </p:nvPr>
        </p:nvSpPr>
        <p:spPr/>
        <p:txBody>
          <a:bodyPr/>
          <a:lstStyle/>
          <a:p>
            <a:r>
              <a:rPr lang="en-US" dirty="0"/>
              <a:t>Do you accept resolutions to CIDs; </a:t>
            </a:r>
            <a:r>
              <a:rPr lang="en-GB" dirty="0"/>
              <a:t>12016, 13045 in doc 11-18/0083r1?</a:t>
            </a:r>
          </a:p>
          <a:p>
            <a:endParaRPr lang="en-GB" dirty="0"/>
          </a:p>
          <a:p>
            <a:r>
              <a:rPr lang="en-GB" dirty="0"/>
              <a:t>SP: 3/4/11</a:t>
            </a:r>
          </a:p>
          <a:p>
            <a:r>
              <a:rPr lang="en-GB" dirty="0"/>
              <a:t>The SP didn’t achieve the required 75%.</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April 2018</a:t>
            </a:r>
            <a:endParaRPr lang="en-GB" dirty="0"/>
          </a:p>
        </p:txBody>
      </p:sp>
    </p:spTree>
    <p:extLst>
      <p:ext uri="{BB962C8B-B14F-4D97-AF65-F5344CB8AC3E}">
        <p14:creationId xmlns:p14="http://schemas.microsoft.com/office/powerpoint/2010/main" val="55054333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11-18/0603 (</a:t>
            </a:r>
            <a:r>
              <a:rPr lang="en-US" dirty="0" err="1"/>
              <a:t>Yongho</a:t>
            </a:r>
            <a:r>
              <a:rPr lang="en-US" dirty="0"/>
              <a:t> </a:t>
            </a:r>
            <a:r>
              <a:rPr lang="en-US" dirty="0" err="1"/>
              <a:t>Seok</a:t>
            </a:r>
            <a:r>
              <a:rPr lang="en-US" dirty="0"/>
              <a:t>)</a:t>
            </a:r>
          </a:p>
        </p:txBody>
      </p:sp>
      <p:sp>
        <p:nvSpPr>
          <p:cNvPr id="3" name="Content Placeholder 2"/>
          <p:cNvSpPr>
            <a:spLocks noGrp="1"/>
          </p:cNvSpPr>
          <p:nvPr>
            <p:ph idx="1"/>
          </p:nvPr>
        </p:nvSpPr>
        <p:spPr/>
        <p:txBody>
          <a:bodyPr/>
          <a:lstStyle/>
          <a:p>
            <a:r>
              <a:rPr lang="en-US" dirty="0"/>
              <a:t>Do you accept resolutions to CIDs 13530 and 14183 in doc 11-18/0603r0?</a:t>
            </a:r>
          </a:p>
          <a:p>
            <a:endParaRPr lang="en-US" dirty="0"/>
          </a:p>
          <a:p>
            <a:r>
              <a:rPr lang="en-US" dirty="0"/>
              <a:t>No objection to proposed resolutions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April 2018</a:t>
            </a:r>
            <a:endParaRPr lang="en-GB" dirty="0"/>
          </a:p>
        </p:txBody>
      </p:sp>
    </p:spTree>
    <p:extLst>
      <p:ext uri="{BB962C8B-B14F-4D97-AF65-F5344CB8AC3E}">
        <p14:creationId xmlns:p14="http://schemas.microsoft.com/office/powerpoint/2010/main" val="410355673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11-18/0602 (</a:t>
            </a:r>
            <a:r>
              <a:rPr lang="en-US" dirty="0" err="1"/>
              <a:t>Yongho</a:t>
            </a:r>
            <a:r>
              <a:rPr lang="en-US" dirty="0"/>
              <a:t> </a:t>
            </a:r>
            <a:r>
              <a:rPr lang="en-US" dirty="0" err="1"/>
              <a:t>Seok</a:t>
            </a:r>
            <a:r>
              <a:rPr lang="en-US" dirty="0"/>
              <a:t>)</a:t>
            </a:r>
          </a:p>
        </p:txBody>
      </p:sp>
      <p:sp>
        <p:nvSpPr>
          <p:cNvPr id="3" name="Content Placeholder 2"/>
          <p:cNvSpPr>
            <a:spLocks noGrp="1"/>
          </p:cNvSpPr>
          <p:nvPr>
            <p:ph idx="1"/>
          </p:nvPr>
        </p:nvSpPr>
        <p:spPr/>
        <p:txBody>
          <a:bodyPr/>
          <a:lstStyle/>
          <a:p>
            <a:r>
              <a:rPr lang="en-US" dirty="0"/>
              <a:t>DO you accept resolution to CID 13870 in doc 11-18/0602r0?</a:t>
            </a:r>
          </a:p>
          <a:p>
            <a:endParaRPr lang="en-US" dirty="0"/>
          </a:p>
          <a:p>
            <a:r>
              <a:rPr lang="en-US" dirty="0"/>
              <a:t>Defer for 11az guys to review.</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April 2018</a:t>
            </a:r>
            <a:endParaRPr lang="en-GB" dirty="0"/>
          </a:p>
        </p:txBody>
      </p:sp>
    </p:spTree>
    <p:extLst>
      <p:ext uri="{BB962C8B-B14F-4D97-AF65-F5344CB8AC3E}">
        <p14:creationId xmlns:p14="http://schemas.microsoft.com/office/powerpoint/2010/main" val="19984495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11-18/0797 (</a:t>
            </a:r>
            <a:r>
              <a:rPr lang="en-US" dirty="0" err="1"/>
              <a:t>Liwen</a:t>
            </a:r>
            <a:r>
              <a:rPr lang="en-US" dirty="0"/>
              <a:t> Chu)</a:t>
            </a:r>
          </a:p>
        </p:txBody>
      </p:sp>
      <p:sp>
        <p:nvSpPr>
          <p:cNvPr id="3" name="Content Placeholder 2"/>
          <p:cNvSpPr>
            <a:spLocks noGrp="1"/>
          </p:cNvSpPr>
          <p:nvPr>
            <p:ph idx="1"/>
          </p:nvPr>
        </p:nvSpPr>
        <p:spPr/>
        <p:txBody>
          <a:bodyPr/>
          <a:lstStyle/>
          <a:p>
            <a:pPr lvl="0"/>
            <a:r>
              <a:rPr lang="en-US" dirty="0"/>
              <a:t>Do you accept resolutions to CIDs; </a:t>
            </a:r>
            <a:r>
              <a:rPr lang="en-GB" dirty="0"/>
              <a:t>11279, 12926, 12932, 11280, </a:t>
            </a:r>
            <a:r>
              <a:rPr lang="en-GB" dirty="0">
                <a:solidFill>
                  <a:srgbClr val="FF0000"/>
                </a:solidFill>
              </a:rPr>
              <a:t>11281</a:t>
            </a:r>
            <a:r>
              <a:rPr lang="en-GB" dirty="0"/>
              <a:t>, 13728, 12927, 12928, 13295, 13729,</a:t>
            </a:r>
            <a:r>
              <a:rPr lang="en-US" dirty="0"/>
              <a:t> </a:t>
            </a:r>
            <a:r>
              <a:rPr lang="en-GB" dirty="0"/>
              <a:t>11284, 11285, 13727, 11287, 11288, 11289, 13680, </a:t>
            </a:r>
            <a:r>
              <a:rPr lang="en-GB" dirty="0">
                <a:solidFill>
                  <a:srgbClr val="FF0000"/>
                </a:solidFill>
              </a:rPr>
              <a:t>11290</a:t>
            </a:r>
            <a:r>
              <a:rPr lang="en-GB" dirty="0"/>
              <a:t>, 11291, 11292,</a:t>
            </a:r>
            <a:r>
              <a:rPr lang="en-US" dirty="0"/>
              <a:t> </a:t>
            </a:r>
            <a:r>
              <a:rPr lang="en-GB" dirty="0"/>
              <a:t>11294 in doc 11-18/0797r0?</a:t>
            </a:r>
          </a:p>
          <a:p>
            <a:pPr lvl="0"/>
            <a:endParaRPr lang="en-GB" dirty="0"/>
          </a:p>
          <a:p>
            <a:pPr lvl="0"/>
            <a:r>
              <a:rPr lang="en-US" dirty="0"/>
              <a:t>11290 is deferred (Friday AM</a:t>
            </a:r>
            <a:r>
              <a:rPr lang="en-US" dirty="0" smtClean="0"/>
              <a:t>)</a:t>
            </a:r>
          </a:p>
          <a:p>
            <a:pPr lvl="0"/>
            <a:r>
              <a:rPr lang="en-US" dirty="0" smtClean="0"/>
              <a:t>No objection to resolutions to the rest of the CIDs </a:t>
            </a:r>
            <a:endParaRPr lang="en-US" dirty="0"/>
          </a:p>
          <a:p>
            <a:pPr lvl="0"/>
            <a:endParaRPr lang="en-US" dirty="0"/>
          </a:p>
          <a:p>
            <a:pPr lvl="0"/>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April 2018</a:t>
            </a:r>
            <a:endParaRPr lang="en-GB" dirty="0"/>
          </a:p>
        </p:txBody>
      </p:sp>
    </p:spTree>
    <p:extLst>
      <p:ext uri="{BB962C8B-B14F-4D97-AF65-F5344CB8AC3E}">
        <p14:creationId xmlns:p14="http://schemas.microsoft.com/office/powerpoint/2010/main" val="393372547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D48C023-C31B-4336-8894-1E74D651B347}"/>
              </a:ext>
            </a:extLst>
          </p:cNvPr>
          <p:cNvSpPr>
            <a:spLocks noGrp="1"/>
          </p:cNvSpPr>
          <p:nvPr>
            <p:ph type="title"/>
          </p:nvPr>
        </p:nvSpPr>
        <p:spPr/>
        <p:txBody>
          <a:bodyPr/>
          <a:lstStyle/>
          <a:p>
            <a:r>
              <a:rPr lang="en-US" dirty="0"/>
              <a:t>11-18/0388r3 (Julien </a:t>
            </a:r>
            <a:r>
              <a:rPr lang="en-US" dirty="0" err="1"/>
              <a:t>Sevin</a:t>
            </a:r>
            <a:r>
              <a:rPr lang="en-US" dirty="0"/>
              <a:t>)</a:t>
            </a:r>
          </a:p>
        </p:txBody>
      </p:sp>
      <p:sp>
        <p:nvSpPr>
          <p:cNvPr id="3" name="Content Placeholder 2">
            <a:extLst>
              <a:ext uri="{FF2B5EF4-FFF2-40B4-BE49-F238E27FC236}">
                <a16:creationId xmlns:a16="http://schemas.microsoft.com/office/drawing/2014/main" xmlns="" id="{33B27818-CD04-4A98-85BA-E2C6B5AE7684}"/>
              </a:ext>
            </a:extLst>
          </p:cNvPr>
          <p:cNvSpPr>
            <a:spLocks noGrp="1"/>
          </p:cNvSpPr>
          <p:nvPr>
            <p:ph idx="1"/>
          </p:nvPr>
        </p:nvSpPr>
        <p:spPr/>
        <p:txBody>
          <a:bodyPr/>
          <a:lstStyle/>
          <a:p>
            <a:r>
              <a:rPr lang="en-US" dirty="0"/>
              <a:t>Do you accept resolutions to CID; 13084 in doc 11-17/0388r3?</a:t>
            </a:r>
          </a:p>
          <a:p>
            <a:endParaRPr lang="en-US" dirty="0"/>
          </a:p>
          <a:p>
            <a:r>
              <a:rPr lang="en-US" dirty="0"/>
              <a:t>Deferred.</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xmlns="" id="{87589EB5-060F-4DDD-A690-F8D220A075BE}"/>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xmlns="" id="{7100A613-B583-4EAC-9C8C-F1AE3AE2D6D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5DE1F9AD-E83D-4FDF-8B77-86B6FA5324D3}"/>
              </a:ext>
            </a:extLst>
          </p:cNvPr>
          <p:cNvSpPr>
            <a:spLocks noGrp="1"/>
          </p:cNvSpPr>
          <p:nvPr>
            <p:ph type="dt" idx="15"/>
          </p:nvPr>
        </p:nvSpPr>
        <p:spPr/>
        <p:txBody>
          <a:bodyPr/>
          <a:lstStyle/>
          <a:p>
            <a:r>
              <a:rPr lang="en-US"/>
              <a:t>April 2018</a:t>
            </a:r>
            <a:endParaRPr lang="en-GB" dirty="0"/>
          </a:p>
        </p:txBody>
      </p:sp>
    </p:spTree>
    <p:extLst>
      <p:ext uri="{BB962C8B-B14F-4D97-AF65-F5344CB8AC3E}">
        <p14:creationId xmlns:p14="http://schemas.microsoft.com/office/powerpoint/2010/main" val="305679620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C88118A-D0E8-45FD-BCC7-E2364892796E}"/>
              </a:ext>
            </a:extLst>
          </p:cNvPr>
          <p:cNvSpPr>
            <a:spLocks noGrp="1"/>
          </p:cNvSpPr>
          <p:nvPr>
            <p:ph type="title"/>
          </p:nvPr>
        </p:nvSpPr>
        <p:spPr/>
        <p:txBody>
          <a:bodyPr/>
          <a:lstStyle/>
          <a:p>
            <a:r>
              <a:rPr lang="en-US" dirty="0"/>
              <a:t>11-18/0200r5 (Huizhao Wang)</a:t>
            </a:r>
          </a:p>
        </p:txBody>
      </p:sp>
      <p:sp>
        <p:nvSpPr>
          <p:cNvPr id="3" name="Content Placeholder 2">
            <a:extLst>
              <a:ext uri="{FF2B5EF4-FFF2-40B4-BE49-F238E27FC236}">
                <a16:creationId xmlns:a16="http://schemas.microsoft.com/office/drawing/2014/main" xmlns="" id="{C22F9DAC-E0C9-4871-827A-B55D534B05EE}"/>
              </a:ext>
            </a:extLst>
          </p:cNvPr>
          <p:cNvSpPr>
            <a:spLocks noGrp="1"/>
          </p:cNvSpPr>
          <p:nvPr>
            <p:ph idx="1"/>
          </p:nvPr>
        </p:nvSpPr>
        <p:spPr/>
        <p:txBody>
          <a:bodyPr/>
          <a:lstStyle/>
          <a:p>
            <a:r>
              <a:rPr lang="en-US" dirty="0"/>
              <a:t>Do you accept the spec text provided in doc 11-18/0200r5?</a:t>
            </a:r>
          </a:p>
          <a:p>
            <a:endParaRPr lang="en-US" dirty="0"/>
          </a:p>
          <a:p>
            <a:r>
              <a:rPr lang="en-US" dirty="0"/>
              <a:t>Result: 2Y, 4N, 15A</a:t>
            </a:r>
          </a:p>
          <a:p>
            <a:endParaRPr lang="en-US" dirty="0"/>
          </a:p>
          <a:p>
            <a:r>
              <a:rPr lang="en-US" dirty="0"/>
              <a:t>Does not satisfy the 75% requirement. SP fails.</a:t>
            </a:r>
          </a:p>
        </p:txBody>
      </p:sp>
      <p:sp>
        <p:nvSpPr>
          <p:cNvPr id="4" name="Slide Number Placeholder 3">
            <a:extLst>
              <a:ext uri="{FF2B5EF4-FFF2-40B4-BE49-F238E27FC236}">
                <a16:creationId xmlns:a16="http://schemas.microsoft.com/office/drawing/2014/main" xmlns="" id="{D8DA883C-196D-4333-BAE5-36FCAFCC2A42}"/>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xmlns="" id="{DA7F3D0F-8AD1-4914-82E6-FC272E0E826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7201AFFE-949B-40EF-9EC7-C841B0EB591D}"/>
              </a:ext>
            </a:extLst>
          </p:cNvPr>
          <p:cNvSpPr>
            <a:spLocks noGrp="1"/>
          </p:cNvSpPr>
          <p:nvPr>
            <p:ph type="dt" idx="15"/>
          </p:nvPr>
        </p:nvSpPr>
        <p:spPr/>
        <p:txBody>
          <a:bodyPr/>
          <a:lstStyle/>
          <a:p>
            <a:r>
              <a:rPr lang="en-US"/>
              <a:t>April 2018</a:t>
            </a:r>
            <a:endParaRPr lang="en-GB" dirty="0"/>
          </a:p>
        </p:txBody>
      </p:sp>
    </p:spTree>
    <p:extLst>
      <p:ext uri="{BB962C8B-B14F-4D97-AF65-F5344CB8AC3E}">
        <p14:creationId xmlns:p14="http://schemas.microsoft.com/office/powerpoint/2010/main" val="323688489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C2B489A-FDE7-45F5-B2D1-E9345B4BAA66}"/>
              </a:ext>
            </a:extLst>
          </p:cNvPr>
          <p:cNvSpPr>
            <a:spLocks noGrp="1"/>
          </p:cNvSpPr>
          <p:nvPr>
            <p:ph type="title"/>
          </p:nvPr>
        </p:nvSpPr>
        <p:spPr/>
        <p:txBody>
          <a:bodyPr/>
          <a:lstStyle/>
          <a:p>
            <a:r>
              <a:rPr lang="en-US" dirty="0"/>
              <a:t>11-18/0767r1 (Laurent Cariou)</a:t>
            </a:r>
          </a:p>
        </p:txBody>
      </p:sp>
      <p:sp>
        <p:nvSpPr>
          <p:cNvPr id="3" name="Content Placeholder 2">
            <a:extLst>
              <a:ext uri="{FF2B5EF4-FFF2-40B4-BE49-F238E27FC236}">
                <a16:creationId xmlns:a16="http://schemas.microsoft.com/office/drawing/2014/main" xmlns="" id="{12F1265E-C804-4370-9AAD-3A1AB581C3FC}"/>
              </a:ext>
            </a:extLst>
          </p:cNvPr>
          <p:cNvSpPr>
            <a:spLocks noGrp="1"/>
          </p:cNvSpPr>
          <p:nvPr>
            <p:ph idx="1"/>
          </p:nvPr>
        </p:nvSpPr>
        <p:spPr/>
        <p:txBody>
          <a:bodyPr/>
          <a:lstStyle/>
          <a:p>
            <a:r>
              <a:rPr lang="en-US" dirty="0"/>
              <a:t>Do you accept resolutions to CID; 12994 in doc 11-18/0767r1?</a:t>
            </a:r>
          </a:p>
          <a:p>
            <a:endParaRPr lang="en-US" dirty="0"/>
          </a:p>
          <a:p>
            <a:r>
              <a:rPr lang="en-US" dirty="0"/>
              <a:t>No objections.</a:t>
            </a:r>
          </a:p>
        </p:txBody>
      </p:sp>
      <p:sp>
        <p:nvSpPr>
          <p:cNvPr id="4" name="Slide Number Placeholder 3">
            <a:extLst>
              <a:ext uri="{FF2B5EF4-FFF2-40B4-BE49-F238E27FC236}">
                <a16:creationId xmlns:a16="http://schemas.microsoft.com/office/drawing/2014/main" xmlns="" id="{EB8BF765-608C-4A68-B49A-884A75EA25BA}"/>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xmlns="" id="{702D9FAE-F0A6-4A02-BEEE-370DC9D2D67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84BD6EDF-82CA-47BF-815E-8ECD00C6A369}"/>
              </a:ext>
            </a:extLst>
          </p:cNvPr>
          <p:cNvSpPr>
            <a:spLocks noGrp="1"/>
          </p:cNvSpPr>
          <p:nvPr>
            <p:ph type="dt" idx="15"/>
          </p:nvPr>
        </p:nvSpPr>
        <p:spPr/>
        <p:txBody>
          <a:bodyPr/>
          <a:lstStyle/>
          <a:p>
            <a:r>
              <a:rPr lang="en-US"/>
              <a:t>April 2018</a:t>
            </a:r>
            <a:endParaRPr lang="en-GB" dirty="0"/>
          </a:p>
        </p:txBody>
      </p:sp>
    </p:spTree>
    <p:extLst>
      <p:ext uri="{BB962C8B-B14F-4D97-AF65-F5344CB8AC3E}">
        <p14:creationId xmlns:p14="http://schemas.microsoft.com/office/powerpoint/2010/main" val="76906364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A1AF120-8831-4A53-9020-A99195E4668E}"/>
              </a:ext>
            </a:extLst>
          </p:cNvPr>
          <p:cNvSpPr>
            <a:spLocks noGrp="1"/>
          </p:cNvSpPr>
          <p:nvPr>
            <p:ph type="title"/>
          </p:nvPr>
        </p:nvSpPr>
        <p:spPr/>
        <p:txBody>
          <a:bodyPr/>
          <a:lstStyle/>
          <a:p>
            <a:r>
              <a:rPr lang="en-US" dirty="0"/>
              <a:t>11-18/0695r1 (Pascal </a:t>
            </a:r>
            <a:r>
              <a:rPr lang="en-US" dirty="0" err="1"/>
              <a:t>Viger</a:t>
            </a:r>
            <a:r>
              <a:rPr lang="en-US" dirty="0"/>
              <a:t>)</a:t>
            </a:r>
          </a:p>
        </p:txBody>
      </p:sp>
      <p:sp>
        <p:nvSpPr>
          <p:cNvPr id="3" name="Content Placeholder 2">
            <a:extLst>
              <a:ext uri="{FF2B5EF4-FFF2-40B4-BE49-F238E27FC236}">
                <a16:creationId xmlns:a16="http://schemas.microsoft.com/office/drawing/2014/main" xmlns="" id="{60C397B7-2205-4DC1-BB7E-8B65F778DA70}"/>
              </a:ext>
            </a:extLst>
          </p:cNvPr>
          <p:cNvSpPr>
            <a:spLocks noGrp="1"/>
          </p:cNvSpPr>
          <p:nvPr>
            <p:ph idx="1"/>
          </p:nvPr>
        </p:nvSpPr>
        <p:spPr/>
        <p:txBody>
          <a:bodyPr/>
          <a:lstStyle/>
          <a:p>
            <a:r>
              <a:rPr lang="en-US" dirty="0"/>
              <a:t>Do you accept resolutions to CID; 13400, 13653, 13761, 13095 in doc 11-18/0695r1?</a:t>
            </a:r>
          </a:p>
          <a:p>
            <a:endParaRPr lang="en-US" dirty="0"/>
          </a:p>
          <a:p>
            <a:r>
              <a:rPr lang="en-US" dirty="0"/>
              <a:t>Deferred.</a:t>
            </a:r>
          </a:p>
          <a:p>
            <a:endParaRPr lang="en-US" dirty="0"/>
          </a:p>
          <a:p>
            <a:endParaRPr lang="en-US" dirty="0"/>
          </a:p>
        </p:txBody>
      </p:sp>
      <p:sp>
        <p:nvSpPr>
          <p:cNvPr id="4" name="Slide Number Placeholder 3">
            <a:extLst>
              <a:ext uri="{FF2B5EF4-FFF2-40B4-BE49-F238E27FC236}">
                <a16:creationId xmlns:a16="http://schemas.microsoft.com/office/drawing/2014/main" xmlns="" id="{71C13279-A177-4CAE-8D3F-512C7B88D543}"/>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xmlns="" id="{DED5C3E6-4381-4A7C-9E1A-C69380C18C7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954C69AB-A32E-4A3E-926B-A5878FE81F45}"/>
              </a:ext>
            </a:extLst>
          </p:cNvPr>
          <p:cNvSpPr>
            <a:spLocks noGrp="1"/>
          </p:cNvSpPr>
          <p:nvPr>
            <p:ph type="dt" idx="15"/>
          </p:nvPr>
        </p:nvSpPr>
        <p:spPr/>
        <p:txBody>
          <a:bodyPr/>
          <a:lstStyle/>
          <a:p>
            <a:r>
              <a:rPr lang="en-US"/>
              <a:t>April 2018</a:t>
            </a:r>
            <a:endParaRPr lang="en-GB" dirty="0"/>
          </a:p>
        </p:txBody>
      </p:sp>
    </p:spTree>
    <p:extLst>
      <p:ext uri="{BB962C8B-B14F-4D97-AF65-F5344CB8AC3E}">
        <p14:creationId xmlns:p14="http://schemas.microsoft.com/office/powerpoint/2010/main" val="279637753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A1AF120-8831-4A53-9020-A99195E4668E}"/>
              </a:ext>
            </a:extLst>
          </p:cNvPr>
          <p:cNvSpPr>
            <a:spLocks noGrp="1"/>
          </p:cNvSpPr>
          <p:nvPr>
            <p:ph type="title"/>
          </p:nvPr>
        </p:nvSpPr>
        <p:spPr/>
        <p:txBody>
          <a:bodyPr/>
          <a:lstStyle/>
          <a:p>
            <a:r>
              <a:rPr lang="en-US" dirty="0"/>
              <a:t>11-18/0796r2 (Liwen Chu)</a:t>
            </a:r>
          </a:p>
        </p:txBody>
      </p:sp>
      <p:sp>
        <p:nvSpPr>
          <p:cNvPr id="3" name="Content Placeholder 2">
            <a:extLst>
              <a:ext uri="{FF2B5EF4-FFF2-40B4-BE49-F238E27FC236}">
                <a16:creationId xmlns:a16="http://schemas.microsoft.com/office/drawing/2014/main" xmlns="" id="{60C397B7-2205-4DC1-BB7E-8B65F778DA70}"/>
              </a:ext>
            </a:extLst>
          </p:cNvPr>
          <p:cNvSpPr>
            <a:spLocks noGrp="1"/>
          </p:cNvSpPr>
          <p:nvPr>
            <p:ph idx="1"/>
          </p:nvPr>
        </p:nvSpPr>
        <p:spPr/>
        <p:txBody>
          <a:bodyPr/>
          <a:lstStyle/>
          <a:p>
            <a:r>
              <a:rPr lang="en-US" dirty="0"/>
              <a:t>Do you accept resolutions to CID; 11297, 12930. 11299, 11300, 12933, 12934, 12935, 12936, 13732, 13745, 13938</a:t>
            </a:r>
          </a:p>
          <a:p>
            <a:r>
              <a:rPr lang="en-US" dirty="0"/>
              <a:t>in doc 11-18/0796r2?</a:t>
            </a:r>
          </a:p>
          <a:p>
            <a:endParaRPr lang="en-US" dirty="0"/>
          </a:p>
          <a:p>
            <a:r>
              <a:rPr lang="en-US" dirty="0"/>
              <a:t>No objections. </a:t>
            </a:r>
          </a:p>
          <a:p>
            <a:endParaRPr lang="en-US" dirty="0"/>
          </a:p>
          <a:p>
            <a:endParaRPr lang="en-US" dirty="0"/>
          </a:p>
        </p:txBody>
      </p:sp>
      <p:sp>
        <p:nvSpPr>
          <p:cNvPr id="4" name="Slide Number Placeholder 3">
            <a:extLst>
              <a:ext uri="{FF2B5EF4-FFF2-40B4-BE49-F238E27FC236}">
                <a16:creationId xmlns:a16="http://schemas.microsoft.com/office/drawing/2014/main" xmlns="" id="{71C13279-A177-4CAE-8D3F-512C7B88D543}"/>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xmlns="" id="{DED5C3E6-4381-4A7C-9E1A-C69380C18C7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954C69AB-A32E-4A3E-926B-A5878FE81F45}"/>
              </a:ext>
            </a:extLst>
          </p:cNvPr>
          <p:cNvSpPr>
            <a:spLocks noGrp="1"/>
          </p:cNvSpPr>
          <p:nvPr>
            <p:ph type="dt" idx="15"/>
          </p:nvPr>
        </p:nvSpPr>
        <p:spPr/>
        <p:txBody>
          <a:bodyPr/>
          <a:lstStyle/>
          <a:p>
            <a:r>
              <a:rPr lang="en-US"/>
              <a:t>April 2018</a:t>
            </a:r>
            <a:endParaRPr lang="en-GB" dirty="0"/>
          </a:p>
        </p:txBody>
      </p:sp>
    </p:spTree>
    <p:extLst>
      <p:ext uri="{BB962C8B-B14F-4D97-AF65-F5344CB8AC3E}">
        <p14:creationId xmlns:p14="http://schemas.microsoft.com/office/powerpoint/2010/main" val="21372907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572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685800" y="1525587"/>
            <a:ext cx="7770813"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April 2018</a:t>
            </a:r>
            <a:endParaRPr lang="en-GB" dirty="0"/>
          </a:p>
        </p:txBody>
      </p:sp>
    </p:spTree>
    <p:extLst>
      <p:ext uri="{BB962C8B-B14F-4D97-AF65-F5344CB8AC3E}">
        <p14:creationId xmlns:p14="http://schemas.microsoft.com/office/powerpoint/2010/main" val="235365163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B8D859D-A95F-48CA-B764-D64985B5A493}"/>
              </a:ext>
            </a:extLst>
          </p:cNvPr>
          <p:cNvSpPr>
            <a:spLocks noGrp="1"/>
          </p:cNvSpPr>
          <p:nvPr>
            <p:ph type="title"/>
          </p:nvPr>
        </p:nvSpPr>
        <p:spPr/>
        <p:txBody>
          <a:bodyPr/>
          <a:lstStyle/>
          <a:p>
            <a:r>
              <a:rPr lang="en-US" dirty="0"/>
              <a:t>11-18/0694r2 (Patrice </a:t>
            </a:r>
            <a:r>
              <a:rPr lang="en-US" dirty="0" err="1"/>
              <a:t>Nezou</a:t>
            </a:r>
            <a:r>
              <a:rPr lang="en-US" dirty="0"/>
              <a:t>)</a:t>
            </a:r>
          </a:p>
        </p:txBody>
      </p:sp>
      <p:sp>
        <p:nvSpPr>
          <p:cNvPr id="3" name="Content Placeholder 2">
            <a:extLst>
              <a:ext uri="{FF2B5EF4-FFF2-40B4-BE49-F238E27FC236}">
                <a16:creationId xmlns:a16="http://schemas.microsoft.com/office/drawing/2014/main" xmlns="" id="{A36CB0BE-A678-46A1-92DA-1691E62471E7}"/>
              </a:ext>
            </a:extLst>
          </p:cNvPr>
          <p:cNvSpPr>
            <a:spLocks noGrp="1"/>
          </p:cNvSpPr>
          <p:nvPr>
            <p:ph idx="1"/>
          </p:nvPr>
        </p:nvSpPr>
        <p:spPr/>
        <p:txBody>
          <a:bodyPr/>
          <a:lstStyle/>
          <a:p>
            <a:r>
              <a:rPr lang="en-US" dirty="0"/>
              <a:t>Do you accept resolutions to CID; 13096, 13098, 13652, 13762, 14138, 14139, 14140, 14142, 14209, 14211 in doc 11-18/0694r2?</a:t>
            </a:r>
          </a:p>
          <a:p>
            <a:endParaRPr lang="en-US" dirty="0"/>
          </a:p>
          <a:p>
            <a:r>
              <a:rPr lang="en-US" dirty="0"/>
              <a:t>No objections.</a:t>
            </a:r>
          </a:p>
        </p:txBody>
      </p:sp>
      <p:sp>
        <p:nvSpPr>
          <p:cNvPr id="4" name="Slide Number Placeholder 3">
            <a:extLst>
              <a:ext uri="{FF2B5EF4-FFF2-40B4-BE49-F238E27FC236}">
                <a16:creationId xmlns:a16="http://schemas.microsoft.com/office/drawing/2014/main" xmlns="" id="{9FDBE213-81EF-46D0-9E25-1F80A2F73CF4}"/>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xmlns="" id="{8EBBB099-FFBD-4469-A8DB-0FDCD40BA2A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2B38DC76-4D8F-4E28-8C6C-C0DA115E0EB8}"/>
              </a:ext>
            </a:extLst>
          </p:cNvPr>
          <p:cNvSpPr>
            <a:spLocks noGrp="1"/>
          </p:cNvSpPr>
          <p:nvPr>
            <p:ph type="dt" idx="15"/>
          </p:nvPr>
        </p:nvSpPr>
        <p:spPr/>
        <p:txBody>
          <a:bodyPr/>
          <a:lstStyle/>
          <a:p>
            <a:r>
              <a:rPr lang="en-US"/>
              <a:t>April 2018</a:t>
            </a:r>
            <a:endParaRPr lang="en-GB" dirty="0"/>
          </a:p>
        </p:txBody>
      </p:sp>
    </p:spTree>
    <p:extLst>
      <p:ext uri="{BB962C8B-B14F-4D97-AF65-F5344CB8AC3E}">
        <p14:creationId xmlns:p14="http://schemas.microsoft.com/office/powerpoint/2010/main" val="9594511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228600" y="1219200"/>
            <a:ext cx="8534400"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April 2018</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381000" y="1449387"/>
            <a:ext cx="8382000"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April 2018</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113213"/>
          </a:xfrm>
        </p:spPr>
        <p:txBody>
          <a:bodyPr/>
          <a:lstStyle/>
          <a:p>
            <a:pPr>
              <a:defRPr/>
            </a:pPr>
            <a:r>
              <a:rPr lang="en-US" sz="1800" dirty="0"/>
              <a:t>All participation in IEEE 802 Working Group meetings is on an individual basis</a:t>
            </a:r>
          </a:p>
          <a:p>
            <a:pPr marL="0" indent="0">
              <a:buFontTx/>
              <a:buNone/>
              <a:defRPr/>
            </a:pPr>
            <a:r>
              <a:rPr lang="en-GB" sz="1600" i="1" dirty="0"/>
              <a:t>•     Participants in the IEEE standards development individual process shall act based on their qualifications and experience. (</a:t>
            </a:r>
            <a:r>
              <a:rPr lang="en-GB" sz="1600" i="1" dirty="0">
                <a:hlinkClick r:id="rId2"/>
              </a:rPr>
              <a:t>https://standards.ieee.org/develop/policies/bylaws/sb_bylaws.pdf</a:t>
            </a:r>
            <a:r>
              <a:rPr lang="en-GB" sz="1600" i="1" dirty="0"/>
              <a:t>  section 5.2.1)</a:t>
            </a:r>
            <a:endParaRPr lang="en-US" sz="1600" dirty="0"/>
          </a:p>
          <a:p>
            <a:pPr marL="0" indent="0">
              <a:buFontTx/>
              <a:buNone/>
              <a:defRPr/>
            </a:pPr>
            <a:r>
              <a:rPr lang="en-US" sz="1600" dirty="0"/>
              <a:t>•    </a:t>
            </a:r>
            <a:r>
              <a:rPr lang="en-US" sz="1600" i="1" dirty="0"/>
              <a:t>IEEE 802 </a:t>
            </a:r>
            <a:r>
              <a:rPr lang="en-GB" sz="1600" i="1" dirty="0"/>
              <a:t>Working Group membership is by individual; “Working Group members shall participate in the consensus process in a manner consistent with their professional expert opinion as individuals, and not as organizational representatives”. (</a:t>
            </a:r>
            <a:r>
              <a:rPr lang="en-GB" sz="1600" i="1" u="sng" dirty="0">
                <a:hlinkClick r:id="rId3"/>
              </a:rPr>
              <a:t>http://ieee802.org/PNP/approved/IEEE_802_WG_PandP_v19.pdf</a:t>
            </a:r>
            <a:r>
              <a:rPr lang="en-GB" sz="1600" i="1" dirty="0"/>
              <a:t> section 4.2.1)</a:t>
            </a:r>
            <a:endParaRPr lang="en-US" sz="1600" dirty="0"/>
          </a:p>
          <a:p>
            <a:pPr>
              <a:buFont typeface="Arial" panose="020B0604020202020204" pitchFamily="34" charset="0"/>
              <a:buChar char="•"/>
              <a:defRPr/>
            </a:pPr>
            <a:r>
              <a:rPr lang="en-US" sz="16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defRPr/>
            </a:pPr>
            <a:r>
              <a:rPr lang="en-US" sz="1600" dirty="0"/>
              <a:t>You shall not direct the actions or votes of any other member of an IEEE 802 Working Group or retaliate against any other member for their actions or votes within IEEE 802 Working Group meetings, see </a:t>
            </a:r>
            <a:r>
              <a:rPr lang="en-US" sz="1600" u="sng" dirty="0">
                <a:hlinkClick r:id="rId4"/>
              </a:rPr>
              <a:t>https://standards.ieee.org/develop/policies/bylaws/sb_bylaws.pdf </a:t>
            </a:r>
            <a:r>
              <a:rPr lang="en-US" sz="1600" dirty="0"/>
              <a:t> section 5.2.1.3 and </a:t>
            </a:r>
            <a:r>
              <a:rPr lang="en-GB" sz="1600" u="sng" dirty="0">
                <a:hlinkClick r:id="rId3"/>
              </a:rPr>
              <a:t>http://ieee802.org/PNP/approved/IEEE_802_WG_PandP_v19.pdf</a:t>
            </a:r>
            <a:r>
              <a:rPr lang="en-GB" sz="1600" dirty="0"/>
              <a:t>  section 3.4.1, list item x</a:t>
            </a:r>
            <a:endParaRPr lang="en-US" sz="1600" dirty="0"/>
          </a:p>
          <a:p>
            <a:pPr marL="0" indent="0">
              <a:buFontTx/>
              <a:buNone/>
              <a:defRPr/>
            </a:pPr>
            <a:r>
              <a:rPr lang="en-US" sz="1800" dirty="0"/>
              <a:t>By participating in IEEE 802 meetings, you accept these requirements.  If you do not agree to these policies then you shall not participate.</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April 2018</a:t>
            </a:r>
            <a:endParaRPr lang="en-GB" dirty="0"/>
          </a:p>
        </p:txBody>
      </p:sp>
    </p:spTree>
    <p:extLst>
      <p:ext uri="{BB962C8B-B14F-4D97-AF65-F5344CB8AC3E}">
        <p14:creationId xmlns:p14="http://schemas.microsoft.com/office/powerpoint/2010/main" val="338786376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2049</TotalTime>
  <Words>2837</Words>
  <Application>Microsoft Office PowerPoint</Application>
  <PresentationFormat>On-screen Show (4:3)</PresentationFormat>
  <Paragraphs>535</Paragraphs>
  <Slides>60</Slides>
  <Notes>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2</vt:i4>
      </vt:variant>
      <vt:variant>
        <vt:lpstr>Slide Titles</vt:lpstr>
      </vt:variant>
      <vt:variant>
        <vt:i4>60</vt:i4>
      </vt:variant>
    </vt:vector>
  </HeadingPairs>
  <TitlesOfParts>
    <vt:vector size="71" baseType="lpstr">
      <vt:lpstr>Arial Unicode MS</vt:lpstr>
      <vt:lpstr>MS Gothic</vt:lpstr>
      <vt:lpstr>Arial</vt:lpstr>
      <vt:lpstr>Arial Black</vt:lpstr>
      <vt:lpstr>Calibri</vt:lpstr>
      <vt:lpstr>Monotype Sorts</vt:lpstr>
      <vt:lpstr>Times New Roman</vt:lpstr>
      <vt:lpstr>Wingdings</vt:lpstr>
      <vt:lpstr>Office Theme</vt:lpstr>
      <vt:lpstr>Document</vt:lpstr>
      <vt:lpstr>Worksheet</vt:lpstr>
      <vt:lpstr>TGax May 2018 Ad Hoc Meeting Agenda (MAC-MU-SR)</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Participation in IEEE 802 Meetings</vt:lpstr>
      <vt:lpstr>Host Information</vt:lpstr>
      <vt:lpstr>General Flow of the Meeting</vt:lpstr>
      <vt:lpstr>Agenda for Wednesday May 02, 2018</vt:lpstr>
      <vt:lpstr>Submissions</vt:lpstr>
      <vt:lpstr>Time Allocation</vt:lpstr>
      <vt:lpstr>11-18/0792 (Liwen Chu)</vt:lpstr>
      <vt:lpstr>11-18/0390 (Pascal Viger)</vt:lpstr>
      <vt:lpstr>11-18/0044 (Alfred Asterjadhi)</vt:lpstr>
      <vt:lpstr>11-18/0684 (Alfred Asterjadhi)</vt:lpstr>
      <vt:lpstr>11-18/0685 Alfred Asterjadhi</vt:lpstr>
      <vt:lpstr>11-18/0665 (Alfred Asterjadhi)</vt:lpstr>
      <vt:lpstr>11-18/0388 (Julien Sevin)</vt:lpstr>
      <vt:lpstr>11-18/0764 (Ming Gan)</vt:lpstr>
      <vt:lpstr>11-18/0425 (Liwen Chu)</vt:lpstr>
      <vt:lpstr>11-18/0793 (Liwen Chu)</vt:lpstr>
      <vt:lpstr>11-18/0794 (Liwen Chu)</vt:lpstr>
      <vt:lpstr>11-18/0795 (liwen Chu)</vt:lpstr>
      <vt:lpstr>11-18/0627 (Yongho Seok)</vt:lpstr>
      <vt:lpstr>11-18/0743 (Abhishek Patil)</vt:lpstr>
      <vt:lpstr>11-18/0744 (Abhishek Patil)</vt:lpstr>
      <vt:lpstr>11-18/0739 (Abhishek Patil)</vt:lpstr>
      <vt:lpstr>11-18/0742 (Abhishek Patil)</vt:lpstr>
      <vt:lpstr>Agenda for Thursday May 03, 2018 </vt:lpstr>
      <vt:lpstr>Time Allocation</vt:lpstr>
      <vt:lpstr>11-18/0660 (Alfred Asterjadhi)</vt:lpstr>
      <vt:lpstr>11-18/0661 (Alfred Asterjadhi)</vt:lpstr>
      <vt:lpstr>11-18/0628 (Yongho Seok)</vt:lpstr>
      <vt:lpstr>11-18/0629 (Yongho Seok)</vt:lpstr>
      <vt:lpstr>11-18/0630 (Yongho Seok)</vt:lpstr>
      <vt:lpstr>11-18/0604 (Yongho Seok)</vt:lpstr>
      <vt:lpstr>11-18/0368 (Abhishek Patil)</vt:lpstr>
      <vt:lpstr>11-18/0741 (Abhishek Patil)</vt:lpstr>
      <vt:lpstr>11-18/0364 (Abhishek Patil)</vt:lpstr>
      <vt:lpstr>11-18/0688 (Po-Kai Huang)</vt:lpstr>
      <vt:lpstr>11-18/0181 (Ming Gan)</vt:lpstr>
      <vt:lpstr>11-18/0767 (Laurent Cariou)</vt:lpstr>
      <vt:lpstr>11-18/0811 (Frank Hsu)</vt:lpstr>
      <vt:lpstr>11-18/0662 (Alfred Asterjadhi)</vt:lpstr>
      <vt:lpstr>Agenda for Friday May 04, 2018 </vt:lpstr>
      <vt:lpstr>Time Allocation</vt:lpstr>
      <vt:lpstr>11-18/0663 (Alfred Asterjadhi)</vt:lpstr>
      <vt:lpstr>11-18/0083 (Frank Hsu)</vt:lpstr>
      <vt:lpstr>11-18/0603 (Yongho Seok)</vt:lpstr>
      <vt:lpstr>11-18/0602 (Yongho Seok)</vt:lpstr>
      <vt:lpstr>11-18/0797 (Liwen Chu)</vt:lpstr>
      <vt:lpstr>11-18/0388r3 (Julien Sevin)</vt:lpstr>
      <vt:lpstr>11-18/0200r5 (Huizhao Wang)</vt:lpstr>
      <vt:lpstr>11-18/0767r1 (Laurent Cariou)</vt:lpstr>
      <vt:lpstr>11-18/0695r1 (Pascal Viger)</vt:lpstr>
      <vt:lpstr>11-18/0796r2 (Liwen Chu)</vt:lpstr>
      <vt:lpstr>11-18/0694r2 (Patrice Nezou)</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159</cp:revision>
  <cp:lastPrinted>1601-01-01T00:00:00Z</cp:lastPrinted>
  <dcterms:created xsi:type="dcterms:W3CDTF">2017-01-26T15:28:16Z</dcterms:created>
  <dcterms:modified xsi:type="dcterms:W3CDTF">2018-05-06T16:11:24Z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1524082073</vt:lpwstr>
  </property>
</Properties>
</file>