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277" r:id="rId33"/>
    <p:sldId id="300" r:id="rId34"/>
    <p:sldId id="301" r:id="rId35"/>
    <p:sldId id="302" r:id="rId36"/>
    <p:sldId id="303" r:id="rId37"/>
    <p:sldId id="304" r:id="rId38"/>
    <p:sldId id="305" r:id="rId39"/>
    <p:sldId id="306" r:id="rId40"/>
    <p:sldId id="307" r:id="rId41"/>
    <p:sldId id="309" r:id="rId42"/>
    <p:sldId id="310" r:id="rId43"/>
    <p:sldId id="311" r:id="rId44"/>
    <p:sldId id="312" r:id="rId45"/>
    <p:sldId id="313" r:id="rId46"/>
    <p:sldId id="314" r:id="rId47"/>
    <p:sldId id="315" r:id="rId48"/>
    <p:sldId id="278" r:id="rId49"/>
    <p:sldId id="308"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802.11-18/0689r4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2018-04-18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84"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Stephane Baron and Cannon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a:t>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strike="sngStrike" dirty="0" smtClean="0"/>
              <a:t>4:00</a:t>
            </a:r>
            <a:r>
              <a:rPr lang="en-US" altLang="en-US" sz="2000" dirty="0" smtClean="0"/>
              <a:t> </a:t>
            </a:r>
            <a:r>
              <a:rPr lang="en-US" altLang="en-US" sz="2000" dirty="0"/>
              <a:t>pm</a:t>
            </a:r>
            <a:r>
              <a:rPr lang="en-US" altLang="en-US" sz="2000" dirty="0" smtClean="0"/>
              <a:t>) – I have to </a:t>
            </a:r>
            <a:r>
              <a:rPr lang="en-US" altLang="en-US" sz="2000" smtClean="0"/>
              <a:t>leave around 14:30</a:t>
            </a:r>
            <a:endParaRPr lang="en-US" altLang="en-US" sz="2000" dirty="0"/>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May 02,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April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 (Wednesday May 2-AM)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173932819"/>
              </p:ext>
            </p:extLst>
          </p:nvPr>
        </p:nvGraphicFramePr>
        <p:xfrm>
          <a:off x="4114800" y="3043238"/>
          <a:ext cx="3048000" cy="2571750"/>
        </p:xfrm>
        <a:graphic>
          <a:graphicData uri="http://schemas.openxmlformats.org/presentationml/2006/ole">
            <mc:AlternateContent xmlns:mc="http://schemas.openxmlformats.org/markup-compatibility/2006">
              <mc:Choice xmlns:v="urn:schemas-microsoft-com:vml" Requires="v">
                <p:oleObj spid="_x0000_s4165"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800" y="3043238"/>
                        <a:ext cx="3048000" cy="2571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Allocation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9:00 – 9:15</a:t>
            </a:r>
          </a:p>
          <a:p>
            <a:pPr marL="800100" lvl="1" indent="-342900">
              <a:buFont typeface="Arial" panose="020B0604020202020204" pitchFamily="34" charset="0"/>
              <a:buChar char="•"/>
            </a:pPr>
            <a:r>
              <a:rPr lang="en-US" sz="1600" dirty="0" smtClean="0"/>
              <a:t>Call meeting to order</a:t>
            </a:r>
          </a:p>
          <a:p>
            <a:pPr lvl="1">
              <a:buFont typeface="Arial" panose="020B0604020202020204" pitchFamily="34" charset="0"/>
              <a:buChar char="•"/>
            </a:pPr>
            <a:r>
              <a:rPr lang="en-US" sz="1600" dirty="0"/>
              <a:t>	</a:t>
            </a:r>
            <a:r>
              <a:rPr lang="en-US" sz="1600" dirty="0" smtClean="0"/>
              <a:t>IEEE_SA IPR policy and procedure</a:t>
            </a:r>
          </a:p>
          <a:p>
            <a:pPr lvl="1">
              <a:buFont typeface="Arial" panose="020B0604020202020204" pitchFamily="34" charset="0"/>
              <a:buChar char="•"/>
            </a:pPr>
            <a:r>
              <a:rPr lang="en-US" sz="1600" dirty="0" smtClean="0"/>
              <a:t>Host announcements</a:t>
            </a:r>
          </a:p>
          <a:p>
            <a:pPr>
              <a:buFont typeface="Arial" panose="020B0604020202020204" pitchFamily="34" charset="0"/>
              <a:buChar char="•"/>
            </a:pPr>
            <a:r>
              <a:rPr lang="en-US" sz="1800" dirty="0" smtClean="0"/>
              <a:t>9:15 – 10:30	</a:t>
            </a:r>
            <a:r>
              <a:rPr lang="en-US" sz="1600" dirty="0" smtClean="0"/>
              <a:t>Comment resolution</a:t>
            </a:r>
          </a:p>
          <a:p>
            <a:pPr>
              <a:buFont typeface="Arial" panose="020B0604020202020204" pitchFamily="34" charset="0"/>
              <a:buChar char="•"/>
            </a:pPr>
            <a:r>
              <a:rPr lang="en-US" sz="1800" dirty="0" smtClean="0"/>
              <a:t>10:30 – 10:45	</a:t>
            </a:r>
            <a:r>
              <a:rPr lang="en-US" sz="1400" dirty="0" smtClean="0"/>
              <a:t>Break</a:t>
            </a:r>
          </a:p>
          <a:p>
            <a:pPr>
              <a:buFont typeface="Arial" panose="020B0604020202020204" pitchFamily="34" charset="0"/>
              <a:buChar char="•"/>
            </a:pPr>
            <a:r>
              <a:rPr lang="en-US" sz="1800" dirty="0" smtClean="0"/>
              <a:t>10:45 – 12:00	Comment Resolution</a:t>
            </a:r>
          </a:p>
          <a:p>
            <a:pPr>
              <a:buFont typeface="Arial" panose="020B0604020202020204" pitchFamily="34" charset="0"/>
              <a:buChar char="•"/>
            </a:pPr>
            <a:r>
              <a:rPr lang="en-US" sz="1800" dirty="0" smtClean="0"/>
              <a:t>12:00 – 13:00	Lunch</a:t>
            </a:r>
          </a:p>
          <a:p>
            <a:pPr>
              <a:buFont typeface="Arial" panose="020B0604020202020204" pitchFamily="34" charset="0"/>
              <a:buChar char="•"/>
            </a:pPr>
            <a:r>
              <a:rPr lang="en-US" sz="1800" dirty="0" smtClean="0"/>
              <a:t>13:00 – 15: 15	Comment resolution</a:t>
            </a:r>
          </a:p>
          <a:p>
            <a:pPr>
              <a:buFont typeface="Arial" panose="020B0604020202020204" pitchFamily="34" charset="0"/>
              <a:buChar char="•"/>
            </a:pPr>
            <a:r>
              <a:rPr lang="en-US" sz="1800" dirty="0" smtClean="0"/>
              <a:t>15:15 – 15:45	Break</a:t>
            </a:r>
          </a:p>
          <a:p>
            <a:pPr>
              <a:buFont typeface="Arial" panose="020B0604020202020204" pitchFamily="34" charset="0"/>
              <a:buChar char="•"/>
            </a:pPr>
            <a:r>
              <a:rPr lang="en-US" sz="1800" dirty="0" smtClean="0"/>
              <a:t>15:45 – 18:00 comment resolution</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9013832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11-18/0792 (</a:t>
            </a:r>
            <a:r>
              <a:rPr lang="en-US" dirty="0" err="1"/>
              <a:t>L</a:t>
            </a:r>
            <a:r>
              <a:rPr lang="en-US" dirty="0" err="1" smtClean="0"/>
              <a:t>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12442, 12443, 12444, </a:t>
            </a:r>
            <a:r>
              <a:rPr lang="en-GB" dirty="0" smtClean="0"/>
              <a:t>12638 in doc 11-18/0792r1?</a:t>
            </a:r>
          </a:p>
          <a:p>
            <a:endParaRPr lang="en-GB" dirty="0"/>
          </a:p>
          <a:p>
            <a:r>
              <a:rPr lang="en-GB" dirty="0" smtClean="0"/>
              <a:t>Accepted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9143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11-18/0390 (Pascal </a:t>
            </a:r>
            <a:r>
              <a:rPr lang="en-US" dirty="0" err="1" smtClean="0"/>
              <a:t>Viger</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14092, 13080, 13081, </a:t>
            </a:r>
            <a:r>
              <a:rPr lang="en-US" dirty="0" smtClean="0"/>
              <a:t>13069 in doc </a:t>
            </a:r>
            <a:r>
              <a:rPr lang="en-US" dirty="0" smtClean="0"/>
              <a:t>11-18/0390r3?</a:t>
            </a:r>
            <a:endParaRPr lang="en-US" dirty="0" smtClean="0"/>
          </a:p>
          <a:p>
            <a:endParaRPr lang="en-US" dirty="0"/>
          </a:p>
          <a:p>
            <a:r>
              <a:rPr lang="en-US" dirty="0" smtClean="0"/>
              <a:t>Straw poll delayed till later (Wed AM1</a:t>
            </a:r>
            <a:r>
              <a:rPr lang="en-US" dirty="0" smtClean="0"/>
              <a:t>)</a:t>
            </a:r>
          </a:p>
          <a:p>
            <a:r>
              <a:rPr lang="en-US" dirty="0" smtClean="0"/>
              <a:t>Revisited on Thursday PM – </a:t>
            </a:r>
          </a:p>
          <a:p>
            <a:r>
              <a:rPr lang="en-US" dirty="0" smtClean="0"/>
              <a:t>SP:4/6/10</a:t>
            </a:r>
          </a:p>
          <a:p>
            <a:r>
              <a:rPr lang="en-US" dirty="0" smtClean="0"/>
              <a:t>SP didn’t achieve the required 75%.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2532327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11-18/0044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11338, 11343, 11377, 11993, 12281, 12317, 13778, 13293, 13294, </a:t>
            </a:r>
            <a:r>
              <a:rPr lang="en-GB" dirty="0" smtClean="0"/>
              <a:t>13779,</a:t>
            </a:r>
            <a:r>
              <a:rPr lang="en-US" dirty="0"/>
              <a:t> </a:t>
            </a:r>
            <a:r>
              <a:rPr lang="en-GB" dirty="0" smtClean="0"/>
              <a:t>12045</a:t>
            </a:r>
            <a:r>
              <a:rPr lang="en-GB" dirty="0"/>
              <a:t>, 11840, 11035 (13 </a:t>
            </a:r>
            <a:r>
              <a:rPr lang="en-GB" dirty="0" smtClean="0"/>
              <a:t>CIDs) in doc 11-18/0044r2?</a:t>
            </a:r>
          </a:p>
          <a:p>
            <a:pPr lvl="0"/>
            <a:endParaRPr lang="en-GB" dirty="0" smtClean="0"/>
          </a:p>
          <a:p>
            <a:pPr lvl="0"/>
            <a:r>
              <a:rPr lang="en-GB" dirty="0" smtClean="0"/>
              <a:t>Accepted </a:t>
            </a:r>
          </a:p>
          <a:p>
            <a:pPr lvl="0"/>
            <a:r>
              <a:rPr lang="en-GB" dirty="0" smtClean="0"/>
              <a:t>CID 12317 – check with Laurent.</a:t>
            </a:r>
            <a:endParaRPr lang="en-GB" dirty="0"/>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5006899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11-18/0684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14239</a:t>
            </a:r>
            <a:r>
              <a:rPr lang="en-GB" dirty="0"/>
              <a:t>, 14240, 13670, 12939, 12837 (5 CIDs</a:t>
            </a:r>
            <a:r>
              <a:rPr lang="en-GB" dirty="0" smtClean="0"/>
              <a:t>)</a:t>
            </a:r>
            <a:r>
              <a:rPr lang="en-US" dirty="0" smtClean="0"/>
              <a:t> in doc 11-18/0684r1?</a:t>
            </a:r>
          </a:p>
          <a:p>
            <a:endParaRPr lang="en-US" dirty="0"/>
          </a:p>
          <a:p>
            <a:r>
              <a:rPr lang="en-US" dirty="0" smtClean="0"/>
              <a:t>14239 is deferred (Wednesday AM)</a:t>
            </a:r>
          </a:p>
          <a:p>
            <a:endParaRPr lang="en-US" dirty="0"/>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034545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11-18/0685 Alfred </a:t>
            </a:r>
            <a:r>
              <a:rPr lang="en-US" dirty="0" err="1" smtClean="0"/>
              <a:t>Asterjadhi</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12798, </a:t>
            </a:r>
            <a:r>
              <a:rPr lang="en-GB" dirty="0" smtClean="0"/>
              <a:t>12938</a:t>
            </a:r>
            <a:r>
              <a:rPr lang="en-GB" dirty="0"/>
              <a:t>, 13105, </a:t>
            </a:r>
            <a:r>
              <a:rPr lang="en-GB" dirty="0" smtClean="0"/>
              <a:t>13115 </a:t>
            </a:r>
            <a:r>
              <a:rPr lang="en-GB" dirty="0"/>
              <a:t>(4 CIDs</a:t>
            </a:r>
            <a:r>
              <a:rPr lang="en-GB" dirty="0" smtClean="0"/>
              <a:t>)</a:t>
            </a:r>
            <a:r>
              <a:rPr lang="en-US" dirty="0" smtClean="0"/>
              <a:t> in doc 11-18/0685?</a:t>
            </a:r>
          </a:p>
          <a:p>
            <a:endParaRPr lang="en-US" dirty="0"/>
          </a:p>
          <a:p>
            <a:r>
              <a:rPr lang="en-US" dirty="0" smtClean="0"/>
              <a:t>No objection for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63943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Rennes</a:t>
            </a:r>
            <a:r>
              <a:rPr lang="en-US" altLang="en-US" sz="4000" dirty="0" smtClean="0">
                <a:latin typeface="Arial" panose="020B0604020202020204" pitchFamily="34" charset="0"/>
              </a:rPr>
              <a:t>, France</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2-4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April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11-18/0665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12086, 12450 (2 CIDs</a:t>
            </a:r>
            <a:r>
              <a:rPr lang="en-GB" dirty="0" smtClean="0"/>
              <a:t>)</a:t>
            </a:r>
            <a:r>
              <a:rPr lang="en-US" dirty="0" smtClean="0"/>
              <a:t> in doc 11-18/0665r0?</a:t>
            </a:r>
          </a:p>
          <a:p>
            <a:endParaRPr lang="en-US" dirty="0"/>
          </a:p>
          <a:p>
            <a:r>
              <a:rPr lang="en-US" dirty="0" smtClean="0"/>
              <a:t>SP is deferred</a:t>
            </a:r>
          </a:p>
          <a:p>
            <a:r>
              <a:rPr lang="en-US" dirty="0" smtClean="0"/>
              <a:t>Discussion between Po-Kai and </a:t>
            </a:r>
            <a:r>
              <a:rPr lang="en-US" dirty="0" err="1" smtClean="0"/>
              <a:t>Yongho</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3182093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11-18/0388 (Julien </a:t>
            </a:r>
            <a:r>
              <a:rPr lang="en-US" dirty="0" err="1" smtClean="0"/>
              <a:t>Sevin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 to CID 13084 in doc 11-18/0388r1?</a:t>
            </a:r>
          </a:p>
          <a:p>
            <a:endParaRPr lang="en-US" dirty="0"/>
          </a:p>
          <a:p>
            <a:r>
              <a:rPr lang="en-US" dirty="0" smtClean="0"/>
              <a:t>SP is deferred (Wednesday PM)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5329793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11-18/0764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13899 11677 12474 13904 13900 12476 13901 12475 13903 12477 13249 11259 11084 13902 13905 13906 12463 (17 </a:t>
            </a:r>
            <a:r>
              <a:rPr lang="en-GB" dirty="0" smtClean="0"/>
              <a:t>CIDs) in doc 11-18/0764r1?</a:t>
            </a:r>
          </a:p>
          <a:p>
            <a:endParaRPr lang="en-GB" dirty="0"/>
          </a:p>
          <a:p>
            <a:r>
              <a:rPr lang="en-GB"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0805575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11-18/0425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11129, 11255, 11328, 11329, 11502, 12815, 12816, 13661, </a:t>
            </a:r>
            <a:r>
              <a:rPr lang="en-GB" dirty="0" smtClean="0"/>
              <a:t>14327 in doc 11-18/0425r4?</a:t>
            </a:r>
          </a:p>
          <a:p>
            <a:endParaRPr lang="en-GB" dirty="0"/>
          </a:p>
          <a:p>
            <a:r>
              <a:rPr lang="en-GB"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049517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11-18/0793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11014, 12020, 11021, 11022, 11859, 12278, </a:t>
            </a:r>
            <a:r>
              <a:rPr lang="en-GB" strike="sngStrike" dirty="0"/>
              <a:t>12419</a:t>
            </a:r>
            <a:r>
              <a:rPr lang="en-GB" dirty="0"/>
              <a:t>, 12703, 12861, </a:t>
            </a:r>
            <a:r>
              <a:rPr lang="en-GB" dirty="0" smtClean="0"/>
              <a:t>13001</a:t>
            </a:r>
            <a:r>
              <a:rPr lang="en-US" dirty="0" smtClean="0"/>
              <a:t> in doc 11-18/0793r1?</a:t>
            </a:r>
          </a:p>
          <a:p>
            <a:endParaRPr lang="en-US" dirty="0" smtClean="0"/>
          </a:p>
          <a:p>
            <a:r>
              <a:rPr lang="en-US" dirty="0" smtClean="0"/>
              <a:t>No objection to proposed resolutions.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9978823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11-18/0794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 </a:t>
            </a:r>
            <a:r>
              <a:rPr lang="en-GB" dirty="0"/>
              <a:t>11314, </a:t>
            </a:r>
            <a:r>
              <a:rPr lang="en-GB" dirty="0" smtClean="0"/>
              <a:t>12883</a:t>
            </a:r>
            <a:r>
              <a:rPr lang="en-GB" dirty="0"/>
              <a:t> </a:t>
            </a:r>
            <a:r>
              <a:rPr lang="en-GB" dirty="0" smtClean="0"/>
              <a:t>in doc 11-18/0794r0?</a:t>
            </a:r>
          </a:p>
          <a:p>
            <a:endParaRPr lang="en-GB" dirty="0"/>
          </a:p>
          <a:p>
            <a:r>
              <a:rPr lang="en-GB" dirty="0" smtClean="0"/>
              <a:t>defer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3746432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11-18/0795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Not comment resolution</a:t>
            </a:r>
          </a:p>
          <a:p>
            <a:r>
              <a:rPr lang="en-US" dirty="0" smtClean="0"/>
              <a:t>Fixing some bugs.</a:t>
            </a:r>
          </a:p>
          <a:p>
            <a:endParaRPr lang="en-US" dirty="0"/>
          </a:p>
          <a:p>
            <a:r>
              <a:rPr lang="en-US" dirty="0" smtClean="0"/>
              <a:t>Will be revisited later.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5714228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11-18/0627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CIDs: 11162, 12340, 14143, 12206, 11969, 12356, 13534, 12857, 12644, 13137, 13138, 13872, 12437, 13185, 12439, 12440, 11148 (17 CIDs) </a:t>
            </a:r>
            <a:r>
              <a:rPr lang="en-GB" dirty="0" smtClean="0"/>
              <a:t>in doc 11-18/0627r1?</a:t>
            </a:r>
          </a:p>
          <a:p>
            <a:pPr lvl="0"/>
            <a:endParaRPr lang="en-GB" dirty="0"/>
          </a:p>
          <a:p>
            <a:pPr lvl="0"/>
            <a:r>
              <a:rPr lang="en-GB" dirty="0" smtClean="0"/>
              <a:t>12206 ask Robert about the editing style.</a:t>
            </a:r>
          </a:p>
          <a:p>
            <a:pPr lvl="0"/>
            <a:endParaRPr lang="en-GB" dirty="0"/>
          </a:p>
          <a:p>
            <a:pPr lvl="0"/>
            <a:r>
              <a:rPr lang="en-GB" dirty="0" smtClean="0"/>
              <a:t>No objection to proposed resolutions.</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2306341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11-18/0743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11128, </a:t>
            </a:r>
            <a:r>
              <a:rPr lang="en-US" dirty="0" smtClean="0"/>
              <a:t>14127 in doc </a:t>
            </a:r>
            <a:r>
              <a:rPr lang="en-US" dirty="0" smtClean="0"/>
              <a:t>11-18/0743r2?</a:t>
            </a:r>
            <a:endParaRPr lang="en-US" dirty="0" smtClean="0"/>
          </a:p>
          <a:p>
            <a:endParaRPr lang="en-US" dirty="0"/>
          </a:p>
          <a:p>
            <a:r>
              <a:rPr lang="en-US" dirty="0" smtClean="0"/>
              <a:t>Defer the SP (Wednesday PM</a:t>
            </a:r>
            <a:r>
              <a:rPr lang="en-US" dirty="0" smtClean="0"/>
              <a:t>)</a:t>
            </a:r>
          </a:p>
          <a:p>
            <a:r>
              <a:rPr lang="en-US" dirty="0" smtClean="0"/>
              <a:t>Revisited on Thursday PM. </a:t>
            </a:r>
          </a:p>
          <a:p>
            <a:endParaRPr lang="en-US" dirty="0"/>
          </a:p>
          <a:p>
            <a:r>
              <a:rPr lang="en-US" dirty="0" smtClean="0"/>
              <a:t>No objection to proposed resolutions.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7179591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11-18/0744 (Abhishek </a:t>
            </a:r>
            <a:r>
              <a:rPr lang="en-US" dirty="0" err="1" smtClean="0"/>
              <a:t>Patil</a:t>
            </a:r>
            <a:endParaRPr lang="en-US" dirty="0"/>
          </a:p>
        </p:txBody>
      </p:sp>
      <p:sp>
        <p:nvSpPr>
          <p:cNvPr id="3" name="Content Placeholder 2"/>
          <p:cNvSpPr>
            <a:spLocks noGrp="1"/>
          </p:cNvSpPr>
          <p:nvPr>
            <p:ph idx="1"/>
          </p:nvPr>
        </p:nvSpPr>
        <p:spPr/>
        <p:txBody>
          <a:bodyPr/>
          <a:lstStyle/>
          <a:p>
            <a:r>
              <a:rPr lang="en-US" dirty="0" smtClean="0"/>
              <a:t>Do you accept resolution to CID 13078 in doc 11-18/0744r1?</a:t>
            </a:r>
          </a:p>
          <a:p>
            <a:endParaRPr lang="en-US" dirty="0"/>
          </a:p>
          <a:p>
            <a:r>
              <a:rPr lang="en-US" dirty="0" smtClean="0"/>
              <a:t>Defer the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705877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11-18/0739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11347, 11037, 13781, 13782 in doc 11-18/0739r1?</a:t>
            </a:r>
          </a:p>
          <a:p>
            <a:endParaRPr lang="en-US" dirty="0"/>
          </a:p>
          <a:p>
            <a:r>
              <a:rPr lang="en-US"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7272470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11-18/0742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11713 and 13925 in doc 11-18/0742r3?</a:t>
            </a:r>
          </a:p>
          <a:p>
            <a:endParaRPr lang="en-US" dirty="0"/>
          </a:p>
          <a:p>
            <a:r>
              <a:rPr lang="en-US" dirty="0" smtClean="0"/>
              <a:t>No objection to proposed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0437162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May 0</a:t>
            </a:r>
            <a:r>
              <a:rPr lang="en-US" altLang="en-US" dirty="0"/>
              <a:t>3</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Allocation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9:00 – </a:t>
            </a:r>
            <a:r>
              <a:rPr lang="en-US" sz="2000" dirty="0" smtClean="0"/>
              <a:t>9:05		Call </a:t>
            </a:r>
            <a:r>
              <a:rPr lang="en-US" sz="2000" dirty="0"/>
              <a:t>meeting to order</a:t>
            </a:r>
          </a:p>
          <a:p>
            <a:pPr>
              <a:buFont typeface="Arial" panose="020B0604020202020204" pitchFamily="34" charset="0"/>
              <a:buChar char="•"/>
            </a:pPr>
            <a:r>
              <a:rPr lang="en-US" sz="2000" dirty="0" smtClean="0"/>
              <a:t>9:05 </a:t>
            </a:r>
            <a:r>
              <a:rPr lang="en-US" sz="2000" dirty="0"/>
              <a:t>– 10:30	</a:t>
            </a:r>
            <a:r>
              <a:rPr lang="en-US" sz="2000" dirty="0" smtClean="0"/>
              <a:t>	Comment </a:t>
            </a:r>
            <a:r>
              <a:rPr lang="en-US" sz="2000" dirty="0"/>
              <a:t>resolution</a:t>
            </a:r>
          </a:p>
          <a:p>
            <a:pPr>
              <a:buFont typeface="Arial" panose="020B0604020202020204" pitchFamily="34" charset="0"/>
              <a:buChar char="•"/>
            </a:pPr>
            <a:r>
              <a:rPr lang="en-US" sz="2000" dirty="0"/>
              <a:t>10:30 – 10:45	</a:t>
            </a:r>
            <a:r>
              <a:rPr lang="en-US" sz="2000" dirty="0" smtClean="0"/>
              <a:t>	Break</a:t>
            </a:r>
            <a:endParaRPr lang="en-US" sz="2000" dirty="0"/>
          </a:p>
          <a:p>
            <a:pPr>
              <a:buFont typeface="Arial" panose="020B0604020202020204" pitchFamily="34" charset="0"/>
              <a:buChar char="•"/>
            </a:pPr>
            <a:r>
              <a:rPr lang="en-US" sz="2000" dirty="0"/>
              <a:t>10:45 – 12:00	</a:t>
            </a:r>
            <a:r>
              <a:rPr lang="en-US" sz="2000" dirty="0" smtClean="0"/>
              <a:t>	Comment </a:t>
            </a:r>
            <a:r>
              <a:rPr lang="en-US" sz="2000" dirty="0"/>
              <a:t>Resolution</a:t>
            </a:r>
          </a:p>
          <a:p>
            <a:pPr>
              <a:buFont typeface="Arial" panose="020B0604020202020204" pitchFamily="34" charset="0"/>
              <a:buChar char="•"/>
            </a:pPr>
            <a:r>
              <a:rPr lang="en-US" sz="2000" dirty="0"/>
              <a:t>12:00 – </a:t>
            </a:r>
            <a:r>
              <a:rPr lang="en-US" sz="2000" dirty="0" smtClean="0"/>
              <a:t>13:30</a:t>
            </a:r>
            <a:r>
              <a:rPr lang="en-US" sz="2000" dirty="0"/>
              <a:t>	</a:t>
            </a:r>
            <a:r>
              <a:rPr lang="en-US" sz="2000" dirty="0" smtClean="0"/>
              <a:t>	Lunch</a:t>
            </a:r>
            <a:endParaRPr lang="en-US" sz="2000" dirty="0"/>
          </a:p>
          <a:p>
            <a:pPr>
              <a:buFont typeface="Arial" panose="020B0604020202020204" pitchFamily="34" charset="0"/>
              <a:buChar char="•"/>
            </a:pPr>
            <a:r>
              <a:rPr lang="en-US" sz="2000" dirty="0" smtClean="0"/>
              <a:t>13:30 </a:t>
            </a:r>
            <a:r>
              <a:rPr lang="en-US" sz="2000" dirty="0"/>
              <a:t>– </a:t>
            </a:r>
            <a:r>
              <a:rPr lang="en-US" sz="2000" dirty="0" smtClean="0"/>
              <a:t>15: 45</a:t>
            </a:r>
            <a:r>
              <a:rPr lang="en-US" sz="2000" dirty="0"/>
              <a:t>	Comment </a:t>
            </a:r>
            <a:r>
              <a:rPr lang="en-US" sz="2000" dirty="0" smtClean="0"/>
              <a:t>resolution</a:t>
            </a:r>
          </a:p>
          <a:p>
            <a:pPr>
              <a:buFont typeface="Arial" panose="020B0604020202020204" pitchFamily="34" charset="0"/>
              <a:buChar char="•"/>
            </a:pPr>
            <a:r>
              <a:rPr lang="en-US" sz="2000" dirty="0" smtClean="0"/>
              <a:t>15:45 – 16:00		Break</a:t>
            </a:r>
            <a:endParaRPr lang="en-US" sz="2000" dirty="0"/>
          </a:p>
          <a:p>
            <a:pPr>
              <a:buFont typeface="Arial" panose="020B0604020202020204" pitchFamily="34" charset="0"/>
              <a:buChar char="•"/>
            </a:pPr>
            <a:r>
              <a:rPr lang="en-US" sz="2000" dirty="0" smtClean="0"/>
              <a:t>16:00 </a:t>
            </a:r>
            <a:r>
              <a:rPr lang="en-US" sz="2000" dirty="0"/>
              <a:t>– </a:t>
            </a:r>
            <a:r>
              <a:rPr lang="en-US" sz="2000" dirty="0" smtClean="0"/>
              <a:t>18:00	</a:t>
            </a:r>
            <a:r>
              <a:rPr lang="en-US" sz="2000" dirty="0"/>
              <a:t>	</a:t>
            </a:r>
            <a:r>
              <a:rPr lang="en-US" sz="2000" dirty="0" smtClean="0"/>
              <a:t>Comment Resolution</a:t>
            </a:r>
          </a:p>
          <a:p>
            <a:pPr>
              <a:buFont typeface="Arial" panose="020B0604020202020204" pitchFamily="34" charset="0"/>
              <a:buChar char="•"/>
            </a:pPr>
            <a:r>
              <a:rPr lang="en-US" sz="2000" dirty="0" smtClean="0"/>
              <a:t>18:00			Recess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0823923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11-18/0660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11353, 11830, </a:t>
            </a:r>
            <a:r>
              <a:rPr lang="en-GB" dirty="0">
                <a:solidFill>
                  <a:srgbClr val="FF0000"/>
                </a:solidFill>
              </a:rPr>
              <a:t>13510</a:t>
            </a:r>
            <a:r>
              <a:rPr lang="en-GB" dirty="0"/>
              <a:t>, 12432 </a:t>
            </a:r>
            <a:r>
              <a:rPr lang="en-GB" dirty="0">
                <a:solidFill>
                  <a:srgbClr val="FF0000"/>
                </a:solidFill>
              </a:rPr>
              <a:t>11019</a:t>
            </a:r>
            <a:r>
              <a:rPr lang="en-GB" dirty="0"/>
              <a:t>, 12421 (6 CIDs</a:t>
            </a:r>
            <a:r>
              <a:rPr lang="en-GB" dirty="0" smtClean="0"/>
              <a:t>)</a:t>
            </a:r>
            <a:r>
              <a:rPr lang="en-US" dirty="0" smtClean="0"/>
              <a:t> in doc 11-18/0660r1?</a:t>
            </a:r>
          </a:p>
          <a:p>
            <a:endParaRPr lang="en-US" dirty="0"/>
          </a:p>
          <a:p>
            <a:r>
              <a:rPr lang="en-US" dirty="0" smtClean="0"/>
              <a:t>CID 13510: more discussion is needed (Laurent and Matt)</a:t>
            </a:r>
          </a:p>
          <a:p>
            <a:r>
              <a:rPr lang="en-US" dirty="0" smtClean="0"/>
              <a:t>CID 11019 is deferred.</a:t>
            </a:r>
          </a:p>
          <a:p>
            <a:endParaRPr lang="en-US" dirty="0"/>
          </a:p>
          <a:p>
            <a:r>
              <a:rPr lang="en-US" dirty="0" smtClean="0"/>
              <a:t>Resolutions of the remaining CIDs are approved.</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6153184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11167, 11340, 11341, 11342, 11344, 11345, 11346, 11838, 11925, </a:t>
            </a:r>
            <a:r>
              <a:rPr lang="en-GB" dirty="0" smtClean="0"/>
              <a:t>11994,</a:t>
            </a:r>
            <a:r>
              <a:rPr lang="en-US" dirty="0"/>
              <a:t> </a:t>
            </a:r>
            <a:r>
              <a:rPr lang="en-GB" dirty="0" smtClean="0"/>
              <a:t>11995</a:t>
            </a:r>
            <a:r>
              <a:rPr lang="en-GB" dirty="0"/>
              <a:t>, 12029, 12030, 12090, 12091, 12307, </a:t>
            </a:r>
            <a:r>
              <a:rPr lang="en-GB" dirty="0">
                <a:solidFill>
                  <a:srgbClr val="FF0000"/>
                </a:solidFill>
              </a:rPr>
              <a:t>12308</a:t>
            </a:r>
            <a:r>
              <a:rPr lang="en-GB" dirty="0"/>
              <a:t>, 12315, 12517, </a:t>
            </a:r>
            <a:r>
              <a:rPr lang="en-GB" dirty="0" smtClean="0"/>
              <a:t>12518,</a:t>
            </a:r>
            <a:r>
              <a:rPr lang="en-US" dirty="0"/>
              <a:t> </a:t>
            </a:r>
            <a:r>
              <a:rPr lang="en-GB" dirty="0" smtClean="0"/>
              <a:t>12519</a:t>
            </a:r>
            <a:r>
              <a:rPr lang="en-GB" dirty="0"/>
              <a:t>, 12520, 12521 (23 CIDs</a:t>
            </a:r>
            <a:r>
              <a:rPr lang="en-GB" dirty="0" smtClean="0"/>
              <a:t>) in doc 11-18/0661r1?</a:t>
            </a:r>
          </a:p>
          <a:p>
            <a:pPr lvl="0"/>
            <a:endParaRPr lang="en-GB" dirty="0" smtClean="0"/>
          </a:p>
          <a:p>
            <a:pPr lvl="0"/>
            <a:r>
              <a:rPr lang="en-GB" dirty="0" smtClean="0"/>
              <a:t>CID 12308 is deferred</a:t>
            </a:r>
          </a:p>
          <a:p>
            <a:pPr lvl="0"/>
            <a:r>
              <a:rPr lang="en-GB" dirty="0" smtClean="0"/>
              <a:t>No objection to proposed resolutions.</a:t>
            </a:r>
          </a:p>
          <a:p>
            <a:pPr lvl="0"/>
            <a:endParaRPr lang="en-GB" dirty="0"/>
          </a:p>
          <a:p>
            <a:pPr lvl="0"/>
            <a:endParaRPr lang="en-GB" dirty="0" smtClean="0"/>
          </a:p>
          <a:p>
            <a:pPr lvl="0"/>
            <a:endParaRPr lang="en-GB" dirty="0"/>
          </a:p>
          <a:p>
            <a:pPr lvl="0"/>
            <a:endParaRPr lang="en-GB" dirty="0" smtClean="0"/>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1184038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11-18/0628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CIDs: 13940, 13939, 11181, 13941 (4 CIDs) </a:t>
            </a:r>
            <a:r>
              <a:rPr lang="en-US" dirty="0" smtClean="0"/>
              <a:t> in doc 11-18/0628r1?</a:t>
            </a:r>
          </a:p>
          <a:p>
            <a:endParaRPr lang="en-US" dirty="0"/>
          </a:p>
          <a:p>
            <a:r>
              <a:rPr lang="en-US" dirty="0" smtClean="0"/>
              <a:t>No objection to proposed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9570298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11-18/0629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13296, 11042, 13795, 12799, </a:t>
            </a:r>
            <a:r>
              <a:rPr lang="en-GB" dirty="0">
                <a:solidFill>
                  <a:schemeClr val="tx1"/>
                </a:solidFill>
              </a:rPr>
              <a:t>12048</a:t>
            </a:r>
            <a:r>
              <a:rPr lang="en-GB" dirty="0"/>
              <a:t> (5 CIDs) </a:t>
            </a:r>
            <a:r>
              <a:rPr lang="en-GB" dirty="0" smtClean="0"/>
              <a:t>in doc 11-18/0629r1?</a:t>
            </a:r>
          </a:p>
          <a:p>
            <a:endParaRPr lang="en-US" dirty="0" smtClean="0"/>
          </a:p>
          <a:p>
            <a:r>
              <a:rPr lang="en-US" dirty="0" smtClean="0"/>
              <a:t>Defer CID 12048</a:t>
            </a:r>
          </a:p>
          <a:p>
            <a:r>
              <a:rPr lang="en-US" dirty="0" smtClean="0"/>
              <a:t>No objection to proposed resolutions for the remaining </a:t>
            </a:r>
            <a:r>
              <a:rPr lang="en-US" dirty="0" smtClean="0"/>
              <a:t>CIDs</a:t>
            </a:r>
          </a:p>
          <a:p>
            <a:endParaRPr lang="en-US" dirty="0"/>
          </a:p>
          <a:p>
            <a:r>
              <a:rPr lang="en-US" dirty="0" smtClean="0"/>
              <a:t>CID 12048 was revisited on Thursday PM. Proposed resolution was 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7264303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11-18/0630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11434, 13309, 13310, 14199, 13405, 12843, 13763, 14200 (8 CIDs) </a:t>
            </a:r>
            <a:r>
              <a:rPr lang="en-US" dirty="0" smtClean="0"/>
              <a:t> in doc 11-18/0630r0?</a:t>
            </a:r>
          </a:p>
          <a:p>
            <a:endParaRPr lang="en-US" dirty="0"/>
          </a:p>
          <a:p>
            <a:r>
              <a:rPr lang="en-US"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55243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11-18/0604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11155, 13230, 13312 (3 CIDs) </a:t>
            </a:r>
            <a:r>
              <a:rPr lang="en-GB" dirty="0" smtClean="0"/>
              <a:t>in doc 11-18/0604r0?</a:t>
            </a:r>
          </a:p>
          <a:p>
            <a:endParaRPr lang="en-GB" dirty="0"/>
          </a:p>
          <a:p>
            <a:r>
              <a:rPr lang="en-US" dirty="0" smtClean="0"/>
              <a:t>Straw Poll: 10/1/0</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613107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11-18/0368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This </a:t>
            </a:r>
            <a:r>
              <a:rPr lang="en-US" dirty="0" smtClean="0"/>
              <a:t>submission is not related to comment resolution</a:t>
            </a:r>
          </a:p>
          <a:p>
            <a:r>
              <a:rPr lang="en-US" dirty="0" smtClean="0"/>
              <a:t>The subject is Multiple BSS</a:t>
            </a:r>
          </a:p>
          <a:p>
            <a:endParaRPr lang="en-US" dirty="0"/>
          </a:p>
          <a:p>
            <a:r>
              <a:rPr lang="en-US" dirty="0" smtClean="0"/>
              <a:t>Document is deferred for more discussions</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3685060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11-18/0741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12742, </a:t>
            </a:r>
            <a:r>
              <a:rPr lang="en-GB" strike="sngStrike" dirty="0">
                <a:solidFill>
                  <a:schemeClr val="tx1"/>
                </a:solidFill>
              </a:rPr>
              <a:t>13080, </a:t>
            </a:r>
            <a:r>
              <a:rPr lang="en-US" strike="sngStrike" dirty="0">
                <a:solidFill>
                  <a:schemeClr val="tx1"/>
                </a:solidFill>
              </a:rPr>
              <a:t>13070,</a:t>
            </a:r>
            <a:r>
              <a:rPr lang="en-GB" strike="sngStrike" dirty="0">
                <a:solidFill>
                  <a:schemeClr val="tx1"/>
                </a:solidFill>
              </a:rPr>
              <a:t> 13069</a:t>
            </a:r>
            <a:r>
              <a:rPr lang="en-GB" dirty="0"/>
              <a:t>, 12103, 11097, </a:t>
            </a:r>
            <a:r>
              <a:rPr lang="en-GB" strike="sngStrike" dirty="0">
                <a:solidFill>
                  <a:schemeClr val="tx1"/>
                </a:solidFill>
              </a:rPr>
              <a:t>13081</a:t>
            </a:r>
            <a:r>
              <a:rPr lang="en-GB" dirty="0"/>
              <a:t>, 12642, </a:t>
            </a:r>
            <a:r>
              <a:rPr lang="en-GB" dirty="0">
                <a:solidFill>
                  <a:srgbClr val="FF0000"/>
                </a:solidFill>
              </a:rPr>
              <a:t>11493</a:t>
            </a:r>
            <a:r>
              <a:rPr lang="en-GB" dirty="0"/>
              <a:t>, </a:t>
            </a:r>
            <a:r>
              <a:rPr lang="en-GB" dirty="0">
                <a:solidFill>
                  <a:srgbClr val="FF0000"/>
                </a:solidFill>
              </a:rPr>
              <a:t>11505, 14333</a:t>
            </a:r>
            <a:r>
              <a:rPr lang="en-GB" dirty="0"/>
              <a:t>, 11309, </a:t>
            </a:r>
            <a:r>
              <a:rPr lang="en-GB" dirty="0">
                <a:solidFill>
                  <a:schemeClr val="tx1"/>
                </a:solidFill>
              </a:rPr>
              <a:t>11310</a:t>
            </a:r>
            <a:r>
              <a:rPr lang="en-GB" dirty="0"/>
              <a:t>, 12503, 12500, 11711, 13746, 12055, 12056, 13008, 12057, 11101, 12790, 12058, 11103, 11157, </a:t>
            </a:r>
            <a:r>
              <a:rPr lang="en-GB" dirty="0" smtClean="0"/>
              <a:t>13145</a:t>
            </a:r>
            <a:r>
              <a:rPr lang="en-US" dirty="0" smtClean="0"/>
              <a:t> in doc 11-18/0741r3?</a:t>
            </a:r>
          </a:p>
          <a:p>
            <a:endParaRPr lang="en-US" dirty="0"/>
          </a:p>
          <a:p>
            <a:r>
              <a:rPr lang="en-US" dirty="0" smtClean="0"/>
              <a:t>No objection to proposed resolutions for rest of the CIDs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5076521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11001 in doc 11-18/0364?</a:t>
            </a:r>
          </a:p>
          <a:p>
            <a:endParaRPr lang="en-US" dirty="0"/>
          </a:p>
          <a:p>
            <a:r>
              <a:rPr lang="en-US" dirty="0" smtClean="0"/>
              <a:t>Need further discussion.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7316218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11-18/0688 (Po-Kai Huang)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13133, 11069, 11070, 14262, 12177, 12293, 12942, 12943, </a:t>
            </a:r>
            <a:r>
              <a:rPr lang="en-GB" dirty="0">
                <a:solidFill>
                  <a:srgbClr val="FF0000"/>
                </a:solidFill>
              </a:rPr>
              <a:t>12433, </a:t>
            </a:r>
            <a:r>
              <a:rPr lang="en-GB" dirty="0" smtClean="0">
                <a:solidFill>
                  <a:srgbClr val="FF0000"/>
                </a:solidFill>
              </a:rPr>
              <a:t>12460</a:t>
            </a:r>
            <a:r>
              <a:rPr lang="en-US" dirty="0" smtClean="0">
                <a:solidFill>
                  <a:srgbClr val="FF0000"/>
                </a:solidFill>
              </a:rPr>
              <a:t> </a:t>
            </a:r>
            <a:r>
              <a:rPr lang="en-US" dirty="0" smtClean="0"/>
              <a:t>in doc 11-18/0688r0?</a:t>
            </a:r>
          </a:p>
          <a:p>
            <a:endParaRPr lang="en-US" dirty="0"/>
          </a:p>
          <a:p>
            <a:r>
              <a:rPr lang="en-US" dirty="0" smtClean="0"/>
              <a:t>CIDs 12433 and 12460 are deferred (Thursday PM)</a:t>
            </a:r>
          </a:p>
          <a:p>
            <a:r>
              <a:rPr lang="en-US" dirty="0" smtClean="0"/>
              <a:t>No objection to the proposed resolutions for the rest of the CIDs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6223067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11-18/0181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CIDs: 12016, 13045 </a:t>
            </a:r>
            <a:r>
              <a:rPr lang="en-GB" dirty="0" smtClean="0"/>
              <a:t>in doc 11-18/0181r0?</a:t>
            </a:r>
          </a:p>
          <a:p>
            <a:endParaRPr lang="en-GB" dirty="0"/>
          </a:p>
          <a:p>
            <a:r>
              <a:rPr lang="en-GB" dirty="0" smtClean="0"/>
              <a:t>Need further discussion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211549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11-18/0767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12994 in doc 11-18/0767r0)</a:t>
            </a:r>
          </a:p>
          <a:p>
            <a:endParaRPr lang="en-US" dirty="0"/>
          </a:p>
          <a:p>
            <a:r>
              <a:rPr lang="en-US" dirty="0" smtClean="0"/>
              <a:t>Defer for further study.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4160755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11-18/0811 (Frank Hsu)</a:t>
            </a:r>
            <a:endParaRPr lang="en-US" dirty="0"/>
          </a:p>
        </p:txBody>
      </p:sp>
      <p:sp>
        <p:nvSpPr>
          <p:cNvPr id="3" name="Content Placeholder 2"/>
          <p:cNvSpPr>
            <a:spLocks noGrp="1"/>
          </p:cNvSpPr>
          <p:nvPr>
            <p:ph idx="1"/>
          </p:nvPr>
        </p:nvSpPr>
        <p:spPr/>
        <p:txBody>
          <a:bodyPr/>
          <a:lstStyle/>
          <a:p>
            <a:r>
              <a:rPr lang="en-US" dirty="0" smtClean="0"/>
              <a:t>Do you accept resolution to CID 12010 in doc 11-18/0811r0?</a:t>
            </a:r>
          </a:p>
          <a:p>
            <a:endParaRPr lang="en-US" dirty="0"/>
          </a:p>
          <a:p>
            <a:r>
              <a:rPr lang="en-US" dirty="0" smtClean="0"/>
              <a:t>SP: 2/5/10</a:t>
            </a:r>
          </a:p>
          <a:p>
            <a:r>
              <a:rPr lang="en-US" dirty="0" smtClean="0"/>
              <a:t>SP didn’t achieve the required 75%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5525458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11038, 11040, 11347, 11872, 13783, 13784, 13789, 11848 (8 CIDs</a:t>
            </a:r>
            <a:r>
              <a:rPr lang="en-GB" dirty="0" smtClean="0"/>
              <a:t>)</a:t>
            </a:r>
            <a:r>
              <a:rPr lang="en-US" dirty="0" smtClean="0"/>
              <a:t> in doc 11-18/0622r1?</a:t>
            </a:r>
          </a:p>
          <a:p>
            <a:endParaRPr lang="en-US" dirty="0"/>
          </a:p>
          <a:p>
            <a:r>
              <a:rPr lang="en-US" dirty="0" smtClean="0"/>
              <a:t>No objection to </a:t>
            </a:r>
            <a:r>
              <a:rPr lang="en-US" smtClean="0"/>
              <a:t>proposed resolution</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4750806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May 0</a:t>
            </a:r>
            <a:r>
              <a:rPr lang="en-US" altLang="en-US" dirty="0"/>
              <a:t>4</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Allocation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9:00 – 9:05		</a:t>
            </a:r>
            <a:r>
              <a:rPr lang="en-US" dirty="0" smtClean="0"/>
              <a:t>	Call </a:t>
            </a:r>
            <a:r>
              <a:rPr lang="en-US" dirty="0"/>
              <a:t>meeting to order</a:t>
            </a:r>
          </a:p>
          <a:p>
            <a:pPr>
              <a:buFont typeface="Arial" panose="020B0604020202020204" pitchFamily="34" charset="0"/>
              <a:buChar char="•"/>
            </a:pPr>
            <a:r>
              <a:rPr lang="en-US" dirty="0"/>
              <a:t>9:05 – 10:30		Comment resolution</a:t>
            </a:r>
          </a:p>
          <a:p>
            <a:pPr>
              <a:buFont typeface="Arial" panose="020B0604020202020204" pitchFamily="34" charset="0"/>
              <a:buChar char="•"/>
            </a:pPr>
            <a:r>
              <a:rPr lang="en-US" dirty="0"/>
              <a:t>10:30 – 10:45		Break</a:t>
            </a:r>
          </a:p>
          <a:p>
            <a:pPr>
              <a:buFont typeface="Arial" panose="020B0604020202020204" pitchFamily="34" charset="0"/>
              <a:buChar char="•"/>
            </a:pPr>
            <a:r>
              <a:rPr lang="en-US" dirty="0"/>
              <a:t>10:45 – 12:00		Comment Resolution</a:t>
            </a:r>
          </a:p>
          <a:p>
            <a:pPr>
              <a:buFont typeface="Arial" panose="020B0604020202020204" pitchFamily="34" charset="0"/>
              <a:buChar char="•"/>
            </a:pPr>
            <a:r>
              <a:rPr lang="en-US" dirty="0"/>
              <a:t>12:00 – 13:30		Lunch</a:t>
            </a:r>
          </a:p>
          <a:p>
            <a:pPr>
              <a:buFont typeface="Arial" panose="020B0604020202020204" pitchFamily="34" charset="0"/>
              <a:buChar char="•"/>
            </a:pPr>
            <a:r>
              <a:rPr lang="en-US" dirty="0"/>
              <a:t>13:30 – </a:t>
            </a:r>
            <a:r>
              <a:rPr lang="en-US" dirty="0" smtClean="0"/>
              <a:t>16:00		Comment resolution</a:t>
            </a:r>
          </a:p>
          <a:p>
            <a:pPr>
              <a:buFont typeface="Arial" panose="020B0604020202020204" pitchFamily="34" charset="0"/>
              <a:buChar char="•"/>
            </a:pPr>
            <a:r>
              <a:rPr lang="en-US" dirty="0" smtClean="0"/>
              <a:t>16:00				Adjourn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
        <p:nvSpPr>
          <p:cNvPr id="7" name="TextBox 6"/>
          <p:cNvSpPr txBox="1"/>
          <p:nvPr/>
        </p:nvSpPr>
        <p:spPr>
          <a:xfrm rot="18888486">
            <a:off x="739638" y="2770693"/>
            <a:ext cx="5912196" cy="1323439"/>
          </a:xfrm>
          <a:prstGeom prst="rect">
            <a:avLst/>
          </a:prstGeom>
          <a:noFill/>
        </p:spPr>
        <p:txBody>
          <a:bodyPr wrap="none" rtlCol="0">
            <a:spAutoFit/>
          </a:bodyPr>
          <a:lstStyle/>
          <a:p>
            <a:r>
              <a:rPr lang="en-US" sz="8000" dirty="0" smtClean="0">
                <a:solidFill>
                  <a:schemeClr val="bg2">
                    <a:lumMod val="40000"/>
                    <a:lumOff val="60000"/>
                  </a:schemeClr>
                </a:solidFill>
              </a:rPr>
              <a:t>for discussion</a:t>
            </a:r>
            <a:endParaRPr lang="en-US" sz="8000" dirty="0">
              <a:solidFill>
                <a:schemeClr val="bg2">
                  <a:lumMod val="40000"/>
                  <a:lumOff val="60000"/>
                </a:schemeClr>
              </a:solidFill>
            </a:endParaRPr>
          </a:p>
        </p:txBody>
      </p:sp>
    </p:spTree>
    <p:extLst>
      <p:ext uri="{BB962C8B-B14F-4D97-AF65-F5344CB8AC3E}">
        <p14:creationId xmlns:p14="http://schemas.microsoft.com/office/powerpoint/2010/main" val="3822782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1712</TotalTime>
  <Words>2325</Words>
  <Application>Microsoft Office PowerPoint</Application>
  <PresentationFormat>On-screen Show (4:3)</PresentationFormat>
  <Paragraphs>448</Paragraphs>
  <Slides>49</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49</vt:i4>
      </vt:variant>
    </vt:vector>
  </HeadingPairs>
  <TitlesOfParts>
    <vt:vector size="60" baseType="lpstr">
      <vt:lpstr>Arial Unicode MS</vt:lpstr>
      <vt:lpstr>MS Gothic</vt:lpstr>
      <vt:lpstr>Arial</vt:lpstr>
      <vt:lpstr>Arial Black</vt:lpstr>
      <vt:lpstr>Calibri</vt:lpstr>
      <vt:lpstr>Monotype Sorts</vt:lpstr>
      <vt:lpstr>Times New Roman</vt:lpstr>
      <vt:lpstr>Wingdings</vt:lpstr>
      <vt:lpstr>Office Theme</vt:lpstr>
      <vt:lpstr>Document</vt:lpstr>
      <vt:lpstr>Worksheet</vt:lpstr>
      <vt:lpstr>TGax May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May 02, 2018</vt:lpstr>
      <vt:lpstr>Submissions</vt:lpstr>
      <vt:lpstr>Time Allocation</vt:lpstr>
      <vt:lpstr>11-18/0792 (Liwen Chu)</vt:lpstr>
      <vt:lpstr>11-18/0390 (Pascal Viger)</vt:lpstr>
      <vt:lpstr>11-18/0044 (Alfred Asterjadhi)</vt:lpstr>
      <vt:lpstr>11-18/0684 (Alfred Asterjadhi)</vt:lpstr>
      <vt:lpstr>11-18/0685 Alfred Asterjadhi</vt:lpstr>
      <vt:lpstr>11-18/0665 (Alfred Asterjadhi)</vt:lpstr>
      <vt:lpstr>11-18/0388 (Julien Sevin)</vt:lpstr>
      <vt:lpstr>11-18/0764 (Ming Gan)</vt:lpstr>
      <vt:lpstr>11-18/0425 (Liwen Chu)</vt:lpstr>
      <vt:lpstr>11-18/0793 (Liwen Chu)</vt:lpstr>
      <vt:lpstr>11-18/0794 (Liwen Chu)</vt:lpstr>
      <vt:lpstr>11-18/0795 (liwen Chu)</vt:lpstr>
      <vt:lpstr>11-18/0627 (Yongho Seok)</vt:lpstr>
      <vt:lpstr>11-18/0743 (Abhishek Patil)</vt:lpstr>
      <vt:lpstr>11-18/0744 (Abhishek Patil</vt:lpstr>
      <vt:lpstr>11-18/0739 (Abhishek Patil)</vt:lpstr>
      <vt:lpstr>11-18/0742 (Abhishek Patil)</vt:lpstr>
      <vt:lpstr>Agenda for Thursday May 03, 2018 </vt:lpstr>
      <vt:lpstr>Time Allocation</vt:lpstr>
      <vt:lpstr>11-18/0660 (Alfred Asterjadhi)</vt:lpstr>
      <vt:lpstr>11-18/0661 (Alfred Asterjadhi)</vt:lpstr>
      <vt:lpstr>11-18/0628 (Yongho Seok)</vt:lpstr>
      <vt:lpstr>11-18/0629 (Yongho Seok)</vt:lpstr>
      <vt:lpstr>11-18/0630 (Yongho Seok)</vt:lpstr>
      <vt:lpstr>11-18/0604 (Yongho Seok)</vt:lpstr>
      <vt:lpstr>11-18/0368 (Abhishek Patil)</vt:lpstr>
      <vt:lpstr>11-18/0741 (Abhishek Patil)</vt:lpstr>
      <vt:lpstr>11-18/0364 (Abhishek Patil)</vt:lpstr>
      <vt:lpstr>11-18/0688 (Po-Kai Huang)</vt:lpstr>
      <vt:lpstr>11-18/0181 (Ming Gan)</vt:lpstr>
      <vt:lpstr>11-18/0767 (Laurent Cariou)</vt:lpstr>
      <vt:lpstr>11-18/0811 (Frank Hsu)</vt:lpstr>
      <vt:lpstr>11-18/0662 (Alfred Asterjadhi)</vt:lpstr>
      <vt:lpstr>Agenda for Friday May 04, 2018 </vt:lpstr>
      <vt:lpstr>Time Allocation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121</cp:revision>
  <cp:lastPrinted>1601-01-01T00:00:00Z</cp:lastPrinted>
  <dcterms:created xsi:type="dcterms:W3CDTF">2017-01-26T15:28:16Z</dcterms:created>
  <dcterms:modified xsi:type="dcterms:W3CDTF">2018-05-03T15:55:46Z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1524082073</vt:lpwstr>
  </property>
</Properties>
</file>