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4"/>
  </p:sldMasterIdLst>
  <p:notesMasterIdLst>
    <p:notesMasterId r:id="rId33"/>
  </p:notesMasterIdLst>
  <p:handoutMasterIdLst>
    <p:handoutMasterId r:id="rId34"/>
  </p:handoutMasterIdLst>
  <p:sldIdLst>
    <p:sldId id="256" r:id="rId5"/>
    <p:sldId id="509" r:id="rId6"/>
    <p:sldId id="483" r:id="rId7"/>
    <p:sldId id="512" r:id="rId8"/>
    <p:sldId id="510" r:id="rId9"/>
    <p:sldId id="495" r:id="rId10"/>
    <p:sldId id="496" r:id="rId11"/>
    <p:sldId id="514" r:id="rId12"/>
    <p:sldId id="491" r:id="rId13"/>
    <p:sldId id="511" r:id="rId14"/>
    <p:sldId id="518" r:id="rId15"/>
    <p:sldId id="526" r:id="rId16"/>
    <p:sldId id="537" r:id="rId17"/>
    <p:sldId id="538" r:id="rId18"/>
    <p:sldId id="527" r:id="rId19"/>
    <p:sldId id="525" r:id="rId20"/>
    <p:sldId id="542" r:id="rId21"/>
    <p:sldId id="544" r:id="rId22"/>
    <p:sldId id="519" r:id="rId23"/>
    <p:sldId id="513" r:id="rId24"/>
    <p:sldId id="517" r:id="rId25"/>
    <p:sldId id="532" r:id="rId26"/>
    <p:sldId id="533" r:id="rId27"/>
    <p:sldId id="534" r:id="rId28"/>
    <p:sldId id="535" r:id="rId29"/>
    <p:sldId id="536" r:id="rId30"/>
    <p:sldId id="541" r:id="rId31"/>
    <p:sldId id="545" r:id="rId32"/>
  </p:sldIdLst>
  <p:sldSz cx="9144000" cy="6858000" type="screen4x3"/>
  <p:notesSz cx="7010400" cy="92964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5" userDrawn="1">
          <p15:clr>
            <a:srgbClr val="A4A3A4"/>
          </p15:clr>
        </p15:guide>
        <p15:guide id="2" pos="218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103"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6600"/>
    <a:srgbClr val="32946A"/>
    <a:srgbClr val="75DBFF"/>
    <a:srgbClr val="00FF00"/>
    <a:srgbClr val="BC7A44"/>
    <a:srgbClr val="BC8F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1" autoAdjust="0"/>
    <p:restoredTop sz="93397" autoAdjust="0"/>
  </p:normalViewPr>
  <p:slideViewPr>
    <p:cSldViewPr>
      <p:cViewPr varScale="1">
        <p:scale>
          <a:sx n="87" d="100"/>
          <a:sy n="87" d="100"/>
        </p:scale>
        <p:origin x="1469" y="58"/>
      </p:cViewPr>
      <p:guideLst>
        <p:guide orient="horz" pos="2160"/>
        <p:guide pos="2880"/>
      </p:guideLst>
    </p:cSldViewPr>
  </p:slideViewPr>
  <p:outlineViewPr>
    <p:cViewPr varScale="1">
      <p:scale>
        <a:sx n="170" d="200"/>
        <a:sy n="170" d="200"/>
      </p:scale>
      <p:origin x="0" y="0"/>
    </p:cViewPr>
  </p:outlineViewPr>
  <p:notesTextViewPr>
    <p:cViewPr>
      <p:scale>
        <a:sx n="400" d="100"/>
        <a:sy n="400" d="100"/>
      </p:scale>
      <p:origin x="0" y="0"/>
    </p:cViewPr>
  </p:notesTextViewPr>
  <p:sorterViewPr>
    <p:cViewPr varScale="1">
      <p:scale>
        <a:sx n="100" d="100"/>
        <a:sy n="100" d="100"/>
      </p:scale>
      <p:origin x="0" y="-4344"/>
    </p:cViewPr>
  </p:sorterViewPr>
  <p:notesViewPr>
    <p:cSldViewPr>
      <p:cViewPr varScale="1">
        <p:scale>
          <a:sx n="81" d="100"/>
          <a:sy n="81" d="100"/>
        </p:scale>
        <p:origin x="3042" y="90"/>
      </p:cViewPr>
      <p:guideLst>
        <p:guide orient="horz" pos="2885"/>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61" cy="464343"/>
          </a:xfrm>
          <a:prstGeom prst="rect">
            <a:avLst/>
          </a:prstGeom>
        </p:spPr>
        <p:txBody>
          <a:bodyPr vert="horz" lIns="91952" tIns="45976" rIns="91952" bIns="45976" rtlCol="0"/>
          <a:lstStyle>
            <a:lvl1pPr algn="l">
              <a:defRPr sz="1200"/>
            </a:lvl1pPr>
          </a:lstStyle>
          <a:p>
            <a:endParaRPr lang="en-US" dirty="0"/>
          </a:p>
        </p:txBody>
      </p:sp>
      <p:sp>
        <p:nvSpPr>
          <p:cNvPr id="3" name="Date Placeholder 2"/>
          <p:cNvSpPr>
            <a:spLocks noGrp="1"/>
          </p:cNvSpPr>
          <p:nvPr>
            <p:ph type="dt" sz="quarter" idx="1"/>
          </p:nvPr>
        </p:nvSpPr>
        <p:spPr>
          <a:xfrm>
            <a:off x="3970634" y="0"/>
            <a:ext cx="3038161" cy="464343"/>
          </a:xfrm>
          <a:prstGeom prst="rect">
            <a:avLst/>
          </a:prstGeom>
        </p:spPr>
        <p:txBody>
          <a:bodyPr vert="horz" lIns="91952" tIns="45976" rIns="91952" bIns="45976" rtlCol="0"/>
          <a:lstStyle>
            <a:lvl1pPr algn="r">
              <a:defRPr sz="1200"/>
            </a:lvl1pPr>
          </a:lstStyle>
          <a:p>
            <a:fld id="{B87CCAAF-252C-4847-8D16-EDD6B40E4912}" type="datetimeFigureOut">
              <a:rPr lang="en-US" smtClean="0"/>
              <a:pPr/>
              <a:t>5/6/2018</a:t>
            </a:fld>
            <a:endParaRPr lang="en-US" dirty="0"/>
          </a:p>
        </p:txBody>
      </p:sp>
      <p:sp>
        <p:nvSpPr>
          <p:cNvPr id="4" name="Footer Placeholder 3"/>
          <p:cNvSpPr>
            <a:spLocks noGrp="1"/>
          </p:cNvSpPr>
          <p:nvPr>
            <p:ph type="ftr" sz="quarter" idx="2"/>
          </p:nvPr>
        </p:nvSpPr>
        <p:spPr>
          <a:xfrm>
            <a:off x="0" y="8830467"/>
            <a:ext cx="3038161" cy="464343"/>
          </a:xfrm>
          <a:prstGeom prst="rect">
            <a:avLst/>
          </a:prstGeom>
        </p:spPr>
        <p:txBody>
          <a:bodyPr vert="horz" lIns="91952" tIns="45976" rIns="91952" bIns="45976" rtlCol="0" anchor="b"/>
          <a:lstStyle>
            <a:lvl1pPr algn="l">
              <a:defRPr sz="1200"/>
            </a:lvl1pPr>
          </a:lstStyle>
          <a:p>
            <a:r>
              <a:rPr lang="en-US" dirty="0"/>
              <a:t>Kome Oteri(InterDigital)</a:t>
            </a:r>
          </a:p>
        </p:txBody>
      </p:sp>
      <p:sp>
        <p:nvSpPr>
          <p:cNvPr id="5" name="Slide Number Placeholder 4"/>
          <p:cNvSpPr>
            <a:spLocks noGrp="1"/>
          </p:cNvSpPr>
          <p:nvPr>
            <p:ph type="sldNum" sz="quarter" idx="3"/>
          </p:nvPr>
        </p:nvSpPr>
        <p:spPr>
          <a:xfrm>
            <a:off x="3970634" y="8830467"/>
            <a:ext cx="3038161" cy="464343"/>
          </a:xfrm>
          <a:prstGeom prst="rect">
            <a:avLst/>
          </a:prstGeom>
        </p:spPr>
        <p:txBody>
          <a:bodyPr vert="horz" lIns="91952" tIns="45976" rIns="91952" bIns="45976"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83633" y="1"/>
            <a:ext cx="7010400" cy="9296400"/>
          </a:xfrm>
          <a:prstGeom prst="roundRect">
            <a:avLst>
              <a:gd name="adj" fmla="val 19"/>
            </a:avLst>
          </a:prstGeom>
          <a:solidFill>
            <a:srgbClr val="FFFFFF"/>
          </a:solidFill>
          <a:ln w="9525">
            <a:noFill/>
            <a:round/>
            <a:headEnd/>
            <a:tailEnd/>
          </a:ln>
          <a:effectLst/>
        </p:spPr>
        <p:txBody>
          <a:bodyPr wrap="none" lIns="91952" tIns="45976" rIns="91952" bIns="45976" anchor="ctr"/>
          <a:lstStyle/>
          <a:p>
            <a:endParaRPr lang="en-GB" dirty="0"/>
          </a:p>
        </p:txBody>
      </p:sp>
      <p:sp>
        <p:nvSpPr>
          <p:cNvPr id="2050" name="Rectangle 2"/>
          <p:cNvSpPr>
            <a:spLocks noGrp="1" noChangeArrowheads="1"/>
          </p:cNvSpPr>
          <p:nvPr>
            <p:ph type="hdr"/>
          </p:nvPr>
        </p:nvSpPr>
        <p:spPr bwMode="auto">
          <a:xfrm>
            <a:off x="4014795" y="97004"/>
            <a:ext cx="2334368" cy="21149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9521" algn="l"/>
                <a:tab pos="1839041" algn="l"/>
                <a:tab pos="2758562" algn="l"/>
                <a:tab pos="3678083" algn="l"/>
                <a:tab pos="4597603" algn="l"/>
                <a:tab pos="5517124" algn="l"/>
                <a:tab pos="6436644" algn="l"/>
                <a:tab pos="7356165" algn="l"/>
                <a:tab pos="8275686" algn="l"/>
                <a:tab pos="9195206" algn="l"/>
                <a:tab pos="10114727" algn="l"/>
              </a:tabLst>
              <a:defRPr sz="1400" b="1">
                <a:solidFill>
                  <a:srgbClr val="000000"/>
                </a:solidFill>
                <a:cs typeface="Arial Unicode MS" charset="0"/>
              </a:defRPr>
            </a:lvl1pPr>
          </a:lstStyle>
          <a:p>
            <a:r>
              <a:rPr lang="en-US" dirty="0"/>
              <a:t>doc.: IEEE 802.11-15/1634r0</a:t>
            </a:r>
          </a:p>
        </p:txBody>
      </p:sp>
      <p:sp>
        <p:nvSpPr>
          <p:cNvPr id="2051" name="Rectangle 3"/>
          <p:cNvSpPr>
            <a:spLocks noGrp="1" noChangeArrowheads="1"/>
          </p:cNvSpPr>
          <p:nvPr>
            <p:ph type="dt"/>
          </p:nvPr>
        </p:nvSpPr>
        <p:spPr bwMode="auto">
          <a:xfrm>
            <a:off x="661237" y="97004"/>
            <a:ext cx="1387977" cy="21149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9521" algn="l"/>
                <a:tab pos="1839041" algn="l"/>
                <a:tab pos="2758562" algn="l"/>
                <a:tab pos="3678083" algn="l"/>
                <a:tab pos="4597603" algn="l"/>
                <a:tab pos="5517124" algn="l"/>
                <a:tab pos="6436644" algn="l"/>
                <a:tab pos="7356165" algn="l"/>
                <a:tab pos="8275686" algn="l"/>
                <a:tab pos="9195206" algn="l"/>
                <a:tab pos="10114727" algn="l"/>
              </a:tabLst>
              <a:defRPr sz="1400" b="1">
                <a:solidFill>
                  <a:srgbClr val="000000"/>
                </a:solidFill>
                <a:cs typeface="Arial Unicode MS" charset="0"/>
              </a:defRPr>
            </a:lvl1pPr>
          </a:lstStyle>
          <a:p>
            <a:r>
              <a:rPr lang="en-US" dirty="0"/>
              <a:t>November 2016</a:t>
            </a:r>
          </a:p>
        </p:txBody>
      </p:sp>
      <p:sp>
        <p:nvSpPr>
          <p:cNvPr id="2052" name="Rectangle 4"/>
          <p:cNvSpPr>
            <a:spLocks noGrp="1" noRot="1" noChangeAspect="1" noChangeArrowheads="1"/>
          </p:cNvSpPr>
          <p:nvPr>
            <p:ph type="sldImg"/>
          </p:nvPr>
        </p:nvSpPr>
        <p:spPr bwMode="auto">
          <a:xfrm>
            <a:off x="1189038" y="703263"/>
            <a:ext cx="4630737" cy="3471862"/>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34078" y="4416029"/>
            <a:ext cx="5140640" cy="4182267"/>
          </a:xfrm>
          <a:prstGeom prst="rect">
            <a:avLst/>
          </a:prstGeom>
          <a:noFill/>
          <a:ln w="9525">
            <a:noFill/>
            <a:round/>
            <a:headEnd/>
            <a:tailEnd/>
          </a:ln>
          <a:effectLst/>
        </p:spPr>
        <p:txBody>
          <a:bodyPr vert="horz" wrap="square" lIns="94124" tIns="46338" rIns="94124" bIns="46338"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4524391" y="9000621"/>
            <a:ext cx="1824772" cy="1828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9760" algn="l"/>
                <a:tab pos="1379281" algn="l"/>
                <a:tab pos="2298802" algn="l"/>
                <a:tab pos="3218322" algn="l"/>
                <a:tab pos="4137843" algn="l"/>
                <a:tab pos="5057364" algn="l"/>
                <a:tab pos="5976884" algn="l"/>
                <a:tab pos="6896405" algn="l"/>
                <a:tab pos="7815925" algn="l"/>
                <a:tab pos="8735446" algn="l"/>
                <a:tab pos="9654967" algn="l"/>
                <a:tab pos="10574487" algn="l"/>
              </a:tabLst>
              <a:defRPr sz="1200">
                <a:solidFill>
                  <a:srgbClr val="000000"/>
                </a:solidFill>
                <a:cs typeface="Arial Unicode MS" charset="0"/>
              </a:defRPr>
            </a:lvl1pPr>
          </a:lstStyle>
          <a:p>
            <a:r>
              <a:rPr lang="en-GB" dirty="0"/>
              <a:t>Kome Oteri(InterDigital)</a:t>
            </a:r>
          </a:p>
        </p:txBody>
      </p:sp>
      <p:sp>
        <p:nvSpPr>
          <p:cNvPr id="2055" name="Rectangle 7"/>
          <p:cNvSpPr>
            <a:spLocks noGrp="1" noChangeArrowheads="1"/>
          </p:cNvSpPr>
          <p:nvPr>
            <p:ph type="sldNum"/>
          </p:nvPr>
        </p:nvSpPr>
        <p:spPr bwMode="auto">
          <a:xfrm>
            <a:off x="3258039" y="9000620"/>
            <a:ext cx="516792" cy="36416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9521" algn="l"/>
                <a:tab pos="1839041" algn="l"/>
                <a:tab pos="2758562" algn="l"/>
                <a:tab pos="3678083" algn="l"/>
                <a:tab pos="4597603" algn="l"/>
                <a:tab pos="5517124" algn="l"/>
                <a:tab pos="6436644" algn="l"/>
                <a:tab pos="7356165" algn="l"/>
                <a:tab pos="8275686" algn="l"/>
                <a:tab pos="9195206" algn="l"/>
                <a:tab pos="10114727"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30251" y="9000621"/>
            <a:ext cx="718145" cy="184666"/>
          </a:xfrm>
          <a:prstGeom prst="rect">
            <a:avLst/>
          </a:prstGeom>
          <a:noFill/>
          <a:ln w="9525">
            <a:noFill/>
            <a:round/>
            <a:headEnd/>
            <a:tailEnd/>
          </a:ln>
          <a:effectLst/>
        </p:spPr>
        <p:txBody>
          <a:bodyPr wrap="none" lIns="0" tIns="0" rIns="0" bIns="0">
            <a:spAutoFit/>
          </a:bodyPr>
          <a:lstStyle/>
          <a:p>
            <a:pPr>
              <a:tabLst>
                <a:tab pos="0" algn="l"/>
                <a:tab pos="919521" algn="l"/>
                <a:tab pos="1839041" algn="l"/>
                <a:tab pos="2758562" algn="l"/>
                <a:tab pos="3678083" algn="l"/>
                <a:tab pos="4597603" algn="l"/>
                <a:tab pos="5517124" algn="l"/>
                <a:tab pos="6436644" algn="l"/>
                <a:tab pos="7356165" algn="l"/>
                <a:tab pos="8275686" algn="l"/>
                <a:tab pos="9195206" algn="l"/>
                <a:tab pos="10114727" algn="l"/>
              </a:tabLst>
            </a:pPr>
            <a:r>
              <a:rPr lang="en-US" sz="1200" dirty="0">
                <a:solidFill>
                  <a:srgbClr val="000000"/>
                </a:solidFill>
              </a:rPr>
              <a:t>Submission</a:t>
            </a:r>
          </a:p>
        </p:txBody>
      </p:sp>
      <p:sp>
        <p:nvSpPr>
          <p:cNvPr id="2057" name="Line 9"/>
          <p:cNvSpPr>
            <a:spLocks noChangeShapeType="1"/>
          </p:cNvSpPr>
          <p:nvPr/>
        </p:nvSpPr>
        <p:spPr bwMode="auto">
          <a:xfrm>
            <a:off x="731855" y="8999031"/>
            <a:ext cx="5546690" cy="1590"/>
          </a:xfrm>
          <a:prstGeom prst="line">
            <a:avLst/>
          </a:prstGeom>
          <a:noFill/>
          <a:ln w="12600">
            <a:solidFill>
              <a:srgbClr val="000000"/>
            </a:solidFill>
            <a:miter lim="800000"/>
            <a:headEnd/>
            <a:tailEnd/>
          </a:ln>
          <a:effectLst/>
        </p:spPr>
        <p:txBody>
          <a:bodyPr lIns="91952" tIns="45976" rIns="91952" bIns="45976"/>
          <a:lstStyle/>
          <a:p>
            <a:endParaRPr lang="en-GB" dirty="0"/>
          </a:p>
        </p:txBody>
      </p:sp>
      <p:sp>
        <p:nvSpPr>
          <p:cNvPr id="2058" name="Line 10"/>
          <p:cNvSpPr>
            <a:spLocks noChangeShapeType="1"/>
          </p:cNvSpPr>
          <p:nvPr/>
        </p:nvSpPr>
        <p:spPr bwMode="auto">
          <a:xfrm>
            <a:off x="654818" y="297371"/>
            <a:ext cx="5700765" cy="1590"/>
          </a:xfrm>
          <a:prstGeom prst="line">
            <a:avLst/>
          </a:prstGeom>
          <a:noFill/>
          <a:ln w="12600">
            <a:solidFill>
              <a:srgbClr val="000000"/>
            </a:solidFill>
            <a:miter lim="800000"/>
            <a:headEnd/>
            <a:tailEnd/>
          </a:ln>
          <a:effectLst/>
        </p:spPr>
        <p:txBody>
          <a:bodyPr lIns="91952" tIns="45976" rIns="91952" bIns="45976"/>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802.11-yy/1634r0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Kome Oteri(InterDigital)</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66796" y="702875"/>
            <a:ext cx="4676810" cy="3474621"/>
          </a:xfrm>
          <a:prstGeom prst="rect">
            <a:avLst/>
          </a:prstGeom>
          <a:solidFill>
            <a:srgbClr val="FFFFFF"/>
          </a:solidFill>
          <a:ln w="9525">
            <a:solidFill>
              <a:srgbClr val="000000"/>
            </a:solidFill>
            <a:miter lim="800000"/>
            <a:headEnd/>
            <a:tailEnd/>
          </a:ln>
          <a:effectLst/>
        </p:spPr>
        <p:txBody>
          <a:bodyPr wrap="none" lIns="91952" tIns="45976" rIns="91952" bIns="45976" anchor="ctr"/>
          <a:lstStyle/>
          <a:p>
            <a:endParaRPr lang="en-GB" dirty="0"/>
          </a:p>
        </p:txBody>
      </p:sp>
      <p:sp>
        <p:nvSpPr>
          <p:cNvPr id="12290" name="Rectangle 2"/>
          <p:cNvSpPr txBox="1">
            <a:spLocks noGrp="1" noChangeArrowheads="1"/>
          </p:cNvSpPr>
          <p:nvPr>
            <p:ph type="body"/>
          </p:nvPr>
        </p:nvSpPr>
        <p:spPr bwMode="auto">
          <a:xfrm>
            <a:off x="934078" y="4416029"/>
            <a:ext cx="5142244" cy="427768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DE40C9FC-4879-4F20-9ECA-A574A90476B7}"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Draft: UL Overhead Analysis</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5"/>
          <p:cNvSpPr>
            <a:spLocks noGrp="1"/>
          </p:cNvSpPr>
          <p:nvPr>
            <p:ph type="sldNum" idx="12"/>
          </p:nvPr>
        </p:nvSpPr>
        <p:spPr/>
        <p:txBody>
          <a:bodyPr/>
          <a:lstStyle>
            <a:lvl1pPr>
              <a:defRPr/>
            </a:lvl1pPr>
          </a:lstStyle>
          <a:p>
            <a:r>
              <a:rPr lang="en-GB" dirty="0"/>
              <a:t>Slide </a:t>
            </a:r>
            <a:fld id="{3ABCC52B-A3F7-440B-BBF2-55191E6E7773}" type="slidenum">
              <a:rPr lang="en-GB"/>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idx="12"/>
          </p:nvPr>
        </p:nvSpPr>
        <p:spPr/>
        <p:txBody>
          <a:bodyPr/>
          <a:lstStyle>
            <a:lvl1pPr>
              <a:defRPr/>
            </a:lvl1pPr>
          </a:lstStyle>
          <a:p>
            <a:r>
              <a:rPr lang="en-GB" dirty="0"/>
              <a:t>Slide </a:t>
            </a:r>
            <a:fld id="{1CD163DD-D5E7-41DA-95F2-71530C24F8C3}"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idx="12"/>
          </p:nvPr>
        </p:nvSpPr>
        <p:spPr/>
        <p:txBody>
          <a:bodyPr/>
          <a:lstStyle>
            <a:lvl1pPr>
              <a:defRPr/>
            </a:lvl1pPr>
          </a:lstStyle>
          <a:p>
            <a:r>
              <a:rPr lang="en-GB" dirty="0"/>
              <a:t>Slide </a:t>
            </a:r>
            <a:fld id="{69B99EC4-A1FB-4C79-B9A5-C1FFD5A9038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dirty="0"/>
              <a:t>Slide </a:t>
            </a:r>
            <a:fld id="{06B781AF-4CCF-49B0-A572-DE54FBE5D942}"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r>
              <a:rPr lang="en-GB" dirty="0"/>
              <a:t>Slide </a:t>
            </a:r>
            <a:fld id="{F5D8E26B-7BCF-4D25-9C89-0168A6618F18}"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6B5E41C2-EF12-4EF2-8280-F2B4208277C2}"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9B0D65C8-A0CA-4DDA-83BB-89786621859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a:t>
            </a:fld>
            <a:endParaRPr lang="en-GB" dirty="0"/>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755848" y="6477000"/>
            <a:ext cx="7848600" cy="1588"/>
          </a:xfrm>
          <a:prstGeom prst="line">
            <a:avLst/>
          </a:prstGeom>
          <a:noFill/>
          <a:ln w="12600">
            <a:solidFill>
              <a:srgbClr val="000000"/>
            </a:solidFill>
            <a:miter lim="800000"/>
            <a:headEnd/>
            <a:tailEnd/>
          </a:ln>
          <a:effectLst/>
        </p:spPr>
        <p:txBody>
          <a:bodyPr/>
          <a:lstStyle/>
          <a:p>
            <a:endParaRPr lang="en-GB" dirty="0"/>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802.11-18/0682r2 </a:t>
            </a:r>
          </a:p>
        </p:txBody>
      </p:sp>
      <p:sp>
        <p:nvSpPr>
          <p:cNvPr id="13" name="Rectangle 4"/>
          <p:cNvSpPr txBox="1">
            <a:spLocks noChangeArrowheads="1"/>
          </p:cNvSpPr>
          <p:nvPr userDrawn="1"/>
        </p:nvSpPr>
        <p:spPr bwMode="auto">
          <a:xfrm>
            <a:off x="541992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solidFill>
                  <a:schemeClr val="tx1"/>
                </a:solidFill>
              </a:rPr>
              <a:t>Alphan Sahin (</a:t>
            </a:r>
            <a:r>
              <a:rPr lang="en-GB" dirty="0" err="1">
                <a:solidFill>
                  <a:schemeClr val="tx1"/>
                </a:solidFill>
              </a:rPr>
              <a:t>InterDigital</a:t>
            </a:r>
            <a:r>
              <a:rPr lang="en-GB" dirty="0">
                <a:solidFill>
                  <a:schemeClr val="tx1"/>
                </a:solidFill>
              </a:rPr>
              <a:t>)</a:t>
            </a:r>
          </a:p>
        </p:txBody>
      </p:sp>
      <p:sp>
        <p:nvSpPr>
          <p:cNvPr id="15" name="Rectangle 3"/>
          <p:cNvSpPr txBox="1">
            <a:spLocks noChangeArrowheads="1"/>
          </p:cNvSpPr>
          <p:nvPr userDrawn="1"/>
        </p:nvSpPr>
        <p:spPr bwMode="auto">
          <a:xfrm>
            <a:off x="672082" y="357166"/>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May 2018</a:t>
            </a: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550.png"/><Relationship Id="rId13" Type="http://schemas.openxmlformats.org/officeDocument/2006/relationships/image" Target="../media/image60.png"/><Relationship Id="rId18" Type="http://schemas.openxmlformats.org/officeDocument/2006/relationships/image" Target="../media/image65.png"/><Relationship Id="rId3" Type="http://schemas.openxmlformats.org/officeDocument/2006/relationships/image" Target="../media/image46.png"/><Relationship Id="rId21" Type="http://schemas.openxmlformats.org/officeDocument/2006/relationships/image" Target="../media/image440.png"/><Relationship Id="rId7" Type="http://schemas.openxmlformats.org/officeDocument/2006/relationships/image" Target="../media/image400.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image" Target="../media/image52.png"/><Relationship Id="rId16" Type="http://schemas.openxmlformats.org/officeDocument/2006/relationships/image" Target="../media/image63.png"/><Relationship Id="rId20"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420.png"/><Relationship Id="rId5" Type="http://schemas.openxmlformats.org/officeDocument/2006/relationships/image" Target="../media/image48.png"/><Relationship Id="rId15" Type="http://schemas.openxmlformats.org/officeDocument/2006/relationships/image" Target="../media/image62.png"/><Relationship Id="rId10" Type="http://schemas.openxmlformats.org/officeDocument/2006/relationships/image" Target="../media/image57.png"/><Relationship Id="rId19" Type="http://schemas.openxmlformats.org/officeDocument/2006/relationships/image" Target="../media/image66.png"/><Relationship Id="rId4" Type="http://schemas.openxmlformats.org/officeDocument/2006/relationships/image" Target="../media/image47.png"/><Relationship Id="rId9" Type="http://schemas.openxmlformats.org/officeDocument/2006/relationships/image" Target="../media/image410.png"/><Relationship Id="rId14" Type="http://schemas.openxmlformats.org/officeDocument/2006/relationships/image" Target="../media/image430.png"/><Relationship Id="rId22" Type="http://schemas.openxmlformats.org/officeDocument/2006/relationships/image" Target="../media/image5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60.png"/><Relationship Id="rId4" Type="http://schemas.openxmlformats.org/officeDocument/2006/relationships/image" Target="../media/image150.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3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220.png"/><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10.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 Id="rId1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0.png"/><Relationship Id="rId7" Type="http://schemas.openxmlformats.org/officeDocument/2006/relationships/image" Target="../media/image361.png"/><Relationship Id="rId12" Type="http://schemas.openxmlformats.org/officeDocument/2006/relationships/image" Target="../media/image41.png"/><Relationship Id="rId2" Type="http://schemas.openxmlformats.org/officeDocument/2006/relationships/image" Target="../media/image310.png"/><Relationship Id="rId16"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50.png"/><Relationship Id="rId11" Type="http://schemas.openxmlformats.org/officeDocument/2006/relationships/image" Target="../media/image40.png"/><Relationship Id="rId5" Type="http://schemas.openxmlformats.org/officeDocument/2006/relationships/image" Target="../media/image340.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0.png"/><Relationship Id="rId9" Type="http://schemas.openxmlformats.org/officeDocument/2006/relationships/image" Target="../media/image38.png"/><Relationship Id="rId1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60.png"/><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85800" y="725640"/>
            <a:ext cx="7770813" cy="1065213"/>
          </a:xfrm>
        </p:spPr>
        <p:txBody>
          <a:bodyPr/>
          <a:lstStyle/>
          <a:p>
            <a:r>
              <a:rPr lang="en-US" dirty="0"/>
              <a:t>OOK Waveform for FDMA</a:t>
            </a:r>
          </a:p>
        </p:txBody>
      </p:sp>
      <p:sp>
        <p:nvSpPr>
          <p:cNvPr id="3074" name="Rectangle 2"/>
          <p:cNvSpPr>
            <a:spLocks noGrp="1" noChangeArrowheads="1"/>
          </p:cNvSpPr>
          <p:nvPr>
            <p:ph idx="1"/>
          </p:nvPr>
        </p:nvSpPr>
        <p:spPr/>
        <p:txBody>
          <a:bodyPr/>
          <a:lstStyle/>
          <a:p>
            <a:pPr algn="ctr"/>
            <a:r>
              <a:rPr lang="en-GB" dirty="0"/>
              <a:t>Date: 2018-05-07</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smtClean="0"/>
              <a:pPr/>
              <a:t>1</a:t>
            </a:fld>
            <a:endParaRPr lang="en-GB" dirty="0"/>
          </a:p>
        </p:txBody>
      </p:sp>
      <p:sp>
        <p:nvSpPr>
          <p:cNvPr id="3076" name="Rectangle 4"/>
          <p:cNvSpPr>
            <a:spLocks noChangeArrowheads="1"/>
          </p:cNvSpPr>
          <p:nvPr/>
        </p:nvSpPr>
        <p:spPr bwMode="auto">
          <a:xfrm>
            <a:off x="562175" y="2632757"/>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0" name="Object 3"/>
          <p:cNvGraphicFramePr>
            <a:graphicFrameLocks noChangeAspect="1"/>
          </p:cNvGraphicFramePr>
          <p:nvPr>
            <p:extLst>
              <p:ext uri="{D42A27DB-BD31-4B8C-83A1-F6EECF244321}">
                <p14:modId xmlns:p14="http://schemas.microsoft.com/office/powerpoint/2010/main" val="3301286159"/>
              </p:ext>
            </p:extLst>
          </p:nvPr>
        </p:nvGraphicFramePr>
        <p:xfrm>
          <a:off x="904875" y="3009900"/>
          <a:ext cx="7772400" cy="3086100"/>
        </p:xfrm>
        <a:graphic>
          <a:graphicData uri="http://schemas.openxmlformats.org/presentationml/2006/ole">
            <mc:AlternateContent xmlns:mc="http://schemas.openxmlformats.org/markup-compatibility/2006">
              <mc:Choice xmlns:v="urn:schemas-microsoft-com:vml" Requires="v">
                <p:oleObj spid="_x0000_s1094" name="Document" r:id="rId4" imgW="8268970" imgH="3297281" progId="Word.Document.8">
                  <p:embed/>
                </p:oleObj>
              </mc:Choice>
              <mc:Fallback>
                <p:oleObj name="Document" r:id="rId4" imgW="8268970" imgH="3297281" progId="Word.Document.8">
                  <p:embed/>
                  <p:pic>
                    <p:nvPicPr>
                      <p:cNvPr id="10" name="Object 3"/>
                      <p:cNvPicPr>
                        <a:picLocks noChangeAspect="1" noChangeArrowheads="1"/>
                      </p:cNvPicPr>
                      <p:nvPr/>
                    </p:nvPicPr>
                    <p:blipFill>
                      <a:blip r:embed="rId5"/>
                      <a:srcRect/>
                      <a:stretch>
                        <a:fillRect/>
                      </a:stretch>
                    </p:blipFill>
                    <p:spPr bwMode="auto">
                      <a:xfrm>
                        <a:off x="904875" y="3009900"/>
                        <a:ext cx="7772400" cy="3086100"/>
                      </a:xfrm>
                      <a:prstGeom prst="rect">
                        <a:avLst/>
                      </a:prstGeom>
                      <a:noFill/>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TX Diagram for </a:t>
            </a:r>
            <a:r>
              <a:rPr lang="en-US" dirty="0" err="1"/>
              <a:t>FDMed</a:t>
            </a:r>
            <a:r>
              <a:rPr lang="en-US" dirty="0"/>
              <a:t> LDR and HDR WUSs</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10</a:t>
            </a:fld>
            <a:endParaRPr lang="en-GB" dirty="0"/>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296610503"/>
                  </p:ext>
                </p:extLst>
              </p:nvPr>
            </p:nvGraphicFramePr>
            <p:xfrm>
              <a:off x="1080861" y="1948195"/>
              <a:ext cx="2046390" cy="3291840"/>
            </p:xfrm>
            <a:graphic>
              <a:graphicData uri="http://schemas.openxmlformats.org/drawingml/2006/table">
                <a:tbl>
                  <a:tblPr firstRow="1" firstCol="1" bandRow="1">
                    <a:tableStyleId>{D27102A9-8310-4765-A935-A1911B00CA55}</a:tableStyleId>
                  </a:tblPr>
                  <a:tblGrid>
                    <a:gridCol w="1260255">
                      <a:extLst>
                        <a:ext uri="{9D8B030D-6E8A-4147-A177-3AD203B41FA5}">
                          <a16:colId xmlns:a16="http://schemas.microsoft.com/office/drawing/2014/main" val="2065013709"/>
                        </a:ext>
                      </a:extLst>
                    </a:gridCol>
                    <a:gridCol w="195395">
                      <a:extLst>
                        <a:ext uri="{9D8B030D-6E8A-4147-A177-3AD203B41FA5}">
                          <a16:colId xmlns:a16="http://schemas.microsoft.com/office/drawing/2014/main" val="3703165814"/>
                        </a:ext>
                      </a:extLst>
                    </a:gridCol>
                    <a:gridCol w="198852">
                      <a:extLst>
                        <a:ext uri="{9D8B030D-6E8A-4147-A177-3AD203B41FA5}">
                          <a16:colId xmlns:a16="http://schemas.microsoft.com/office/drawing/2014/main" val="608531646"/>
                        </a:ext>
                      </a:extLst>
                    </a:gridCol>
                    <a:gridCol w="197563">
                      <a:extLst>
                        <a:ext uri="{9D8B030D-6E8A-4147-A177-3AD203B41FA5}">
                          <a16:colId xmlns:a16="http://schemas.microsoft.com/office/drawing/2014/main" val="2538161665"/>
                        </a:ext>
                      </a:extLst>
                    </a:gridCol>
                    <a:gridCol w="194325">
                      <a:extLst>
                        <a:ext uri="{9D8B030D-6E8A-4147-A177-3AD203B41FA5}">
                          <a16:colId xmlns:a16="http://schemas.microsoft.com/office/drawing/2014/main" val="2704168815"/>
                        </a:ext>
                      </a:extLst>
                    </a:gridCol>
                  </a:tblGrid>
                  <a:tr h="343452">
                    <a:tc>
                      <a:txBody>
                        <a:bodyPr/>
                        <a:lstStyle/>
                        <a:p>
                          <a:pPr marL="0" marR="0" algn="ctr" hangingPunct="0">
                            <a:lnSpc>
                              <a:spcPct val="150000"/>
                            </a:lnSpc>
                            <a:spcBef>
                              <a:spcPts val="0"/>
                            </a:spcBef>
                            <a:spcAft>
                              <a:spcPts val="0"/>
                            </a:spcAft>
                          </a:pPr>
                          <a:r>
                            <a:rPr lang="en-US" sz="800" dirty="0">
                              <a:effectLst/>
                            </a:rPr>
                            <a:t>Manchester-coded bits across the channels</a:t>
                          </a:r>
                          <a:endParaRPr lang="en-US" sz="8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ctr"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800" b="1" i="1" smtClean="0">
                                        <a:effectLst/>
                                        <a:latin typeface="Cambria Math" panose="02040503050406030204" pitchFamily="18" charset="0"/>
                                      </a:rPr>
                                    </m:ctrlPr>
                                  </m:sSubPr>
                                  <m:e>
                                    <m:r>
                                      <a:rPr lang="en-US" sz="800" b="1" i="0" smtClean="0">
                                        <a:effectLst/>
                                        <a:latin typeface="Cambria Math" panose="02040503050406030204" pitchFamily="18" charset="0"/>
                                      </a:rPr>
                                      <m:t>𝐬</m:t>
                                    </m:r>
                                  </m:e>
                                  <m:sub>
                                    <m:r>
                                      <m:rPr>
                                        <m:sty m:val="p"/>
                                      </m:rPr>
                                      <a:rPr lang="en-US" sz="800" b="0" i="0" smtClean="0">
                                        <a:effectLst/>
                                        <a:latin typeface="Cambria Math" panose="02040503050406030204" pitchFamily="18" charset="0"/>
                                      </a:rPr>
                                      <m:t>ch</m:t>
                                    </m:r>
                                    <m:r>
                                      <a:rPr lang="en-US" sz="800" b="0" i="0" smtClean="0">
                                        <a:effectLst/>
                                        <a:latin typeface="Cambria Math" panose="02040503050406030204" pitchFamily="18" charset="0"/>
                                      </a:rPr>
                                      <m:t>1</m:t>
                                    </m:r>
                                  </m:sub>
                                </m:sSub>
                              </m:oMath>
                            </m:oMathPara>
                          </a14:m>
                          <a:endParaRPr lang="en-US" sz="8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ctr"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800" b="1" i="1" smtClean="0">
                                        <a:effectLst/>
                                        <a:latin typeface="Cambria Math" panose="02040503050406030204" pitchFamily="18" charset="0"/>
                                      </a:rPr>
                                    </m:ctrlPr>
                                  </m:sSubPr>
                                  <m:e>
                                    <m:r>
                                      <a:rPr lang="en-US" sz="800" b="1" i="0" smtClean="0">
                                        <a:effectLst/>
                                        <a:latin typeface="Cambria Math" panose="02040503050406030204" pitchFamily="18" charset="0"/>
                                      </a:rPr>
                                      <m:t>𝐬</m:t>
                                    </m:r>
                                  </m:e>
                                  <m:sub>
                                    <m:r>
                                      <a:rPr lang="en-US" sz="800" b="1" i="0" smtClean="0">
                                        <a:effectLst/>
                                        <a:latin typeface="Cambria Math" panose="02040503050406030204" pitchFamily="18" charset="0"/>
                                      </a:rPr>
                                      <m:t>𝐜𝐡</m:t>
                                    </m:r>
                                    <m:r>
                                      <a:rPr lang="en-US" sz="800" b="1" i="1" smtClean="0">
                                        <a:effectLst/>
                                        <a:latin typeface="Cambria Math" panose="02040503050406030204" pitchFamily="18" charset="0"/>
                                      </a:rPr>
                                      <m:t>𝟐</m:t>
                                    </m:r>
                                  </m:sub>
                                </m:sSub>
                              </m:oMath>
                            </m:oMathPara>
                          </a14:m>
                          <a:endParaRPr lang="en-US" sz="8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ctr"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800" b="1" i="1" smtClean="0">
                                        <a:effectLst/>
                                        <a:latin typeface="Cambria Math" panose="02040503050406030204" pitchFamily="18" charset="0"/>
                                      </a:rPr>
                                    </m:ctrlPr>
                                  </m:sSubPr>
                                  <m:e>
                                    <m:r>
                                      <a:rPr lang="en-US" sz="800" b="1" i="0" smtClean="0">
                                        <a:effectLst/>
                                        <a:latin typeface="Cambria Math" panose="02040503050406030204" pitchFamily="18" charset="0"/>
                                      </a:rPr>
                                      <m:t>𝐬</m:t>
                                    </m:r>
                                  </m:e>
                                  <m:sub>
                                    <m:r>
                                      <a:rPr lang="en-US" sz="800" b="1" i="0" smtClean="0">
                                        <a:effectLst/>
                                        <a:latin typeface="Cambria Math" panose="02040503050406030204" pitchFamily="18" charset="0"/>
                                      </a:rPr>
                                      <m:t>𝐜𝐡</m:t>
                                    </m:r>
                                    <m:r>
                                      <a:rPr lang="en-US" sz="800" b="0" i="1" smtClean="0">
                                        <a:effectLst/>
                                        <a:latin typeface="Cambria Math" panose="02040503050406030204" pitchFamily="18" charset="0"/>
                                      </a:rPr>
                                      <m:t>3</m:t>
                                    </m:r>
                                  </m:sub>
                                </m:sSub>
                              </m:oMath>
                            </m:oMathPara>
                          </a14:m>
                          <a:endParaRPr lang="en-US" sz="8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ctr"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800" b="1" i="1" smtClean="0">
                                        <a:effectLst/>
                                        <a:latin typeface="Cambria Math" panose="02040503050406030204" pitchFamily="18" charset="0"/>
                                      </a:rPr>
                                    </m:ctrlPr>
                                  </m:sSubPr>
                                  <m:e>
                                    <m:r>
                                      <a:rPr lang="en-US" sz="800" b="1" i="0" smtClean="0">
                                        <a:effectLst/>
                                        <a:latin typeface="Cambria Math" panose="02040503050406030204" pitchFamily="18" charset="0"/>
                                      </a:rPr>
                                      <m:t>𝐬</m:t>
                                    </m:r>
                                  </m:e>
                                  <m:sub>
                                    <m:r>
                                      <m:rPr>
                                        <m:sty m:val="p"/>
                                      </m:rPr>
                                      <a:rPr lang="en-US" sz="800" b="0" i="0" smtClean="0">
                                        <a:effectLst/>
                                        <a:latin typeface="Cambria Math" panose="02040503050406030204" pitchFamily="18" charset="0"/>
                                      </a:rPr>
                                      <m:t>ch</m:t>
                                    </m:r>
                                    <m:r>
                                      <a:rPr lang="en-US" sz="800" b="0" i="0" smtClean="0">
                                        <a:effectLst/>
                                        <a:latin typeface="Cambria Math" panose="02040503050406030204" pitchFamily="18" charset="0"/>
                                      </a:rPr>
                                      <m:t>4</m:t>
                                    </m:r>
                                  </m:sub>
                                </m:sSub>
                              </m:oMath>
                            </m:oMathPara>
                          </a14:m>
                          <a:endParaRPr lang="en-US" sz="8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extLst>
                      <a:ext uri="{0D108BD9-81ED-4DB2-BD59-A6C34878D82A}">
                        <a16:rowId xmlns:a16="http://schemas.microsoft.com/office/drawing/2014/main" val="4142095161"/>
                      </a:ext>
                    </a:extLst>
                  </a:tr>
                  <a:tr h="182663">
                    <a:tc>
                      <a:txBody>
                        <a:bodyPr/>
                        <a:lstStyle/>
                        <a:p>
                          <a:pPr marL="0" marR="0" algn="ctr" hangingPunct="0">
                            <a:lnSpc>
                              <a:spcPct val="150000"/>
                            </a:lnSpc>
                            <a:spcBef>
                              <a:spcPts val="0"/>
                            </a:spcBef>
                            <a:spcAft>
                              <a:spcPts val="0"/>
                            </a:spcAft>
                          </a:pPr>
                          <a:r>
                            <a:rPr lang="en-US" sz="800" dirty="0">
                              <a:effectLst/>
                            </a:rPr>
                            <a:t>0000</a:t>
                          </a:r>
                          <a:endParaRPr lang="en-US" sz="8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ctr"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𝟎</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𝟎</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𝟎</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𝟎</m:t>
                                </m:r>
                              </m:oMath>
                            </m:oMathPara>
                          </a14:m>
                          <a:endParaRPr lang="en-US" sz="800" b="1" i="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extLst>
                      <a:ext uri="{0D108BD9-81ED-4DB2-BD59-A6C34878D82A}">
                        <a16:rowId xmlns:a16="http://schemas.microsoft.com/office/drawing/2014/main" val="476822662"/>
                      </a:ext>
                    </a:extLst>
                  </a:tr>
                  <a:tr h="182663">
                    <a:tc>
                      <a:txBody>
                        <a:bodyPr/>
                        <a:lstStyle/>
                        <a:p>
                          <a:pPr marL="0" marR="0" algn="ctr" hangingPunct="0">
                            <a:lnSpc>
                              <a:spcPct val="150000"/>
                            </a:lnSpc>
                            <a:spcBef>
                              <a:spcPts val="0"/>
                            </a:spcBef>
                            <a:spcAft>
                              <a:spcPts val="0"/>
                            </a:spcAft>
                          </a:pPr>
                          <a:r>
                            <a:rPr lang="en-US" sz="800" dirty="0">
                              <a:effectLst/>
                            </a:rPr>
                            <a:t>1000</a:t>
                          </a:r>
                          <a:endParaRPr lang="en-US" sz="8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𝐞</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𝟎</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𝟎</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𝟎</m:t>
                                </m:r>
                              </m:oMath>
                            </m:oMathPara>
                          </a14:m>
                          <a:endParaRPr lang="en-US" sz="800" b="1" i="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extLst>
                      <a:ext uri="{0D108BD9-81ED-4DB2-BD59-A6C34878D82A}">
                        <a16:rowId xmlns:a16="http://schemas.microsoft.com/office/drawing/2014/main" val="2065583540"/>
                      </a:ext>
                    </a:extLst>
                  </a:tr>
                  <a:tr h="182663">
                    <a:tc>
                      <a:txBody>
                        <a:bodyPr/>
                        <a:lstStyle/>
                        <a:p>
                          <a:pPr marL="0" marR="0" algn="ctr" hangingPunct="0">
                            <a:lnSpc>
                              <a:spcPct val="150000"/>
                            </a:lnSpc>
                            <a:spcBef>
                              <a:spcPts val="0"/>
                            </a:spcBef>
                            <a:spcAft>
                              <a:spcPts val="0"/>
                            </a:spcAft>
                          </a:pPr>
                          <a:r>
                            <a:rPr lang="en-US" sz="800">
                              <a:effectLst/>
                            </a:rPr>
                            <a:t>0100</a:t>
                          </a:r>
                          <a:endParaRPr lang="en-US" sz="80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𝟎</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𝐞</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𝟎</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𝟎</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extLst>
                      <a:ext uri="{0D108BD9-81ED-4DB2-BD59-A6C34878D82A}">
                        <a16:rowId xmlns:a16="http://schemas.microsoft.com/office/drawing/2014/main" val="3708936112"/>
                      </a:ext>
                    </a:extLst>
                  </a:tr>
                  <a:tr h="182663">
                    <a:tc>
                      <a:txBody>
                        <a:bodyPr/>
                        <a:lstStyle/>
                        <a:p>
                          <a:pPr marL="0" marR="0" algn="ctr" hangingPunct="0">
                            <a:lnSpc>
                              <a:spcPct val="150000"/>
                            </a:lnSpc>
                            <a:spcBef>
                              <a:spcPts val="0"/>
                            </a:spcBef>
                            <a:spcAft>
                              <a:spcPts val="0"/>
                            </a:spcAft>
                          </a:pPr>
                          <a:r>
                            <a:rPr lang="en-US" sz="800">
                              <a:effectLst/>
                            </a:rPr>
                            <a:t>0010</a:t>
                          </a:r>
                          <a:endParaRPr lang="en-US" sz="80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𝟎</m:t>
                                </m:r>
                              </m:oMath>
                            </m:oMathPara>
                          </a14:m>
                          <a:endParaRPr lang="en-US" sz="800" b="1" i="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𝟎</m:t>
                                </m:r>
                              </m:oMath>
                            </m:oMathPara>
                          </a14:m>
                          <a:endParaRPr lang="en-US" sz="800" b="1" i="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𝐞</m:t>
                                </m:r>
                              </m:oMath>
                            </m:oMathPara>
                          </a14:m>
                          <a:endParaRPr lang="en-US" sz="800" b="1" i="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𝟎</m:t>
                                </m:r>
                              </m:oMath>
                            </m:oMathPara>
                          </a14:m>
                          <a:endParaRPr lang="en-US" sz="800" b="1" i="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extLst>
                      <a:ext uri="{0D108BD9-81ED-4DB2-BD59-A6C34878D82A}">
                        <a16:rowId xmlns:a16="http://schemas.microsoft.com/office/drawing/2014/main" val="2236108368"/>
                      </a:ext>
                    </a:extLst>
                  </a:tr>
                  <a:tr h="182663">
                    <a:tc>
                      <a:txBody>
                        <a:bodyPr/>
                        <a:lstStyle/>
                        <a:p>
                          <a:pPr marL="0" marR="0" algn="ctr" hangingPunct="0">
                            <a:lnSpc>
                              <a:spcPct val="150000"/>
                            </a:lnSpc>
                            <a:spcBef>
                              <a:spcPts val="0"/>
                            </a:spcBef>
                            <a:spcAft>
                              <a:spcPts val="0"/>
                            </a:spcAft>
                          </a:pPr>
                          <a:r>
                            <a:rPr lang="en-US" sz="800">
                              <a:effectLst/>
                            </a:rPr>
                            <a:t>0001</a:t>
                          </a:r>
                          <a:endParaRPr lang="en-US" sz="80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𝟎</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𝟎</m:t>
                                </m:r>
                              </m:oMath>
                            </m:oMathPara>
                          </a14:m>
                          <a:endParaRPr lang="en-US" sz="800" b="1" i="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𝟎</m:t>
                                </m:r>
                              </m:oMath>
                            </m:oMathPara>
                          </a14:m>
                          <a:endParaRPr lang="en-US" sz="800" b="1" i="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𝐞</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extLst>
                      <a:ext uri="{0D108BD9-81ED-4DB2-BD59-A6C34878D82A}">
                        <a16:rowId xmlns:a16="http://schemas.microsoft.com/office/drawing/2014/main" val="3033204834"/>
                      </a:ext>
                    </a:extLst>
                  </a:tr>
                  <a:tr h="182663">
                    <a:tc>
                      <a:txBody>
                        <a:bodyPr/>
                        <a:lstStyle/>
                        <a:p>
                          <a:pPr marL="0" marR="0" algn="ctr" hangingPunct="0">
                            <a:lnSpc>
                              <a:spcPct val="150000"/>
                            </a:lnSpc>
                            <a:spcBef>
                              <a:spcPts val="0"/>
                            </a:spcBef>
                            <a:spcAft>
                              <a:spcPts val="0"/>
                            </a:spcAft>
                          </a:pPr>
                          <a:r>
                            <a:rPr lang="en-US" sz="800">
                              <a:effectLst/>
                            </a:rPr>
                            <a:t>1100</a:t>
                          </a:r>
                          <a:endParaRPr lang="en-US" sz="80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𝐞</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𝐟</m:t>
                                </m:r>
                              </m:oMath>
                            </m:oMathPara>
                          </a14:m>
                          <a:endParaRPr lang="en-US" sz="800" b="1" i="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𝟎</m:t>
                                </m:r>
                              </m:oMath>
                            </m:oMathPara>
                          </a14:m>
                          <a:endParaRPr lang="en-US" sz="800" b="1" i="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𝟎</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extLst>
                      <a:ext uri="{0D108BD9-81ED-4DB2-BD59-A6C34878D82A}">
                        <a16:rowId xmlns:a16="http://schemas.microsoft.com/office/drawing/2014/main" val="1427050694"/>
                      </a:ext>
                    </a:extLst>
                  </a:tr>
                  <a:tr h="182663">
                    <a:tc>
                      <a:txBody>
                        <a:bodyPr/>
                        <a:lstStyle/>
                        <a:p>
                          <a:pPr marL="0" marR="0" algn="ctr" hangingPunct="0">
                            <a:lnSpc>
                              <a:spcPct val="150000"/>
                            </a:lnSpc>
                            <a:spcBef>
                              <a:spcPts val="0"/>
                            </a:spcBef>
                            <a:spcAft>
                              <a:spcPts val="0"/>
                            </a:spcAft>
                          </a:pPr>
                          <a:r>
                            <a:rPr lang="en-US" sz="800">
                              <a:effectLst/>
                            </a:rPr>
                            <a:t>0110</a:t>
                          </a:r>
                          <a:endParaRPr lang="en-US" sz="80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𝟎</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𝐞</m:t>
                                </m:r>
                              </m:oMath>
                            </m:oMathPara>
                          </a14:m>
                          <a:endParaRPr lang="en-US" sz="800" b="1" i="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𝐟</m:t>
                                </m:r>
                              </m:oMath>
                            </m:oMathPara>
                          </a14:m>
                          <a:endParaRPr lang="en-US" sz="800" b="1" i="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𝟎</m:t>
                                </m:r>
                              </m:oMath>
                            </m:oMathPara>
                          </a14:m>
                          <a:endParaRPr lang="en-US" sz="800" b="1" i="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extLst>
                      <a:ext uri="{0D108BD9-81ED-4DB2-BD59-A6C34878D82A}">
                        <a16:rowId xmlns:a16="http://schemas.microsoft.com/office/drawing/2014/main" val="3490443166"/>
                      </a:ext>
                    </a:extLst>
                  </a:tr>
                  <a:tr h="182663">
                    <a:tc>
                      <a:txBody>
                        <a:bodyPr/>
                        <a:lstStyle/>
                        <a:p>
                          <a:pPr marL="0" marR="0" algn="ctr" hangingPunct="0">
                            <a:lnSpc>
                              <a:spcPct val="150000"/>
                            </a:lnSpc>
                            <a:spcBef>
                              <a:spcPts val="0"/>
                            </a:spcBef>
                            <a:spcAft>
                              <a:spcPts val="0"/>
                            </a:spcAft>
                          </a:pPr>
                          <a:r>
                            <a:rPr lang="en-US" sz="800">
                              <a:effectLst/>
                            </a:rPr>
                            <a:t>0011</a:t>
                          </a:r>
                          <a:endParaRPr lang="en-US" sz="80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𝟎</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𝟎</m:t>
                                </m:r>
                              </m:oMath>
                            </m:oMathPara>
                          </a14:m>
                          <a:endParaRPr lang="en-US" sz="800" b="1" i="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𝐞</m:t>
                                </m:r>
                              </m:oMath>
                            </m:oMathPara>
                          </a14:m>
                          <a:endParaRPr lang="en-US" sz="800" b="1" i="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𝐟</m:t>
                                </m:r>
                              </m:oMath>
                            </m:oMathPara>
                          </a14:m>
                          <a:endParaRPr lang="en-US" sz="800" b="1" i="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extLst>
                      <a:ext uri="{0D108BD9-81ED-4DB2-BD59-A6C34878D82A}">
                        <a16:rowId xmlns:a16="http://schemas.microsoft.com/office/drawing/2014/main" val="3402398970"/>
                      </a:ext>
                    </a:extLst>
                  </a:tr>
                  <a:tr h="182663">
                    <a:tc>
                      <a:txBody>
                        <a:bodyPr/>
                        <a:lstStyle/>
                        <a:p>
                          <a:pPr marL="0" marR="0" algn="ctr" hangingPunct="0">
                            <a:lnSpc>
                              <a:spcPct val="150000"/>
                            </a:lnSpc>
                            <a:spcBef>
                              <a:spcPts val="0"/>
                            </a:spcBef>
                            <a:spcAft>
                              <a:spcPts val="0"/>
                            </a:spcAft>
                          </a:pPr>
                          <a:r>
                            <a:rPr lang="en-US" sz="800">
                              <a:effectLst/>
                            </a:rPr>
                            <a:t>1001</a:t>
                          </a:r>
                          <a:endParaRPr lang="en-US" sz="80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𝐞</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𝟎</m:t>
                                </m:r>
                              </m:oMath>
                            </m:oMathPara>
                          </a14:m>
                          <a:endParaRPr lang="en-US" sz="800" b="1" i="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𝟎</m:t>
                                </m:r>
                              </m:oMath>
                            </m:oMathPara>
                          </a14:m>
                          <a:endParaRPr lang="en-US" sz="800" b="1" i="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𝐟</m:t>
                                </m:r>
                              </m:oMath>
                            </m:oMathPara>
                          </a14:m>
                          <a:endParaRPr lang="en-US" sz="800" b="1" i="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extLst>
                      <a:ext uri="{0D108BD9-81ED-4DB2-BD59-A6C34878D82A}">
                        <a16:rowId xmlns:a16="http://schemas.microsoft.com/office/drawing/2014/main" val="2995336372"/>
                      </a:ext>
                    </a:extLst>
                  </a:tr>
                  <a:tr h="182663">
                    <a:tc>
                      <a:txBody>
                        <a:bodyPr/>
                        <a:lstStyle/>
                        <a:p>
                          <a:pPr marL="0" marR="0" algn="ctr" hangingPunct="0">
                            <a:lnSpc>
                              <a:spcPct val="150000"/>
                            </a:lnSpc>
                            <a:spcBef>
                              <a:spcPts val="0"/>
                            </a:spcBef>
                            <a:spcAft>
                              <a:spcPts val="0"/>
                            </a:spcAft>
                          </a:pPr>
                          <a:r>
                            <a:rPr lang="en-US" sz="800">
                              <a:effectLst/>
                            </a:rPr>
                            <a:t>1010</a:t>
                          </a:r>
                          <a:endParaRPr lang="en-US" sz="80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𝐞</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𝟎</m:t>
                                </m:r>
                              </m:oMath>
                            </m:oMathPara>
                          </a14:m>
                          <a:endParaRPr lang="en-US" sz="800" b="1" i="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𝐟</m:t>
                                </m:r>
                              </m:oMath>
                            </m:oMathPara>
                          </a14:m>
                          <a:endParaRPr lang="en-US" sz="800" b="1" i="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𝟎</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extLst>
                      <a:ext uri="{0D108BD9-81ED-4DB2-BD59-A6C34878D82A}">
                        <a16:rowId xmlns:a16="http://schemas.microsoft.com/office/drawing/2014/main" val="132425543"/>
                      </a:ext>
                    </a:extLst>
                  </a:tr>
                  <a:tr h="182663">
                    <a:tc>
                      <a:txBody>
                        <a:bodyPr/>
                        <a:lstStyle/>
                        <a:p>
                          <a:pPr marL="0" marR="0" algn="ctr" hangingPunct="0">
                            <a:lnSpc>
                              <a:spcPct val="150000"/>
                            </a:lnSpc>
                            <a:spcBef>
                              <a:spcPts val="0"/>
                            </a:spcBef>
                            <a:spcAft>
                              <a:spcPts val="0"/>
                            </a:spcAft>
                          </a:pPr>
                          <a:r>
                            <a:rPr lang="en-US" sz="800">
                              <a:effectLst/>
                            </a:rPr>
                            <a:t>0101</a:t>
                          </a:r>
                          <a:endParaRPr lang="en-US" sz="80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𝟎</m:t>
                                </m:r>
                              </m:oMath>
                            </m:oMathPara>
                          </a14:m>
                          <a:endParaRPr lang="en-US" sz="800" b="1" i="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𝐞</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𝟎</m:t>
                                </m:r>
                              </m:oMath>
                            </m:oMathPara>
                          </a14:m>
                          <a:endParaRPr lang="en-US" sz="800" b="1" i="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𝐟</m:t>
                                </m:r>
                              </m:oMath>
                            </m:oMathPara>
                          </a14:m>
                          <a:endParaRPr lang="en-US" sz="800" b="1" i="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extLst>
                      <a:ext uri="{0D108BD9-81ED-4DB2-BD59-A6C34878D82A}">
                        <a16:rowId xmlns:a16="http://schemas.microsoft.com/office/drawing/2014/main" val="2153769023"/>
                      </a:ext>
                    </a:extLst>
                  </a:tr>
                  <a:tr h="182663">
                    <a:tc>
                      <a:txBody>
                        <a:bodyPr/>
                        <a:lstStyle/>
                        <a:p>
                          <a:pPr marL="0" marR="0" algn="ctr" hangingPunct="0">
                            <a:lnSpc>
                              <a:spcPct val="150000"/>
                            </a:lnSpc>
                            <a:spcBef>
                              <a:spcPts val="0"/>
                            </a:spcBef>
                            <a:spcAft>
                              <a:spcPts val="0"/>
                            </a:spcAft>
                          </a:pPr>
                          <a:r>
                            <a:rPr lang="en-US" sz="800">
                              <a:effectLst/>
                            </a:rPr>
                            <a:t>0111</a:t>
                          </a:r>
                          <a:endParaRPr lang="en-US" sz="80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𝟎</m:t>
                                </m:r>
                              </m:oMath>
                            </m:oMathPara>
                          </a14:m>
                          <a:endParaRPr lang="en-US" sz="800" b="1" i="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𝐞</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𝐡</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𝐟</m:t>
                                </m:r>
                              </m:oMath>
                            </m:oMathPara>
                          </a14:m>
                          <a:endParaRPr lang="en-US" sz="800" b="1" i="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extLst>
                      <a:ext uri="{0D108BD9-81ED-4DB2-BD59-A6C34878D82A}">
                        <a16:rowId xmlns:a16="http://schemas.microsoft.com/office/drawing/2014/main" val="3992288487"/>
                      </a:ext>
                    </a:extLst>
                  </a:tr>
                  <a:tr h="182663">
                    <a:tc>
                      <a:txBody>
                        <a:bodyPr/>
                        <a:lstStyle/>
                        <a:p>
                          <a:pPr marL="0" marR="0" algn="ctr" hangingPunct="0">
                            <a:lnSpc>
                              <a:spcPct val="150000"/>
                            </a:lnSpc>
                            <a:spcBef>
                              <a:spcPts val="0"/>
                            </a:spcBef>
                            <a:spcAft>
                              <a:spcPts val="0"/>
                            </a:spcAft>
                          </a:pPr>
                          <a:r>
                            <a:rPr lang="en-US" sz="800">
                              <a:effectLst/>
                            </a:rPr>
                            <a:t>1110</a:t>
                          </a:r>
                          <a:endParaRPr lang="en-US" sz="80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𝐞</m:t>
                                </m:r>
                              </m:oMath>
                            </m:oMathPara>
                          </a14:m>
                          <a:endParaRPr lang="en-US" sz="800" b="1" i="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𝐡</m:t>
                                </m:r>
                              </m:oMath>
                            </m:oMathPara>
                          </a14:m>
                          <a:endParaRPr lang="en-US" sz="800" b="1" i="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𝐟</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𝟎</m:t>
                                </m:r>
                              </m:oMath>
                            </m:oMathPara>
                          </a14:m>
                          <a:endParaRPr lang="en-US" sz="800" b="1" i="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extLst>
                      <a:ext uri="{0D108BD9-81ED-4DB2-BD59-A6C34878D82A}">
                        <a16:rowId xmlns:a16="http://schemas.microsoft.com/office/drawing/2014/main" val="210855521"/>
                      </a:ext>
                    </a:extLst>
                  </a:tr>
                  <a:tr h="182663">
                    <a:tc>
                      <a:txBody>
                        <a:bodyPr/>
                        <a:lstStyle/>
                        <a:p>
                          <a:pPr marL="0" marR="0" algn="ctr" hangingPunct="0">
                            <a:lnSpc>
                              <a:spcPct val="150000"/>
                            </a:lnSpc>
                            <a:spcBef>
                              <a:spcPts val="0"/>
                            </a:spcBef>
                            <a:spcAft>
                              <a:spcPts val="0"/>
                            </a:spcAft>
                          </a:pPr>
                          <a:r>
                            <a:rPr lang="en-US" sz="800" dirty="0">
                              <a:effectLst/>
                            </a:rPr>
                            <a:t>1011</a:t>
                          </a:r>
                          <a:endParaRPr lang="en-US" sz="8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𝐟</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𝟎</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ctr" fontAlgn="auto" hangingPunct="1">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smtClean="0">
                                    <a:effectLst/>
                                    <a:latin typeface="Cambria Math" panose="02040503050406030204" pitchFamily="18" charset="0"/>
                                  </a:rPr>
                                  <m:t>𝐜</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𝐞</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extLst>
                      <a:ext uri="{0D108BD9-81ED-4DB2-BD59-A6C34878D82A}">
                        <a16:rowId xmlns:a16="http://schemas.microsoft.com/office/drawing/2014/main" val="3394601015"/>
                      </a:ext>
                    </a:extLst>
                  </a:tr>
                  <a:tr h="182663">
                    <a:tc>
                      <a:txBody>
                        <a:bodyPr/>
                        <a:lstStyle/>
                        <a:p>
                          <a:pPr marL="0" marR="0" algn="ctr" hangingPunct="0">
                            <a:lnSpc>
                              <a:spcPct val="150000"/>
                            </a:lnSpc>
                            <a:spcBef>
                              <a:spcPts val="0"/>
                            </a:spcBef>
                            <a:spcAft>
                              <a:spcPts val="0"/>
                            </a:spcAft>
                          </a:pPr>
                          <a:r>
                            <a:rPr lang="en-US" sz="800">
                              <a:effectLst/>
                            </a:rPr>
                            <a:t>1101</a:t>
                          </a:r>
                          <a:endParaRPr lang="en-US" sz="80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𝐞</m:t>
                                </m:r>
                              </m:oMath>
                            </m:oMathPara>
                          </a14:m>
                          <a:endParaRPr lang="en-US" sz="800" b="1" i="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ctr" fontAlgn="auto" hangingPunct="1">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smtClean="0">
                                    <a:effectLst/>
                                    <a:latin typeface="Cambria Math" panose="02040503050406030204" pitchFamily="18" charset="0"/>
                                  </a:rPr>
                                  <m:t>𝐜</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𝟎</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𝐟</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extLst>
                      <a:ext uri="{0D108BD9-81ED-4DB2-BD59-A6C34878D82A}">
                        <a16:rowId xmlns:a16="http://schemas.microsoft.com/office/drawing/2014/main" val="1061643332"/>
                      </a:ext>
                    </a:extLst>
                  </a:tr>
                  <a:tr h="182663">
                    <a:tc>
                      <a:txBody>
                        <a:bodyPr/>
                        <a:lstStyle/>
                        <a:p>
                          <a:pPr marL="0" marR="0" algn="ctr" hangingPunct="0">
                            <a:lnSpc>
                              <a:spcPct val="150000"/>
                            </a:lnSpc>
                            <a:spcBef>
                              <a:spcPts val="0"/>
                            </a:spcBef>
                            <a:spcAft>
                              <a:spcPts val="0"/>
                            </a:spcAft>
                          </a:pPr>
                          <a:r>
                            <a:rPr lang="en-US" sz="800" dirty="0">
                              <a:effectLst/>
                            </a:rPr>
                            <a:t>1111</a:t>
                          </a:r>
                          <a:endParaRPr lang="en-US" sz="8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𝐞</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𝐟</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𝐞</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pPr marL="0" marR="0" algn="just"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800" b="1" i="0">
                                    <a:effectLst/>
                                    <a:latin typeface="Cambria Math" panose="02040503050406030204" pitchFamily="18" charset="0"/>
                                  </a:rPr>
                                  <m:t>−</m:t>
                                </m:r>
                                <m:r>
                                  <a:rPr lang="en-US" sz="800" b="1" i="0">
                                    <a:effectLst/>
                                    <a:latin typeface="Cambria Math" panose="02040503050406030204" pitchFamily="18" charset="0"/>
                                  </a:rPr>
                                  <m:t>𝐟</m:t>
                                </m:r>
                              </m:oMath>
                            </m:oMathPara>
                          </a14:m>
                          <a:endParaRPr lang="en-US" sz="800" b="1" i="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extLst>
                      <a:ext uri="{0D108BD9-81ED-4DB2-BD59-A6C34878D82A}">
                        <a16:rowId xmlns:a16="http://schemas.microsoft.com/office/drawing/2014/main" val="2193487020"/>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296610503"/>
                  </p:ext>
                </p:extLst>
              </p:nvPr>
            </p:nvGraphicFramePr>
            <p:xfrm>
              <a:off x="1080861" y="1948195"/>
              <a:ext cx="2046390" cy="3269933"/>
            </p:xfrm>
            <a:graphic>
              <a:graphicData uri="http://schemas.openxmlformats.org/drawingml/2006/table">
                <a:tbl>
                  <a:tblPr firstRow="1" firstCol="1" bandRow="1">
                    <a:tableStyleId>{D27102A9-8310-4765-A935-A1911B00CA55}</a:tableStyleId>
                  </a:tblPr>
                  <a:tblGrid>
                    <a:gridCol w="1260255">
                      <a:extLst>
                        <a:ext uri="{9D8B030D-6E8A-4147-A177-3AD203B41FA5}">
                          <a16:colId xmlns:a16="http://schemas.microsoft.com/office/drawing/2014/main" val="2065013709"/>
                        </a:ext>
                      </a:extLst>
                    </a:gridCol>
                    <a:gridCol w="195395">
                      <a:extLst>
                        <a:ext uri="{9D8B030D-6E8A-4147-A177-3AD203B41FA5}">
                          <a16:colId xmlns:a16="http://schemas.microsoft.com/office/drawing/2014/main" val="3703165814"/>
                        </a:ext>
                      </a:extLst>
                    </a:gridCol>
                    <a:gridCol w="198852">
                      <a:extLst>
                        <a:ext uri="{9D8B030D-6E8A-4147-A177-3AD203B41FA5}">
                          <a16:colId xmlns:a16="http://schemas.microsoft.com/office/drawing/2014/main" val="608531646"/>
                        </a:ext>
                      </a:extLst>
                    </a:gridCol>
                    <a:gridCol w="197563">
                      <a:extLst>
                        <a:ext uri="{9D8B030D-6E8A-4147-A177-3AD203B41FA5}">
                          <a16:colId xmlns:a16="http://schemas.microsoft.com/office/drawing/2014/main" val="2538161665"/>
                        </a:ext>
                      </a:extLst>
                    </a:gridCol>
                    <a:gridCol w="194325">
                      <a:extLst>
                        <a:ext uri="{9D8B030D-6E8A-4147-A177-3AD203B41FA5}">
                          <a16:colId xmlns:a16="http://schemas.microsoft.com/office/drawing/2014/main" val="2704168815"/>
                        </a:ext>
                      </a:extLst>
                    </a:gridCol>
                  </a:tblGrid>
                  <a:tr h="343853">
                    <a:tc>
                      <a:txBody>
                        <a:bodyPr/>
                        <a:lstStyle/>
                        <a:p>
                          <a:pPr marL="0" marR="0" algn="ctr" hangingPunct="0">
                            <a:lnSpc>
                              <a:spcPct val="150000"/>
                            </a:lnSpc>
                            <a:spcBef>
                              <a:spcPts val="0"/>
                            </a:spcBef>
                            <a:spcAft>
                              <a:spcPts val="0"/>
                            </a:spcAft>
                          </a:pPr>
                          <a:r>
                            <a:rPr lang="en-US" sz="800" dirty="0">
                              <a:effectLst/>
                            </a:rPr>
                            <a:t>Manchester-coded bits across the channels</a:t>
                          </a:r>
                          <a:endParaRPr lang="en-US" sz="8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endParaRPr lang="en-US"/>
                        </a:p>
                      </a:txBody>
                      <a:tcPr marL="54121" marR="54121" marT="0" marB="0">
                        <a:blipFill>
                          <a:blip r:embed="rId2"/>
                          <a:stretch>
                            <a:fillRect l="-650000" t="-1786" r="-306250" b="-871429"/>
                          </a:stretch>
                        </a:blipFill>
                      </a:tcPr>
                    </a:tc>
                    <a:tc>
                      <a:txBody>
                        <a:bodyPr/>
                        <a:lstStyle/>
                        <a:p>
                          <a:endParaRPr lang="en-US"/>
                        </a:p>
                      </a:txBody>
                      <a:tcPr marL="54121" marR="54121" marT="0" marB="0">
                        <a:blipFill>
                          <a:blip r:embed="rId2"/>
                          <a:stretch>
                            <a:fillRect l="-750000" t="-1786" r="-206250" b="-871429"/>
                          </a:stretch>
                        </a:blipFill>
                      </a:tcPr>
                    </a:tc>
                    <a:tc>
                      <a:txBody>
                        <a:bodyPr/>
                        <a:lstStyle/>
                        <a:p>
                          <a:endParaRPr lang="en-US"/>
                        </a:p>
                      </a:txBody>
                      <a:tcPr marL="54121" marR="54121" marT="0" marB="0">
                        <a:blipFill>
                          <a:blip r:embed="rId2"/>
                          <a:stretch>
                            <a:fillRect l="-824242" t="-1786" r="-100000" b="-871429"/>
                          </a:stretch>
                        </a:blipFill>
                      </a:tcPr>
                    </a:tc>
                    <a:tc>
                      <a:txBody>
                        <a:bodyPr/>
                        <a:lstStyle/>
                        <a:p>
                          <a:endParaRPr lang="en-US"/>
                        </a:p>
                      </a:txBody>
                      <a:tcPr marL="54121" marR="54121" marT="0" marB="0">
                        <a:blipFill>
                          <a:blip r:embed="rId2"/>
                          <a:stretch>
                            <a:fillRect l="-953125" t="-1786" r="-3125" b="-871429"/>
                          </a:stretch>
                        </a:blipFill>
                      </a:tcPr>
                    </a:tc>
                    <a:extLst>
                      <a:ext uri="{0D108BD9-81ED-4DB2-BD59-A6C34878D82A}">
                        <a16:rowId xmlns:a16="http://schemas.microsoft.com/office/drawing/2014/main" val="4142095161"/>
                      </a:ext>
                    </a:extLst>
                  </a:tr>
                  <a:tr h="182880">
                    <a:tc>
                      <a:txBody>
                        <a:bodyPr/>
                        <a:lstStyle/>
                        <a:p>
                          <a:pPr marL="0" marR="0" algn="ctr" hangingPunct="0">
                            <a:lnSpc>
                              <a:spcPct val="150000"/>
                            </a:lnSpc>
                            <a:spcBef>
                              <a:spcPts val="0"/>
                            </a:spcBef>
                            <a:spcAft>
                              <a:spcPts val="0"/>
                            </a:spcAft>
                          </a:pPr>
                          <a:r>
                            <a:rPr lang="en-US" sz="800" dirty="0">
                              <a:effectLst/>
                            </a:rPr>
                            <a:t>0000</a:t>
                          </a:r>
                          <a:endParaRPr lang="en-US" sz="8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endParaRPr lang="en-US"/>
                        </a:p>
                      </a:txBody>
                      <a:tcPr marL="54121" marR="54121" marT="0" marB="0">
                        <a:blipFill>
                          <a:blip r:embed="rId2"/>
                          <a:stretch>
                            <a:fillRect l="-650000" t="-183871" r="-306250" b="-1474194"/>
                          </a:stretch>
                        </a:blipFill>
                      </a:tcPr>
                    </a:tc>
                    <a:tc>
                      <a:txBody>
                        <a:bodyPr/>
                        <a:lstStyle/>
                        <a:p>
                          <a:endParaRPr lang="en-US"/>
                        </a:p>
                      </a:txBody>
                      <a:tcPr marL="54121" marR="54121" marT="0" marB="0">
                        <a:blipFill>
                          <a:blip r:embed="rId2"/>
                          <a:stretch>
                            <a:fillRect l="-750000" t="-183871" r="-206250" b="-1474194"/>
                          </a:stretch>
                        </a:blipFill>
                      </a:tcPr>
                    </a:tc>
                    <a:tc>
                      <a:txBody>
                        <a:bodyPr/>
                        <a:lstStyle/>
                        <a:p>
                          <a:endParaRPr lang="en-US"/>
                        </a:p>
                      </a:txBody>
                      <a:tcPr marL="54121" marR="54121" marT="0" marB="0">
                        <a:blipFill>
                          <a:blip r:embed="rId2"/>
                          <a:stretch>
                            <a:fillRect l="-824242" t="-183871" r="-100000" b="-1474194"/>
                          </a:stretch>
                        </a:blipFill>
                      </a:tcPr>
                    </a:tc>
                    <a:tc>
                      <a:txBody>
                        <a:bodyPr/>
                        <a:lstStyle/>
                        <a:p>
                          <a:endParaRPr lang="en-US"/>
                        </a:p>
                      </a:txBody>
                      <a:tcPr marL="54121" marR="54121" marT="0" marB="0">
                        <a:blipFill>
                          <a:blip r:embed="rId2"/>
                          <a:stretch>
                            <a:fillRect l="-953125" t="-183871" r="-3125" b="-1474194"/>
                          </a:stretch>
                        </a:blipFill>
                      </a:tcPr>
                    </a:tc>
                    <a:extLst>
                      <a:ext uri="{0D108BD9-81ED-4DB2-BD59-A6C34878D82A}">
                        <a16:rowId xmlns:a16="http://schemas.microsoft.com/office/drawing/2014/main" val="476822662"/>
                      </a:ext>
                    </a:extLst>
                  </a:tr>
                  <a:tr h="182880">
                    <a:tc>
                      <a:txBody>
                        <a:bodyPr/>
                        <a:lstStyle/>
                        <a:p>
                          <a:pPr marL="0" marR="0" algn="ctr" hangingPunct="0">
                            <a:lnSpc>
                              <a:spcPct val="150000"/>
                            </a:lnSpc>
                            <a:spcBef>
                              <a:spcPts val="0"/>
                            </a:spcBef>
                            <a:spcAft>
                              <a:spcPts val="0"/>
                            </a:spcAft>
                          </a:pPr>
                          <a:r>
                            <a:rPr lang="en-US" sz="800" dirty="0">
                              <a:effectLst/>
                            </a:rPr>
                            <a:t>1000</a:t>
                          </a:r>
                          <a:endParaRPr lang="en-US" sz="8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endParaRPr lang="en-US"/>
                        </a:p>
                      </a:txBody>
                      <a:tcPr marL="54121" marR="54121" marT="0" marB="0">
                        <a:blipFill>
                          <a:blip r:embed="rId2"/>
                          <a:stretch>
                            <a:fillRect l="-650000" t="-293333" r="-306250" b="-1423333"/>
                          </a:stretch>
                        </a:blipFill>
                      </a:tcPr>
                    </a:tc>
                    <a:tc>
                      <a:txBody>
                        <a:bodyPr/>
                        <a:lstStyle/>
                        <a:p>
                          <a:endParaRPr lang="en-US"/>
                        </a:p>
                      </a:txBody>
                      <a:tcPr marL="54121" marR="54121" marT="0" marB="0">
                        <a:blipFill>
                          <a:blip r:embed="rId2"/>
                          <a:stretch>
                            <a:fillRect l="-750000" t="-293333" r="-206250" b="-1423333"/>
                          </a:stretch>
                        </a:blipFill>
                      </a:tcPr>
                    </a:tc>
                    <a:tc>
                      <a:txBody>
                        <a:bodyPr/>
                        <a:lstStyle/>
                        <a:p>
                          <a:endParaRPr lang="en-US"/>
                        </a:p>
                      </a:txBody>
                      <a:tcPr marL="54121" marR="54121" marT="0" marB="0">
                        <a:blipFill>
                          <a:blip r:embed="rId2"/>
                          <a:stretch>
                            <a:fillRect l="-824242" t="-293333" r="-100000" b="-1423333"/>
                          </a:stretch>
                        </a:blipFill>
                      </a:tcPr>
                    </a:tc>
                    <a:tc>
                      <a:txBody>
                        <a:bodyPr/>
                        <a:lstStyle/>
                        <a:p>
                          <a:endParaRPr lang="en-US"/>
                        </a:p>
                      </a:txBody>
                      <a:tcPr marL="54121" marR="54121" marT="0" marB="0">
                        <a:blipFill>
                          <a:blip r:embed="rId2"/>
                          <a:stretch>
                            <a:fillRect l="-953125" t="-293333" r="-3125" b="-1423333"/>
                          </a:stretch>
                        </a:blipFill>
                      </a:tcPr>
                    </a:tc>
                    <a:extLst>
                      <a:ext uri="{0D108BD9-81ED-4DB2-BD59-A6C34878D82A}">
                        <a16:rowId xmlns:a16="http://schemas.microsoft.com/office/drawing/2014/main" val="2065583540"/>
                      </a:ext>
                    </a:extLst>
                  </a:tr>
                  <a:tr h="182880">
                    <a:tc>
                      <a:txBody>
                        <a:bodyPr/>
                        <a:lstStyle/>
                        <a:p>
                          <a:pPr marL="0" marR="0" algn="ctr" hangingPunct="0">
                            <a:lnSpc>
                              <a:spcPct val="150000"/>
                            </a:lnSpc>
                            <a:spcBef>
                              <a:spcPts val="0"/>
                            </a:spcBef>
                            <a:spcAft>
                              <a:spcPts val="0"/>
                            </a:spcAft>
                          </a:pPr>
                          <a:r>
                            <a:rPr lang="en-US" sz="800">
                              <a:effectLst/>
                            </a:rPr>
                            <a:t>0100</a:t>
                          </a:r>
                          <a:endParaRPr lang="en-US" sz="80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endParaRPr lang="en-US"/>
                        </a:p>
                      </a:txBody>
                      <a:tcPr marL="54121" marR="54121" marT="0" marB="0">
                        <a:blipFill>
                          <a:blip r:embed="rId2"/>
                          <a:stretch>
                            <a:fillRect l="-650000" t="-393333" r="-306250" b="-1323333"/>
                          </a:stretch>
                        </a:blipFill>
                      </a:tcPr>
                    </a:tc>
                    <a:tc>
                      <a:txBody>
                        <a:bodyPr/>
                        <a:lstStyle/>
                        <a:p>
                          <a:endParaRPr lang="en-US"/>
                        </a:p>
                      </a:txBody>
                      <a:tcPr marL="54121" marR="54121" marT="0" marB="0">
                        <a:blipFill>
                          <a:blip r:embed="rId2"/>
                          <a:stretch>
                            <a:fillRect l="-750000" t="-393333" r="-206250" b="-1323333"/>
                          </a:stretch>
                        </a:blipFill>
                      </a:tcPr>
                    </a:tc>
                    <a:tc>
                      <a:txBody>
                        <a:bodyPr/>
                        <a:lstStyle/>
                        <a:p>
                          <a:endParaRPr lang="en-US"/>
                        </a:p>
                      </a:txBody>
                      <a:tcPr marL="54121" marR="54121" marT="0" marB="0">
                        <a:blipFill>
                          <a:blip r:embed="rId2"/>
                          <a:stretch>
                            <a:fillRect l="-824242" t="-393333" r="-100000" b="-1323333"/>
                          </a:stretch>
                        </a:blipFill>
                      </a:tcPr>
                    </a:tc>
                    <a:tc>
                      <a:txBody>
                        <a:bodyPr/>
                        <a:lstStyle/>
                        <a:p>
                          <a:endParaRPr lang="en-US"/>
                        </a:p>
                      </a:txBody>
                      <a:tcPr marL="54121" marR="54121" marT="0" marB="0">
                        <a:blipFill>
                          <a:blip r:embed="rId2"/>
                          <a:stretch>
                            <a:fillRect l="-953125" t="-393333" r="-3125" b="-1323333"/>
                          </a:stretch>
                        </a:blipFill>
                      </a:tcPr>
                    </a:tc>
                    <a:extLst>
                      <a:ext uri="{0D108BD9-81ED-4DB2-BD59-A6C34878D82A}">
                        <a16:rowId xmlns:a16="http://schemas.microsoft.com/office/drawing/2014/main" val="3708936112"/>
                      </a:ext>
                    </a:extLst>
                  </a:tr>
                  <a:tr h="182880">
                    <a:tc>
                      <a:txBody>
                        <a:bodyPr/>
                        <a:lstStyle/>
                        <a:p>
                          <a:pPr marL="0" marR="0" algn="ctr" hangingPunct="0">
                            <a:lnSpc>
                              <a:spcPct val="150000"/>
                            </a:lnSpc>
                            <a:spcBef>
                              <a:spcPts val="0"/>
                            </a:spcBef>
                            <a:spcAft>
                              <a:spcPts val="0"/>
                            </a:spcAft>
                          </a:pPr>
                          <a:r>
                            <a:rPr lang="en-US" sz="800">
                              <a:effectLst/>
                            </a:rPr>
                            <a:t>0010</a:t>
                          </a:r>
                          <a:endParaRPr lang="en-US" sz="80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endParaRPr lang="en-US"/>
                        </a:p>
                      </a:txBody>
                      <a:tcPr marL="54121" marR="54121" marT="0" marB="0">
                        <a:blipFill>
                          <a:blip r:embed="rId2"/>
                          <a:stretch>
                            <a:fillRect l="-650000" t="-493333" r="-306250" b="-1223333"/>
                          </a:stretch>
                        </a:blipFill>
                      </a:tcPr>
                    </a:tc>
                    <a:tc>
                      <a:txBody>
                        <a:bodyPr/>
                        <a:lstStyle/>
                        <a:p>
                          <a:endParaRPr lang="en-US"/>
                        </a:p>
                      </a:txBody>
                      <a:tcPr marL="54121" marR="54121" marT="0" marB="0">
                        <a:blipFill>
                          <a:blip r:embed="rId2"/>
                          <a:stretch>
                            <a:fillRect l="-750000" t="-493333" r="-206250" b="-1223333"/>
                          </a:stretch>
                        </a:blipFill>
                      </a:tcPr>
                    </a:tc>
                    <a:tc>
                      <a:txBody>
                        <a:bodyPr/>
                        <a:lstStyle/>
                        <a:p>
                          <a:endParaRPr lang="en-US"/>
                        </a:p>
                      </a:txBody>
                      <a:tcPr marL="54121" marR="54121" marT="0" marB="0">
                        <a:blipFill>
                          <a:blip r:embed="rId2"/>
                          <a:stretch>
                            <a:fillRect l="-824242" t="-493333" r="-100000" b="-1223333"/>
                          </a:stretch>
                        </a:blipFill>
                      </a:tcPr>
                    </a:tc>
                    <a:tc>
                      <a:txBody>
                        <a:bodyPr/>
                        <a:lstStyle/>
                        <a:p>
                          <a:endParaRPr lang="en-US"/>
                        </a:p>
                      </a:txBody>
                      <a:tcPr marL="54121" marR="54121" marT="0" marB="0">
                        <a:blipFill>
                          <a:blip r:embed="rId2"/>
                          <a:stretch>
                            <a:fillRect l="-953125" t="-493333" r="-3125" b="-1223333"/>
                          </a:stretch>
                        </a:blipFill>
                      </a:tcPr>
                    </a:tc>
                    <a:extLst>
                      <a:ext uri="{0D108BD9-81ED-4DB2-BD59-A6C34878D82A}">
                        <a16:rowId xmlns:a16="http://schemas.microsoft.com/office/drawing/2014/main" val="2236108368"/>
                      </a:ext>
                    </a:extLst>
                  </a:tr>
                  <a:tr h="182880">
                    <a:tc>
                      <a:txBody>
                        <a:bodyPr/>
                        <a:lstStyle/>
                        <a:p>
                          <a:pPr marL="0" marR="0" algn="ctr" hangingPunct="0">
                            <a:lnSpc>
                              <a:spcPct val="150000"/>
                            </a:lnSpc>
                            <a:spcBef>
                              <a:spcPts val="0"/>
                            </a:spcBef>
                            <a:spcAft>
                              <a:spcPts val="0"/>
                            </a:spcAft>
                          </a:pPr>
                          <a:r>
                            <a:rPr lang="en-US" sz="800">
                              <a:effectLst/>
                            </a:rPr>
                            <a:t>0001</a:t>
                          </a:r>
                          <a:endParaRPr lang="en-US" sz="80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endParaRPr lang="en-US"/>
                        </a:p>
                      </a:txBody>
                      <a:tcPr marL="54121" marR="54121" marT="0" marB="0">
                        <a:blipFill>
                          <a:blip r:embed="rId2"/>
                          <a:stretch>
                            <a:fillRect l="-650000" t="-593333" r="-306250" b="-1123333"/>
                          </a:stretch>
                        </a:blipFill>
                      </a:tcPr>
                    </a:tc>
                    <a:tc>
                      <a:txBody>
                        <a:bodyPr/>
                        <a:lstStyle/>
                        <a:p>
                          <a:endParaRPr lang="en-US"/>
                        </a:p>
                      </a:txBody>
                      <a:tcPr marL="54121" marR="54121" marT="0" marB="0">
                        <a:blipFill>
                          <a:blip r:embed="rId2"/>
                          <a:stretch>
                            <a:fillRect l="-750000" t="-593333" r="-206250" b="-1123333"/>
                          </a:stretch>
                        </a:blipFill>
                      </a:tcPr>
                    </a:tc>
                    <a:tc>
                      <a:txBody>
                        <a:bodyPr/>
                        <a:lstStyle/>
                        <a:p>
                          <a:endParaRPr lang="en-US"/>
                        </a:p>
                      </a:txBody>
                      <a:tcPr marL="54121" marR="54121" marT="0" marB="0">
                        <a:blipFill>
                          <a:blip r:embed="rId2"/>
                          <a:stretch>
                            <a:fillRect l="-824242" t="-593333" r="-100000" b="-1123333"/>
                          </a:stretch>
                        </a:blipFill>
                      </a:tcPr>
                    </a:tc>
                    <a:tc>
                      <a:txBody>
                        <a:bodyPr/>
                        <a:lstStyle/>
                        <a:p>
                          <a:endParaRPr lang="en-US"/>
                        </a:p>
                      </a:txBody>
                      <a:tcPr marL="54121" marR="54121" marT="0" marB="0">
                        <a:blipFill>
                          <a:blip r:embed="rId2"/>
                          <a:stretch>
                            <a:fillRect l="-953125" t="-593333" r="-3125" b="-1123333"/>
                          </a:stretch>
                        </a:blipFill>
                      </a:tcPr>
                    </a:tc>
                    <a:extLst>
                      <a:ext uri="{0D108BD9-81ED-4DB2-BD59-A6C34878D82A}">
                        <a16:rowId xmlns:a16="http://schemas.microsoft.com/office/drawing/2014/main" val="3033204834"/>
                      </a:ext>
                    </a:extLst>
                  </a:tr>
                  <a:tr h="182880">
                    <a:tc>
                      <a:txBody>
                        <a:bodyPr/>
                        <a:lstStyle/>
                        <a:p>
                          <a:pPr marL="0" marR="0" algn="ctr" hangingPunct="0">
                            <a:lnSpc>
                              <a:spcPct val="150000"/>
                            </a:lnSpc>
                            <a:spcBef>
                              <a:spcPts val="0"/>
                            </a:spcBef>
                            <a:spcAft>
                              <a:spcPts val="0"/>
                            </a:spcAft>
                          </a:pPr>
                          <a:r>
                            <a:rPr lang="en-US" sz="800">
                              <a:effectLst/>
                            </a:rPr>
                            <a:t>1100</a:t>
                          </a:r>
                          <a:endParaRPr lang="en-US" sz="80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endParaRPr lang="en-US"/>
                        </a:p>
                      </a:txBody>
                      <a:tcPr marL="54121" marR="54121" marT="0" marB="0">
                        <a:blipFill>
                          <a:blip r:embed="rId2"/>
                          <a:stretch>
                            <a:fillRect l="-650000" t="-693333" r="-306250" b="-1023333"/>
                          </a:stretch>
                        </a:blipFill>
                      </a:tcPr>
                    </a:tc>
                    <a:tc>
                      <a:txBody>
                        <a:bodyPr/>
                        <a:lstStyle/>
                        <a:p>
                          <a:endParaRPr lang="en-US"/>
                        </a:p>
                      </a:txBody>
                      <a:tcPr marL="54121" marR="54121" marT="0" marB="0">
                        <a:blipFill>
                          <a:blip r:embed="rId2"/>
                          <a:stretch>
                            <a:fillRect l="-750000" t="-693333" r="-206250" b="-1023333"/>
                          </a:stretch>
                        </a:blipFill>
                      </a:tcPr>
                    </a:tc>
                    <a:tc>
                      <a:txBody>
                        <a:bodyPr/>
                        <a:lstStyle/>
                        <a:p>
                          <a:endParaRPr lang="en-US"/>
                        </a:p>
                      </a:txBody>
                      <a:tcPr marL="54121" marR="54121" marT="0" marB="0">
                        <a:blipFill>
                          <a:blip r:embed="rId2"/>
                          <a:stretch>
                            <a:fillRect l="-824242" t="-693333" r="-100000" b="-1023333"/>
                          </a:stretch>
                        </a:blipFill>
                      </a:tcPr>
                    </a:tc>
                    <a:tc>
                      <a:txBody>
                        <a:bodyPr/>
                        <a:lstStyle/>
                        <a:p>
                          <a:endParaRPr lang="en-US"/>
                        </a:p>
                      </a:txBody>
                      <a:tcPr marL="54121" marR="54121" marT="0" marB="0">
                        <a:blipFill>
                          <a:blip r:embed="rId2"/>
                          <a:stretch>
                            <a:fillRect l="-953125" t="-693333" r="-3125" b="-1023333"/>
                          </a:stretch>
                        </a:blipFill>
                      </a:tcPr>
                    </a:tc>
                    <a:extLst>
                      <a:ext uri="{0D108BD9-81ED-4DB2-BD59-A6C34878D82A}">
                        <a16:rowId xmlns:a16="http://schemas.microsoft.com/office/drawing/2014/main" val="1427050694"/>
                      </a:ext>
                    </a:extLst>
                  </a:tr>
                  <a:tr h="182880">
                    <a:tc>
                      <a:txBody>
                        <a:bodyPr/>
                        <a:lstStyle/>
                        <a:p>
                          <a:pPr marL="0" marR="0" algn="ctr" hangingPunct="0">
                            <a:lnSpc>
                              <a:spcPct val="150000"/>
                            </a:lnSpc>
                            <a:spcBef>
                              <a:spcPts val="0"/>
                            </a:spcBef>
                            <a:spcAft>
                              <a:spcPts val="0"/>
                            </a:spcAft>
                          </a:pPr>
                          <a:r>
                            <a:rPr lang="en-US" sz="800">
                              <a:effectLst/>
                            </a:rPr>
                            <a:t>0110</a:t>
                          </a:r>
                          <a:endParaRPr lang="en-US" sz="80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endParaRPr lang="en-US"/>
                        </a:p>
                      </a:txBody>
                      <a:tcPr marL="54121" marR="54121" marT="0" marB="0">
                        <a:blipFill>
                          <a:blip r:embed="rId2"/>
                          <a:stretch>
                            <a:fillRect l="-650000" t="-793333" r="-306250" b="-923333"/>
                          </a:stretch>
                        </a:blipFill>
                      </a:tcPr>
                    </a:tc>
                    <a:tc>
                      <a:txBody>
                        <a:bodyPr/>
                        <a:lstStyle/>
                        <a:p>
                          <a:endParaRPr lang="en-US"/>
                        </a:p>
                      </a:txBody>
                      <a:tcPr marL="54121" marR="54121" marT="0" marB="0">
                        <a:blipFill>
                          <a:blip r:embed="rId2"/>
                          <a:stretch>
                            <a:fillRect l="-750000" t="-793333" r="-206250" b="-923333"/>
                          </a:stretch>
                        </a:blipFill>
                      </a:tcPr>
                    </a:tc>
                    <a:tc>
                      <a:txBody>
                        <a:bodyPr/>
                        <a:lstStyle/>
                        <a:p>
                          <a:endParaRPr lang="en-US"/>
                        </a:p>
                      </a:txBody>
                      <a:tcPr marL="54121" marR="54121" marT="0" marB="0">
                        <a:blipFill>
                          <a:blip r:embed="rId2"/>
                          <a:stretch>
                            <a:fillRect l="-824242" t="-793333" r="-100000" b="-923333"/>
                          </a:stretch>
                        </a:blipFill>
                      </a:tcPr>
                    </a:tc>
                    <a:tc>
                      <a:txBody>
                        <a:bodyPr/>
                        <a:lstStyle/>
                        <a:p>
                          <a:endParaRPr lang="en-US"/>
                        </a:p>
                      </a:txBody>
                      <a:tcPr marL="54121" marR="54121" marT="0" marB="0">
                        <a:blipFill>
                          <a:blip r:embed="rId2"/>
                          <a:stretch>
                            <a:fillRect l="-953125" t="-793333" r="-3125" b="-923333"/>
                          </a:stretch>
                        </a:blipFill>
                      </a:tcPr>
                    </a:tc>
                    <a:extLst>
                      <a:ext uri="{0D108BD9-81ED-4DB2-BD59-A6C34878D82A}">
                        <a16:rowId xmlns:a16="http://schemas.microsoft.com/office/drawing/2014/main" val="3490443166"/>
                      </a:ext>
                    </a:extLst>
                  </a:tr>
                  <a:tr h="182880">
                    <a:tc>
                      <a:txBody>
                        <a:bodyPr/>
                        <a:lstStyle/>
                        <a:p>
                          <a:pPr marL="0" marR="0" algn="ctr" hangingPunct="0">
                            <a:lnSpc>
                              <a:spcPct val="150000"/>
                            </a:lnSpc>
                            <a:spcBef>
                              <a:spcPts val="0"/>
                            </a:spcBef>
                            <a:spcAft>
                              <a:spcPts val="0"/>
                            </a:spcAft>
                          </a:pPr>
                          <a:r>
                            <a:rPr lang="en-US" sz="800">
                              <a:effectLst/>
                            </a:rPr>
                            <a:t>0011</a:t>
                          </a:r>
                          <a:endParaRPr lang="en-US" sz="80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endParaRPr lang="en-US"/>
                        </a:p>
                      </a:txBody>
                      <a:tcPr marL="54121" marR="54121" marT="0" marB="0">
                        <a:blipFill>
                          <a:blip r:embed="rId2"/>
                          <a:stretch>
                            <a:fillRect l="-650000" t="-893333" r="-306250" b="-823333"/>
                          </a:stretch>
                        </a:blipFill>
                      </a:tcPr>
                    </a:tc>
                    <a:tc>
                      <a:txBody>
                        <a:bodyPr/>
                        <a:lstStyle/>
                        <a:p>
                          <a:endParaRPr lang="en-US"/>
                        </a:p>
                      </a:txBody>
                      <a:tcPr marL="54121" marR="54121" marT="0" marB="0">
                        <a:blipFill>
                          <a:blip r:embed="rId2"/>
                          <a:stretch>
                            <a:fillRect l="-750000" t="-893333" r="-206250" b="-823333"/>
                          </a:stretch>
                        </a:blipFill>
                      </a:tcPr>
                    </a:tc>
                    <a:tc>
                      <a:txBody>
                        <a:bodyPr/>
                        <a:lstStyle/>
                        <a:p>
                          <a:endParaRPr lang="en-US"/>
                        </a:p>
                      </a:txBody>
                      <a:tcPr marL="54121" marR="54121" marT="0" marB="0">
                        <a:blipFill>
                          <a:blip r:embed="rId2"/>
                          <a:stretch>
                            <a:fillRect l="-824242" t="-893333" r="-100000" b="-823333"/>
                          </a:stretch>
                        </a:blipFill>
                      </a:tcPr>
                    </a:tc>
                    <a:tc>
                      <a:txBody>
                        <a:bodyPr/>
                        <a:lstStyle/>
                        <a:p>
                          <a:endParaRPr lang="en-US"/>
                        </a:p>
                      </a:txBody>
                      <a:tcPr marL="54121" marR="54121" marT="0" marB="0">
                        <a:blipFill>
                          <a:blip r:embed="rId2"/>
                          <a:stretch>
                            <a:fillRect l="-953125" t="-893333" r="-3125" b="-823333"/>
                          </a:stretch>
                        </a:blipFill>
                      </a:tcPr>
                    </a:tc>
                    <a:extLst>
                      <a:ext uri="{0D108BD9-81ED-4DB2-BD59-A6C34878D82A}">
                        <a16:rowId xmlns:a16="http://schemas.microsoft.com/office/drawing/2014/main" val="3402398970"/>
                      </a:ext>
                    </a:extLst>
                  </a:tr>
                  <a:tr h="182880">
                    <a:tc>
                      <a:txBody>
                        <a:bodyPr/>
                        <a:lstStyle/>
                        <a:p>
                          <a:pPr marL="0" marR="0" algn="ctr" hangingPunct="0">
                            <a:lnSpc>
                              <a:spcPct val="150000"/>
                            </a:lnSpc>
                            <a:spcBef>
                              <a:spcPts val="0"/>
                            </a:spcBef>
                            <a:spcAft>
                              <a:spcPts val="0"/>
                            </a:spcAft>
                          </a:pPr>
                          <a:r>
                            <a:rPr lang="en-US" sz="800">
                              <a:effectLst/>
                            </a:rPr>
                            <a:t>1001</a:t>
                          </a:r>
                          <a:endParaRPr lang="en-US" sz="80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endParaRPr lang="en-US"/>
                        </a:p>
                      </a:txBody>
                      <a:tcPr marL="54121" marR="54121" marT="0" marB="0">
                        <a:blipFill>
                          <a:blip r:embed="rId2"/>
                          <a:stretch>
                            <a:fillRect l="-650000" t="-993333" r="-306250" b="-723333"/>
                          </a:stretch>
                        </a:blipFill>
                      </a:tcPr>
                    </a:tc>
                    <a:tc>
                      <a:txBody>
                        <a:bodyPr/>
                        <a:lstStyle/>
                        <a:p>
                          <a:endParaRPr lang="en-US"/>
                        </a:p>
                      </a:txBody>
                      <a:tcPr marL="54121" marR="54121" marT="0" marB="0">
                        <a:blipFill>
                          <a:blip r:embed="rId2"/>
                          <a:stretch>
                            <a:fillRect l="-750000" t="-993333" r="-206250" b="-723333"/>
                          </a:stretch>
                        </a:blipFill>
                      </a:tcPr>
                    </a:tc>
                    <a:tc>
                      <a:txBody>
                        <a:bodyPr/>
                        <a:lstStyle/>
                        <a:p>
                          <a:endParaRPr lang="en-US"/>
                        </a:p>
                      </a:txBody>
                      <a:tcPr marL="54121" marR="54121" marT="0" marB="0">
                        <a:blipFill>
                          <a:blip r:embed="rId2"/>
                          <a:stretch>
                            <a:fillRect l="-824242" t="-993333" r="-100000" b="-723333"/>
                          </a:stretch>
                        </a:blipFill>
                      </a:tcPr>
                    </a:tc>
                    <a:tc>
                      <a:txBody>
                        <a:bodyPr/>
                        <a:lstStyle/>
                        <a:p>
                          <a:endParaRPr lang="en-US"/>
                        </a:p>
                      </a:txBody>
                      <a:tcPr marL="54121" marR="54121" marT="0" marB="0">
                        <a:blipFill>
                          <a:blip r:embed="rId2"/>
                          <a:stretch>
                            <a:fillRect l="-953125" t="-993333" r="-3125" b="-723333"/>
                          </a:stretch>
                        </a:blipFill>
                      </a:tcPr>
                    </a:tc>
                    <a:extLst>
                      <a:ext uri="{0D108BD9-81ED-4DB2-BD59-A6C34878D82A}">
                        <a16:rowId xmlns:a16="http://schemas.microsoft.com/office/drawing/2014/main" val="2995336372"/>
                      </a:ext>
                    </a:extLst>
                  </a:tr>
                  <a:tr h="182880">
                    <a:tc>
                      <a:txBody>
                        <a:bodyPr/>
                        <a:lstStyle/>
                        <a:p>
                          <a:pPr marL="0" marR="0" algn="ctr" hangingPunct="0">
                            <a:lnSpc>
                              <a:spcPct val="150000"/>
                            </a:lnSpc>
                            <a:spcBef>
                              <a:spcPts val="0"/>
                            </a:spcBef>
                            <a:spcAft>
                              <a:spcPts val="0"/>
                            </a:spcAft>
                          </a:pPr>
                          <a:r>
                            <a:rPr lang="en-US" sz="800">
                              <a:effectLst/>
                            </a:rPr>
                            <a:t>1010</a:t>
                          </a:r>
                          <a:endParaRPr lang="en-US" sz="80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endParaRPr lang="en-US"/>
                        </a:p>
                      </a:txBody>
                      <a:tcPr marL="54121" marR="54121" marT="0" marB="0">
                        <a:blipFill>
                          <a:blip r:embed="rId2"/>
                          <a:stretch>
                            <a:fillRect l="-650000" t="-1093333" r="-306250" b="-623333"/>
                          </a:stretch>
                        </a:blipFill>
                      </a:tcPr>
                    </a:tc>
                    <a:tc>
                      <a:txBody>
                        <a:bodyPr/>
                        <a:lstStyle/>
                        <a:p>
                          <a:endParaRPr lang="en-US"/>
                        </a:p>
                      </a:txBody>
                      <a:tcPr marL="54121" marR="54121" marT="0" marB="0">
                        <a:blipFill>
                          <a:blip r:embed="rId2"/>
                          <a:stretch>
                            <a:fillRect l="-750000" t="-1093333" r="-206250" b="-623333"/>
                          </a:stretch>
                        </a:blipFill>
                      </a:tcPr>
                    </a:tc>
                    <a:tc>
                      <a:txBody>
                        <a:bodyPr/>
                        <a:lstStyle/>
                        <a:p>
                          <a:endParaRPr lang="en-US"/>
                        </a:p>
                      </a:txBody>
                      <a:tcPr marL="54121" marR="54121" marT="0" marB="0">
                        <a:blipFill>
                          <a:blip r:embed="rId2"/>
                          <a:stretch>
                            <a:fillRect l="-824242" t="-1093333" r="-100000" b="-623333"/>
                          </a:stretch>
                        </a:blipFill>
                      </a:tcPr>
                    </a:tc>
                    <a:tc>
                      <a:txBody>
                        <a:bodyPr/>
                        <a:lstStyle/>
                        <a:p>
                          <a:endParaRPr lang="en-US"/>
                        </a:p>
                      </a:txBody>
                      <a:tcPr marL="54121" marR="54121" marT="0" marB="0">
                        <a:blipFill>
                          <a:blip r:embed="rId2"/>
                          <a:stretch>
                            <a:fillRect l="-953125" t="-1093333" r="-3125" b="-623333"/>
                          </a:stretch>
                        </a:blipFill>
                      </a:tcPr>
                    </a:tc>
                    <a:extLst>
                      <a:ext uri="{0D108BD9-81ED-4DB2-BD59-A6C34878D82A}">
                        <a16:rowId xmlns:a16="http://schemas.microsoft.com/office/drawing/2014/main" val="132425543"/>
                      </a:ext>
                    </a:extLst>
                  </a:tr>
                  <a:tr h="182880">
                    <a:tc>
                      <a:txBody>
                        <a:bodyPr/>
                        <a:lstStyle/>
                        <a:p>
                          <a:pPr marL="0" marR="0" algn="ctr" hangingPunct="0">
                            <a:lnSpc>
                              <a:spcPct val="150000"/>
                            </a:lnSpc>
                            <a:spcBef>
                              <a:spcPts val="0"/>
                            </a:spcBef>
                            <a:spcAft>
                              <a:spcPts val="0"/>
                            </a:spcAft>
                          </a:pPr>
                          <a:r>
                            <a:rPr lang="en-US" sz="800">
                              <a:effectLst/>
                            </a:rPr>
                            <a:t>0101</a:t>
                          </a:r>
                          <a:endParaRPr lang="en-US" sz="80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endParaRPr lang="en-US"/>
                        </a:p>
                      </a:txBody>
                      <a:tcPr marL="54121" marR="54121" marT="0" marB="0">
                        <a:blipFill>
                          <a:blip r:embed="rId2"/>
                          <a:stretch>
                            <a:fillRect l="-650000" t="-1193333" r="-306250" b="-523333"/>
                          </a:stretch>
                        </a:blipFill>
                      </a:tcPr>
                    </a:tc>
                    <a:tc>
                      <a:txBody>
                        <a:bodyPr/>
                        <a:lstStyle/>
                        <a:p>
                          <a:endParaRPr lang="en-US"/>
                        </a:p>
                      </a:txBody>
                      <a:tcPr marL="54121" marR="54121" marT="0" marB="0">
                        <a:blipFill>
                          <a:blip r:embed="rId2"/>
                          <a:stretch>
                            <a:fillRect l="-750000" t="-1193333" r="-206250" b="-523333"/>
                          </a:stretch>
                        </a:blipFill>
                      </a:tcPr>
                    </a:tc>
                    <a:tc>
                      <a:txBody>
                        <a:bodyPr/>
                        <a:lstStyle/>
                        <a:p>
                          <a:endParaRPr lang="en-US"/>
                        </a:p>
                      </a:txBody>
                      <a:tcPr marL="54121" marR="54121" marT="0" marB="0">
                        <a:blipFill>
                          <a:blip r:embed="rId2"/>
                          <a:stretch>
                            <a:fillRect l="-824242" t="-1193333" r="-100000" b="-523333"/>
                          </a:stretch>
                        </a:blipFill>
                      </a:tcPr>
                    </a:tc>
                    <a:tc>
                      <a:txBody>
                        <a:bodyPr/>
                        <a:lstStyle/>
                        <a:p>
                          <a:endParaRPr lang="en-US"/>
                        </a:p>
                      </a:txBody>
                      <a:tcPr marL="54121" marR="54121" marT="0" marB="0">
                        <a:blipFill>
                          <a:blip r:embed="rId2"/>
                          <a:stretch>
                            <a:fillRect l="-953125" t="-1193333" r="-3125" b="-523333"/>
                          </a:stretch>
                        </a:blipFill>
                      </a:tcPr>
                    </a:tc>
                    <a:extLst>
                      <a:ext uri="{0D108BD9-81ED-4DB2-BD59-A6C34878D82A}">
                        <a16:rowId xmlns:a16="http://schemas.microsoft.com/office/drawing/2014/main" val="2153769023"/>
                      </a:ext>
                    </a:extLst>
                  </a:tr>
                  <a:tr h="182880">
                    <a:tc>
                      <a:txBody>
                        <a:bodyPr/>
                        <a:lstStyle/>
                        <a:p>
                          <a:pPr marL="0" marR="0" algn="ctr" hangingPunct="0">
                            <a:lnSpc>
                              <a:spcPct val="150000"/>
                            </a:lnSpc>
                            <a:spcBef>
                              <a:spcPts val="0"/>
                            </a:spcBef>
                            <a:spcAft>
                              <a:spcPts val="0"/>
                            </a:spcAft>
                          </a:pPr>
                          <a:r>
                            <a:rPr lang="en-US" sz="800">
                              <a:effectLst/>
                            </a:rPr>
                            <a:t>0111</a:t>
                          </a:r>
                          <a:endParaRPr lang="en-US" sz="80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endParaRPr lang="en-US"/>
                        </a:p>
                      </a:txBody>
                      <a:tcPr marL="54121" marR="54121" marT="0" marB="0">
                        <a:blipFill>
                          <a:blip r:embed="rId2"/>
                          <a:stretch>
                            <a:fillRect l="-650000" t="-1293333" r="-306250" b="-423333"/>
                          </a:stretch>
                        </a:blipFill>
                      </a:tcPr>
                    </a:tc>
                    <a:tc>
                      <a:txBody>
                        <a:bodyPr/>
                        <a:lstStyle/>
                        <a:p>
                          <a:endParaRPr lang="en-US"/>
                        </a:p>
                      </a:txBody>
                      <a:tcPr marL="54121" marR="54121" marT="0" marB="0">
                        <a:blipFill>
                          <a:blip r:embed="rId2"/>
                          <a:stretch>
                            <a:fillRect l="-750000" t="-1293333" r="-206250" b="-423333"/>
                          </a:stretch>
                        </a:blipFill>
                      </a:tcPr>
                    </a:tc>
                    <a:tc>
                      <a:txBody>
                        <a:bodyPr/>
                        <a:lstStyle/>
                        <a:p>
                          <a:endParaRPr lang="en-US"/>
                        </a:p>
                      </a:txBody>
                      <a:tcPr marL="54121" marR="54121" marT="0" marB="0">
                        <a:blipFill>
                          <a:blip r:embed="rId2"/>
                          <a:stretch>
                            <a:fillRect l="-824242" t="-1293333" r="-100000" b="-423333"/>
                          </a:stretch>
                        </a:blipFill>
                      </a:tcPr>
                    </a:tc>
                    <a:tc>
                      <a:txBody>
                        <a:bodyPr/>
                        <a:lstStyle/>
                        <a:p>
                          <a:endParaRPr lang="en-US"/>
                        </a:p>
                      </a:txBody>
                      <a:tcPr marL="54121" marR="54121" marT="0" marB="0">
                        <a:blipFill>
                          <a:blip r:embed="rId2"/>
                          <a:stretch>
                            <a:fillRect l="-953125" t="-1293333" r="-3125" b="-423333"/>
                          </a:stretch>
                        </a:blipFill>
                      </a:tcPr>
                    </a:tc>
                    <a:extLst>
                      <a:ext uri="{0D108BD9-81ED-4DB2-BD59-A6C34878D82A}">
                        <a16:rowId xmlns:a16="http://schemas.microsoft.com/office/drawing/2014/main" val="3992288487"/>
                      </a:ext>
                    </a:extLst>
                  </a:tr>
                  <a:tr h="182880">
                    <a:tc>
                      <a:txBody>
                        <a:bodyPr/>
                        <a:lstStyle/>
                        <a:p>
                          <a:pPr marL="0" marR="0" algn="ctr" hangingPunct="0">
                            <a:lnSpc>
                              <a:spcPct val="150000"/>
                            </a:lnSpc>
                            <a:spcBef>
                              <a:spcPts val="0"/>
                            </a:spcBef>
                            <a:spcAft>
                              <a:spcPts val="0"/>
                            </a:spcAft>
                          </a:pPr>
                          <a:r>
                            <a:rPr lang="en-US" sz="800">
                              <a:effectLst/>
                            </a:rPr>
                            <a:t>1110</a:t>
                          </a:r>
                          <a:endParaRPr lang="en-US" sz="80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endParaRPr lang="en-US"/>
                        </a:p>
                      </a:txBody>
                      <a:tcPr marL="54121" marR="54121" marT="0" marB="0">
                        <a:blipFill>
                          <a:blip r:embed="rId2"/>
                          <a:stretch>
                            <a:fillRect l="-650000" t="-1393333" r="-306250" b="-323333"/>
                          </a:stretch>
                        </a:blipFill>
                      </a:tcPr>
                    </a:tc>
                    <a:tc>
                      <a:txBody>
                        <a:bodyPr/>
                        <a:lstStyle/>
                        <a:p>
                          <a:endParaRPr lang="en-US"/>
                        </a:p>
                      </a:txBody>
                      <a:tcPr marL="54121" marR="54121" marT="0" marB="0">
                        <a:blipFill>
                          <a:blip r:embed="rId2"/>
                          <a:stretch>
                            <a:fillRect l="-750000" t="-1393333" r="-206250" b="-323333"/>
                          </a:stretch>
                        </a:blipFill>
                      </a:tcPr>
                    </a:tc>
                    <a:tc>
                      <a:txBody>
                        <a:bodyPr/>
                        <a:lstStyle/>
                        <a:p>
                          <a:endParaRPr lang="en-US"/>
                        </a:p>
                      </a:txBody>
                      <a:tcPr marL="54121" marR="54121" marT="0" marB="0">
                        <a:blipFill>
                          <a:blip r:embed="rId2"/>
                          <a:stretch>
                            <a:fillRect l="-824242" t="-1393333" r="-100000" b="-323333"/>
                          </a:stretch>
                        </a:blipFill>
                      </a:tcPr>
                    </a:tc>
                    <a:tc>
                      <a:txBody>
                        <a:bodyPr/>
                        <a:lstStyle/>
                        <a:p>
                          <a:endParaRPr lang="en-US"/>
                        </a:p>
                      </a:txBody>
                      <a:tcPr marL="54121" marR="54121" marT="0" marB="0">
                        <a:blipFill>
                          <a:blip r:embed="rId2"/>
                          <a:stretch>
                            <a:fillRect l="-953125" t="-1393333" r="-3125" b="-323333"/>
                          </a:stretch>
                        </a:blipFill>
                      </a:tcPr>
                    </a:tc>
                    <a:extLst>
                      <a:ext uri="{0D108BD9-81ED-4DB2-BD59-A6C34878D82A}">
                        <a16:rowId xmlns:a16="http://schemas.microsoft.com/office/drawing/2014/main" val="210855521"/>
                      </a:ext>
                    </a:extLst>
                  </a:tr>
                  <a:tr h="182880">
                    <a:tc>
                      <a:txBody>
                        <a:bodyPr/>
                        <a:lstStyle/>
                        <a:p>
                          <a:pPr marL="0" marR="0" algn="ctr" hangingPunct="0">
                            <a:lnSpc>
                              <a:spcPct val="150000"/>
                            </a:lnSpc>
                            <a:spcBef>
                              <a:spcPts val="0"/>
                            </a:spcBef>
                            <a:spcAft>
                              <a:spcPts val="0"/>
                            </a:spcAft>
                          </a:pPr>
                          <a:r>
                            <a:rPr lang="en-US" sz="800" dirty="0">
                              <a:effectLst/>
                            </a:rPr>
                            <a:t>1011</a:t>
                          </a:r>
                          <a:endParaRPr lang="en-US" sz="8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endParaRPr lang="en-US"/>
                        </a:p>
                      </a:txBody>
                      <a:tcPr marL="54121" marR="54121" marT="0" marB="0">
                        <a:blipFill>
                          <a:blip r:embed="rId2"/>
                          <a:stretch>
                            <a:fillRect l="-650000" t="-1493333" r="-306250" b="-223333"/>
                          </a:stretch>
                        </a:blipFill>
                      </a:tcPr>
                    </a:tc>
                    <a:tc>
                      <a:txBody>
                        <a:bodyPr/>
                        <a:lstStyle/>
                        <a:p>
                          <a:endParaRPr lang="en-US"/>
                        </a:p>
                      </a:txBody>
                      <a:tcPr marL="54121" marR="54121" marT="0" marB="0">
                        <a:blipFill>
                          <a:blip r:embed="rId2"/>
                          <a:stretch>
                            <a:fillRect l="-750000" t="-1493333" r="-206250" b="-223333"/>
                          </a:stretch>
                        </a:blipFill>
                      </a:tcPr>
                    </a:tc>
                    <a:tc>
                      <a:txBody>
                        <a:bodyPr/>
                        <a:lstStyle/>
                        <a:p>
                          <a:endParaRPr lang="en-US"/>
                        </a:p>
                      </a:txBody>
                      <a:tcPr marL="54121" marR="54121" marT="0" marB="0">
                        <a:blipFill>
                          <a:blip r:embed="rId2"/>
                          <a:stretch>
                            <a:fillRect l="-824242" t="-1493333" r="-100000" b="-223333"/>
                          </a:stretch>
                        </a:blipFill>
                      </a:tcPr>
                    </a:tc>
                    <a:tc>
                      <a:txBody>
                        <a:bodyPr/>
                        <a:lstStyle/>
                        <a:p>
                          <a:endParaRPr lang="en-US"/>
                        </a:p>
                      </a:txBody>
                      <a:tcPr marL="54121" marR="54121" marT="0" marB="0">
                        <a:blipFill>
                          <a:blip r:embed="rId2"/>
                          <a:stretch>
                            <a:fillRect l="-953125" t="-1493333" r="-3125" b="-223333"/>
                          </a:stretch>
                        </a:blipFill>
                      </a:tcPr>
                    </a:tc>
                    <a:extLst>
                      <a:ext uri="{0D108BD9-81ED-4DB2-BD59-A6C34878D82A}">
                        <a16:rowId xmlns:a16="http://schemas.microsoft.com/office/drawing/2014/main" val="3394601015"/>
                      </a:ext>
                    </a:extLst>
                  </a:tr>
                  <a:tr h="182880">
                    <a:tc>
                      <a:txBody>
                        <a:bodyPr/>
                        <a:lstStyle/>
                        <a:p>
                          <a:pPr marL="0" marR="0" algn="ctr" hangingPunct="0">
                            <a:lnSpc>
                              <a:spcPct val="150000"/>
                            </a:lnSpc>
                            <a:spcBef>
                              <a:spcPts val="0"/>
                            </a:spcBef>
                            <a:spcAft>
                              <a:spcPts val="0"/>
                            </a:spcAft>
                          </a:pPr>
                          <a:r>
                            <a:rPr lang="en-US" sz="800">
                              <a:effectLst/>
                            </a:rPr>
                            <a:t>1101</a:t>
                          </a:r>
                          <a:endParaRPr lang="en-US" sz="80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endParaRPr lang="en-US"/>
                        </a:p>
                      </a:txBody>
                      <a:tcPr marL="54121" marR="54121" marT="0" marB="0">
                        <a:blipFill>
                          <a:blip r:embed="rId2"/>
                          <a:stretch>
                            <a:fillRect l="-650000" t="-1593333" r="-306250" b="-123333"/>
                          </a:stretch>
                        </a:blipFill>
                      </a:tcPr>
                    </a:tc>
                    <a:tc>
                      <a:txBody>
                        <a:bodyPr/>
                        <a:lstStyle/>
                        <a:p>
                          <a:endParaRPr lang="en-US"/>
                        </a:p>
                      </a:txBody>
                      <a:tcPr marL="54121" marR="54121" marT="0" marB="0">
                        <a:blipFill>
                          <a:blip r:embed="rId2"/>
                          <a:stretch>
                            <a:fillRect l="-750000" t="-1593333" r="-206250" b="-123333"/>
                          </a:stretch>
                        </a:blipFill>
                      </a:tcPr>
                    </a:tc>
                    <a:tc>
                      <a:txBody>
                        <a:bodyPr/>
                        <a:lstStyle/>
                        <a:p>
                          <a:endParaRPr lang="en-US"/>
                        </a:p>
                      </a:txBody>
                      <a:tcPr marL="54121" marR="54121" marT="0" marB="0">
                        <a:blipFill>
                          <a:blip r:embed="rId2"/>
                          <a:stretch>
                            <a:fillRect l="-824242" t="-1593333" r="-100000" b="-123333"/>
                          </a:stretch>
                        </a:blipFill>
                      </a:tcPr>
                    </a:tc>
                    <a:tc>
                      <a:txBody>
                        <a:bodyPr/>
                        <a:lstStyle/>
                        <a:p>
                          <a:endParaRPr lang="en-US"/>
                        </a:p>
                      </a:txBody>
                      <a:tcPr marL="54121" marR="54121" marT="0" marB="0">
                        <a:blipFill>
                          <a:blip r:embed="rId2"/>
                          <a:stretch>
                            <a:fillRect l="-953125" t="-1593333" r="-3125" b="-123333"/>
                          </a:stretch>
                        </a:blipFill>
                      </a:tcPr>
                    </a:tc>
                    <a:extLst>
                      <a:ext uri="{0D108BD9-81ED-4DB2-BD59-A6C34878D82A}">
                        <a16:rowId xmlns:a16="http://schemas.microsoft.com/office/drawing/2014/main" val="1061643332"/>
                      </a:ext>
                    </a:extLst>
                  </a:tr>
                  <a:tr h="182880">
                    <a:tc>
                      <a:txBody>
                        <a:bodyPr/>
                        <a:lstStyle/>
                        <a:p>
                          <a:pPr marL="0" marR="0" algn="ctr" hangingPunct="0">
                            <a:lnSpc>
                              <a:spcPct val="150000"/>
                            </a:lnSpc>
                            <a:spcBef>
                              <a:spcPts val="0"/>
                            </a:spcBef>
                            <a:spcAft>
                              <a:spcPts val="0"/>
                            </a:spcAft>
                          </a:pPr>
                          <a:r>
                            <a:rPr lang="en-US" sz="800" dirty="0">
                              <a:effectLst/>
                            </a:rPr>
                            <a:t>1111</a:t>
                          </a:r>
                          <a:endParaRPr lang="en-US" sz="8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54121" marR="54121" marT="0" marB="0"/>
                    </a:tc>
                    <a:tc>
                      <a:txBody>
                        <a:bodyPr/>
                        <a:lstStyle/>
                        <a:p>
                          <a:endParaRPr lang="en-US"/>
                        </a:p>
                      </a:txBody>
                      <a:tcPr marL="54121" marR="54121" marT="0" marB="0">
                        <a:blipFill>
                          <a:blip r:embed="rId2"/>
                          <a:stretch>
                            <a:fillRect l="-650000" t="-1693333" r="-306250" b="-23333"/>
                          </a:stretch>
                        </a:blipFill>
                      </a:tcPr>
                    </a:tc>
                    <a:tc>
                      <a:txBody>
                        <a:bodyPr/>
                        <a:lstStyle/>
                        <a:p>
                          <a:endParaRPr lang="en-US"/>
                        </a:p>
                      </a:txBody>
                      <a:tcPr marL="54121" marR="54121" marT="0" marB="0">
                        <a:blipFill>
                          <a:blip r:embed="rId2"/>
                          <a:stretch>
                            <a:fillRect l="-750000" t="-1693333" r="-206250" b="-23333"/>
                          </a:stretch>
                        </a:blipFill>
                      </a:tcPr>
                    </a:tc>
                    <a:tc>
                      <a:txBody>
                        <a:bodyPr/>
                        <a:lstStyle/>
                        <a:p>
                          <a:endParaRPr lang="en-US"/>
                        </a:p>
                      </a:txBody>
                      <a:tcPr marL="54121" marR="54121" marT="0" marB="0">
                        <a:blipFill>
                          <a:blip r:embed="rId2"/>
                          <a:stretch>
                            <a:fillRect l="-824242" t="-1693333" r="-100000" b="-23333"/>
                          </a:stretch>
                        </a:blipFill>
                      </a:tcPr>
                    </a:tc>
                    <a:tc>
                      <a:txBody>
                        <a:bodyPr/>
                        <a:lstStyle/>
                        <a:p>
                          <a:endParaRPr lang="en-US"/>
                        </a:p>
                      </a:txBody>
                      <a:tcPr marL="54121" marR="54121" marT="0" marB="0">
                        <a:blipFill>
                          <a:blip r:embed="rId2"/>
                          <a:stretch>
                            <a:fillRect l="-953125" t="-1693333" r="-3125" b="-23333"/>
                          </a:stretch>
                        </a:blipFill>
                      </a:tcPr>
                    </a:tc>
                    <a:extLst>
                      <a:ext uri="{0D108BD9-81ED-4DB2-BD59-A6C34878D82A}">
                        <a16:rowId xmlns:a16="http://schemas.microsoft.com/office/drawing/2014/main" val="2193487020"/>
                      </a:ext>
                    </a:extLst>
                  </a:tr>
                </a:tbl>
              </a:graphicData>
            </a:graphic>
          </p:graphicFrame>
        </mc:Fallback>
      </mc:AlternateContent>
      <mc:AlternateContent xmlns:mc="http://schemas.openxmlformats.org/markup-compatibility/2006" xmlns:a14="http://schemas.microsoft.com/office/drawing/2010/main">
        <mc:Choice Requires="a14">
          <p:sp>
            <p:nvSpPr>
              <p:cNvPr id="9" name="Rectangle 8"/>
              <p:cNvSpPr/>
              <p:nvPr/>
            </p:nvSpPr>
            <p:spPr>
              <a:xfrm>
                <a:off x="847303" y="5545915"/>
                <a:ext cx="2251129"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b="1" i="0" smtClean="0">
                          <a:solidFill>
                            <a:schemeClr val="tx1"/>
                          </a:solidFill>
                          <a:latin typeface="Cambria Math" panose="02040503050406030204" pitchFamily="18" charset="0"/>
                        </a:rPr>
                        <m:t>𝐟</m:t>
                      </m:r>
                      <m:r>
                        <a:rPr lang="en-US" sz="1050" b="0" i="0">
                          <a:solidFill>
                            <a:schemeClr val="tx1"/>
                          </a:solidFill>
                          <a:latin typeface="Cambria Math" panose="02040503050406030204" pitchFamily="18" charset="0"/>
                        </a:rPr>
                        <m:t>=</m:t>
                      </m:r>
                      <m:d>
                        <m:dPr>
                          <m:begChr m:val="["/>
                          <m:endChr m:val="]"/>
                          <m:ctrlPr>
                            <a:rPr lang="en-US" sz="1050" i="1" smtClean="0">
                              <a:solidFill>
                                <a:schemeClr val="tx1"/>
                              </a:solidFill>
                              <a:latin typeface="Cambria Math" panose="02040503050406030204" pitchFamily="18" charset="0"/>
                            </a:rPr>
                          </m:ctrlPr>
                        </m:dPr>
                        <m:e>
                          <m:m>
                            <m:mPr>
                              <m:mcs>
                                <m:mc>
                                  <m:mcPr>
                                    <m:count m:val="7"/>
                                    <m:mcJc m:val="center"/>
                                  </m:mcPr>
                                </m:mc>
                              </m:mcs>
                              <m:ctrlPr>
                                <a:rPr lang="en-US" sz="1050" i="1">
                                  <a:solidFill>
                                    <a:schemeClr val="tx1"/>
                                  </a:solidFill>
                                  <a:latin typeface="Cambria Math" panose="02040503050406030204" pitchFamily="18" charset="0"/>
                                </a:rPr>
                              </m:ctrlPr>
                            </m:mPr>
                            <m:mr>
                              <m:e>
                                <m:r>
                                  <m:rPr>
                                    <m:brk m:alnAt="7"/>
                                  </m:rPr>
                                  <a:rPr lang="en-US" sz="1050" b="0" i="0" smtClean="0">
                                    <a:solidFill>
                                      <a:schemeClr val="tx1"/>
                                    </a:solidFill>
                                    <a:latin typeface="Cambria Math" panose="02040503050406030204" pitchFamily="18" charset="0"/>
                                  </a:rPr>
                                  <m:t>1</m:t>
                                </m:r>
                              </m:e>
                              <m:e>
                                <m:r>
                                  <a:rPr lang="en-US" sz="1050" b="0" i="0" smtClean="0">
                                    <a:solidFill>
                                      <a:schemeClr val="tx1"/>
                                    </a:solidFill>
                                    <a:latin typeface="Cambria Math" panose="02040503050406030204" pitchFamily="18" charset="0"/>
                                  </a:rPr>
                                  <m:t>1</m:t>
                                </m:r>
                                <m:r>
                                  <m:rPr>
                                    <m:sty m:val="p"/>
                                  </m:rPr>
                                  <a:rPr lang="en-US" sz="1050" b="0" i="0" smtClean="0">
                                    <a:solidFill>
                                      <a:schemeClr val="tx1"/>
                                    </a:solidFill>
                                    <a:latin typeface="Cambria Math" panose="02040503050406030204" pitchFamily="18" charset="0"/>
                                  </a:rPr>
                                  <m:t>i</m:t>
                                </m:r>
                              </m:e>
                              <m:e>
                                <m:r>
                                  <a:rPr lang="en-US" sz="1050" b="0" i="0" smtClean="0">
                                    <a:solidFill>
                                      <a:schemeClr val="tx1"/>
                                    </a:solidFill>
                                    <a:latin typeface="Cambria Math" panose="02040503050406030204" pitchFamily="18" charset="0"/>
                                  </a:rPr>
                                  <m:t>1</m:t>
                                </m:r>
                              </m:e>
                              <m:e>
                                <m:r>
                                  <a:rPr lang="en-US" sz="1050" b="0" i="0" smtClean="0">
                                    <a:solidFill>
                                      <a:schemeClr val="tx1"/>
                                    </a:solidFill>
                                    <a:latin typeface="Cambria Math" panose="02040503050406030204" pitchFamily="18" charset="0"/>
                                  </a:rPr>
                                  <m:t>0</m:t>
                                </m:r>
                              </m:e>
                              <m:e>
                                <m:r>
                                  <a:rPr lang="en-US" sz="1050" b="0" i="0" smtClean="0">
                                    <a:solidFill>
                                      <a:schemeClr val="tx1"/>
                                    </a:solidFill>
                                    <a:latin typeface="Cambria Math" panose="02040503050406030204" pitchFamily="18" charset="0"/>
                                  </a:rPr>
                                  <m:t>−1</m:t>
                                </m:r>
                                <m:r>
                                  <m:rPr>
                                    <m:sty m:val="p"/>
                                  </m:rPr>
                                  <a:rPr lang="en-US" sz="1050" b="0" i="0" smtClean="0">
                                    <a:solidFill>
                                      <a:schemeClr val="tx1"/>
                                    </a:solidFill>
                                    <a:latin typeface="Cambria Math" panose="02040503050406030204" pitchFamily="18" charset="0"/>
                                  </a:rPr>
                                  <m:t>i</m:t>
                                </m:r>
                              </m:e>
                              <m:e>
                                <m:r>
                                  <a:rPr lang="en-US" sz="1050" b="0" i="0" smtClean="0">
                                    <a:solidFill>
                                      <a:schemeClr val="tx1"/>
                                    </a:solidFill>
                                    <a:latin typeface="Cambria Math" panose="02040503050406030204" pitchFamily="18" charset="0"/>
                                  </a:rPr>
                                  <m:t>−1</m:t>
                                </m:r>
                                <m:r>
                                  <m:rPr>
                                    <m:sty m:val="p"/>
                                  </m:rPr>
                                  <a:rPr lang="en-US" sz="1050" b="0" i="0" smtClean="0">
                                    <a:solidFill>
                                      <a:schemeClr val="tx1"/>
                                    </a:solidFill>
                                    <a:latin typeface="Cambria Math" panose="02040503050406030204" pitchFamily="18" charset="0"/>
                                  </a:rPr>
                                  <m:t>i</m:t>
                                </m:r>
                              </m:e>
                              <m:e>
                                <m:r>
                                  <a:rPr lang="en-US" sz="1050" b="0" i="0" smtClean="0">
                                    <a:solidFill>
                                      <a:schemeClr val="tx1"/>
                                    </a:solidFill>
                                    <a:latin typeface="Cambria Math" panose="02040503050406030204" pitchFamily="18" charset="0"/>
                                  </a:rPr>
                                  <m:t>1</m:t>
                                </m:r>
                                <m:r>
                                  <m:rPr>
                                    <m:sty m:val="p"/>
                                  </m:rPr>
                                  <a:rPr lang="en-US" sz="1050" b="0" i="0" smtClean="0">
                                    <a:solidFill>
                                      <a:schemeClr val="tx1"/>
                                    </a:solidFill>
                                    <a:latin typeface="Cambria Math" panose="02040503050406030204" pitchFamily="18" charset="0"/>
                                  </a:rPr>
                                  <m:t>i</m:t>
                                </m:r>
                              </m:e>
                            </m:mr>
                          </m:m>
                        </m:e>
                      </m:d>
                    </m:oMath>
                  </m:oMathPara>
                </a14:m>
                <a:endParaRPr lang="en-US" sz="1050" dirty="0">
                  <a:solidFill>
                    <a:schemeClr val="tx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847303" y="5545915"/>
                <a:ext cx="2251129" cy="25391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34125" y="5338766"/>
                <a:ext cx="2156552"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b="1" i="0" smtClean="0">
                          <a:solidFill>
                            <a:schemeClr val="tx1"/>
                          </a:solidFill>
                          <a:latin typeface="Cambria Math" panose="02040503050406030204" pitchFamily="18" charset="0"/>
                        </a:rPr>
                        <m:t>𝐞</m:t>
                      </m:r>
                      <m:r>
                        <a:rPr lang="en-US" sz="1050" b="0" i="0">
                          <a:solidFill>
                            <a:schemeClr val="tx1"/>
                          </a:solidFill>
                          <a:latin typeface="Cambria Math" panose="02040503050406030204" pitchFamily="18" charset="0"/>
                        </a:rPr>
                        <m:t>=</m:t>
                      </m:r>
                      <m:d>
                        <m:dPr>
                          <m:begChr m:val="["/>
                          <m:endChr m:val="]"/>
                          <m:ctrlPr>
                            <a:rPr lang="en-US" sz="1050" i="1" smtClean="0">
                              <a:solidFill>
                                <a:schemeClr val="tx1"/>
                              </a:solidFill>
                              <a:latin typeface="Cambria Math" panose="02040503050406030204" pitchFamily="18" charset="0"/>
                            </a:rPr>
                          </m:ctrlPr>
                        </m:dPr>
                        <m:e>
                          <m:m>
                            <m:mPr>
                              <m:mcs>
                                <m:mc>
                                  <m:mcPr>
                                    <m:count m:val="7"/>
                                    <m:mcJc m:val="center"/>
                                  </m:mcPr>
                                </m:mc>
                              </m:mcs>
                              <m:ctrlPr>
                                <a:rPr lang="en-US" sz="1050" i="1">
                                  <a:solidFill>
                                    <a:schemeClr val="tx1"/>
                                  </a:solidFill>
                                  <a:latin typeface="Cambria Math" panose="02040503050406030204" pitchFamily="18" charset="0"/>
                                </a:rPr>
                              </m:ctrlPr>
                            </m:mPr>
                            <m:mr>
                              <m:e>
                                <m:r>
                                  <m:rPr>
                                    <m:brk m:alnAt="7"/>
                                  </m:rPr>
                                  <a:rPr lang="en-US" sz="1050" b="0" i="0" smtClean="0">
                                    <a:solidFill>
                                      <a:schemeClr val="tx1"/>
                                    </a:solidFill>
                                    <a:latin typeface="Cambria Math" panose="02040503050406030204" pitchFamily="18" charset="0"/>
                                  </a:rPr>
                                  <m:t>1</m:t>
                                </m:r>
                              </m:e>
                              <m:e>
                                <m:r>
                                  <a:rPr lang="en-US" sz="1050" b="0" i="0" smtClean="0">
                                    <a:solidFill>
                                      <a:schemeClr val="tx1"/>
                                    </a:solidFill>
                                    <a:latin typeface="Cambria Math" panose="02040503050406030204" pitchFamily="18" charset="0"/>
                                  </a:rPr>
                                  <m:t>1</m:t>
                                </m:r>
                                <m:r>
                                  <m:rPr>
                                    <m:sty m:val="p"/>
                                  </m:rPr>
                                  <a:rPr lang="en-US" sz="1050" b="0" i="0" smtClean="0">
                                    <a:solidFill>
                                      <a:schemeClr val="tx1"/>
                                    </a:solidFill>
                                    <a:latin typeface="Cambria Math" panose="02040503050406030204" pitchFamily="18" charset="0"/>
                                  </a:rPr>
                                  <m:t>i</m:t>
                                </m:r>
                              </m:e>
                              <m:e>
                                <m:r>
                                  <a:rPr lang="en-US" sz="1050" b="0" i="0" smtClean="0">
                                    <a:solidFill>
                                      <a:schemeClr val="tx1"/>
                                    </a:solidFill>
                                    <a:latin typeface="Cambria Math" panose="02040503050406030204" pitchFamily="18" charset="0"/>
                                  </a:rPr>
                                  <m:t>1</m:t>
                                </m:r>
                              </m:e>
                              <m:e>
                                <m:r>
                                  <a:rPr lang="en-US" sz="1050" b="0" i="0" smtClean="0">
                                    <a:solidFill>
                                      <a:schemeClr val="tx1"/>
                                    </a:solidFill>
                                    <a:latin typeface="Cambria Math" panose="02040503050406030204" pitchFamily="18" charset="0"/>
                                  </a:rPr>
                                  <m:t>0</m:t>
                                </m:r>
                              </m:e>
                              <m:e>
                                <m:r>
                                  <a:rPr lang="en-US" sz="1050" b="0" i="0" smtClean="0">
                                    <a:solidFill>
                                      <a:schemeClr val="tx1"/>
                                    </a:solidFill>
                                    <a:latin typeface="Cambria Math" panose="02040503050406030204" pitchFamily="18" charset="0"/>
                                  </a:rPr>
                                  <m:t>1</m:t>
                                </m:r>
                                <m:r>
                                  <m:rPr>
                                    <m:sty m:val="p"/>
                                  </m:rPr>
                                  <a:rPr lang="en-US" sz="1050" b="0" i="0" smtClean="0">
                                    <a:solidFill>
                                      <a:schemeClr val="tx1"/>
                                    </a:solidFill>
                                    <a:latin typeface="Cambria Math" panose="02040503050406030204" pitchFamily="18" charset="0"/>
                                  </a:rPr>
                                  <m:t>i</m:t>
                                </m:r>
                              </m:e>
                              <m:e>
                                <m:r>
                                  <a:rPr lang="en-US" sz="1050" b="0" i="0" smtClean="0">
                                    <a:solidFill>
                                      <a:schemeClr val="tx1"/>
                                    </a:solidFill>
                                    <a:latin typeface="Cambria Math" panose="02040503050406030204" pitchFamily="18" charset="0"/>
                                  </a:rPr>
                                  <m:t>1</m:t>
                                </m:r>
                                <m:r>
                                  <m:rPr>
                                    <m:sty m:val="p"/>
                                  </m:rPr>
                                  <a:rPr lang="en-US" sz="1050" b="0" i="0" smtClean="0">
                                    <a:solidFill>
                                      <a:schemeClr val="tx1"/>
                                    </a:solidFill>
                                    <a:latin typeface="Cambria Math" panose="02040503050406030204" pitchFamily="18" charset="0"/>
                                  </a:rPr>
                                  <m:t>i</m:t>
                                </m:r>
                              </m:e>
                              <m:e>
                                <m:r>
                                  <a:rPr lang="en-US" sz="1050" b="0" i="0" smtClean="0">
                                    <a:solidFill>
                                      <a:schemeClr val="tx1"/>
                                    </a:solidFill>
                                    <a:latin typeface="Cambria Math" panose="02040503050406030204" pitchFamily="18" charset="0"/>
                                  </a:rPr>
                                  <m:t>−1</m:t>
                                </m:r>
                                <m:r>
                                  <m:rPr>
                                    <m:sty m:val="p"/>
                                  </m:rPr>
                                  <a:rPr lang="en-US" sz="1050" b="0" i="0" smtClean="0">
                                    <a:solidFill>
                                      <a:schemeClr val="tx1"/>
                                    </a:solidFill>
                                    <a:latin typeface="Cambria Math" panose="02040503050406030204" pitchFamily="18" charset="0"/>
                                  </a:rPr>
                                  <m:t>i</m:t>
                                </m:r>
                              </m:e>
                            </m:mr>
                          </m:m>
                        </m:e>
                      </m:d>
                    </m:oMath>
                  </m:oMathPara>
                </a14:m>
                <a:endParaRPr lang="en-US" sz="1050" dirty="0">
                  <a:solidFill>
                    <a:schemeClr val="tx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834125" y="5338766"/>
                <a:ext cx="2156552" cy="25391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97114" y="5760941"/>
                <a:ext cx="2302425"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b="1" i="0" smtClean="0">
                          <a:solidFill>
                            <a:schemeClr val="tx1"/>
                          </a:solidFill>
                          <a:latin typeface="Cambria Math" panose="02040503050406030204" pitchFamily="18" charset="0"/>
                        </a:rPr>
                        <m:t>𝐡</m:t>
                      </m:r>
                      <m:r>
                        <a:rPr lang="en-US" sz="1050" b="0" i="0">
                          <a:solidFill>
                            <a:schemeClr val="tx1"/>
                          </a:solidFill>
                          <a:latin typeface="Cambria Math" panose="02040503050406030204" pitchFamily="18" charset="0"/>
                        </a:rPr>
                        <m:t>=</m:t>
                      </m:r>
                      <m:d>
                        <m:dPr>
                          <m:begChr m:val="["/>
                          <m:endChr m:val="]"/>
                          <m:ctrlPr>
                            <a:rPr lang="en-US" sz="1050" i="1" smtClean="0">
                              <a:solidFill>
                                <a:schemeClr val="tx1"/>
                              </a:solidFill>
                              <a:latin typeface="Cambria Math" panose="02040503050406030204" pitchFamily="18" charset="0"/>
                            </a:rPr>
                          </m:ctrlPr>
                        </m:dPr>
                        <m:e>
                          <m:m>
                            <m:mPr>
                              <m:mcs>
                                <m:mc>
                                  <m:mcPr>
                                    <m:count m:val="7"/>
                                    <m:mcJc m:val="center"/>
                                  </m:mcPr>
                                </m:mc>
                              </m:mcs>
                              <m:ctrlPr>
                                <a:rPr lang="en-US" sz="1050" i="1">
                                  <a:solidFill>
                                    <a:schemeClr val="tx1"/>
                                  </a:solidFill>
                                  <a:latin typeface="Cambria Math" panose="02040503050406030204" pitchFamily="18" charset="0"/>
                                </a:rPr>
                              </m:ctrlPr>
                            </m:mPr>
                            <m:mr>
                              <m:e>
                                <m:r>
                                  <m:rPr>
                                    <m:brk m:alnAt="7"/>
                                  </m:rPr>
                                  <a:rPr lang="en-US" sz="1050" b="0" i="0" smtClean="0">
                                    <a:solidFill>
                                      <a:schemeClr val="tx1"/>
                                    </a:solidFill>
                                    <a:latin typeface="Cambria Math" panose="02040503050406030204" pitchFamily="18" charset="0"/>
                                  </a:rPr>
                                  <m:t>1</m:t>
                                </m:r>
                                <m:r>
                                  <m:rPr>
                                    <m:sty m:val="p"/>
                                  </m:rPr>
                                  <a:rPr lang="en-US" sz="1050" b="0" i="0" smtClean="0">
                                    <a:solidFill>
                                      <a:schemeClr val="tx1"/>
                                    </a:solidFill>
                                    <a:latin typeface="Cambria Math" panose="02040503050406030204" pitchFamily="18" charset="0"/>
                                  </a:rPr>
                                  <m:t>i</m:t>
                                </m:r>
                              </m:e>
                              <m:e>
                                <m:r>
                                  <a:rPr lang="en-US" sz="1050" b="0" i="0" smtClean="0">
                                    <a:solidFill>
                                      <a:schemeClr val="tx1"/>
                                    </a:solidFill>
                                    <a:latin typeface="Cambria Math" panose="02040503050406030204" pitchFamily="18" charset="0"/>
                                  </a:rPr>
                                  <m:t>−1</m:t>
                                </m:r>
                              </m:e>
                              <m:e>
                                <m:r>
                                  <a:rPr lang="en-US" sz="1050" b="0" i="0" smtClean="0">
                                    <a:solidFill>
                                      <a:schemeClr val="tx1"/>
                                    </a:solidFill>
                                    <a:latin typeface="Cambria Math" panose="02040503050406030204" pitchFamily="18" charset="0"/>
                                  </a:rPr>
                                  <m:t>1</m:t>
                                </m:r>
                                <m:r>
                                  <m:rPr>
                                    <m:sty m:val="p"/>
                                  </m:rPr>
                                  <a:rPr lang="en-US" sz="1050" b="0" i="0" smtClean="0">
                                    <a:solidFill>
                                      <a:schemeClr val="tx1"/>
                                    </a:solidFill>
                                    <a:latin typeface="Cambria Math" panose="02040503050406030204" pitchFamily="18" charset="0"/>
                                  </a:rPr>
                                  <m:t>i</m:t>
                                </m:r>
                              </m:e>
                              <m:e>
                                <m:r>
                                  <a:rPr lang="en-US" sz="1050" b="0" i="0" smtClean="0">
                                    <a:solidFill>
                                      <a:schemeClr val="tx1"/>
                                    </a:solidFill>
                                    <a:latin typeface="Cambria Math" panose="02040503050406030204" pitchFamily="18" charset="0"/>
                                  </a:rPr>
                                  <m:t>0</m:t>
                                </m:r>
                              </m:e>
                              <m:e>
                                <m:r>
                                  <a:rPr lang="en-US" sz="1050" b="0" i="0" smtClean="0">
                                    <a:solidFill>
                                      <a:schemeClr val="tx1"/>
                                    </a:solidFill>
                                    <a:latin typeface="Cambria Math" panose="02040503050406030204" pitchFamily="18" charset="0"/>
                                  </a:rPr>
                                  <m:t>1</m:t>
                                </m:r>
                                <m:r>
                                  <m:rPr>
                                    <m:sty m:val="p"/>
                                  </m:rPr>
                                  <a:rPr lang="en-US" sz="1050" b="0" i="0" smtClean="0">
                                    <a:solidFill>
                                      <a:schemeClr val="tx1"/>
                                    </a:solidFill>
                                    <a:latin typeface="Cambria Math" panose="02040503050406030204" pitchFamily="18" charset="0"/>
                                  </a:rPr>
                                  <m:t>i</m:t>
                                </m:r>
                              </m:e>
                              <m:e>
                                <m:r>
                                  <a:rPr lang="en-US" sz="1050" b="0" i="0" smtClean="0">
                                    <a:solidFill>
                                      <a:schemeClr val="tx1"/>
                                    </a:solidFill>
                                    <a:latin typeface="Cambria Math" panose="02040503050406030204" pitchFamily="18" charset="0"/>
                                  </a:rPr>
                                  <m:t>1</m:t>
                                </m:r>
                                <m:r>
                                  <m:rPr>
                                    <m:sty m:val="p"/>
                                  </m:rPr>
                                  <a:rPr lang="en-US" sz="1050" b="0" i="0" smtClean="0">
                                    <a:solidFill>
                                      <a:schemeClr val="tx1"/>
                                    </a:solidFill>
                                    <a:latin typeface="Cambria Math" panose="02040503050406030204" pitchFamily="18" charset="0"/>
                                  </a:rPr>
                                  <m:t>i</m:t>
                                </m:r>
                              </m:e>
                              <m:e>
                                <m:r>
                                  <a:rPr lang="en-US" sz="1050" b="0" i="0" smtClean="0">
                                    <a:solidFill>
                                      <a:schemeClr val="tx1"/>
                                    </a:solidFill>
                                    <a:latin typeface="Cambria Math" panose="02040503050406030204" pitchFamily="18" charset="0"/>
                                  </a:rPr>
                                  <m:t>−1</m:t>
                                </m:r>
                                <m:r>
                                  <m:rPr>
                                    <m:sty m:val="p"/>
                                  </m:rPr>
                                  <a:rPr lang="en-US" sz="1050" b="0" i="0" smtClean="0">
                                    <a:solidFill>
                                      <a:schemeClr val="tx1"/>
                                    </a:solidFill>
                                    <a:latin typeface="Cambria Math" panose="02040503050406030204" pitchFamily="18" charset="0"/>
                                  </a:rPr>
                                  <m:t>i</m:t>
                                </m:r>
                              </m:e>
                            </m:mr>
                          </m:m>
                        </m:e>
                      </m:d>
                    </m:oMath>
                  </m:oMathPara>
                </a14:m>
                <a:endParaRPr lang="en-US" sz="1050" dirty="0">
                  <a:solidFill>
                    <a:schemeClr val="tx1"/>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797114" y="5760941"/>
                <a:ext cx="2302425" cy="25391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807726" y="5956184"/>
                <a:ext cx="2462213"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050" b="1" i="0" smtClean="0">
                          <a:solidFill>
                            <a:schemeClr val="tx1"/>
                          </a:solidFill>
                          <a:latin typeface="Cambria Math" panose="02040503050406030204" pitchFamily="18" charset="0"/>
                        </a:rPr>
                        <m:t>𝐜</m:t>
                      </m:r>
                      <m:r>
                        <a:rPr lang="en-US" sz="1050" b="0" i="0">
                          <a:solidFill>
                            <a:schemeClr val="tx1"/>
                          </a:solidFill>
                          <a:latin typeface="Cambria Math" panose="02040503050406030204" pitchFamily="18" charset="0"/>
                        </a:rPr>
                        <m:t>=</m:t>
                      </m:r>
                      <m:d>
                        <m:dPr>
                          <m:begChr m:val="["/>
                          <m:endChr m:val="]"/>
                          <m:ctrlPr>
                            <a:rPr lang="en-US" sz="1050" i="1" smtClean="0">
                              <a:solidFill>
                                <a:schemeClr val="tx1"/>
                              </a:solidFill>
                              <a:latin typeface="Cambria Math" panose="02040503050406030204" pitchFamily="18" charset="0"/>
                            </a:rPr>
                          </m:ctrlPr>
                        </m:dPr>
                        <m:e>
                          <m:m>
                            <m:mPr>
                              <m:mcs>
                                <m:mc>
                                  <m:mcPr>
                                    <m:count m:val="7"/>
                                    <m:mcJc m:val="center"/>
                                  </m:mcPr>
                                </m:mc>
                              </m:mcs>
                              <m:ctrlPr>
                                <a:rPr lang="en-US" sz="1050" i="1">
                                  <a:solidFill>
                                    <a:schemeClr val="tx1"/>
                                  </a:solidFill>
                                  <a:latin typeface="Cambria Math" panose="02040503050406030204" pitchFamily="18" charset="0"/>
                                </a:rPr>
                              </m:ctrlPr>
                            </m:mPr>
                            <m:mr>
                              <m:e>
                                <m:r>
                                  <a:rPr lang="en-US" sz="1050" b="0" i="0" smtClean="0">
                                    <a:solidFill>
                                      <a:schemeClr val="tx1"/>
                                    </a:solidFill>
                                    <a:latin typeface="Cambria Math" panose="02040503050406030204" pitchFamily="18" charset="0"/>
                                  </a:rPr>
                                  <m:t>−1</m:t>
                                </m:r>
                                <m:r>
                                  <m:rPr>
                                    <m:sty m:val="p"/>
                                  </m:rPr>
                                  <a:rPr lang="en-US" sz="1050" b="0" i="0" smtClean="0">
                                    <a:solidFill>
                                      <a:schemeClr val="tx1"/>
                                    </a:solidFill>
                                    <a:latin typeface="Cambria Math" panose="02040503050406030204" pitchFamily="18" charset="0"/>
                                  </a:rPr>
                                  <m:t>i</m:t>
                                </m:r>
                              </m:e>
                              <m:e>
                                <m:r>
                                  <a:rPr lang="en-US" sz="1050" b="0" i="0" smtClean="0">
                                    <a:solidFill>
                                      <a:schemeClr val="tx1"/>
                                    </a:solidFill>
                                    <a:latin typeface="Cambria Math" panose="02040503050406030204" pitchFamily="18" charset="0"/>
                                  </a:rPr>
                                  <m:t>−1</m:t>
                                </m:r>
                              </m:e>
                              <m:e>
                                <m:r>
                                  <a:rPr lang="en-US" sz="1050" b="0" i="0" smtClean="0">
                                    <a:solidFill>
                                      <a:schemeClr val="tx1"/>
                                    </a:solidFill>
                                    <a:latin typeface="Cambria Math" panose="02040503050406030204" pitchFamily="18" charset="0"/>
                                  </a:rPr>
                                  <m:t>1</m:t>
                                </m:r>
                                <m:r>
                                  <m:rPr>
                                    <m:sty m:val="p"/>
                                  </m:rPr>
                                  <a:rPr lang="en-US" sz="1050" b="0" i="0" smtClean="0">
                                    <a:solidFill>
                                      <a:schemeClr val="tx1"/>
                                    </a:solidFill>
                                    <a:latin typeface="Cambria Math" panose="02040503050406030204" pitchFamily="18" charset="0"/>
                                  </a:rPr>
                                  <m:t>i</m:t>
                                </m:r>
                              </m:e>
                              <m:e>
                                <m:r>
                                  <a:rPr lang="en-US" sz="1050" b="0" i="0" smtClean="0">
                                    <a:solidFill>
                                      <a:schemeClr val="tx1"/>
                                    </a:solidFill>
                                    <a:latin typeface="Cambria Math" panose="02040503050406030204" pitchFamily="18" charset="0"/>
                                  </a:rPr>
                                  <m:t>0</m:t>
                                </m:r>
                              </m:e>
                              <m:e>
                                <m:r>
                                  <a:rPr lang="en-US" sz="1050" b="0" i="0" smtClean="0">
                                    <a:solidFill>
                                      <a:schemeClr val="tx1"/>
                                    </a:solidFill>
                                    <a:latin typeface="Cambria Math" panose="02040503050406030204" pitchFamily="18" charset="0"/>
                                  </a:rPr>
                                  <m:t>1</m:t>
                                </m:r>
                                <m:r>
                                  <m:rPr>
                                    <m:sty m:val="p"/>
                                  </m:rPr>
                                  <a:rPr lang="en-US" sz="1050" b="0" i="0" smtClean="0">
                                    <a:solidFill>
                                      <a:schemeClr val="tx1"/>
                                    </a:solidFill>
                                    <a:latin typeface="Cambria Math" panose="02040503050406030204" pitchFamily="18" charset="0"/>
                                  </a:rPr>
                                  <m:t>i</m:t>
                                </m:r>
                              </m:e>
                              <m:e>
                                <m:r>
                                  <a:rPr lang="en-US" sz="1050" b="0" i="0" smtClean="0">
                                    <a:solidFill>
                                      <a:schemeClr val="tx1"/>
                                    </a:solidFill>
                                    <a:latin typeface="Cambria Math" panose="02040503050406030204" pitchFamily="18" charset="0"/>
                                  </a:rPr>
                                  <m:t>−1</m:t>
                                </m:r>
                              </m:e>
                              <m:e>
                                <m:r>
                                  <a:rPr lang="en-US" sz="1050" b="0" i="0" smtClean="0">
                                    <a:solidFill>
                                      <a:schemeClr val="tx1"/>
                                    </a:solidFill>
                                    <a:latin typeface="Cambria Math" panose="02040503050406030204" pitchFamily="18" charset="0"/>
                                  </a:rPr>
                                  <m:t>−1</m:t>
                                </m:r>
                                <m:r>
                                  <m:rPr>
                                    <m:sty m:val="p"/>
                                  </m:rPr>
                                  <a:rPr lang="en-US" sz="1050" b="0" i="0" smtClean="0">
                                    <a:solidFill>
                                      <a:schemeClr val="tx1"/>
                                    </a:solidFill>
                                    <a:latin typeface="Cambria Math" panose="02040503050406030204" pitchFamily="18" charset="0"/>
                                  </a:rPr>
                                  <m:t>i</m:t>
                                </m:r>
                              </m:e>
                            </m:mr>
                          </m:m>
                        </m:e>
                      </m:d>
                    </m:oMath>
                  </m:oMathPara>
                </a14:m>
                <a:endParaRPr lang="en-US" sz="1050" dirty="0">
                  <a:solidFill>
                    <a:schemeClr val="tx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807726" y="5956184"/>
                <a:ext cx="2462213" cy="253916"/>
              </a:xfrm>
              <a:prstGeom prst="rect">
                <a:avLst/>
              </a:prstGeom>
              <a:blipFill>
                <a:blip r:embed="rId6"/>
                <a:stretch>
                  <a:fillRect/>
                </a:stretch>
              </a:blipFill>
            </p:spPr>
            <p:txBody>
              <a:bodyPr/>
              <a:lstStyle/>
              <a:p>
                <a:r>
                  <a:rPr lang="en-US">
                    <a:noFill/>
                  </a:rPr>
                  <a:t> </a:t>
                </a:r>
              </a:p>
            </p:txBody>
          </p:sp>
        </mc:Fallback>
      </mc:AlternateContent>
      <p:cxnSp>
        <p:nvCxnSpPr>
          <p:cNvPr id="132" name="Straight Arrow Connector 131"/>
          <p:cNvCxnSpPr/>
          <p:nvPr/>
        </p:nvCxnSpPr>
        <p:spPr bwMode="auto">
          <a:xfrm>
            <a:off x="7933820" y="3840245"/>
            <a:ext cx="314830" cy="0"/>
          </a:xfrm>
          <a:prstGeom prst="straightConnector1">
            <a:avLst/>
          </a:prstGeom>
          <a:solidFill>
            <a:srgbClr val="00B8FF"/>
          </a:solidFill>
          <a:ln w="9525" cap="flat" cmpd="sng" algn="ctr">
            <a:solidFill>
              <a:schemeClr val="tx1"/>
            </a:solidFill>
            <a:prstDash val="solid"/>
            <a:round/>
            <a:headEnd type="triangle" w="med" len="med"/>
            <a:tailEnd type="triangle" w="med" len="med"/>
          </a:ln>
          <a:effectLst/>
        </p:spPr>
      </p:cxnSp>
      <mc:AlternateContent xmlns:mc="http://schemas.openxmlformats.org/markup-compatibility/2006" xmlns:a14="http://schemas.microsoft.com/office/drawing/2010/main">
        <mc:Choice Requires="a14">
          <p:sp>
            <p:nvSpPr>
              <p:cNvPr id="133" name="Rectangle 132"/>
              <p:cNvSpPr/>
              <p:nvPr/>
            </p:nvSpPr>
            <p:spPr>
              <a:xfrm>
                <a:off x="7905226" y="3846522"/>
                <a:ext cx="564015" cy="276999"/>
              </a:xfrm>
              <a:prstGeom prst="rect">
                <a:avLst/>
              </a:prstGeom>
            </p:spPr>
            <p:txBody>
              <a:bodyPr wrap="square">
                <a:spAutoFit/>
              </a:bodyPr>
              <a:lstStyle/>
              <a:p>
                <a:r>
                  <a:rPr lang="en-US" sz="1200" dirty="0">
                    <a:solidFill>
                      <a:prstClr val="black"/>
                    </a:solidFill>
                    <a:latin typeface="Calibri"/>
                  </a:rPr>
                  <a:t>2</a:t>
                </a:r>
                <a14:m>
                  <m:oMath xmlns:m="http://schemas.openxmlformats.org/officeDocument/2006/math">
                    <m:r>
                      <a:rPr lang="en-US" sz="1200" b="0" i="1" smtClean="0">
                        <a:solidFill>
                          <a:prstClr val="black"/>
                        </a:solidFill>
                        <a:latin typeface="Cambria Math" panose="02040503050406030204" pitchFamily="18" charset="0"/>
                      </a:rPr>
                      <m:t>𝜇</m:t>
                    </m:r>
                  </m:oMath>
                </a14:m>
                <a:r>
                  <a:rPr lang="en-US" sz="1200" dirty="0">
                    <a:solidFill>
                      <a:schemeClr val="tx1"/>
                    </a:solidFill>
                  </a:rPr>
                  <a:t>s</a:t>
                </a:r>
              </a:p>
            </p:txBody>
          </p:sp>
        </mc:Choice>
        <mc:Fallback xmlns="">
          <p:sp>
            <p:nvSpPr>
              <p:cNvPr id="133" name="Rectangle 132"/>
              <p:cNvSpPr>
                <a:spLocks noRot="1" noChangeAspect="1" noMove="1" noResize="1" noEditPoints="1" noAdjustHandles="1" noChangeArrowheads="1" noChangeShapeType="1" noTextEdit="1"/>
              </p:cNvSpPr>
              <p:nvPr/>
            </p:nvSpPr>
            <p:spPr>
              <a:xfrm>
                <a:off x="7905226" y="3846522"/>
                <a:ext cx="564015" cy="276999"/>
              </a:xfrm>
              <a:prstGeom prst="rect">
                <a:avLst/>
              </a:prstGeom>
              <a:blipFill>
                <a:blip r:embed="rId7"/>
                <a:stretch>
                  <a:fillRect l="-1087" t="-2222" b="-20000"/>
                </a:stretch>
              </a:blipFill>
            </p:spPr>
            <p:txBody>
              <a:bodyPr/>
              <a:lstStyle/>
              <a:p>
                <a:r>
                  <a:rPr lang="en-US">
                    <a:noFill/>
                  </a:rPr>
                  <a:t> </a:t>
                </a:r>
              </a:p>
            </p:txBody>
          </p:sp>
        </mc:Fallback>
      </mc:AlternateContent>
      <p:grpSp>
        <p:nvGrpSpPr>
          <p:cNvPr id="454" name="Group 453"/>
          <p:cNvGrpSpPr/>
          <p:nvPr/>
        </p:nvGrpSpPr>
        <p:grpSpPr>
          <a:xfrm>
            <a:off x="3293830" y="3153537"/>
            <a:ext cx="2670749" cy="2963686"/>
            <a:chOff x="3598131" y="2299276"/>
            <a:chExt cx="2188107" cy="1993557"/>
          </a:xfrm>
        </p:grpSpPr>
        <p:cxnSp>
          <p:nvCxnSpPr>
            <p:cNvPr id="130" name="Straight Connector 129"/>
            <p:cNvCxnSpPr/>
            <p:nvPr/>
          </p:nvCxnSpPr>
          <p:spPr>
            <a:xfrm>
              <a:off x="5676006" y="3389388"/>
              <a:ext cx="110232" cy="0"/>
            </a:xfrm>
            <a:prstGeom prst="line">
              <a:avLst/>
            </a:prstGeom>
            <a:noFill/>
            <a:ln w="6350" cap="flat" cmpd="sng" algn="ctr">
              <a:solidFill>
                <a:sysClr val="windowText" lastClr="000000"/>
              </a:solidFill>
              <a:prstDash val="solid"/>
              <a:miter lim="800000"/>
            </a:ln>
            <a:effectLst/>
          </p:spPr>
        </p:cxnSp>
        <p:sp>
          <p:nvSpPr>
            <p:cNvPr id="168" name="Rectangle 167"/>
            <p:cNvSpPr/>
            <p:nvPr/>
          </p:nvSpPr>
          <p:spPr>
            <a:xfrm>
              <a:off x="4962455" y="2490829"/>
              <a:ext cx="337023" cy="1797116"/>
            </a:xfrm>
            <a:prstGeom prst="rect">
              <a:avLst/>
            </a:prstGeom>
            <a:solidFill>
              <a:sysClr val="window" lastClr="FFFFFF"/>
            </a:solidFill>
            <a:ln w="12700" cap="flat" cmpd="sng" algn="ctr">
              <a:solidFill>
                <a:sysClr val="windowText" lastClr="000000"/>
              </a:solidFill>
              <a:prstDash val="solid"/>
              <a:miter lim="800000"/>
            </a:ln>
            <a:effectLst/>
          </p:spPr>
          <p:txBody>
            <a:bodyPr vert="vert27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mn-ea"/>
                  <a:cs typeface="+mn-cs"/>
                </a:rPr>
                <a:t>IDFT</a:t>
              </a:r>
            </a:p>
          </p:txBody>
        </p:sp>
        <p:sp>
          <p:nvSpPr>
            <p:cNvPr id="169" name="Rectangle 168"/>
            <p:cNvSpPr/>
            <p:nvPr/>
          </p:nvSpPr>
          <p:spPr>
            <a:xfrm>
              <a:off x="5412307" y="3264117"/>
              <a:ext cx="272125" cy="250540"/>
            </a:xfrm>
            <a:prstGeom prst="rect">
              <a:avLst/>
            </a:prstGeom>
            <a:solidFill>
              <a:sysClr val="window" lastClr="FFFFFF"/>
            </a:solidFill>
            <a:ln w="12700" cap="flat" cmpd="sng" algn="ctr">
              <a:solidFill>
                <a:sysClr val="windowText" lastClr="000000"/>
              </a:solidFill>
              <a:prstDash val="solid"/>
              <a:miter lim="800000"/>
            </a:ln>
            <a:effectLst/>
          </p:spPr>
          <p:txBody>
            <a:bodyPr vert="horz"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170" name="Straight Connector 169"/>
            <p:cNvCxnSpPr>
              <a:stCxn id="168" idx="3"/>
            </p:cNvCxnSpPr>
            <p:nvPr/>
          </p:nvCxnSpPr>
          <p:spPr>
            <a:xfrm>
              <a:off x="5299477" y="3389388"/>
              <a:ext cx="110232" cy="0"/>
            </a:xfrm>
            <a:prstGeom prst="line">
              <a:avLst/>
            </a:prstGeom>
            <a:noFill/>
            <a:ln w="6350" cap="flat" cmpd="sng" algn="ctr">
              <a:solidFill>
                <a:sysClr val="windowText" lastClr="000000"/>
              </a:solidFill>
              <a:prstDash val="solid"/>
              <a:miter lim="800000"/>
            </a:ln>
            <a:effectLst/>
          </p:spPr>
        </p:cxnSp>
        <p:cxnSp>
          <p:nvCxnSpPr>
            <p:cNvPr id="171" name="Straight Connector 170"/>
            <p:cNvCxnSpPr/>
            <p:nvPr/>
          </p:nvCxnSpPr>
          <p:spPr>
            <a:xfrm>
              <a:off x="4298426" y="2647321"/>
              <a:ext cx="25657" cy="60793"/>
            </a:xfrm>
            <a:prstGeom prst="line">
              <a:avLst/>
            </a:prstGeom>
            <a:noFill/>
            <a:ln w="6350" cap="flat" cmpd="sng" algn="ctr">
              <a:solidFill>
                <a:sysClr val="windowText" lastClr="000000"/>
              </a:solidFill>
              <a:prstDash val="solid"/>
              <a:miter lim="800000"/>
            </a:ln>
            <a:effectLst/>
          </p:spPr>
        </p:cxnSp>
        <p:sp>
          <p:nvSpPr>
            <p:cNvPr id="172" name="TextBox 171"/>
            <p:cNvSpPr txBox="1"/>
            <p:nvPr/>
          </p:nvSpPr>
          <p:spPr>
            <a:xfrm>
              <a:off x="4221509" y="2506565"/>
              <a:ext cx="205141" cy="133224"/>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000" dirty="0">
                  <a:solidFill>
                    <a:prstClr val="black"/>
                  </a:solidFill>
                  <a:latin typeface="Calibri"/>
                  <a:ea typeface="+mn-ea"/>
                </a:rPr>
                <a:t>7</a:t>
              </a:r>
            </a:p>
          </p:txBody>
        </p:sp>
        <p:cxnSp>
          <p:nvCxnSpPr>
            <p:cNvPr id="173" name="Straight Connector 172"/>
            <p:cNvCxnSpPr/>
            <p:nvPr/>
          </p:nvCxnSpPr>
          <p:spPr>
            <a:xfrm flipH="1">
              <a:off x="4141798" y="2674986"/>
              <a:ext cx="822782" cy="0"/>
            </a:xfrm>
            <a:prstGeom prst="line">
              <a:avLst/>
            </a:prstGeom>
            <a:noFill/>
            <a:ln w="6350" cap="flat" cmpd="sng" algn="ctr">
              <a:solidFill>
                <a:sysClr val="windowText" lastClr="000000"/>
              </a:solidFill>
              <a:prstDash val="solid"/>
              <a:miter lim="800000"/>
            </a:ln>
            <a:effectLst/>
          </p:spPr>
        </p:cxnSp>
        <p:cxnSp>
          <p:nvCxnSpPr>
            <p:cNvPr id="174" name="Straight Connector 173"/>
            <p:cNvCxnSpPr/>
            <p:nvPr/>
          </p:nvCxnSpPr>
          <p:spPr>
            <a:xfrm flipH="1">
              <a:off x="4006288" y="2620390"/>
              <a:ext cx="89895" cy="0"/>
            </a:xfrm>
            <a:prstGeom prst="line">
              <a:avLst/>
            </a:prstGeom>
            <a:noFill/>
            <a:ln w="6350" cap="flat" cmpd="sng" algn="ctr">
              <a:solidFill>
                <a:sysClr val="windowText" lastClr="000000"/>
              </a:solidFill>
              <a:prstDash val="solid"/>
              <a:miter lim="800000"/>
            </a:ln>
            <a:effectLst/>
          </p:spPr>
        </p:cxnSp>
        <p:cxnSp>
          <p:nvCxnSpPr>
            <p:cNvPr id="175" name="Straight Connector 174"/>
            <p:cNvCxnSpPr/>
            <p:nvPr/>
          </p:nvCxnSpPr>
          <p:spPr>
            <a:xfrm flipH="1">
              <a:off x="4008759" y="2731760"/>
              <a:ext cx="87425" cy="0"/>
            </a:xfrm>
            <a:prstGeom prst="line">
              <a:avLst/>
            </a:prstGeom>
            <a:noFill/>
            <a:ln w="12700" cap="flat" cmpd="sng" algn="ctr">
              <a:solidFill>
                <a:srgbClr val="00B0F0"/>
              </a:solidFill>
              <a:prstDash val="solid"/>
              <a:miter lim="800000"/>
            </a:ln>
            <a:effectLst/>
          </p:spPr>
        </p:cxnSp>
        <p:cxnSp>
          <p:nvCxnSpPr>
            <p:cNvPr id="176" name="Straight Connector 175"/>
            <p:cNvCxnSpPr/>
            <p:nvPr/>
          </p:nvCxnSpPr>
          <p:spPr>
            <a:xfrm flipH="1">
              <a:off x="4098650" y="2676970"/>
              <a:ext cx="43147" cy="57425"/>
            </a:xfrm>
            <a:prstGeom prst="line">
              <a:avLst/>
            </a:prstGeom>
            <a:noFill/>
            <a:ln w="12700" cap="flat" cmpd="sng" algn="ctr">
              <a:solidFill>
                <a:srgbClr val="00B0F0"/>
              </a:solidFill>
              <a:prstDash val="solid"/>
              <a:miter lim="800000"/>
            </a:ln>
            <a:effectLst/>
          </p:spPr>
        </p:cxnSp>
        <mc:AlternateContent xmlns:mc="http://schemas.openxmlformats.org/markup-compatibility/2006" xmlns:a14="http://schemas.microsoft.com/office/drawing/2010/main">
          <mc:Choice Requires="a14">
            <p:sp>
              <p:nvSpPr>
                <p:cNvPr id="177" name="TextBox 176"/>
                <p:cNvSpPr txBox="1"/>
                <p:nvPr/>
              </p:nvSpPr>
              <p:spPr>
                <a:xfrm>
                  <a:off x="3765170" y="2516614"/>
                  <a:ext cx="271436" cy="133224"/>
                </a:xfrm>
                <a:prstGeom prst="rect">
                  <a:avLst/>
                </a:prstGeom>
                <a:noFill/>
              </p:spPr>
              <p:txBody>
                <a:bodyPr wrap="none"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lang="en-US" sz="1000" b="1" i="1" dirty="0" smtClean="0">
                                <a:solidFill>
                                  <a:prstClr val="black"/>
                                </a:solidFill>
                                <a:latin typeface="Cambria Math" panose="02040503050406030204" pitchFamily="18" charset="0"/>
                                <a:ea typeface="+mn-ea"/>
                              </a:rPr>
                            </m:ctrlPr>
                          </m:sSubPr>
                          <m:e>
                            <m:r>
                              <a:rPr lang="en-US" sz="1000" b="1" dirty="0" smtClean="0">
                                <a:solidFill>
                                  <a:prstClr val="black"/>
                                </a:solidFill>
                                <a:latin typeface="Cambria Math" panose="02040503050406030204" pitchFamily="18" charset="0"/>
                                <a:ea typeface="+mn-ea"/>
                              </a:rPr>
                              <m:t>𝐬</m:t>
                            </m:r>
                          </m:e>
                          <m:sub>
                            <m:r>
                              <a:rPr lang="en-US" sz="1000" dirty="0" smtClean="0">
                                <a:solidFill>
                                  <a:prstClr val="black"/>
                                </a:solidFill>
                                <a:latin typeface="Cambria Math" panose="02040503050406030204" pitchFamily="18" charset="0"/>
                                <a:ea typeface="+mn-ea"/>
                              </a:rPr>
                              <m:t>1</m:t>
                            </m:r>
                          </m:sub>
                        </m:sSub>
                      </m:oMath>
                    </m:oMathPara>
                  </a14:m>
                  <a:endParaRPr lang="en-US" sz="1000" b="1" dirty="0">
                    <a:solidFill>
                      <a:prstClr val="black"/>
                    </a:solidFill>
                    <a:latin typeface="Calibri"/>
                    <a:ea typeface="+mn-ea"/>
                  </a:endParaRPr>
                </a:p>
              </p:txBody>
            </p:sp>
          </mc:Choice>
          <mc:Fallback xmlns="">
            <p:sp>
              <p:nvSpPr>
                <p:cNvPr id="177" name="TextBox 176"/>
                <p:cNvSpPr txBox="1">
                  <a:spLocks noRot="1" noChangeAspect="1" noMove="1" noResize="1" noEditPoints="1" noAdjustHandles="1" noChangeArrowheads="1" noChangeShapeType="1" noTextEdit="1"/>
                </p:cNvSpPr>
                <p:nvPr/>
              </p:nvSpPr>
              <p:spPr>
                <a:xfrm>
                  <a:off x="3765170" y="2516614"/>
                  <a:ext cx="271436" cy="133224"/>
                </a:xfrm>
                <a:prstGeom prst="rect">
                  <a:avLst/>
                </a:prstGeom>
                <a:blipFill>
                  <a:blip r:embed="rId8"/>
                  <a:stretch>
                    <a:fillRect b="-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8" name="TextBox 177"/>
                <p:cNvSpPr txBox="1"/>
                <p:nvPr/>
              </p:nvSpPr>
              <p:spPr>
                <a:xfrm>
                  <a:off x="3765170" y="2647321"/>
                  <a:ext cx="237973" cy="133224"/>
                </a:xfrm>
                <a:prstGeom prst="rect">
                  <a:avLst/>
                </a:prstGeom>
                <a:noFill/>
              </p:spPr>
              <p:txBody>
                <a:bodyPr wrap="none"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r>
                          <a:rPr lang="en-US" sz="1000" b="1" dirty="0" smtClean="0">
                            <a:solidFill>
                              <a:prstClr val="black"/>
                            </a:solidFill>
                            <a:latin typeface="Cambria Math" panose="02040503050406030204" pitchFamily="18" charset="0"/>
                            <a:ea typeface="+mn-ea"/>
                          </a:rPr>
                          <m:t>𝟎</m:t>
                        </m:r>
                      </m:oMath>
                    </m:oMathPara>
                  </a14:m>
                  <a:endParaRPr lang="en-US" sz="1000" b="1" dirty="0">
                    <a:solidFill>
                      <a:prstClr val="black"/>
                    </a:solidFill>
                    <a:latin typeface="Calibri"/>
                    <a:ea typeface="+mn-ea"/>
                  </a:endParaRPr>
                </a:p>
              </p:txBody>
            </p:sp>
          </mc:Choice>
          <mc:Fallback xmlns="">
            <p:sp>
              <p:nvSpPr>
                <p:cNvPr id="178" name="TextBox 177"/>
                <p:cNvSpPr txBox="1">
                  <a:spLocks noRot="1" noChangeAspect="1" noMove="1" noResize="1" noEditPoints="1" noAdjustHandles="1" noChangeArrowheads="1" noChangeShapeType="1" noTextEdit="1"/>
                </p:cNvSpPr>
                <p:nvPr/>
              </p:nvSpPr>
              <p:spPr>
                <a:xfrm>
                  <a:off x="3765170" y="2647321"/>
                  <a:ext cx="237973" cy="133224"/>
                </a:xfrm>
                <a:prstGeom prst="rect">
                  <a:avLst/>
                </a:prstGeom>
                <a:blipFill>
                  <a:blip r:embed="rId9"/>
                  <a:stretch>
                    <a:fillRect b="-6061"/>
                  </a:stretch>
                </a:blipFill>
              </p:spPr>
              <p:txBody>
                <a:bodyPr/>
                <a:lstStyle/>
                <a:p>
                  <a:r>
                    <a:rPr lang="en-US">
                      <a:noFill/>
                    </a:rPr>
                    <a:t> </a:t>
                  </a:r>
                </a:p>
              </p:txBody>
            </p:sp>
          </mc:Fallback>
        </mc:AlternateContent>
        <p:cxnSp>
          <p:nvCxnSpPr>
            <p:cNvPr id="179" name="Straight Arrow Connector 178"/>
            <p:cNvCxnSpPr/>
            <p:nvPr/>
          </p:nvCxnSpPr>
          <p:spPr>
            <a:xfrm>
              <a:off x="4122791" y="2453889"/>
              <a:ext cx="0" cy="188248"/>
            </a:xfrm>
            <a:prstGeom prst="straightConnector1">
              <a:avLst/>
            </a:prstGeom>
            <a:noFill/>
            <a:ln w="6350" cap="flat" cmpd="sng" algn="ctr">
              <a:solidFill>
                <a:sysClr val="windowText" lastClr="000000"/>
              </a:solidFill>
              <a:prstDash val="solid"/>
              <a:miter lim="800000"/>
              <a:tailEnd type="triangle"/>
            </a:ln>
            <a:effectLst/>
          </p:spPr>
        </p:cxnSp>
        <p:sp>
          <p:nvSpPr>
            <p:cNvPr id="180" name="TextBox 179"/>
            <p:cNvSpPr txBox="1"/>
            <p:nvPr/>
          </p:nvSpPr>
          <p:spPr>
            <a:xfrm>
              <a:off x="3610716" y="2299276"/>
              <a:ext cx="1200636" cy="165623"/>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000" dirty="0">
                  <a:solidFill>
                    <a:prstClr val="black"/>
                  </a:solidFill>
                  <a:latin typeface="Calibri"/>
                  <a:ea typeface="+mn-ea"/>
                </a:rPr>
                <a:t>Manchester-coded bit: 0</a:t>
              </a:r>
            </a:p>
          </p:txBody>
        </p:sp>
        <p:sp>
          <p:nvSpPr>
            <p:cNvPr id="181" name="TextBox 180"/>
            <p:cNvSpPr txBox="1"/>
            <p:nvPr/>
          </p:nvSpPr>
          <p:spPr>
            <a:xfrm>
              <a:off x="4395833" y="2516614"/>
              <a:ext cx="576809" cy="133224"/>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000" dirty="0">
                  <a:solidFill>
                    <a:prstClr val="black"/>
                  </a:solidFill>
                  <a:latin typeface="Calibri"/>
                  <a:ea typeface="+mn-ea"/>
                </a:rPr>
                <a:t>Channel 1</a:t>
              </a:r>
            </a:p>
          </p:txBody>
        </p:sp>
        <p:cxnSp>
          <p:nvCxnSpPr>
            <p:cNvPr id="182" name="Straight Connector 181"/>
            <p:cNvCxnSpPr/>
            <p:nvPr/>
          </p:nvCxnSpPr>
          <p:spPr>
            <a:xfrm flipH="1">
              <a:off x="4875029" y="2784197"/>
              <a:ext cx="87425" cy="0"/>
            </a:xfrm>
            <a:prstGeom prst="line">
              <a:avLst/>
            </a:prstGeom>
            <a:noFill/>
            <a:ln w="6350" cap="flat" cmpd="sng" algn="ctr">
              <a:solidFill>
                <a:sysClr val="windowText" lastClr="000000"/>
              </a:solidFill>
              <a:prstDash val="solid"/>
              <a:miter lim="800000"/>
            </a:ln>
            <a:effectLst/>
          </p:spPr>
        </p:cxnSp>
        <mc:AlternateContent xmlns:mc="http://schemas.openxmlformats.org/markup-compatibility/2006" xmlns:a14="http://schemas.microsoft.com/office/drawing/2010/main">
          <mc:Choice Requires="a14">
            <p:sp>
              <p:nvSpPr>
                <p:cNvPr id="183" name="TextBox 182"/>
                <p:cNvSpPr txBox="1"/>
                <p:nvPr/>
              </p:nvSpPr>
              <p:spPr>
                <a:xfrm>
                  <a:off x="4722667" y="2699758"/>
                  <a:ext cx="237973" cy="133224"/>
                </a:xfrm>
                <a:prstGeom prst="rect">
                  <a:avLst/>
                </a:prstGeom>
                <a:noFill/>
              </p:spPr>
              <p:txBody>
                <a:bodyPr wrap="none"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r>
                          <a:rPr lang="en-US" sz="1000" b="1" dirty="0" smtClean="0">
                            <a:solidFill>
                              <a:prstClr val="black"/>
                            </a:solidFill>
                            <a:latin typeface="Cambria Math" panose="02040503050406030204" pitchFamily="18" charset="0"/>
                            <a:ea typeface="+mn-ea"/>
                          </a:rPr>
                          <m:t>𝟎</m:t>
                        </m:r>
                      </m:oMath>
                    </m:oMathPara>
                  </a14:m>
                  <a:endParaRPr lang="en-US" sz="1000" b="1" dirty="0">
                    <a:solidFill>
                      <a:prstClr val="black"/>
                    </a:solidFill>
                    <a:latin typeface="Calibri"/>
                    <a:ea typeface="+mn-ea"/>
                  </a:endParaRPr>
                </a:p>
              </p:txBody>
            </p:sp>
          </mc:Choice>
          <mc:Fallback xmlns="">
            <p:sp>
              <p:nvSpPr>
                <p:cNvPr id="183" name="TextBox 182"/>
                <p:cNvSpPr txBox="1">
                  <a:spLocks noRot="1" noChangeAspect="1" noMove="1" noResize="1" noEditPoints="1" noAdjustHandles="1" noChangeArrowheads="1" noChangeShapeType="1" noTextEdit="1"/>
                </p:cNvSpPr>
                <p:nvPr/>
              </p:nvSpPr>
              <p:spPr>
                <a:xfrm>
                  <a:off x="4722667" y="2699758"/>
                  <a:ext cx="237973" cy="133224"/>
                </a:xfrm>
                <a:prstGeom prst="rect">
                  <a:avLst/>
                </a:prstGeom>
                <a:blipFill>
                  <a:blip r:embed="rId10"/>
                  <a:stretch>
                    <a:fillRect b="-9375"/>
                  </a:stretch>
                </a:blipFill>
              </p:spPr>
              <p:txBody>
                <a:bodyPr/>
                <a:lstStyle/>
                <a:p>
                  <a:r>
                    <a:rPr lang="en-US">
                      <a:noFill/>
                    </a:rPr>
                    <a:t> </a:t>
                  </a:r>
                </a:p>
              </p:txBody>
            </p:sp>
          </mc:Fallback>
        </mc:AlternateContent>
        <p:cxnSp>
          <p:nvCxnSpPr>
            <p:cNvPr id="184" name="Straight Connector 183"/>
            <p:cNvCxnSpPr/>
            <p:nvPr/>
          </p:nvCxnSpPr>
          <p:spPr>
            <a:xfrm>
              <a:off x="4298426" y="3133937"/>
              <a:ext cx="25657" cy="60793"/>
            </a:xfrm>
            <a:prstGeom prst="line">
              <a:avLst/>
            </a:prstGeom>
            <a:noFill/>
            <a:ln w="6350" cap="flat" cmpd="sng" algn="ctr">
              <a:solidFill>
                <a:sysClr val="windowText" lastClr="000000"/>
              </a:solidFill>
              <a:prstDash val="solid"/>
              <a:miter lim="800000"/>
            </a:ln>
            <a:effectLst/>
          </p:spPr>
        </p:cxnSp>
        <p:sp>
          <p:nvSpPr>
            <p:cNvPr id="185" name="TextBox 184"/>
            <p:cNvSpPr txBox="1"/>
            <p:nvPr/>
          </p:nvSpPr>
          <p:spPr>
            <a:xfrm>
              <a:off x="4221509" y="2993183"/>
              <a:ext cx="205141" cy="133224"/>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000" dirty="0">
                  <a:solidFill>
                    <a:prstClr val="black"/>
                  </a:solidFill>
                  <a:latin typeface="Calibri"/>
                  <a:ea typeface="+mn-ea"/>
                </a:rPr>
                <a:t>7</a:t>
              </a:r>
            </a:p>
          </p:txBody>
        </p:sp>
        <p:cxnSp>
          <p:nvCxnSpPr>
            <p:cNvPr id="186" name="Straight Connector 185"/>
            <p:cNvCxnSpPr/>
            <p:nvPr/>
          </p:nvCxnSpPr>
          <p:spPr>
            <a:xfrm flipH="1">
              <a:off x="4141798" y="3161602"/>
              <a:ext cx="815179" cy="0"/>
            </a:xfrm>
            <a:prstGeom prst="line">
              <a:avLst/>
            </a:prstGeom>
            <a:noFill/>
            <a:ln w="6350" cap="flat" cmpd="sng" algn="ctr">
              <a:solidFill>
                <a:sysClr val="windowText" lastClr="000000"/>
              </a:solidFill>
              <a:prstDash val="solid"/>
              <a:miter lim="800000"/>
            </a:ln>
            <a:effectLst/>
          </p:spPr>
        </p:cxnSp>
        <p:cxnSp>
          <p:nvCxnSpPr>
            <p:cNvPr id="187" name="Straight Connector 186"/>
            <p:cNvCxnSpPr/>
            <p:nvPr/>
          </p:nvCxnSpPr>
          <p:spPr>
            <a:xfrm flipH="1">
              <a:off x="4006288" y="3107007"/>
              <a:ext cx="89895" cy="0"/>
            </a:xfrm>
            <a:prstGeom prst="line">
              <a:avLst/>
            </a:prstGeom>
            <a:noFill/>
            <a:ln w="12700" cap="flat" cmpd="sng" algn="ctr">
              <a:solidFill>
                <a:srgbClr val="00B0F0"/>
              </a:solidFill>
              <a:prstDash val="solid"/>
              <a:miter lim="800000"/>
            </a:ln>
            <a:effectLst/>
          </p:spPr>
        </p:cxnSp>
        <p:cxnSp>
          <p:nvCxnSpPr>
            <p:cNvPr id="188" name="Straight Connector 187"/>
            <p:cNvCxnSpPr/>
            <p:nvPr/>
          </p:nvCxnSpPr>
          <p:spPr>
            <a:xfrm flipH="1">
              <a:off x="4008759" y="3218377"/>
              <a:ext cx="87425" cy="0"/>
            </a:xfrm>
            <a:prstGeom prst="line">
              <a:avLst/>
            </a:prstGeom>
            <a:noFill/>
            <a:ln w="6350" cap="flat" cmpd="sng" algn="ctr">
              <a:solidFill>
                <a:sysClr val="windowText" lastClr="000000"/>
              </a:solidFill>
              <a:prstDash val="solid"/>
              <a:miter lim="800000"/>
            </a:ln>
            <a:effectLst/>
          </p:spPr>
        </p:cxnSp>
        <p:cxnSp>
          <p:nvCxnSpPr>
            <p:cNvPr id="189" name="Straight Connector 188"/>
            <p:cNvCxnSpPr/>
            <p:nvPr/>
          </p:nvCxnSpPr>
          <p:spPr>
            <a:xfrm flipH="1" flipV="1">
              <a:off x="4096183" y="3104373"/>
              <a:ext cx="45613" cy="59214"/>
            </a:xfrm>
            <a:prstGeom prst="line">
              <a:avLst/>
            </a:prstGeom>
            <a:noFill/>
            <a:ln w="12700" cap="flat" cmpd="sng" algn="ctr">
              <a:solidFill>
                <a:srgbClr val="00B0F0"/>
              </a:solidFill>
              <a:prstDash val="solid"/>
              <a:miter lim="800000"/>
            </a:ln>
            <a:effectLst/>
          </p:spPr>
        </p:cxnSp>
        <mc:AlternateContent xmlns:mc="http://schemas.openxmlformats.org/markup-compatibility/2006" xmlns:a14="http://schemas.microsoft.com/office/drawing/2010/main">
          <mc:Choice Requires="a14">
            <p:sp>
              <p:nvSpPr>
                <p:cNvPr id="190" name="TextBox 189"/>
                <p:cNvSpPr txBox="1"/>
                <p:nvPr/>
              </p:nvSpPr>
              <p:spPr>
                <a:xfrm>
                  <a:off x="3765170" y="3003229"/>
                  <a:ext cx="273854" cy="133224"/>
                </a:xfrm>
                <a:prstGeom prst="rect">
                  <a:avLst/>
                </a:prstGeom>
                <a:noFill/>
              </p:spPr>
              <p:txBody>
                <a:bodyPr wrap="none"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lang="en-US" sz="1000" b="1" i="1" dirty="0" smtClean="0">
                                <a:solidFill>
                                  <a:prstClr val="black"/>
                                </a:solidFill>
                                <a:latin typeface="Cambria Math" panose="02040503050406030204" pitchFamily="18" charset="0"/>
                                <a:ea typeface="+mn-ea"/>
                              </a:rPr>
                            </m:ctrlPr>
                          </m:sSubPr>
                          <m:e>
                            <m:r>
                              <a:rPr lang="en-US" sz="1000" b="1" dirty="0">
                                <a:solidFill>
                                  <a:prstClr val="black"/>
                                </a:solidFill>
                                <a:latin typeface="Cambria Math" panose="02040503050406030204" pitchFamily="18" charset="0"/>
                                <a:ea typeface="+mn-ea"/>
                              </a:rPr>
                              <m:t>𝐬</m:t>
                            </m:r>
                          </m:e>
                          <m:sub>
                            <m:r>
                              <a:rPr lang="en-US" sz="1000" dirty="0" smtClean="0">
                                <a:solidFill>
                                  <a:prstClr val="black"/>
                                </a:solidFill>
                                <a:latin typeface="Cambria Math" panose="02040503050406030204" pitchFamily="18" charset="0"/>
                                <a:ea typeface="+mn-ea"/>
                              </a:rPr>
                              <m:t>2</m:t>
                            </m:r>
                          </m:sub>
                        </m:sSub>
                      </m:oMath>
                    </m:oMathPara>
                  </a14:m>
                  <a:endParaRPr lang="en-US" sz="1000" b="1" dirty="0">
                    <a:solidFill>
                      <a:prstClr val="black"/>
                    </a:solidFill>
                    <a:latin typeface="Calibri"/>
                    <a:ea typeface="+mn-ea"/>
                  </a:endParaRPr>
                </a:p>
              </p:txBody>
            </p:sp>
          </mc:Choice>
          <mc:Fallback xmlns="">
            <p:sp>
              <p:nvSpPr>
                <p:cNvPr id="190" name="TextBox 189"/>
                <p:cNvSpPr txBox="1">
                  <a:spLocks noRot="1" noChangeAspect="1" noMove="1" noResize="1" noEditPoints="1" noAdjustHandles="1" noChangeArrowheads="1" noChangeShapeType="1" noTextEdit="1"/>
                </p:cNvSpPr>
                <p:nvPr/>
              </p:nvSpPr>
              <p:spPr>
                <a:xfrm>
                  <a:off x="3765170" y="3003229"/>
                  <a:ext cx="273854" cy="133224"/>
                </a:xfrm>
                <a:prstGeom prst="rect">
                  <a:avLst/>
                </a:prstGeom>
                <a:blipFill>
                  <a:blip r:embed="rId11"/>
                  <a:stretch>
                    <a:fillRect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1" name="TextBox 190"/>
                <p:cNvSpPr txBox="1"/>
                <p:nvPr/>
              </p:nvSpPr>
              <p:spPr>
                <a:xfrm>
                  <a:off x="3765170" y="3133937"/>
                  <a:ext cx="237973" cy="133224"/>
                </a:xfrm>
                <a:prstGeom prst="rect">
                  <a:avLst/>
                </a:prstGeom>
                <a:noFill/>
              </p:spPr>
              <p:txBody>
                <a:bodyPr wrap="none"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r>
                          <a:rPr lang="en-US" sz="1000" b="1" dirty="0" smtClean="0">
                            <a:solidFill>
                              <a:prstClr val="black"/>
                            </a:solidFill>
                            <a:latin typeface="Cambria Math" panose="02040503050406030204" pitchFamily="18" charset="0"/>
                            <a:ea typeface="+mn-ea"/>
                          </a:rPr>
                          <m:t>𝟎</m:t>
                        </m:r>
                      </m:oMath>
                    </m:oMathPara>
                  </a14:m>
                  <a:endParaRPr lang="en-US" sz="1000" b="1" dirty="0">
                    <a:solidFill>
                      <a:prstClr val="black"/>
                    </a:solidFill>
                    <a:latin typeface="Calibri"/>
                    <a:ea typeface="+mn-ea"/>
                  </a:endParaRPr>
                </a:p>
              </p:txBody>
            </p:sp>
          </mc:Choice>
          <mc:Fallback xmlns="">
            <p:sp>
              <p:nvSpPr>
                <p:cNvPr id="191" name="TextBox 190"/>
                <p:cNvSpPr txBox="1">
                  <a:spLocks noRot="1" noChangeAspect="1" noMove="1" noResize="1" noEditPoints="1" noAdjustHandles="1" noChangeArrowheads="1" noChangeShapeType="1" noTextEdit="1"/>
                </p:cNvSpPr>
                <p:nvPr/>
              </p:nvSpPr>
              <p:spPr>
                <a:xfrm>
                  <a:off x="3765170" y="3133937"/>
                  <a:ext cx="237973" cy="133224"/>
                </a:xfrm>
                <a:prstGeom prst="rect">
                  <a:avLst/>
                </a:prstGeom>
                <a:blipFill>
                  <a:blip r:embed="rId12"/>
                  <a:stretch>
                    <a:fillRect b="-9375"/>
                  </a:stretch>
                </a:blipFill>
              </p:spPr>
              <p:txBody>
                <a:bodyPr/>
                <a:lstStyle/>
                <a:p>
                  <a:r>
                    <a:rPr lang="en-US">
                      <a:noFill/>
                    </a:rPr>
                    <a:t> </a:t>
                  </a:r>
                </a:p>
              </p:txBody>
            </p:sp>
          </mc:Fallback>
        </mc:AlternateContent>
        <p:cxnSp>
          <p:nvCxnSpPr>
            <p:cNvPr id="192" name="Straight Arrow Connector 191"/>
            <p:cNvCxnSpPr/>
            <p:nvPr/>
          </p:nvCxnSpPr>
          <p:spPr>
            <a:xfrm>
              <a:off x="4122791" y="2940506"/>
              <a:ext cx="0" cy="188248"/>
            </a:xfrm>
            <a:prstGeom prst="straightConnector1">
              <a:avLst/>
            </a:prstGeom>
            <a:noFill/>
            <a:ln w="6350" cap="flat" cmpd="sng" algn="ctr">
              <a:solidFill>
                <a:sysClr val="windowText" lastClr="000000"/>
              </a:solidFill>
              <a:prstDash val="solid"/>
              <a:miter lim="800000"/>
              <a:tailEnd type="triangle"/>
            </a:ln>
            <a:effectLst/>
          </p:spPr>
        </p:cxnSp>
        <p:sp>
          <p:nvSpPr>
            <p:cNvPr id="193" name="TextBox 192"/>
            <p:cNvSpPr txBox="1"/>
            <p:nvPr/>
          </p:nvSpPr>
          <p:spPr>
            <a:xfrm>
              <a:off x="3598131" y="2796315"/>
              <a:ext cx="1200636" cy="165623"/>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000" dirty="0">
                  <a:solidFill>
                    <a:prstClr val="black"/>
                  </a:solidFill>
                  <a:latin typeface="Calibri"/>
                </a:rPr>
                <a:t>Manchester-coded bit: 1</a:t>
              </a:r>
            </a:p>
          </p:txBody>
        </p:sp>
        <p:sp>
          <p:nvSpPr>
            <p:cNvPr id="194" name="TextBox 193"/>
            <p:cNvSpPr txBox="1"/>
            <p:nvPr/>
          </p:nvSpPr>
          <p:spPr>
            <a:xfrm>
              <a:off x="4384429" y="3003229"/>
              <a:ext cx="576809" cy="133224"/>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000" dirty="0">
                  <a:solidFill>
                    <a:prstClr val="black"/>
                  </a:solidFill>
                  <a:latin typeface="Calibri"/>
                  <a:ea typeface="+mn-ea"/>
                </a:rPr>
                <a:t>Channel 2</a:t>
              </a:r>
            </a:p>
          </p:txBody>
        </p:sp>
        <p:cxnSp>
          <p:nvCxnSpPr>
            <p:cNvPr id="195" name="Straight Connector 194"/>
            <p:cNvCxnSpPr/>
            <p:nvPr/>
          </p:nvCxnSpPr>
          <p:spPr>
            <a:xfrm flipH="1">
              <a:off x="4875029" y="3270814"/>
              <a:ext cx="87425" cy="0"/>
            </a:xfrm>
            <a:prstGeom prst="line">
              <a:avLst/>
            </a:prstGeom>
            <a:noFill/>
            <a:ln w="6350" cap="flat" cmpd="sng" algn="ctr">
              <a:solidFill>
                <a:sysClr val="windowText" lastClr="000000"/>
              </a:solidFill>
              <a:prstDash val="solid"/>
              <a:miter lim="800000"/>
            </a:ln>
            <a:effectLst/>
          </p:spPr>
        </p:cxnSp>
        <mc:AlternateContent xmlns:mc="http://schemas.openxmlformats.org/markup-compatibility/2006" xmlns:a14="http://schemas.microsoft.com/office/drawing/2010/main">
          <mc:Choice Requires="a14">
            <p:sp>
              <p:nvSpPr>
                <p:cNvPr id="196" name="TextBox 195"/>
                <p:cNvSpPr txBox="1"/>
                <p:nvPr/>
              </p:nvSpPr>
              <p:spPr>
                <a:xfrm>
                  <a:off x="4722667" y="3186374"/>
                  <a:ext cx="237973" cy="133224"/>
                </a:xfrm>
                <a:prstGeom prst="rect">
                  <a:avLst/>
                </a:prstGeom>
                <a:noFill/>
              </p:spPr>
              <p:txBody>
                <a:bodyPr wrap="none"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r>
                          <a:rPr lang="en-US" sz="1000" b="1" dirty="0" smtClean="0">
                            <a:solidFill>
                              <a:prstClr val="black"/>
                            </a:solidFill>
                            <a:latin typeface="Cambria Math" panose="02040503050406030204" pitchFamily="18" charset="0"/>
                            <a:ea typeface="+mn-ea"/>
                          </a:rPr>
                          <m:t>𝟎</m:t>
                        </m:r>
                      </m:oMath>
                    </m:oMathPara>
                  </a14:m>
                  <a:endParaRPr lang="en-US" sz="1000" b="1" dirty="0">
                    <a:solidFill>
                      <a:prstClr val="black"/>
                    </a:solidFill>
                    <a:latin typeface="Calibri"/>
                    <a:ea typeface="+mn-ea"/>
                  </a:endParaRPr>
                </a:p>
              </p:txBody>
            </p:sp>
          </mc:Choice>
          <mc:Fallback xmlns="">
            <p:sp>
              <p:nvSpPr>
                <p:cNvPr id="196" name="TextBox 195"/>
                <p:cNvSpPr txBox="1">
                  <a:spLocks noRot="1" noChangeAspect="1" noMove="1" noResize="1" noEditPoints="1" noAdjustHandles="1" noChangeArrowheads="1" noChangeShapeType="1" noTextEdit="1"/>
                </p:cNvSpPr>
                <p:nvPr/>
              </p:nvSpPr>
              <p:spPr>
                <a:xfrm>
                  <a:off x="4722667" y="3186374"/>
                  <a:ext cx="237973" cy="133224"/>
                </a:xfrm>
                <a:prstGeom prst="rect">
                  <a:avLst/>
                </a:prstGeom>
                <a:blipFill>
                  <a:blip r:embed="rId13"/>
                  <a:stretch>
                    <a:fillRect b="-9375"/>
                  </a:stretch>
                </a:blipFill>
              </p:spPr>
              <p:txBody>
                <a:bodyPr/>
                <a:lstStyle/>
                <a:p>
                  <a:r>
                    <a:rPr lang="en-US">
                      <a:noFill/>
                    </a:rPr>
                    <a:t> </a:t>
                  </a:r>
                </a:p>
              </p:txBody>
            </p:sp>
          </mc:Fallback>
        </mc:AlternateContent>
        <p:cxnSp>
          <p:nvCxnSpPr>
            <p:cNvPr id="197" name="Straight Connector 196"/>
            <p:cNvCxnSpPr/>
            <p:nvPr/>
          </p:nvCxnSpPr>
          <p:spPr>
            <a:xfrm>
              <a:off x="4298426" y="3620554"/>
              <a:ext cx="25657" cy="60793"/>
            </a:xfrm>
            <a:prstGeom prst="line">
              <a:avLst/>
            </a:prstGeom>
            <a:noFill/>
            <a:ln w="6350" cap="flat" cmpd="sng" algn="ctr">
              <a:solidFill>
                <a:sysClr val="windowText" lastClr="000000"/>
              </a:solidFill>
              <a:prstDash val="solid"/>
              <a:miter lim="800000"/>
            </a:ln>
            <a:effectLst/>
          </p:spPr>
        </p:cxnSp>
        <p:sp>
          <p:nvSpPr>
            <p:cNvPr id="198" name="TextBox 197"/>
            <p:cNvSpPr txBox="1"/>
            <p:nvPr/>
          </p:nvSpPr>
          <p:spPr>
            <a:xfrm>
              <a:off x="4221509" y="3479800"/>
              <a:ext cx="205141" cy="133224"/>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000" dirty="0">
                  <a:solidFill>
                    <a:prstClr val="black"/>
                  </a:solidFill>
                  <a:latin typeface="Calibri"/>
                  <a:ea typeface="+mn-ea"/>
                </a:rPr>
                <a:t>7</a:t>
              </a:r>
            </a:p>
          </p:txBody>
        </p:sp>
        <p:cxnSp>
          <p:nvCxnSpPr>
            <p:cNvPr id="199" name="Straight Connector 198"/>
            <p:cNvCxnSpPr/>
            <p:nvPr/>
          </p:nvCxnSpPr>
          <p:spPr>
            <a:xfrm flipH="1">
              <a:off x="4141797" y="3648219"/>
              <a:ext cx="815180" cy="0"/>
            </a:xfrm>
            <a:prstGeom prst="line">
              <a:avLst/>
            </a:prstGeom>
            <a:noFill/>
            <a:ln w="6350" cap="flat" cmpd="sng" algn="ctr">
              <a:solidFill>
                <a:sysClr val="windowText" lastClr="000000"/>
              </a:solidFill>
              <a:prstDash val="solid"/>
              <a:miter lim="800000"/>
            </a:ln>
            <a:effectLst/>
          </p:spPr>
        </p:cxnSp>
        <p:cxnSp>
          <p:nvCxnSpPr>
            <p:cNvPr id="200" name="Straight Connector 199"/>
            <p:cNvCxnSpPr/>
            <p:nvPr/>
          </p:nvCxnSpPr>
          <p:spPr>
            <a:xfrm flipH="1">
              <a:off x="4006288" y="3593624"/>
              <a:ext cx="89895" cy="0"/>
            </a:xfrm>
            <a:prstGeom prst="line">
              <a:avLst/>
            </a:prstGeom>
            <a:noFill/>
            <a:ln w="12700" cap="flat" cmpd="sng" algn="ctr">
              <a:solidFill>
                <a:srgbClr val="00B0F0"/>
              </a:solidFill>
              <a:prstDash val="solid"/>
              <a:miter lim="800000"/>
            </a:ln>
            <a:effectLst/>
          </p:spPr>
        </p:cxnSp>
        <p:cxnSp>
          <p:nvCxnSpPr>
            <p:cNvPr id="201" name="Straight Connector 200"/>
            <p:cNvCxnSpPr/>
            <p:nvPr/>
          </p:nvCxnSpPr>
          <p:spPr>
            <a:xfrm flipH="1">
              <a:off x="4008759" y="3704994"/>
              <a:ext cx="87425" cy="0"/>
            </a:xfrm>
            <a:prstGeom prst="line">
              <a:avLst/>
            </a:prstGeom>
            <a:noFill/>
            <a:ln w="6350" cap="flat" cmpd="sng" algn="ctr">
              <a:solidFill>
                <a:sysClr val="windowText" lastClr="000000"/>
              </a:solidFill>
              <a:prstDash val="solid"/>
              <a:miter lim="800000"/>
            </a:ln>
            <a:effectLst/>
          </p:spPr>
        </p:cxnSp>
        <p:cxnSp>
          <p:nvCxnSpPr>
            <p:cNvPr id="202" name="Straight Connector 201"/>
            <p:cNvCxnSpPr/>
            <p:nvPr/>
          </p:nvCxnSpPr>
          <p:spPr>
            <a:xfrm flipH="1" flipV="1">
              <a:off x="4096183" y="3590990"/>
              <a:ext cx="45613" cy="59214"/>
            </a:xfrm>
            <a:prstGeom prst="line">
              <a:avLst/>
            </a:prstGeom>
            <a:noFill/>
            <a:ln w="12700" cap="flat" cmpd="sng" algn="ctr">
              <a:solidFill>
                <a:srgbClr val="00B0F0"/>
              </a:solidFill>
              <a:prstDash val="solid"/>
              <a:miter lim="800000"/>
            </a:ln>
            <a:effectLst/>
          </p:spPr>
        </p:cxnSp>
        <mc:AlternateContent xmlns:mc="http://schemas.openxmlformats.org/markup-compatibility/2006" xmlns:a14="http://schemas.microsoft.com/office/drawing/2010/main">
          <mc:Choice Requires="a14">
            <p:sp>
              <p:nvSpPr>
                <p:cNvPr id="203" name="TextBox 202"/>
                <p:cNvSpPr txBox="1"/>
                <p:nvPr/>
              </p:nvSpPr>
              <p:spPr>
                <a:xfrm>
                  <a:off x="3765170" y="3489847"/>
                  <a:ext cx="273854" cy="133224"/>
                </a:xfrm>
                <a:prstGeom prst="rect">
                  <a:avLst/>
                </a:prstGeom>
                <a:noFill/>
              </p:spPr>
              <p:txBody>
                <a:bodyPr wrap="none"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lang="en-US" sz="1000" b="1" i="1" dirty="0" smtClean="0">
                                <a:solidFill>
                                  <a:prstClr val="black"/>
                                </a:solidFill>
                                <a:latin typeface="Cambria Math" panose="02040503050406030204" pitchFamily="18" charset="0"/>
                                <a:ea typeface="+mn-ea"/>
                              </a:rPr>
                            </m:ctrlPr>
                          </m:sSubPr>
                          <m:e>
                            <m:r>
                              <a:rPr lang="en-US" sz="1000" b="1" dirty="0">
                                <a:solidFill>
                                  <a:prstClr val="black"/>
                                </a:solidFill>
                                <a:latin typeface="Cambria Math" panose="02040503050406030204" pitchFamily="18" charset="0"/>
                                <a:ea typeface="+mn-ea"/>
                              </a:rPr>
                              <m:t>𝐬</m:t>
                            </m:r>
                          </m:e>
                          <m:sub>
                            <m:r>
                              <a:rPr lang="en-US" sz="1000" dirty="0" smtClean="0">
                                <a:solidFill>
                                  <a:prstClr val="black"/>
                                </a:solidFill>
                                <a:latin typeface="Cambria Math" panose="02040503050406030204" pitchFamily="18" charset="0"/>
                                <a:ea typeface="+mn-ea"/>
                              </a:rPr>
                              <m:t>3</m:t>
                            </m:r>
                          </m:sub>
                        </m:sSub>
                      </m:oMath>
                    </m:oMathPara>
                  </a14:m>
                  <a:endParaRPr lang="en-US" sz="1000" b="1" dirty="0">
                    <a:solidFill>
                      <a:prstClr val="black"/>
                    </a:solidFill>
                    <a:latin typeface="Calibri"/>
                    <a:ea typeface="+mn-ea"/>
                  </a:endParaRPr>
                </a:p>
              </p:txBody>
            </p:sp>
          </mc:Choice>
          <mc:Fallback xmlns="">
            <p:sp>
              <p:nvSpPr>
                <p:cNvPr id="203" name="TextBox 202"/>
                <p:cNvSpPr txBox="1">
                  <a:spLocks noRot="1" noChangeAspect="1" noMove="1" noResize="1" noEditPoints="1" noAdjustHandles="1" noChangeArrowheads="1" noChangeShapeType="1" noTextEdit="1"/>
                </p:cNvSpPr>
                <p:nvPr/>
              </p:nvSpPr>
              <p:spPr>
                <a:xfrm>
                  <a:off x="3765170" y="3489847"/>
                  <a:ext cx="273854" cy="133224"/>
                </a:xfrm>
                <a:prstGeom prst="rect">
                  <a:avLst/>
                </a:prstGeom>
                <a:blipFill>
                  <a:blip r:embed="rId14"/>
                  <a:stretch>
                    <a:fillRect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4" name="TextBox 203"/>
                <p:cNvSpPr txBox="1"/>
                <p:nvPr/>
              </p:nvSpPr>
              <p:spPr>
                <a:xfrm>
                  <a:off x="3765170" y="3620555"/>
                  <a:ext cx="237973" cy="133224"/>
                </a:xfrm>
                <a:prstGeom prst="rect">
                  <a:avLst/>
                </a:prstGeom>
                <a:noFill/>
              </p:spPr>
              <p:txBody>
                <a:bodyPr wrap="none"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r>
                          <a:rPr lang="en-US" sz="1000" b="1" dirty="0" smtClean="0">
                            <a:solidFill>
                              <a:prstClr val="black"/>
                            </a:solidFill>
                            <a:latin typeface="Cambria Math" panose="02040503050406030204" pitchFamily="18" charset="0"/>
                            <a:ea typeface="+mn-ea"/>
                          </a:rPr>
                          <m:t>𝟎</m:t>
                        </m:r>
                      </m:oMath>
                    </m:oMathPara>
                  </a14:m>
                  <a:endParaRPr lang="en-US" sz="1000" b="1" dirty="0">
                    <a:solidFill>
                      <a:prstClr val="black"/>
                    </a:solidFill>
                    <a:latin typeface="Calibri"/>
                    <a:ea typeface="+mn-ea"/>
                  </a:endParaRPr>
                </a:p>
              </p:txBody>
            </p:sp>
          </mc:Choice>
          <mc:Fallback xmlns="">
            <p:sp>
              <p:nvSpPr>
                <p:cNvPr id="204" name="TextBox 203"/>
                <p:cNvSpPr txBox="1">
                  <a:spLocks noRot="1" noChangeAspect="1" noMove="1" noResize="1" noEditPoints="1" noAdjustHandles="1" noChangeArrowheads="1" noChangeShapeType="1" noTextEdit="1"/>
                </p:cNvSpPr>
                <p:nvPr/>
              </p:nvSpPr>
              <p:spPr>
                <a:xfrm>
                  <a:off x="3765170" y="3620555"/>
                  <a:ext cx="237973" cy="133224"/>
                </a:xfrm>
                <a:prstGeom prst="rect">
                  <a:avLst/>
                </a:prstGeom>
                <a:blipFill>
                  <a:blip r:embed="rId12"/>
                  <a:stretch>
                    <a:fillRect b="-9375"/>
                  </a:stretch>
                </a:blipFill>
              </p:spPr>
              <p:txBody>
                <a:bodyPr/>
                <a:lstStyle/>
                <a:p>
                  <a:r>
                    <a:rPr lang="en-US">
                      <a:noFill/>
                    </a:rPr>
                    <a:t> </a:t>
                  </a:r>
                </a:p>
              </p:txBody>
            </p:sp>
          </mc:Fallback>
        </mc:AlternateContent>
        <p:cxnSp>
          <p:nvCxnSpPr>
            <p:cNvPr id="205" name="Straight Arrow Connector 204"/>
            <p:cNvCxnSpPr/>
            <p:nvPr/>
          </p:nvCxnSpPr>
          <p:spPr>
            <a:xfrm>
              <a:off x="4122791" y="3427122"/>
              <a:ext cx="0" cy="188248"/>
            </a:xfrm>
            <a:prstGeom prst="straightConnector1">
              <a:avLst/>
            </a:prstGeom>
            <a:noFill/>
            <a:ln w="6350" cap="flat" cmpd="sng" algn="ctr">
              <a:solidFill>
                <a:sysClr val="windowText" lastClr="000000"/>
              </a:solidFill>
              <a:prstDash val="solid"/>
              <a:miter lim="800000"/>
              <a:tailEnd type="triangle"/>
            </a:ln>
            <a:effectLst/>
          </p:spPr>
        </p:cxnSp>
        <p:sp>
          <p:nvSpPr>
            <p:cNvPr id="206" name="TextBox 205"/>
            <p:cNvSpPr txBox="1"/>
            <p:nvPr/>
          </p:nvSpPr>
          <p:spPr>
            <a:xfrm>
              <a:off x="3628077" y="3289188"/>
              <a:ext cx="1200636" cy="165623"/>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000" dirty="0">
                  <a:solidFill>
                    <a:prstClr val="black"/>
                  </a:solidFill>
                  <a:latin typeface="Calibri"/>
                </a:rPr>
                <a:t>Manchester-coded bit: 1</a:t>
              </a:r>
            </a:p>
          </p:txBody>
        </p:sp>
        <p:sp>
          <p:nvSpPr>
            <p:cNvPr id="207" name="TextBox 206"/>
            <p:cNvSpPr txBox="1"/>
            <p:nvPr/>
          </p:nvSpPr>
          <p:spPr>
            <a:xfrm>
              <a:off x="4395833" y="3489847"/>
              <a:ext cx="576809" cy="133224"/>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000" dirty="0">
                  <a:solidFill>
                    <a:prstClr val="black"/>
                  </a:solidFill>
                  <a:latin typeface="Calibri"/>
                  <a:ea typeface="+mn-ea"/>
                </a:rPr>
                <a:t>Channel 3</a:t>
              </a:r>
            </a:p>
          </p:txBody>
        </p:sp>
        <p:cxnSp>
          <p:nvCxnSpPr>
            <p:cNvPr id="208" name="Straight Connector 207"/>
            <p:cNvCxnSpPr/>
            <p:nvPr/>
          </p:nvCxnSpPr>
          <p:spPr>
            <a:xfrm flipH="1">
              <a:off x="4875029" y="3757431"/>
              <a:ext cx="87425" cy="0"/>
            </a:xfrm>
            <a:prstGeom prst="line">
              <a:avLst/>
            </a:prstGeom>
            <a:noFill/>
            <a:ln w="6350" cap="flat" cmpd="sng" algn="ctr">
              <a:solidFill>
                <a:sysClr val="windowText" lastClr="000000"/>
              </a:solidFill>
              <a:prstDash val="solid"/>
              <a:miter lim="800000"/>
            </a:ln>
            <a:effectLst/>
          </p:spPr>
        </p:cxnSp>
        <mc:AlternateContent xmlns:mc="http://schemas.openxmlformats.org/markup-compatibility/2006" xmlns:a14="http://schemas.microsoft.com/office/drawing/2010/main">
          <mc:Choice Requires="a14">
            <p:sp>
              <p:nvSpPr>
                <p:cNvPr id="209" name="TextBox 208"/>
                <p:cNvSpPr txBox="1"/>
                <p:nvPr/>
              </p:nvSpPr>
              <p:spPr>
                <a:xfrm>
                  <a:off x="4722667" y="3672992"/>
                  <a:ext cx="237973" cy="133224"/>
                </a:xfrm>
                <a:prstGeom prst="rect">
                  <a:avLst/>
                </a:prstGeom>
                <a:noFill/>
              </p:spPr>
              <p:txBody>
                <a:bodyPr wrap="none"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r>
                          <a:rPr lang="en-US" sz="1000" b="1" dirty="0" smtClean="0">
                            <a:solidFill>
                              <a:prstClr val="black"/>
                            </a:solidFill>
                            <a:latin typeface="Cambria Math" panose="02040503050406030204" pitchFamily="18" charset="0"/>
                            <a:ea typeface="+mn-ea"/>
                          </a:rPr>
                          <m:t>𝟎</m:t>
                        </m:r>
                      </m:oMath>
                    </m:oMathPara>
                  </a14:m>
                  <a:endParaRPr lang="en-US" sz="1000" b="1" dirty="0">
                    <a:solidFill>
                      <a:prstClr val="black"/>
                    </a:solidFill>
                    <a:latin typeface="Calibri"/>
                    <a:ea typeface="+mn-ea"/>
                  </a:endParaRPr>
                </a:p>
              </p:txBody>
            </p:sp>
          </mc:Choice>
          <mc:Fallback xmlns="">
            <p:sp>
              <p:nvSpPr>
                <p:cNvPr id="209" name="TextBox 208"/>
                <p:cNvSpPr txBox="1">
                  <a:spLocks noRot="1" noChangeAspect="1" noMove="1" noResize="1" noEditPoints="1" noAdjustHandles="1" noChangeArrowheads="1" noChangeShapeType="1" noTextEdit="1"/>
                </p:cNvSpPr>
                <p:nvPr/>
              </p:nvSpPr>
              <p:spPr>
                <a:xfrm>
                  <a:off x="4722667" y="3672992"/>
                  <a:ext cx="237973" cy="133224"/>
                </a:xfrm>
                <a:prstGeom prst="rect">
                  <a:avLst/>
                </a:prstGeom>
                <a:blipFill>
                  <a:blip r:embed="rId10"/>
                  <a:stretch>
                    <a:fillRect b="-6061"/>
                  </a:stretch>
                </a:blipFill>
              </p:spPr>
              <p:txBody>
                <a:bodyPr/>
                <a:lstStyle/>
                <a:p>
                  <a:r>
                    <a:rPr lang="en-US">
                      <a:noFill/>
                    </a:rPr>
                    <a:t> </a:t>
                  </a:r>
                </a:p>
              </p:txBody>
            </p:sp>
          </mc:Fallback>
        </mc:AlternateContent>
        <p:cxnSp>
          <p:nvCxnSpPr>
            <p:cNvPr id="210" name="Straight Connector 209"/>
            <p:cNvCxnSpPr/>
            <p:nvPr/>
          </p:nvCxnSpPr>
          <p:spPr>
            <a:xfrm>
              <a:off x="4298426" y="4107171"/>
              <a:ext cx="25657" cy="60793"/>
            </a:xfrm>
            <a:prstGeom prst="line">
              <a:avLst/>
            </a:prstGeom>
            <a:noFill/>
            <a:ln w="6350" cap="flat" cmpd="sng" algn="ctr">
              <a:solidFill>
                <a:sysClr val="windowText" lastClr="000000"/>
              </a:solidFill>
              <a:prstDash val="solid"/>
              <a:miter lim="800000"/>
            </a:ln>
            <a:effectLst/>
          </p:spPr>
        </p:cxnSp>
        <p:sp>
          <p:nvSpPr>
            <p:cNvPr id="211" name="TextBox 210"/>
            <p:cNvSpPr txBox="1"/>
            <p:nvPr/>
          </p:nvSpPr>
          <p:spPr>
            <a:xfrm>
              <a:off x="4221509" y="3966417"/>
              <a:ext cx="205141" cy="133224"/>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000" dirty="0">
                  <a:solidFill>
                    <a:prstClr val="black"/>
                  </a:solidFill>
                  <a:latin typeface="Calibri"/>
                  <a:ea typeface="+mn-ea"/>
                </a:rPr>
                <a:t>7</a:t>
              </a:r>
            </a:p>
          </p:txBody>
        </p:sp>
        <p:cxnSp>
          <p:nvCxnSpPr>
            <p:cNvPr id="212" name="Straight Connector 211"/>
            <p:cNvCxnSpPr/>
            <p:nvPr/>
          </p:nvCxnSpPr>
          <p:spPr>
            <a:xfrm flipH="1">
              <a:off x="4141797" y="4134836"/>
              <a:ext cx="811379" cy="0"/>
            </a:xfrm>
            <a:prstGeom prst="line">
              <a:avLst/>
            </a:prstGeom>
            <a:noFill/>
            <a:ln w="6350" cap="flat" cmpd="sng" algn="ctr">
              <a:solidFill>
                <a:sysClr val="windowText" lastClr="000000"/>
              </a:solidFill>
              <a:prstDash val="solid"/>
              <a:miter lim="800000"/>
            </a:ln>
            <a:effectLst/>
          </p:spPr>
        </p:cxnSp>
        <p:cxnSp>
          <p:nvCxnSpPr>
            <p:cNvPr id="213" name="Straight Connector 212"/>
            <p:cNvCxnSpPr/>
            <p:nvPr/>
          </p:nvCxnSpPr>
          <p:spPr>
            <a:xfrm flipH="1">
              <a:off x="4006288" y="4080241"/>
              <a:ext cx="89895" cy="0"/>
            </a:xfrm>
            <a:prstGeom prst="line">
              <a:avLst/>
            </a:prstGeom>
            <a:noFill/>
            <a:ln w="6350" cap="flat" cmpd="sng" algn="ctr">
              <a:solidFill>
                <a:sysClr val="windowText" lastClr="000000"/>
              </a:solidFill>
              <a:prstDash val="solid"/>
              <a:miter lim="800000"/>
            </a:ln>
            <a:effectLst/>
          </p:spPr>
        </p:cxnSp>
        <p:cxnSp>
          <p:nvCxnSpPr>
            <p:cNvPr id="214" name="Straight Connector 213"/>
            <p:cNvCxnSpPr/>
            <p:nvPr/>
          </p:nvCxnSpPr>
          <p:spPr>
            <a:xfrm flipH="1">
              <a:off x="4008759" y="4191610"/>
              <a:ext cx="87425" cy="0"/>
            </a:xfrm>
            <a:prstGeom prst="line">
              <a:avLst/>
            </a:prstGeom>
            <a:noFill/>
            <a:ln w="12700" cap="flat" cmpd="sng" algn="ctr">
              <a:solidFill>
                <a:srgbClr val="00B0F0"/>
              </a:solidFill>
              <a:prstDash val="solid"/>
              <a:miter lim="800000"/>
            </a:ln>
            <a:effectLst/>
          </p:spPr>
        </p:cxnSp>
        <p:cxnSp>
          <p:nvCxnSpPr>
            <p:cNvPr id="215" name="Straight Connector 214"/>
            <p:cNvCxnSpPr/>
            <p:nvPr/>
          </p:nvCxnSpPr>
          <p:spPr>
            <a:xfrm flipH="1">
              <a:off x="4096183" y="4136821"/>
              <a:ext cx="45613" cy="54790"/>
            </a:xfrm>
            <a:prstGeom prst="line">
              <a:avLst/>
            </a:prstGeom>
            <a:noFill/>
            <a:ln w="12700" cap="flat" cmpd="sng" algn="ctr">
              <a:solidFill>
                <a:srgbClr val="00B0F0"/>
              </a:solidFill>
              <a:prstDash val="solid"/>
              <a:miter lim="800000"/>
            </a:ln>
            <a:effectLst/>
          </p:spPr>
        </p:cxnSp>
        <mc:AlternateContent xmlns:mc="http://schemas.openxmlformats.org/markup-compatibility/2006" xmlns:a14="http://schemas.microsoft.com/office/drawing/2010/main">
          <mc:Choice Requires="a14">
            <p:sp>
              <p:nvSpPr>
                <p:cNvPr id="216" name="TextBox 215"/>
                <p:cNvSpPr txBox="1"/>
                <p:nvPr/>
              </p:nvSpPr>
              <p:spPr>
                <a:xfrm>
                  <a:off x="3765170" y="3976464"/>
                  <a:ext cx="273854" cy="133224"/>
                </a:xfrm>
                <a:prstGeom prst="rect">
                  <a:avLst/>
                </a:prstGeom>
                <a:noFill/>
              </p:spPr>
              <p:txBody>
                <a:bodyPr wrap="none"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lang="en-US" sz="1000" b="1" i="1" dirty="0" smtClean="0">
                                <a:solidFill>
                                  <a:prstClr val="black"/>
                                </a:solidFill>
                                <a:latin typeface="Cambria Math" panose="02040503050406030204" pitchFamily="18" charset="0"/>
                                <a:ea typeface="+mn-ea"/>
                              </a:rPr>
                            </m:ctrlPr>
                          </m:sSubPr>
                          <m:e>
                            <m:r>
                              <a:rPr lang="en-US" sz="1000" b="1" dirty="0">
                                <a:solidFill>
                                  <a:prstClr val="black"/>
                                </a:solidFill>
                                <a:latin typeface="Cambria Math" panose="02040503050406030204" pitchFamily="18" charset="0"/>
                                <a:ea typeface="+mn-ea"/>
                              </a:rPr>
                              <m:t>𝐬</m:t>
                            </m:r>
                          </m:e>
                          <m:sub>
                            <m:r>
                              <a:rPr lang="en-US" sz="1000" dirty="0" smtClean="0">
                                <a:solidFill>
                                  <a:prstClr val="black"/>
                                </a:solidFill>
                                <a:latin typeface="Cambria Math" panose="02040503050406030204" pitchFamily="18" charset="0"/>
                                <a:ea typeface="+mn-ea"/>
                              </a:rPr>
                              <m:t>4</m:t>
                            </m:r>
                          </m:sub>
                        </m:sSub>
                      </m:oMath>
                    </m:oMathPara>
                  </a14:m>
                  <a:endParaRPr lang="en-US" sz="1000" b="1" dirty="0">
                    <a:solidFill>
                      <a:prstClr val="black"/>
                    </a:solidFill>
                    <a:latin typeface="Calibri"/>
                    <a:ea typeface="+mn-ea"/>
                  </a:endParaRPr>
                </a:p>
              </p:txBody>
            </p:sp>
          </mc:Choice>
          <mc:Fallback xmlns="">
            <p:sp>
              <p:nvSpPr>
                <p:cNvPr id="216" name="TextBox 215"/>
                <p:cNvSpPr txBox="1">
                  <a:spLocks noRot="1" noChangeAspect="1" noMove="1" noResize="1" noEditPoints="1" noAdjustHandles="1" noChangeArrowheads="1" noChangeShapeType="1" noTextEdit="1"/>
                </p:cNvSpPr>
                <p:nvPr/>
              </p:nvSpPr>
              <p:spPr>
                <a:xfrm>
                  <a:off x="3765170" y="3976464"/>
                  <a:ext cx="273854" cy="133224"/>
                </a:xfrm>
                <a:prstGeom prst="rect">
                  <a:avLst/>
                </a:prstGeom>
                <a:blipFill>
                  <a:blip r:embed="rId15"/>
                  <a:stretch>
                    <a:fillRect b="-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7" name="TextBox 216"/>
                <p:cNvSpPr txBox="1"/>
                <p:nvPr/>
              </p:nvSpPr>
              <p:spPr>
                <a:xfrm>
                  <a:off x="3765170" y="4107172"/>
                  <a:ext cx="237973" cy="133224"/>
                </a:xfrm>
                <a:prstGeom prst="rect">
                  <a:avLst/>
                </a:prstGeom>
                <a:noFill/>
              </p:spPr>
              <p:txBody>
                <a:bodyPr wrap="none"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r>
                          <a:rPr lang="en-US" sz="1000" b="1" dirty="0" smtClean="0">
                            <a:solidFill>
                              <a:prstClr val="black"/>
                            </a:solidFill>
                            <a:latin typeface="Cambria Math" panose="02040503050406030204" pitchFamily="18" charset="0"/>
                            <a:ea typeface="+mn-ea"/>
                          </a:rPr>
                          <m:t>𝟎</m:t>
                        </m:r>
                      </m:oMath>
                    </m:oMathPara>
                  </a14:m>
                  <a:endParaRPr lang="en-US" sz="1000" b="1" dirty="0">
                    <a:solidFill>
                      <a:prstClr val="black"/>
                    </a:solidFill>
                    <a:latin typeface="Calibri"/>
                    <a:ea typeface="+mn-ea"/>
                  </a:endParaRPr>
                </a:p>
              </p:txBody>
            </p:sp>
          </mc:Choice>
          <mc:Fallback xmlns="">
            <p:sp>
              <p:nvSpPr>
                <p:cNvPr id="217" name="TextBox 216"/>
                <p:cNvSpPr txBox="1">
                  <a:spLocks noRot="1" noChangeAspect="1" noMove="1" noResize="1" noEditPoints="1" noAdjustHandles="1" noChangeArrowheads="1" noChangeShapeType="1" noTextEdit="1"/>
                </p:cNvSpPr>
                <p:nvPr/>
              </p:nvSpPr>
              <p:spPr>
                <a:xfrm>
                  <a:off x="3765170" y="4107172"/>
                  <a:ext cx="237973" cy="133224"/>
                </a:xfrm>
                <a:prstGeom prst="rect">
                  <a:avLst/>
                </a:prstGeom>
                <a:blipFill>
                  <a:blip r:embed="rId9"/>
                  <a:stretch>
                    <a:fillRect b="-6061"/>
                  </a:stretch>
                </a:blipFill>
              </p:spPr>
              <p:txBody>
                <a:bodyPr/>
                <a:lstStyle/>
                <a:p>
                  <a:r>
                    <a:rPr lang="en-US">
                      <a:noFill/>
                    </a:rPr>
                    <a:t> </a:t>
                  </a:r>
                </a:p>
              </p:txBody>
            </p:sp>
          </mc:Fallback>
        </mc:AlternateContent>
        <p:cxnSp>
          <p:nvCxnSpPr>
            <p:cNvPr id="218" name="Straight Arrow Connector 217"/>
            <p:cNvCxnSpPr/>
            <p:nvPr/>
          </p:nvCxnSpPr>
          <p:spPr>
            <a:xfrm>
              <a:off x="4122791" y="3913739"/>
              <a:ext cx="0" cy="188248"/>
            </a:xfrm>
            <a:prstGeom prst="straightConnector1">
              <a:avLst/>
            </a:prstGeom>
            <a:noFill/>
            <a:ln w="6350" cap="flat" cmpd="sng" algn="ctr">
              <a:solidFill>
                <a:sysClr val="windowText" lastClr="000000"/>
              </a:solidFill>
              <a:prstDash val="solid"/>
              <a:miter lim="800000"/>
              <a:tailEnd type="triangle"/>
            </a:ln>
            <a:effectLst/>
          </p:spPr>
        </p:cxnSp>
        <p:sp>
          <p:nvSpPr>
            <p:cNvPr id="219" name="TextBox 218"/>
            <p:cNvSpPr txBox="1"/>
            <p:nvPr/>
          </p:nvSpPr>
          <p:spPr>
            <a:xfrm>
              <a:off x="3598131" y="3778927"/>
              <a:ext cx="1200636" cy="165623"/>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000" dirty="0">
                  <a:solidFill>
                    <a:prstClr val="black"/>
                  </a:solidFill>
                  <a:latin typeface="Calibri"/>
                </a:rPr>
                <a:t>Manchester-coded bit: 0</a:t>
              </a:r>
            </a:p>
          </p:txBody>
        </p:sp>
        <p:sp>
          <p:nvSpPr>
            <p:cNvPr id="220" name="TextBox 219"/>
            <p:cNvSpPr txBox="1"/>
            <p:nvPr/>
          </p:nvSpPr>
          <p:spPr>
            <a:xfrm>
              <a:off x="4395833" y="3976464"/>
              <a:ext cx="576809" cy="133224"/>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000" dirty="0">
                  <a:solidFill>
                    <a:prstClr val="black"/>
                  </a:solidFill>
                  <a:latin typeface="Calibri"/>
                  <a:ea typeface="+mn-ea"/>
                </a:rPr>
                <a:t>Channel 4</a:t>
              </a:r>
            </a:p>
          </p:txBody>
        </p:sp>
        <p:cxnSp>
          <p:nvCxnSpPr>
            <p:cNvPr id="221" name="Straight Connector 220"/>
            <p:cNvCxnSpPr/>
            <p:nvPr/>
          </p:nvCxnSpPr>
          <p:spPr>
            <a:xfrm flipH="1">
              <a:off x="4875029" y="4244048"/>
              <a:ext cx="87425" cy="0"/>
            </a:xfrm>
            <a:prstGeom prst="line">
              <a:avLst/>
            </a:prstGeom>
            <a:noFill/>
            <a:ln w="6350" cap="flat" cmpd="sng" algn="ctr">
              <a:solidFill>
                <a:sysClr val="windowText" lastClr="000000"/>
              </a:solidFill>
              <a:prstDash val="solid"/>
              <a:miter lim="800000"/>
            </a:ln>
            <a:effectLst/>
          </p:spPr>
        </p:cxnSp>
        <mc:AlternateContent xmlns:mc="http://schemas.openxmlformats.org/markup-compatibility/2006" xmlns:a14="http://schemas.microsoft.com/office/drawing/2010/main">
          <mc:Choice Requires="a14">
            <p:sp>
              <p:nvSpPr>
                <p:cNvPr id="222" name="TextBox 221"/>
                <p:cNvSpPr txBox="1"/>
                <p:nvPr/>
              </p:nvSpPr>
              <p:spPr>
                <a:xfrm>
                  <a:off x="4722667" y="4159609"/>
                  <a:ext cx="237973" cy="133224"/>
                </a:xfrm>
                <a:prstGeom prst="rect">
                  <a:avLst/>
                </a:prstGeom>
                <a:noFill/>
              </p:spPr>
              <p:txBody>
                <a:bodyPr wrap="none"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r>
                          <a:rPr lang="en-US" sz="1000" b="1" dirty="0" smtClean="0">
                            <a:solidFill>
                              <a:prstClr val="black"/>
                            </a:solidFill>
                            <a:latin typeface="Cambria Math" panose="02040503050406030204" pitchFamily="18" charset="0"/>
                            <a:ea typeface="+mn-ea"/>
                          </a:rPr>
                          <m:t>𝟎</m:t>
                        </m:r>
                      </m:oMath>
                    </m:oMathPara>
                  </a14:m>
                  <a:endParaRPr lang="en-US" sz="1000" b="1" dirty="0">
                    <a:solidFill>
                      <a:prstClr val="black"/>
                    </a:solidFill>
                    <a:latin typeface="Calibri"/>
                    <a:ea typeface="+mn-ea"/>
                  </a:endParaRPr>
                </a:p>
              </p:txBody>
            </p:sp>
          </mc:Choice>
          <mc:Fallback xmlns="">
            <p:sp>
              <p:nvSpPr>
                <p:cNvPr id="222" name="TextBox 221"/>
                <p:cNvSpPr txBox="1">
                  <a:spLocks noRot="1" noChangeAspect="1" noMove="1" noResize="1" noEditPoints="1" noAdjustHandles="1" noChangeArrowheads="1" noChangeShapeType="1" noTextEdit="1"/>
                </p:cNvSpPr>
                <p:nvPr/>
              </p:nvSpPr>
              <p:spPr>
                <a:xfrm>
                  <a:off x="4722667" y="4159609"/>
                  <a:ext cx="237973" cy="133224"/>
                </a:xfrm>
                <a:prstGeom prst="rect">
                  <a:avLst/>
                </a:prstGeom>
                <a:blipFill>
                  <a:blip r:embed="rId10"/>
                  <a:stretch>
                    <a:fillRect b="-9375"/>
                  </a:stretch>
                </a:blipFill>
              </p:spPr>
              <p:txBody>
                <a:bodyPr/>
                <a:lstStyle/>
                <a:p>
                  <a:r>
                    <a:rPr lang="en-US">
                      <a:noFill/>
                    </a:rPr>
                    <a:t> </a:t>
                  </a:r>
                </a:p>
              </p:txBody>
            </p:sp>
          </mc:Fallback>
        </mc:AlternateContent>
      </p:grpSp>
      <p:cxnSp>
        <p:nvCxnSpPr>
          <p:cNvPr id="339" name="Straight Connector 338"/>
          <p:cNvCxnSpPr/>
          <p:nvPr/>
        </p:nvCxnSpPr>
        <p:spPr>
          <a:xfrm>
            <a:off x="6271352" y="1959625"/>
            <a:ext cx="0" cy="1778155"/>
          </a:xfrm>
          <a:prstGeom prst="line">
            <a:avLst/>
          </a:prstGeom>
          <a:noFill/>
          <a:ln w="6350" cap="flat" cmpd="sng" algn="ctr">
            <a:solidFill>
              <a:sysClr val="windowText" lastClr="000000"/>
            </a:solidFill>
            <a:prstDash val="solid"/>
            <a:miter lim="800000"/>
          </a:ln>
          <a:effectLst/>
        </p:spPr>
      </p:cxnSp>
      <p:cxnSp>
        <p:nvCxnSpPr>
          <p:cNvPr id="340" name="Straight Connector 339"/>
          <p:cNvCxnSpPr/>
          <p:nvPr/>
        </p:nvCxnSpPr>
        <p:spPr>
          <a:xfrm>
            <a:off x="6831925" y="1955031"/>
            <a:ext cx="0" cy="1778155"/>
          </a:xfrm>
          <a:prstGeom prst="line">
            <a:avLst/>
          </a:prstGeom>
          <a:noFill/>
          <a:ln w="6350" cap="flat" cmpd="sng" algn="ctr">
            <a:solidFill>
              <a:sysClr val="windowText" lastClr="000000"/>
            </a:solidFill>
            <a:prstDash val="solid"/>
            <a:miter lim="800000"/>
          </a:ln>
          <a:effectLst/>
        </p:spPr>
      </p:cxnSp>
      <p:cxnSp>
        <p:nvCxnSpPr>
          <p:cNvPr id="341" name="Straight Connector 340"/>
          <p:cNvCxnSpPr/>
          <p:nvPr/>
        </p:nvCxnSpPr>
        <p:spPr>
          <a:xfrm>
            <a:off x="7398674" y="1955031"/>
            <a:ext cx="0" cy="1608188"/>
          </a:xfrm>
          <a:prstGeom prst="line">
            <a:avLst/>
          </a:prstGeom>
          <a:noFill/>
          <a:ln w="6350" cap="flat" cmpd="sng" algn="ctr">
            <a:solidFill>
              <a:sysClr val="windowText" lastClr="000000"/>
            </a:solidFill>
            <a:prstDash val="solid"/>
            <a:miter lim="800000"/>
          </a:ln>
          <a:effectLst/>
        </p:spPr>
      </p:cxnSp>
      <p:cxnSp>
        <p:nvCxnSpPr>
          <p:cNvPr id="342" name="Straight Connector 341"/>
          <p:cNvCxnSpPr/>
          <p:nvPr/>
        </p:nvCxnSpPr>
        <p:spPr>
          <a:xfrm>
            <a:off x="7973166" y="1955031"/>
            <a:ext cx="0" cy="1621970"/>
          </a:xfrm>
          <a:prstGeom prst="line">
            <a:avLst/>
          </a:prstGeom>
          <a:noFill/>
          <a:ln w="6350" cap="flat" cmpd="sng" algn="ctr">
            <a:solidFill>
              <a:sysClr val="windowText" lastClr="000000"/>
            </a:solidFill>
            <a:prstDash val="solid"/>
            <a:miter lim="800000"/>
          </a:ln>
          <a:effectLst/>
        </p:spPr>
      </p:cxnSp>
      <p:cxnSp>
        <p:nvCxnSpPr>
          <p:cNvPr id="343" name="Straight Connector 342"/>
          <p:cNvCxnSpPr/>
          <p:nvPr/>
        </p:nvCxnSpPr>
        <p:spPr>
          <a:xfrm>
            <a:off x="8540698" y="1955031"/>
            <a:ext cx="0" cy="1782749"/>
          </a:xfrm>
          <a:prstGeom prst="line">
            <a:avLst/>
          </a:prstGeom>
          <a:noFill/>
          <a:ln w="6350" cap="flat" cmpd="sng" algn="ctr">
            <a:solidFill>
              <a:sysClr val="windowText" lastClr="000000"/>
            </a:solidFill>
            <a:prstDash val="solid"/>
            <a:miter lim="800000"/>
          </a:ln>
          <a:effectLst/>
        </p:spPr>
      </p:cxnSp>
      <p:grpSp>
        <p:nvGrpSpPr>
          <p:cNvPr id="345" name="Group 344"/>
          <p:cNvGrpSpPr/>
          <p:nvPr/>
        </p:nvGrpSpPr>
        <p:grpSpPr>
          <a:xfrm>
            <a:off x="6833964" y="2086039"/>
            <a:ext cx="567688" cy="205203"/>
            <a:chOff x="6780577" y="315907"/>
            <a:chExt cx="844201" cy="492879"/>
          </a:xfrm>
        </p:grpSpPr>
        <p:sp>
          <p:nvSpPr>
            <p:cNvPr id="346" name="Rectangle 345"/>
            <p:cNvSpPr/>
            <p:nvPr/>
          </p:nvSpPr>
          <p:spPr>
            <a:xfrm>
              <a:off x="7308129" y="412974"/>
              <a:ext cx="315252"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Calibri"/>
                <a:ea typeface="+mn-ea"/>
                <a:cs typeface="+mn-cs"/>
              </a:endParaRPr>
            </a:p>
          </p:txBody>
        </p:sp>
        <p:sp>
          <p:nvSpPr>
            <p:cNvPr id="347" name="Rectangle 346"/>
            <p:cNvSpPr/>
            <p:nvPr/>
          </p:nvSpPr>
          <p:spPr>
            <a:xfrm>
              <a:off x="7206325" y="412974"/>
              <a:ext cx="101804"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348" name="Straight Connector 347"/>
            <p:cNvCxnSpPr/>
            <p:nvPr/>
          </p:nvCxnSpPr>
          <p:spPr>
            <a:xfrm>
              <a:off x="6780577" y="808786"/>
              <a:ext cx="420880" cy="0"/>
            </a:xfrm>
            <a:prstGeom prst="line">
              <a:avLst/>
            </a:prstGeom>
            <a:noFill/>
            <a:ln w="19050" cap="flat" cmpd="sng" algn="ctr">
              <a:solidFill>
                <a:srgbClr val="FF0000"/>
              </a:solidFill>
              <a:prstDash val="solid"/>
              <a:miter lim="800000"/>
            </a:ln>
            <a:effectLst/>
          </p:spPr>
        </p:cxnSp>
        <p:cxnSp>
          <p:nvCxnSpPr>
            <p:cNvPr id="349" name="Straight Connector 348"/>
            <p:cNvCxnSpPr/>
            <p:nvPr/>
          </p:nvCxnSpPr>
          <p:spPr>
            <a:xfrm>
              <a:off x="7202678" y="315907"/>
              <a:ext cx="0" cy="489210"/>
            </a:xfrm>
            <a:prstGeom prst="line">
              <a:avLst/>
            </a:prstGeom>
            <a:noFill/>
            <a:ln w="19050" cap="flat" cmpd="sng" algn="ctr">
              <a:solidFill>
                <a:srgbClr val="FF0000"/>
              </a:solidFill>
              <a:prstDash val="solid"/>
              <a:miter lim="800000"/>
            </a:ln>
            <a:effectLst/>
          </p:spPr>
        </p:cxnSp>
        <p:cxnSp>
          <p:nvCxnSpPr>
            <p:cNvPr id="350" name="Straight Connector 349"/>
            <p:cNvCxnSpPr/>
            <p:nvPr/>
          </p:nvCxnSpPr>
          <p:spPr>
            <a:xfrm>
              <a:off x="7202678" y="321447"/>
              <a:ext cx="422100" cy="0"/>
            </a:xfrm>
            <a:prstGeom prst="line">
              <a:avLst/>
            </a:prstGeom>
            <a:noFill/>
            <a:ln w="19050" cap="flat" cmpd="sng" algn="ctr">
              <a:solidFill>
                <a:srgbClr val="FF0000"/>
              </a:solidFill>
              <a:prstDash val="solid"/>
              <a:miter lim="800000"/>
            </a:ln>
            <a:effectLst/>
          </p:spPr>
        </p:cxnSp>
      </p:grpSp>
      <p:cxnSp>
        <p:nvCxnSpPr>
          <p:cNvPr id="351" name="Straight Connector 350"/>
          <p:cNvCxnSpPr/>
          <p:nvPr/>
        </p:nvCxnSpPr>
        <p:spPr>
          <a:xfrm>
            <a:off x="7401568" y="2089421"/>
            <a:ext cx="0" cy="203676"/>
          </a:xfrm>
          <a:prstGeom prst="line">
            <a:avLst/>
          </a:prstGeom>
          <a:noFill/>
          <a:ln w="19050" cap="flat" cmpd="sng" algn="ctr">
            <a:solidFill>
              <a:srgbClr val="FF0000"/>
            </a:solidFill>
            <a:prstDash val="solid"/>
            <a:miter lim="800000"/>
          </a:ln>
          <a:effectLst/>
        </p:spPr>
      </p:cxnSp>
      <p:grpSp>
        <p:nvGrpSpPr>
          <p:cNvPr id="352" name="Group 351"/>
          <p:cNvGrpSpPr/>
          <p:nvPr/>
        </p:nvGrpSpPr>
        <p:grpSpPr>
          <a:xfrm>
            <a:off x="6267667" y="2085228"/>
            <a:ext cx="567688" cy="206223"/>
            <a:chOff x="7240495" y="1407172"/>
            <a:chExt cx="844201" cy="495328"/>
          </a:xfrm>
        </p:grpSpPr>
        <p:sp>
          <p:nvSpPr>
            <p:cNvPr id="353" name="Rectangle 352"/>
            <p:cNvSpPr/>
            <p:nvPr/>
          </p:nvSpPr>
          <p:spPr>
            <a:xfrm>
              <a:off x="7329306" y="1504239"/>
              <a:ext cx="333338"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Calibri"/>
                <a:ea typeface="+mn-ea"/>
                <a:cs typeface="+mn-cs"/>
              </a:endParaRPr>
            </a:p>
          </p:txBody>
        </p:sp>
        <p:sp>
          <p:nvSpPr>
            <p:cNvPr id="354" name="Rectangle 353"/>
            <p:cNvSpPr/>
            <p:nvPr/>
          </p:nvSpPr>
          <p:spPr>
            <a:xfrm>
              <a:off x="7240727" y="1504239"/>
              <a:ext cx="86189"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355" name="Straight Connector 354"/>
            <p:cNvCxnSpPr/>
            <p:nvPr/>
          </p:nvCxnSpPr>
          <p:spPr>
            <a:xfrm>
              <a:off x="7240495" y="1410811"/>
              <a:ext cx="420880" cy="0"/>
            </a:xfrm>
            <a:prstGeom prst="line">
              <a:avLst/>
            </a:prstGeom>
            <a:noFill/>
            <a:ln w="19050" cap="flat" cmpd="sng" algn="ctr">
              <a:solidFill>
                <a:srgbClr val="FF0000"/>
              </a:solidFill>
              <a:prstDash val="solid"/>
              <a:miter lim="800000"/>
            </a:ln>
            <a:effectLst/>
          </p:spPr>
        </p:cxnSp>
        <p:cxnSp>
          <p:nvCxnSpPr>
            <p:cNvPr id="356" name="Straight Connector 355"/>
            <p:cNvCxnSpPr/>
            <p:nvPr/>
          </p:nvCxnSpPr>
          <p:spPr>
            <a:xfrm>
              <a:off x="7662596" y="1407172"/>
              <a:ext cx="0" cy="489210"/>
            </a:xfrm>
            <a:prstGeom prst="line">
              <a:avLst/>
            </a:prstGeom>
            <a:noFill/>
            <a:ln w="19050" cap="flat" cmpd="sng" algn="ctr">
              <a:solidFill>
                <a:srgbClr val="FF0000"/>
              </a:solidFill>
              <a:prstDash val="solid"/>
              <a:miter lim="800000"/>
            </a:ln>
            <a:effectLst/>
          </p:spPr>
        </p:cxnSp>
        <p:cxnSp>
          <p:nvCxnSpPr>
            <p:cNvPr id="357" name="Straight Connector 356"/>
            <p:cNvCxnSpPr/>
            <p:nvPr/>
          </p:nvCxnSpPr>
          <p:spPr>
            <a:xfrm>
              <a:off x="7662596" y="1902500"/>
              <a:ext cx="422100" cy="0"/>
            </a:xfrm>
            <a:prstGeom prst="line">
              <a:avLst/>
            </a:prstGeom>
            <a:noFill/>
            <a:ln w="19050" cap="flat" cmpd="sng" algn="ctr">
              <a:solidFill>
                <a:srgbClr val="FF0000"/>
              </a:solidFill>
              <a:prstDash val="solid"/>
              <a:miter lim="800000"/>
            </a:ln>
            <a:effectLst/>
          </p:spPr>
        </p:cxnSp>
      </p:grpSp>
      <p:cxnSp>
        <p:nvCxnSpPr>
          <p:cNvPr id="358" name="Straight Connector 357"/>
          <p:cNvCxnSpPr/>
          <p:nvPr/>
        </p:nvCxnSpPr>
        <p:spPr>
          <a:xfrm>
            <a:off x="6267667" y="2089421"/>
            <a:ext cx="0" cy="203676"/>
          </a:xfrm>
          <a:prstGeom prst="line">
            <a:avLst/>
          </a:prstGeom>
          <a:noFill/>
          <a:ln w="19050" cap="flat" cmpd="sng" algn="ctr">
            <a:solidFill>
              <a:srgbClr val="FF0000"/>
            </a:solidFill>
            <a:prstDash val="solid"/>
            <a:miter lim="800000"/>
          </a:ln>
          <a:effectLst/>
        </p:spPr>
      </p:cxnSp>
      <p:grpSp>
        <p:nvGrpSpPr>
          <p:cNvPr id="359" name="Group 358"/>
          <p:cNvGrpSpPr/>
          <p:nvPr/>
        </p:nvGrpSpPr>
        <p:grpSpPr>
          <a:xfrm>
            <a:off x="7402048" y="2086039"/>
            <a:ext cx="567688" cy="205203"/>
            <a:chOff x="6780577" y="315907"/>
            <a:chExt cx="844201" cy="492879"/>
          </a:xfrm>
        </p:grpSpPr>
        <p:sp>
          <p:nvSpPr>
            <p:cNvPr id="360" name="Rectangle 359"/>
            <p:cNvSpPr/>
            <p:nvPr/>
          </p:nvSpPr>
          <p:spPr>
            <a:xfrm>
              <a:off x="7308129" y="412974"/>
              <a:ext cx="315252"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Calibri"/>
                <a:ea typeface="+mn-ea"/>
                <a:cs typeface="+mn-cs"/>
              </a:endParaRPr>
            </a:p>
          </p:txBody>
        </p:sp>
        <p:sp>
          <p:nvSpPr>
            <p:cNvPr id="361" name="Rectangle 360"/>
            <p:cNvSpPr/>
            <p:nvPr/>
          </p:nvSpPr>
          <p:spPr>
            <a:xfrm>
              <a:off x="7206325" y="412974"/>
              <a:ext cx="101804"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362" name="Straight Connector 361"/>
            <p:cNvCxnSpPr/>
            <p:nvPr/>
          </p:nvCxnSpPr>
          <p:spPr>
            <a:xfrm>
              <a:off x="6780577" y="808786"/>
              <a:ext cx="420880" cy="0"/>
            </a:xfrm>
            <a:prstGeom prst="line">
              <a:avLst/>
            </a:prstGeom>
            <a:noFill/>
            <a:ln w="19050" cap="flat" cmpd="sng" algn="ctr">
              <a:solidFill>
                <a:srgbClr val="FF0000"/>
              </a:solidFill>
              <a:prstDash val="solid"/>
              <a:miter lim="800000"/>
            </a:ln>
            <a:effectLst/>
          </p:spPr>
        </p:cxnSp>
        <p:cxnSp>
          <p:nvCxnSpPr>
            <p:cNvPr id="363" name="Straight Connector 362"/>
            <p:cNvCxnSpPr/>
            <p:nvPr/>
          </p:nvCxnSpPr>
          <p:spPr>
            <a:xfrm>
              <a:off x="7202678" y="315907"/>
              <a:ext cx="0" cy="489210"/>
            </a:xfrm>
            <a:prstGeom prst="line">
              <a:avLst/>
            </a:prstGeom>
            <a:noFill/>
            <a:ln w="19050" cap="flat" cmpd="sng" algn="ctr">
              <a:solidFill>
                <a:srgbClr val="FF0000"/>
              </a:solidFill>
              <a:prstDash val="solid"/>
              <a:miter lim="800000"/>
            </a:ln>
            <a:effectLst/>
          </p:spPr>
        </p:cxnSp>
        <p:cxnSp>
          <p:nvCxnSpPr>
            <p:cNvPr id="364" name="Straight Connector 363"/>
            <p:cNvCxnSpPr/>
            <p:nvPr/>
          </p:nvCxnSpPr>
          <p:spPr>
            <a:xfrm>
              <a:off x="7202678" y="321447"/>
              <a:ext cx="422100" cy="0"/>
            </a:xfrm>
            <a:prstGeom prst="line">
              <a:avLst/>
            </a:prstGeom>
            <a:noFill/>
            <a:ln w="19050" cap="flat" cmpd="sng" algn="ctr">
              <a:solidFill>
                <a:srgbClr val="FF0000"/>
              </a:solidFill>
              <a:prstDash val="solid"/>
              <a:miter lim="800000"/>
            </a:ln>
            <a:effectLst/>
          </p:spPr>
        </p:cxnSp>
      </p:grpSp>
      <p:cxnSp>
        <p:nvCxnSpPr>
          <p:cNvPr id="365" name="Straight Connector 364"/>
          <p:cNvCxnSpPr/>
          <p:nvPr/>
        </p:nvCxnSpPr>
        <p:spPr>
          <a:xfrm>
            <a:off x="7969652" y="2089421"/>
            <a:ext cx="0" cy="203676"/>
          </a:xfrm>
          <a:prstGeom prst="line">
            <a:avLst/>
          </a:prstGeom>
          <a:noFill/>
          <a:ln w="19050" cap="flat" cmpd="sng" algn="ctr">
            <a:solidFill>
              <a:srgbClr val="FF0000"/>
            </a:solidFill>
            <a:prstDash val="solid"/>
            <a:miter lim="800000"/>
          </a:ln>
          <a:effectLst/>
        </p:spPr>
      </p:cxnSp>
      <p:grpSp>
        <p:nvGrpSpPr>
          <p:cNvPr id="366" name="Group 365"/>
          <p:cNvGrpSpPr/>
          <p:nvPr/>
        </p:nvGrpSpPr>
        <p:grpSpPr>
          <a:xfrm>
            <a:off x="7973562" y="2085228"/>
            <a:ext cx="567688" cy="206223"/>
            <a:chOff x="7240495" y="1407172"/>
            <a:chExt cx="844201" cy="495328"/>
          </a:xfrm>
        </p:grpSpPr>
        <p:sp>
          <p:nvSpPr>
            <p:cNvPr id="367" name="Rectangle 366"/>
            <p:cNvSpPr/>
            <p:nvPr/>
          </p:nvSpPr>
          <p:spPr>
            <a:xfrm>
              <a:off x="7329306" y="1504239"/>
              <a:ext cx="333338"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Calibri"/>
                <a:ea typeface="+mn-ea"/>
                <a:cs typeface="+mn-cs"/>
              </a:endParaRPr>
            </a:p>
          </p:txBody>
        </p:sp>
        <p:sp>
          <p:nvSpPr>
            <p:cNvPr id="368" name="Rectangle 367"/>
            <p:cNvSpPr/>
            <p:nvPr/>
          </p:nvSpPr>
          <p:spPr>
            <a:xfrm>
              <a:off x="7240727" y="1504239"/>
              <a:ext cx="86189"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369" name="Straight Connector 368"/>
            <p:cNvCxnSpPr/>
            <p:nvPr/>
          </p:nvCxnSpPr>
          <p:spPr>
            <a:xfrm>
              <a:off x="7240495" y="1410811"/>
              <a:ext cx="420880" cy="0"/>
            </a:xfrm>
            <a:prstGeom prst="line">
              <a:avLst/>
            </a:prstGeom>
            <a:noFill/>
            <a:ln w="19050" cap="flat" cmpd="sng" algn="ctr">
              <a:solidFill>
                <a:srgbClr val="FF0000"/>
              </a:solidFill>
              <a:prstDash val="solid"/>
              <a:miter lim="800000"/>
            </a:ln>
            <a:effectLst/>
          </p:spPr>
        </p:cxnSp>
        <p:cxnSp>
          <p:nvCxnSpPr>
            <p:cNvPr id="370" name="Straight Connector 369"/>
            <p:cNvCxnSpPr/>
            <p:nvPr/>
          </p:nvCxnSpPr>
          <p:spPr>
            <a:xfrm>
              <a:off x="7662596" y="1407172"/>
              <a:ext cx="0" cy="489210"/>
            </a:xfrm>
            <a:prstGeom prst="line">
              <a:avLst/>
            </a:prstGeom>
            <a:noFill/>
            <a:ln w="19050" cap="flat" cmpd="sng" algn="ctr">
              <a:solidFill>
                <a:srgbClr val="FF0000"/>
              </a:solidFill>
              <a:prstDash val="solid"/>
              <a:miter lim="800000"/>
            </a:ln>
            <a:effectLst/>
          </p:spPr>
        </p:cxnSp>
        <p:cxnSp>
          <p:nvCxnSpPr>
            <p:cNvPr id="371" name="Straight Connector 370"/>
            <p:cNvCxnSpPr/>
            <p:nvPr/>
          </p:nvCxnSpPr>
          <p:spPr>
            <a:xfrm>
              <a:off x="7662596" y="1902500"/>
              <a:ext cx="422100" cy="0"/>
            </a:xfrm>
            <a:prstGeom prst="line">
              <a:avLst/>
            </a:prstGeom>
            <a:noFill/>
            <a:ln w="19050" cap="flat" cmpd="sng" algn="ctr">
              <a:solidFill>
                <a:srgbClr val="FF0000"/>
              </a:solidFill>
              <a:prstDash val="solid"/>
              <a:miter lim="800000"/>
            </a:ln>
            <a:effectLst/>
          </p:spPr>
        </p:cxnSp>
      </p:grpSp>
      <p:cxnSp>
        <p:nvCxnSpPr>
          <p:cNvPr id="372" name="Straight Connector 371"/>
          <p:cNvCxnSpPr/>
          <p:nvPr/>
        </p:nvCxnSpPr>
        <p:spPr>
          <a:xfrm>
            <a:off x="7973562" y="2089421"/>
            <a:ext cx="0" cy="203676"/>
          </a:xfrm>
          <a:prstGeom prst="line">
            <a:avLst/>
          </a:prstGeom>
          <a:noFill/>
          <a:ln w="19050" cap="flat" cmpd="sng" algn="ctr">
            <a:solidFill>
              <a:srgbClr val="FF0000"/>
            </a:solidFill>
            <a:prstDash val="solid"/>
            <a:miter lim="800000"/>
          </a:ln>
          <a:effectLst/>
        </p:spPr>
      </p:cxnSp>
      <p:grpSp>
        <p:nvGrpSpPr>
          <p:cNvPr id="374" name="Group 373"/>
          <p:cNvGrpSpPr/>
          <p:nvPr/>
        </p:nvGrpSpPr>
        <p:grpSpPr>
          <a:xfrm>
            <a:off x="6833963" y="2571391"/>
            <a:ext cx="567688" cy="205203"/>
            <a:chOff x="6780577" y="315907"/>
            <a:chExt cx="844201" cy="492879"/>
          </a:xfrm>
        </p:grpSpPr>
        <p:sp>
          <p:nvSpPr>
            <p:cNvPr id="375" name="Rectangle 374"/>
            <p:cNvSpPr/>
            <p:nvPr/>
          </p:nvSpPr>
          <p:spPr>
            <a:xfrm>
              <a:off x="7308129" y="412974"/>
              <a:ext cx="315252"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Calibri"/>
                <a:ea typeface="+mn-ea"/>
                <a:cs typeface="+mn-cs"/>
              </a:endParaRPr>
            </a:p>
          </p:txBody>
        </p:sp>
        <p:sp>
          <p:nvSpPr>
            <p:cNvPr id="376" name="Rectangle 375"/>
            <p:cNvSpPr/>
            <p:nvPr/>
          </p:nvSpPr>
          <p:spPr>
            <a:xfrm>
              <a:off x="7206325" y="412974"/>
              <a:ext cx="101804"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377" name="Straight Connector 376"/>
            <p:cNvCxnSpPr/>
            <p:nvPr/>
          </p:nvCxnSpPr>
          <p:spPr>
            <a:xfrm>
              <a:off x="6780577" y="808786"/>
              <a:ext cx="420880" cy="0"/>
            </a:xfrm>
            <a:prstGeom prst="line">
              <a:avLst/>
            </a:prstGeom>
            <a:noFill/>
            <a:ln w="19050" cap="flat" cmpd="sng" algn="ctr">
              <a:solidFill>
                <a:srgbClr val="FF0000"/>
              </a:solidFill>
              <a:prstDash val="solid"/>
              <a:miter lim="800000"/>
            </a:ln>
            <a:effectLst/>
          </p:spPr>
        </p:cxnSp>
        <p:cxnSp>
          <p:nvCxnSpPr>
            <p:cNvPr id="378" name="Straight Connector 377"/>
            <p:cNvCxnSpPr/>
            <p:nvPr/>
          </p:nvCxnSpPr>
          <p:spPr>
            <a:xfrm>
              <a:off x="7202678" y="315907"/>
              <a:ext cx="0" cy="489210"/>
            </a:xfrm>
            <a:prstGeom prst="line">
              <a:avLst/>
            </a:prstGeom>
            <a:noFill/>
            <a:ln w="19050" cap="flat" cmpd="sng" algn="ctr">
              <a:solidFill>
                <a:srgbClr val="FF0000"/>
              </a:solidFill>
              <a:prstDash val="solid"/>
              <a:miter lim="800000"/>
            </a:ln>
            <a:effectLst/>
          </p:spPr>
        </p:cxnSp>
        <p:cxnSp>
          <p:nvCxnSpPr>
            <p:cNvPr id="379" name="Straight Connector 378"/>
            <p:cNvCxnSpPr/>
            <p:nvPr/>
          </p:nvCxnSpPr>
          <p:spPr>
            <a:xfrm>
              <a:off x="7202678" y="321447"/>
              <a:ext cx="422100" cy="0"/>
            </a:xfrm>
            <a:prstGeom prst="line">
              <a:avLst/>
            </a:prstGeom>
            <a:noFill/>
            <a:ln w="19050" cap="flat" cmpd="sng" algn="ctr">
              <a:solidFill>
                <a:srgbClr val="FF0000"/>
              </a:solidFill>
              <a:prstDash val="solid"/>
              <a:miter lim="800000"/>
            </a:ln>
            <a:effectLst/>
          </p:spPr>
        </p:cxnSp>
      </p:grpSp>
      <p:cxnSp>
        <p:nvCxnSpPr>
          <p:cNvPr id="380" name="Straight Connector 379"/>
          <p:cNvCxnSpPr/>
          <p:nvPr/>
        </p:nvCxnSpPr>
        <p:spPr>
          <a:xfrm>
            <a:off x="7401567" y="2574772"/>
            <a:ext cx="0" cy="203676"/>
          </a:xfrm>
          <a:prstGeom prst="line">
            <a:avLst/>
          </a:prstGeom>
          <a:noFill/>
          <a:ln w="19050" cap="flat" cmpd="sng" algn="ctr">
            <a:solidFill>
              <a:srgbClr val="FF0000"/>
            </a:solidFill>
            <a:prstDash val="solid"/>
            <a:miter lim="800000"/>
          </a:ln>
          <a:effectLst/>
        </p:spPr>
      </p:cxnSp>
      <p:grpSp>
        <p:nvGrpSpPr>
          <p:cNvPr id="381" name="Group 380"/>
          <p:cNvGrpSpPr/>
          <p:nvPr/>
        </p:nvGrpSpPr>
        <p:grpSpPr>
          <a:xfrm>
            <a:off x="7973561" y="2570579"/>
            <a:ext cx="567688" cy="206223"/>
            <a:chOff x="7240495" y="1407172"/>
            <a:chExt cx="844201" cy="495328"/>
          </a:xfrm>
        </p:grpSpPr>
        <p:sp>
          <p:nvSpPr>
            <p:cNvPr id="382" name="Rectangle 381"/>
            <p:cNvSpPr/>
            <p:nvPr/>
          </p:nvSpPr>
          <p:spPr>
            <a:xfrm>
              <a:off x="7329306" y="1504239"/>
              <a:ext cx="333338"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Calibri"/>
                <a:ea typeface="+mn-ea"/>
                <a:cs typeface="+mn-cs"/>
              </a:endParaRPr>
            </a:p>
          </p:txBody>
        </p:sp>
        <p:sp>
          <p:nvSpPr>
            <p:cNvPr id="383" name="Rectangle 382"/>
            <p:cNvSpPr/>
            <p:nvPr/>
          </p:nvSpPr>
          <p:spPr>
            <a:xfrm>
              <a:off x="7240727" y="1504239"/>
              <a:ext cx="86189"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384" name="Straight Connector 383"/>
            <p:cNvCxnSpPr/>
            <p:nvPr/>
          </p:nvCxnSpPr>
          <p:spPr>
            <a:xfrm>
              <a:off x="7240495" y="1410811"/>
              <a:ext cx="420880" cy="0"/>
            </a:xfrm>
            <a:prstGeom prst="line">
              <a:avLst/>
            </a:prstGeom>
            <a:noFill/>
            <a:ln w="19050" cap="flat" cmpd="sng" algn="ctr">
              <a:solidFill>
                <a:srgbClr val="FF0000"/>
              </a:solidFill>
              <a:prstDash val="solid"/>
              <a:miter lim="800000"/>
            </a:ln>
            <a:effectLst/>
          </p:spPr>
        </p:cxnSp>
        <p:cxnSp>
          <p:nvCxnSpPr>
            <p:cNvPr id="385" name="Straight Connector 384"/>
            <p:cNvCxnSpPr/>
            <p:nvPr/>
          </p:nvCxnSpPr>
          <p:spPr>
            <a:xfrm>
              <a:off x="7662596" y="1407172"/>
              <a:ext cx="0" cy="489210"/>
            </a:xfrm>
            <a:prstGeom prst="line">
              <a:avLst/>
            </a:prstGeom>
            <a:noFill/>
            <a:ln w="19050" cap="flat" cmpd="sng" algn="ctr">
              <a:solidFill>
                <a:srgbClr val="FF0000"/>
              </a:solidFill>
              <a:prstDash val="solid"/>
              <a:miter lim="800000"/>
            </a:ln>
            <a:effectLst/>
          </p:spPr>
        </p:cxnSp>
        <p:cxnSp>
          <p:nvCxnSpPr>
            <p:cNvPr id="386" name="Straight Connector 385"/>
            <p:cNvCxnSpPr/>
            <p:nvPr/>
          </p:nvCxnSpPr>
          <p:spPr>
            <a:xfrm>
              <a:off x="7662596" y="1902500"/>
              <a:ext cx="422100" cy="0"/>
            </a:xfrm>
            <a:prstGeom prst="line">
              <a:avLst/>
            </a:prstGeom>
            <a:noFill/>
            <a:ln w="19050" cap="flat" cmpd="sng" algn="ctr">
              <a:solidFill>
                <a:srgbClr val="FF0000"/>
              </a:solidFill>
              <a:prstDash val="solid"/>
              <a:miter lim="800000"/>
            </a:ln>
            <a:effectLst/>
          </p:spPr>
        </p:cxnSp>
      </p:grpSp>
      <p:cxnSp>
        <p:nvCxnSpPr>
          <p:cNvPr id="387" name="Straight Connector 386"/>
          <p:cNvCxnSpPr/>
          <p:nvPr/>
        </p:nvCxnSpPr>
        <p:spPr>
          <a:xfrm>
            <a:off x="7973561" y="2574772"/>
            <a:ext cx="0" cy="203676"/>
          </a:xfrm>
          <a:prstGeom prst="line">
            <a:avLst/>
          </a:prstGeom>
          <a:noFill/>
          <a:ln w="19050" cap="flat" cmpd="sng" algn="ctr">
            <a:solidFill>
              <a:srgbClr val="FF0000"/>
            </a:solidFill>
            <a:prstDash val="solid"/>
            <a:miter lim="800000"/>
          </a:ln>
          <a:effectLst/>
        </p:spPr>
      </p:cxnSp>
      <p:grpSp>
        <p:nvGrpSpPr>
          <p:cNvPr id="461" name="Group 460"/>
          <p:cNvGrpSpPr/>
          <p:nvPr/>
        </p:nvGrpSpPr>
        <p:grpSpPr>
          <a:xfrm>
            <a:off x="6239820" y="2293097"/>
            <a:ext cx="2467118" cy="1444189"/>
            <a:chOff x="5921306" y="2343180"/>
            <a:chExt cx="2792272" cy="1444189"/>
          </a:xfrm>
        </p:grpSpPr>
        <p:cxnSp>
          <p:nvCxnSpPr>
            <p:cNvPr id="344" name="Straight Arrow Connector 343"/>
            <p:cNvCxnSpPr/>
            <p:nvPr/>
          </p:nvCxnSpPr>
          <p:spPr>
            <a:xfrm>
              <a:off x="5921308" y="2343180"/>
              <a:ext cx="2792270" cy="0"/>
            </a:xfrm>
            <a:prstGeom prst="straightConnector1">
              <a:avLst/>
            </a:prstGeom>
            <a:noFill/>
            <a:ln w="6350" cap="flat" cmpd="sng" algn="ctr">
              <a:solidFill>
                <a:sysClr val="windowText" lastClr="000000"/>
              </a:solidFill>
              <a:prstDash val="solid"/>
              <a:miter lim="800000"/>
              <a:tailEnd type="triangle"/>
            </a:ln>
            <a:effectLst/>
          </p:spPr>
        </p:cxnSp>
        <p:cxnSp>
          <p:nvCxnSpPr>
            <p:cNvPr id="373" name="Straight Arrow Connector 372"/>
            <p:cNvCxnSpPr/>
            <p:nvPr/>
          </p:nvCxnSpPr>
          <p:spPr>
            <a:xfrm>
              <a:off x="5921307" y="2828531"/>
              <a:ext cx="2792270" cy="0"/>
            </a:xfrm>
            <a:prstGeom prst="straightConnector1">
              <a:avLst/>
            </a:prstGeom>
            <a:noFill/>
            <a:ln w="6350" cap="flat" cmpd="sng" algn="ctr">
              <a:solidFill>
                <a:sysClr val="windowText" lastClr="000000"/>
              </a:solidFill>
              <a:prstDash val="solid"/>
              <a:miter lim="800000"/>
              <a:tailEnd type="triangle"/>
            </a:ln>
            <a:effectLst/>
          </p:spPr>
        </p:cxnSp>
        <p:cxnSp>
          <p:nvCxnSpPr>
            <p:cNvPr id="388" name="Straight Arrow Connector 387"/>
            <p:cNvCxnSpPr/>
            <p:nvPr/>
          </p:nvCxnSpPr>
          <p:spPr>
            <a:xfrm>
              <a:off x="5921307" y="3283385"/>
              <a:ext cx="2792270" cy="0"/>
            </a:xfrm>
            <a:prstGeom prst="straightConnector1">
              <a:avLst/>
            </a:prstGeom>
            <a:noFill/>
            <a:ln w="6350" cap="flat" cmpd="sng" algn="ctr">
              <a:solidFill>
                <a:sysClr val="windowText" lastClr="000000"/>
              </a:solidFill>
              <a:prstDash val="solid"/>
              <a:miter lim="800000"/>
              <a:tailEnd type="triangle"/>
            </a:ln>
            <a:effectLst/>
          </p:spPr>
        </p:cxnSp>
        <p:cxnSp>
          <p:nvCxnSpPr>
            <p:cNvPr id="389" name="Straight Arrow Connector 388"/>
            <p:cNvCxnSpPr/>
            <p:nvPr/>
          </p:nvCxnSpPr>
          <p:spPr>
            <a:xfrm>
              <a:off x="5921306" y="3787369"/>
              <a:ext cx="2792270" cy="0"/>
            </a:xfrm>
            <a:prstGeom prst="straightConnector1">
              <a:avLst/>
            </a:prstGeom>
            <a:noFill/>
            <a:ln w="6350" cap="flat" cmpd="sng" algn="ctr">
              <a:solidFill>
                <a:sysClr val="windowText" lastClr="000000"/>
              </a:solidFill>
              <a:prstDash val="solid"/>
              <a:miter lim="800000"/>
              <a:tailEnd type="triangle"/>
            </a:ln>
            <a:effectLst/>
          </p:spPr>
        </p:cxnSp>
      </p:grpSp>
      <p:grpSp>
        <p:nvGrpSpPr>
          <p:cNvPr id="390" name="Group 389"/>
          <p:cNvGrpSpPr/>
          <p:nvPr/>
        </p:nvGrpSpPr>
        <p:grpSpPr>
          <a:xfrm>
            <a:off x="7968872" y="3529417"/>
            <a:ext cx="567688" cy="206223"/>
            <a:chOff x="7240495" y="1407172"/>
            <a:chExt cx="844201" cy="495328"/>
          </a:xfrm>
        </p:grpSpPr>
        <p:sp>
          <p:nvSpPr>
            <p:cNvPr id="391" name="Rectangle 390"/>
            <p:cNvSpPr/>
            <p:nvPr/>
          </p:nvSpPr>
          <p:spPr>
            <a:xfrm>
              <a:off x="7329306" y="1504239"/>
              <a:ext cx="333338"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Calibri"/>
                <a:ea typeface="+mn-ea"/>
                <a:cs typeface="+mn-cs"/>
              </a:endParaRPr>
            </a:p>
          </p:txBody>
        </p:sp>
        <p:sp>
          <p:nvSpPr>
            <p:cNvPr id="392" name="Rectangle 391"/>
            <p:cNvSpPr/>
            <p:nvPr/>
          </p:nvSpPr>
          <p:spPr>
            <a:xfrm>
              <a:off x="7240727" y="1504239"/>
              <a:ext cx="86189"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393" name="Straight Connector 392"/>
            <p:cNvCxnSpPr/>
            <p:nvPr/>
          </p:nvCxnSpPr>
          <p:spPr>
            <a:xfrm>
              <a:off x="7240495" y="1410811"/>
              <a:ext cx="420880" cy="0"/>
            </a:xfrm>
            <a:prstGeom prst="line">
              <a:avLst/>
            </a:prstGeom>
            <a:noFill/>
            <a:ln w="19050" cap="flat" cmpd="sng" algn="ctr">
              <a:solidFill>
                <a:srgbClr val="FF0000"/>
              </a:solidFill>
              <a:prstDash val="solid"/>
              <a:miter lim="800000"/>
            </a:ln>
            <a:effectLst/>
          </p:spPr>
        </p:cxnSp>
        <p:cxnSp>
          <p:nvCxnSpPr>
            <p:cNvPr id="394" name="Straight Connector 393"/>
            <p:cNvCxnSpPr/>
            <p:nvPr/>
          </p:nvCxnSpPr>
          <p:spPr>
            <a:xfrm>
              <a:off x="7662596" y="1407172"/>
              <a:ext cx="0" cy="489210"/>
            </a:xfrm>
            <a:prstGeom prst="line">
              <a:avLst/>
            </a:prstGeom>
            <a:noFill/>
            <a:ln w="19050" cap="flat" cmpd="sng" algn="ctr">
              <a:solidFill>
                <a:srgbClr val="FF0000"/>
              </a:solidFill>
              <a:prstDash val="solid"/>
              <a:miter lim="800000"/>
            </a:ln>
            <a:effectLst/>
          </p:spPr>
        </p:cxnSp>
        <p:cxnSp>
          <p:nvCxnSpPr>
            <p:cNvPr id="395" name="Straight Connector 394"/>
            <p:cNvCxnSpPr/>
            <p:nvPr/>
          </p:nvCxnSpPr>
          <p:spPr>
            <a:xfrm>
              <a:off x="7662596" y="1902500"/>
              <a:ext cx="422100" cy="0"/>
            </a:xfrm>
            <a:prstGeom prst="line">
              <a:avLst/>
            </a:prstGeom>
            <a:noFill/>
            <a:ln w="19050" cap="flat" cmpd="sng" algn="ctr">
              <a:solidFill>
                <a:srgbClr val="FF0000"/>
              </a:solidFill>
              <a:prstDash val="solid"/>
              <a:miter lim="800000"/>
            </a:ln>
            <a:effectLst/>
          </p:spPr>
        </p:cxnSp>
      </p:grpSp>
      <p:cxnSp>
        <p:nvCxnSpPr>
          <p:cNvPr id="396" name="Straight Connector 395"/>
          <p:cNvCxnSpPr/>
          <p:nvPr/>
        </p:nvCxnSpPr>
        <p:spPr>
          <a:xfrm>
            <a:off x="7968872" y="3533610"/>
            <a:ext cx="0" cy="203676"/>
          </a:xfrm>
          <a:prstGeom prst="line">
            <a:avLst/>
          </a:prstGeom>
          <a:noFill/>
          <a:ln w="19050" cap="flat" cmpd="sng" algn="ctr">
            <a:solidFill>
              <a:srgbClr val="FF0000"/>
            </a:solidFill>
            <a:prstDash val="solid"/>
            <a:miter lim="800000"/>
          </a:ln>
          <a:effectLst/>
        </p:spPr>
      </p:cxnSp>
      <p:grpSp>
        <p:nvGrpSpPr>
          <p:cNvPr id="397" name="Group 396"/>
          <p:cNvGrpSpPr/>
          <p:nvPr/>
        </p:nvGrpSpPr>
        <p:grpSpPr>
          <a:xfrm>
            <a:off x="6828145" y="3530229"/>
            <a:ext cx="567688" cy="205203"/>
            <a:chOff x="6780577" y="315907"/>
            <a:chExt cx="844201" cy="492879"/>
          </a:xfrm>
        </p:grpSpPr>
        <p:sp>
          <p:nvSpPr>
            <p:cNvPr id="398" name="Rectangle 397"/>
            <p:cNvSpPr/>
            <p:nvPr/>
          </p:nvSpPr>
          <p:spPr>
            <a:xfrm>
              <a:off x="7308129" y="412974"/>
              <a:ext cx="315252"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Calibri"/>
                <a:ea typeface="+mn-ea"/>
                <a:cs typeface="+mn-cs"/>
              </a:endParaRPr>
            </a:p>
          </p:txBody>
        </p:sp>
        <p:sp>
          <p:nvSpPr>
            <p:cNvPr id="399" name="Rectangle 398"/>
            <p:cNvSpPr/>
            <p:nvPr/>
          </p:nvSpPr>
          <p:spPr>
            <a:xfrm>
              <a:off x="7206325" y="412974"/>
              <a:ext cx="101804"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400" name="Straight Connector 399"/>
            <p:cNvCxnSpPr/>
            <p:nvPr/>
          </p:nvCxnSpPr>
          <p:spPr>
            <a:xfrm>
              <a:off x="6780577" y="808786"/>
              <a:ext cx="420880" cy="0"/>
            </a:xfrm>
            <a:prstGeom prst="line">
              <a:avLst/>
            </a:prstGeom>
            <a:noFill/>
            <a:ln w="19050" cap="flat" cmpd="sng" algn="ctr">
              <a:solidFill>
                <a:srgbClr val="FF0000"/>
              </a:solidFill>
              <a:prstDash val="solid"/>
              <a:miter lim="800000"/>
            </a:ln>
            <a:effectLst/>
          </p:spPr>
        </p:cxnSp>
        <p:cxnSp>
          <p:nvCxnSpPr>
            <p:cNvPr id="401" name="Straight Connector 400"/>
            <p:cNvCxnSpPr/>
            <p:nvPr/>
          </p:nvCxnSpPr>
          <p:spPr>
            <a:xfrm>
              <a:off x="7202678" y="315907"/>
              <a:ext cx="0" cy="489210"/>
            </a:xfrm>
            <a:prstGeom prst="line">
              <a:avLst/>
            </a:prstGeom>
            <a:noFill/>
            <a:ln w="19050" cap="flat" cmpd="sng" algn="ctr">
              <a:solidFill>
                <a:srgbClr val="FF0000"/>
              </a:solidFill>
              <a:prstDash val="solid"/>
              <a:miter lim="800000"/>
            </a:ln>
            <a:effectLst/>
          </p:spPr>
        </p:cxnSp>
        <p:cxnSp>
          <p:nvCxnSpPr>
            <p:cNvPr id="402" name="Straight Connector 401"/>
            <p:cNvCxnSpPr/>
            <p:nvPr/>
          </p:nvCxnSpPr>
          <p:spPr>
            <a:xfrm>
              <a:off x="7202678" y="321447"/>
              <a:ext cx="422100" cy="0"/>
            </a:xfrm>
            <a:prstGeom prst="line">
              <a:avLst/>
            </a:prstGeom>
            <a:noFill/>
            <a:ln w="19050" cap="flat" cmpd="sng" algn="ctr">
              <a:solidFill>
                <a:srgbClr val="FF0000"/>
              </a:solidFill>
              <a:prstDash val="solid"/>
              <a:miter lim="800000"/>
            </a:ln>
            <a:effectLst/>
          </p:spPr>
        </p:cxnSp>
      </p:grpSp>
      <p:cxnSp>
        <p:nvCxnSpPr>
          <p:cNvPr id="403" name="Straight Connector 402"/>
          <p:cNvCxnSpPr/>
          <p:nvPr/>
        </p:nvCxnSpPr>
        <p:spPr>
          <a:xfrm>
            <a:off x="7395749" y="3533610"/>
            <a:ext cx="0" cy="203676"/>
          </a:xfrm>
          <a:prstGeom prst="line">
            <a:avLst/>
          </a:prstGeom>
          <a:noFill/>
          <a:ln w="19050" cap="flat" cmpd="sng" algn="ctr">
            <a:solidFill>
              <a:srgbClr val="FF0000"/>
            </a:solidFill>
            <a:prstDash val="solid"/>
            <a:miter lim="800000"/>
          </a:ln>
          <a:effectLst/>
        </p:spPr>
      </p:cxnSp>
      <p:grpSp>
        <p:nvGrpSpPr>
          <p:cNvPr id="404" name="Group 403"/>
          <p:cNvGrpSpPr/>
          <p:nvPr/>
        </p:nvGrpSpPr>
        <p:grpSpPr>
          <a:xfrm>
            <a:off x="7399659" y="3529417"/>
            <a:ext cx="567688" cy="206223"/>
            <a:chOff x="7240495" y="1407172"/>
            <a:chExt cx="844201" cy="495328"/>
          </a:xfrm>
        </p:grpSpPr>
        <p:sp>
          <p:nvSpPr>
            <p:cNvPr id="405" name="Rectangle 404"/>
            <p:cNvSpPr/>
            <p:nvPr/>
          </p:nvSpPr>
          <p:spPr>
            <a:xfrm>
              <a:off x="7329306" y="1504239"/>
              <a:ext cx="333338"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Calibri"/>
                <a:ea typeface="+mn-ea"/>
                <a:cs typeface="+mn-cs"/>
              </a:endParaRPr>
            </a:p>
          </p:txBody>
        </p:sp>
        <p:sp>
          <p:nvSpPr>
            <p:cNvPr id="406" name="Rectangle 405"/>
            <p:cNvSpPr/>
            <p:nvPr/>
          </p:nvSpPr>
          <p:spPr>
            <a:xfrm>
              <a:off x="7240727" y="1504239"/>
              <a:ext cx="86189"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407" name="Straight Connector 406"/>
            <p:cNvCxnSpPr/>
            <p:nvPr/>
          </p:nvCxnSpPr>
          <p:spPr>
            <a:xfrm>
              <a:off x="7240495" y="1410811"/>
              <a:ext cx="420880" cy="0"/>
            </a:xfrm>
            <a:prstGeom prst="line">
              <a:avLst/>
            </a:prstGeom>
            <a:noFill/>
            <a:ln w="19050" cap="flat" cmpd="sng" algn="ctr">
              <a:solidFill>
                <a:srgbClr val="FF0000"/>
              </a:solidFill>
              <a:prstDash val="solid"/>
              <a:miter lim="800000"/>
            </a:ln>
            <a:effectLst/>
          </p:spPr>
        </p:cxnSp>
        <p:cxnSp>
          <p:nvCxnSpPr>
            <p:cNvPr id="408" name="Straight Connector 407"/>
            <p:cNvCxnSpPr/>
            <p:nvPr/>
          </p:nvCxnSpPr>
          <p:spPr>
            <a:xfrm>
              <a:off x="7662596" y="1407172"/>
              <a:ext cx="0" cy="489210"/>
            </a:xfrm>
            <a:prstGeom prst="line">
              <a:avLst/>
            </a:prstGeom>
            <a:noFill/>
            <a:ln w="19050" cap="flat" cmpd="sng" algn="ctr">
              <a:solidFill>
                <a:srgbClr val="FF0000"/>
              </a:solidFill>
              <a:prstDash val="solid"/>
              <a:miter lim="800000"/>
            </a:ln>
            <a:effectLst/>
          </p:spPr>
        </p:cxnSp>
        <p:cxnSp>
          <p:nvCxnSpPr>
            <p:cNvPr id="409" name="Straight Connector 408"/>
            <p:cNvCxnSpPr/>
            <p:nvPr/>
          </p:nvCxnSpPr>
          <p:spPr>
            <a:xfrm>
              <a:off x="7662596" y="1902500"/>
              <a:ext cx="422100" cy="0"/>
            </a:xfrm>
            <a:prstGeom prst="line">
              <a:avLst/>
            </a:prstGeom>
            <a:noFill/>
            <a:ln w="19050" cap="flat" cmpd="sng" algn="ctr">
              <a:solidFill>
                <a:srgbClr val="FF0000"/>
              </a:solidFill>
              <a:prstDash val="solid"/>
              <a:miter lim="800000"/>
            </a:ln>
            <a:effectLst/>
          </p:spPr>
        </p:cxnSp>
      </p:grpSp>
      <p:cxnSp>
        <p:nvCxnSpPr>
          <p:cNvPr id="410" name="Straight Connector 409"/>
          <p:cNvCxnSpPr/>
          <p:nvPr/>
        </p:nvCxnSpPr>
        <p:spPr>
          <a:xfrm>
            <a:off x="7399659" y="3533610"/>
            <a:ext cx="0" cy="203676"/>
          </a:xfrm>
          <a:prstGeom prst="line">
            <a:avLst/>
          </a:prstGeom>
          <a:noFill/>
          <a:ln w="19050" cap="flat" cmpd="sng" algn="ctr">
            <a:solidFill>
              <a:srgbClr val="FF0000"/>
            </a:solidFill>
            <a:prstDash val="solid"/>
            <a:miter lim="800000"/>
          </a:ln>
          <a:effectLst/>
        </p:spPr>
      </p:cxnSp>
      <p:grpSp>
        <p:nvGrpSpPr>
          <p:cNvPr id="411" name="Group 410"/>
          <p:cNvGrpSpPr/>
          <p:nvPr/>
        </p:nvGrpSpPr>
        <p:grpSpPr>
          <a:xfrm>
            <a:off x="6266550" y="2571391"/>
            <a:ext cx="567688" cy="205203"/>
            <a:chOff x="6780577" y="315907"/>
            <a:chExt cx="844201" cy="492879"/>
          </a:xfrm>
        </p:grpSpPr>
        <p:sp>
          <p:nvSpPr>
            <p:cNvPr id="412" name="Rectangle 411"/>
            <p:cNvSpPr/>
            <p:nvPr/>
          </p:nvSpPr>
          <p:spPr>
            <a:xfrm>
              <a:off x="7308129" y="412974"/>
              <a:ext cx="315252"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Calibri"/>
                <a:ea typeface="+mn-ea"/>
                <a:cs typeface="+mn-cs"/>
              </a:endParaRPr>
            </a:p>
          </p:txBody>
        </p:sp>
        <p:sp>
          <p:nvSpPr>
            <p:cNvPr id="413" name="Rectangle 412"/>
            <p:cNvSpPr/>
            <p:nvPr/>
          </p:nvSpPr>
          <p:spPr>
            <a:xfrm>
              <a:off x="7206325" y="412974"/>
              <a:ext cx="101804"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414" name="Straight Connector 413"/>
            <p:cNvCxnSpPr/>
            <p:nvPr/>
          </p:nvCxnSpPr>
          <p:spPr>
            <a:xfrm>
              <a:off x="6780577" y="808786"/>
              <a:ext cx="420880" cy="0"/>
            </a:xfrm>
            <a:prstGeom prst="line">
              <a:avLst/>
            </a:prstGeom>
            <a:noFill/>
            <a:ln w="19050" cap="flat" cmpd="sng" algn="ctr">
              <a:solidFill>
                <a:srgbClr val="FF0000"/>
              </a:solidFill>
              <a:prstDash val="solid"/>
              <a:miter lim="800000"/>
            </a:ln>
            <a:effectLst/>
          </p:spPr>
        </p:cxnSp>
        <p:cxnSp>
          <p:nvCxnSpPr>
            <p:cNvPr id="415" name="Straight Connector 414"/>
            <p:cNvCxnSpPr/>
            <p:nvPr/>
          </p:nvCxnSpPr>
          <p:spPr>
            <a:xfrm>
              <a:off x="7202678" y="315907"/>
              <a:ext cx="0" cy="489210"/>
            </a:xfrm>
            <a:prstGeom prst="line">
              <a:avLst/>
            </a:prstGeom>
            <a:noFill/>
            <a:ln w="19050" cap="flat" cmpd="sng" algn="ctr">
              <a:solidFill>
                <a:srgbClr val="FF0000"/>
              </a:solidFill>
              <a:prstDash val="solid"/>
              <a:miter lim="800000"/>
            </a:ln>
            <a:effectLst/>
          </p:spPr>
        </p:cxnSp>
        <p:cxnSp>
          <p:nvCxnSpPr>
            <p:cNvPr id="416" name="Straight Connector 415"/>
            <p:cNvCxnSpPr/>
            <p:nvPr/>
          </p:nvCxnSpPr>
          <p:spPr>
            <a:xfrm>
              <a:off x="7202678" y="321447"/>
              <a:ext cx="422100" cy="0"/>
            </a:xfrm>
            <a:prstGeom prst="line">
              <a:avLst/>
            </a:prstGeom>
            <a:noFill/>
            <a:ln w="19050" cap="flat" cmpd="sng" algn="ctr">
              <a:solidFill>
                <a:srgbClr val="FF0000"/>
              </a:solidFill>
              <a:prstDash val="solid"/>
              <a:miter lim="800000"/>
            </a:ln>
            <a:effectLst/>
          </p:spPr>
        </p:cxnSp>
      </p:grpSp>
      <p:cxnSp>
        <p:nvCxnSpPr>
          <p:cNvPr id="417" name="Straight Connector 416"/>
          <p:cNvCxnSpPr/>
          <p:nvPr/>
        </p:nvCxnSpPr>
        <p:spPr>
          <a:xfrm>
            <a:off x="6834155" y="2574772"/>
            <a:ext cx="0" cy="203676"/>
          </a:xfrm>
          <a:prstGeom prst="line">
            <a:avLst/>
          </a:prstGeom>
          <a:noFill/>
          <a:ln w="19050" cap="flat" cmpd="sng" algn="ctr">
            <a:solidFill>
              <a:srgbClr val="FF0000"/>
            </a:solidFill>
            <a:prstDash val="solid"/>
            <a:miter lim="800000"/>
          </a:ln>
          <a:effectLst/>
        </p:spPr>
      </p:cxnSp>
      <p:grpSp>
        <p:nvGrpSpPr>
          <p:cNvPr id="418" name="Group 417"/>
          <p:cNvGrpSpPr/>
          <p:nvPr/>
        </p:nvGrpSpPr>
        <p:grpSpPr>
          <a:xfrm>
            <a:off x="7396184" y="2570579"/>
            <a:ext cx="567688" cy="206223"/>
            <a:chOff x="7240495" y="1407172"/>
            <a:chExt cx="844201" cy="495328"/>
          </a:xfrm>
        </p:grpSpPr>
        <p:sp>
          <p:nvSpPr>
            <p:cNvPr id="419" name="Rectangle 418"/>
            <p:cNvSpPr/>
            <p:nvPr/>
          </p:nvSpPr>
          <p:spPr>
            <a:xfrm>
              <a:off x="7329306" y="1504239"/>
              <a:ext cx="333338"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Calibri"/>
                <a:ea typeface="+mn-ea"/>
                <a:cs typeface="+mn-cs"/>
              </a:endParaRPr>
            </a:p>
          </p:txBody>
        </p:sp>
        <p:sp>
          <p:nvSpPr>
            <p:cNvPr id="420" name="Rectangle 419"/>
            <p:cNvSpPr/>
            <p:nvPr/>
          </p:nvSpPr>
          <p:spPr>
            <a:xfrm>
              <a:off x="7240727" y="1504239"/>
              <a:ext cx="86189"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421" name="Straight Connector 420"/>
            <p:cNvCxnSpPr/>
            <p:nvPr/>
          </p:nvCxnSpPr>
          <p:spPr>
            <a:xfrm>
              <a:off x="7240495" y="1410811"/>
              <a:ext cx="420880" cy="0"/>
            </a:xfrm>
            <a:prstGeom prst="line">
              <a:avLst/>
            </a:prstGeom>
            <a:noFill/>
            <a:ln w="19050" cap="flat" cmpd="sng" algn="ctr">
              <a:solidFill>
                <a:srgbClr val="FF0000"/>
              </a:solidFill>
              <a:prstDash val="solid"/>
              <a:miter lim="800000"/>
            </a:ln>
            <a:effectLst/>
          </p:spPr>
        </p:cxnSp>
        <p:cxnSp>
          <p:nvCxnSpPr>
            <p:cNvPr id="422" name="Straight Connector 421"/>
            <p:cNvCxnSpPr/>
            <p:nvPr/>
          </p:nvCxnSpPr>
          <p:spPr>
            <a:xfrm>
              <a:off x="7662596" y="1407172"/>
              <a:ext cx="0" cy="489210"/>
            </a:xfrm>
            <a:prstGeom prst="line">
              <a:avLst/>
            </a:prstGeom>
            <a:noFill/>
            <a:ln w="19050" cap="flat" cmpd="sng" algn="ctr">
              <a:solidFill>
                <a:srgbClr val="FF0000"/>
              </a:solidFill>
              <a:prstDash val="solid"/>
              <a:miter lim="800000"/>
            </a:ln>
            <a:effectLst/>
          </p:spPr>
        </p:cxnSp>
        <p:cxnSp>
          <p:nvCxnSpPr>
            <p:cNvPr id="423" name="Straight Connector 422"/>
            <p:cNvCxnSpPr/>
            <p:nvPr/>
          </p:nvCxnSpPr>
          <p:spPr>
            <a:xfrm>
              <a:off x="7662596" y="1902500"/>
              <a:ext cx="422100" cy="0"/>
            </a:xfrm>
            <a:prstGeom prst="line">
              <a:avLst/>
            </a:prstGeom>
            <a:noFill/>
            <a:ln w="19050" cap="flat" cmpd="sng" algn="ctr">
              <a:solidFill>
                <a:srgbClr val="FF0000"/>
              </a:solidFill>
              <a:prstDash val="solid"/>
              <a:miter lim="800000"/>
            </a:ln>
            <a:effectLst/>
          </p:spPr>
        </p:cxnSp>
      </p:grpSp>
      <p:cxnSp>
        <p:nvCxnSpPr>
          <p:cNvPr id="424" name="Straight Connector 423"/>
          <p:cNvCxnSpPr/>
          <p:nvPr/>
        </p:nvCxnSpPr>
        <p:spPr>
          <a:xfrm>
            <a:off x="7396184" y="2574772"/>
            <a:ext cx="0" cy="203676"/>
          </a:xfrm>
          <a:prstGeom prst="line">
            <a:avLst/>
          </a:prstGeom>
          <a:noFill/>
          <a:ln w="19050" cap="flat" cmpd="sng" algn="ctr">
            <a:solidFill>
              <a:srgbClr val="FF0000"/>
            </a:solidFill>
            <a:prstDash val="solid"/>
            <a:miter lim="800000"/>
          </a:ln>
          <a:effectLst/>
        </p:spPr>
      </p:cxnSp>
      <p:grpSp>
        <p:nvGrpSpPr>
          <p:cNvPr id="425" name="Group 424"/>
          <p:cNvGrpSpPr/>
          <p:nvPr/>
        </p:nvGrpSpPr>
        <p:grpSpPr>
          <a:xfrm>
            <a:off x="6271974" y="3529417"/>
            <a:ext cx="567688" cy="204031"/>
            <a:chOff x="7240495" y="1407172"/>
            <a:chExt cx="844201" cy="490064"/>
          </a:xfrm>
        </p:grpSpPr>
        <p:sp>
          <p:nvSpPr>
            <p:cNvPr id="426" name="Rectangle 425"/>
            <p:cNvSpPr/>
            <p:nvPr/>
          </p:nvSpPr>
          <p:spPr>
            <a:xfrm>
              <a:off x="7329306" y="1504239"/>
              <a:ext cx="333338"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Calibri"/>
                <a:ea typeface="+mn-ea"/>
                <a:cs typeface="+mn-cs"/>
              </a:endParaRPr>
            </a:p>
          </p:txBody>
        </p:sp>
        <p:sp>
          <p:nvSpPr>
            <p:cNvPr id="427" name="Rectangle 426"/>
            <p:cNvSpPr/>
            <p:nvPr/>
          </p:nvSpPr>
          <p:spPr>
            <a:xfrm>
              <a:off x="7240727" y="1504239"/>
              <a:ext cx="86189"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428" name="Straight Connector 427"/>
            <p:cNvCxnSpPr/>
            <p:nvPr/>
          </p:nvCxnSpPr>
          <p:spPr>
            <a:xfrm>
              <a:off x="7240495" y="1410811"/>
              <a:ext cx="420880" cy="0"/>
            </a:xfrm>
            <a:prstGeom prst="line">
              <a:avLst/>
            </a:prstGeom>
            <a:noFill/>
            <a:ln w="19050" cap="flat" cmpd="sng" algn="ctr">
              <a:solidFill>
                <a:srgbClr val="FF0000"/>
              </a:solidFill>
              <a:prstDash val="solid"/>
              <a:miter lim="800000"/>
            </a:ln>
            <a:effectLst/>
          </p:spPr>
        </p:cxnSp>
        <p:cxnSp>
          <p:nvCxnSpPr>
            <p:cNvPr id="429" name="Straight Connector 428"/>
            <p:cNvCxnSpPr/>
            <p:nvPr/>
          </p:nvCxnSpPr>
          <p:spPr>
            <a:xfrm>
              <a:off x="7662596" y="1407172"/>
              <a:ext cx="0" cy="489210"/>
            </a:xfrm>
            <a:prstGeom prst="line">
              <a:avLst/>
            </a:prstGeom>
            <a:noFill/>
            <a:ln w="19050" cap="flat" cmpd="sng" algn="ctr">
              <a:solidFill>
                <a:srgbClr val="FF0000"/>
              </a:solidFill>
              <a:prstDash val="solid"/>
              <a:miter lim="800000"/>
            </a:ln>
            <a:effectLst/>
          </p:spPr>
        </p:cxnSp>
        <p:cxnSp>
          <p:nvCxnSpPr>
            <p:cNvPr id="430" name="Straight Connector 429"/>
            <p:cNvCxnSpPr/>
            <p:nvPr/>
          </p:nvCxnSpPr>
          <p:spPr>
            <a:xfrm>
              <a:off x="7662596" y="1891466"/>
              <a:ext cx="422100" cy="0"/>
            </a:xfrm>
            <a:prstGeom prst="line">
              <a:avLst/>
            </a:prstGeom>
            <a:noFill/>
            <a:ln w="19050" cap="flat" cmpd="sng" algn="ctr">
              <a:solidFill>
                <a:srgbClr val="FF0000"/>
              </a:solidFill>
              <a:prstDash val="solid"/>
              <a:miter lim="800000"/>
            </a:ln>
            <a:effectLst/>
          </p:spPr>
        </p:cxnSp>
      </p:grpSp>
      <p:cxnSp>
        <p:nvCxnSpPr>
          <p:cNvPr id="431" name="Straight Connector 430"/>
          <p:cNvCxnSpPr/>
          <p:nvPr/>
        </p:nvCxnSpPr>
        <p:spPr>
          <a:xfrm>
            <a:off x="6271974" y="3533610"/>
            <a:ext cx="0" cy="203676"/>
          </a:xfrm>
          <a:prstGeom prst="line">
            <a:avLst/>
          </a:prstGeom>
          <a:noFill/>
          <a:ln w="19050" cap="flat" cmpd="sng" algn="ctr">
            <a:solidFill>
              <a:srgbClr val="FF0000"/>
            </a:solidFill>
            <a:prstDash val="solid"/>
            <a:miter lim="800000"/>
          </a:ln>
          <a:effectLst/>
        </p:spPr>
      </p:cxnSp>
      <p:cxnSp>
        <p:nvCxnSpPr>
          <p:cNvPr id="432" name="Straight Connector 431"/>
          <p:cNvCxnSpPr/>
          <p:nvPr/>
        </p:nvCxnSpPr>
        <p:spPr>
          <a:xfrm>
            <a:off x="6266228" y="3029502"/>
            <a:ext cx="565612" cy="0"/>
          </a:xfrm>
          <a:prstGeom prst="line">
            <a:avLst/>
          </a:prstGeom>
          <a:noFill/>
          <a:ln w="19050" cap="flat" cmpd="sng" algn="ctr">
            <a:solidFill>
              <a:srgbClr val="FF0000"/>
            </a:solidFill>
            <a:prstDash val="solid"/>
            <a:miter lim="800000"/>
          </a:ln>
          <a:effectLst/>
        </p:spPr>
      </p:cxnSp>
      <p:cxnSp>
        <p:nvCxnSpPr>
          <p:cNvPr id="433" name="Straight Connector 432"/>
          <p:cNvCxnSpPr/>
          <p:nvPr/>
        </p:nvCxnSpPr>
        <p:spPr>
          <a:xfrm>
            <a:off x="6833480" y="3032018"/>
            <a:ext cx="0" cy="199401"/>
          </a:xfrm>
          <a:prstGeom prst="line">
            <a:avLst/>
          </a:prstGeom>
          <a:noFill/>
          <a:ln w="19050" cap="flat" cmpd="sng" algn="ctr">
            <a:solidFill>
              <a:srgbClr val="FF0000"/>
            </a:solidFill>
            <a:prstDash val="solid"/>
            <a:miter lim="800000"/>
          </a:ln>
          <a:effectLst/>
        </p:spPr>
      </p:cxnSp>
      <p:cxnSp>
        <p:nvCxnSpPr>
          <p:cNvPr id="434" name="Straight Connector 433"/>
          <p:cNvCxnSpPr/>
          <p:nvPr/>
        </p:nvCxnSpPr>
        <p:spPr>
          <a:xfrm>
            <a:off x="6833480" y="3231419"/>
            <a:ext cx="567251" cy="0"/>
          </a:xfrm>
          <a:prstGeom prst="line">
            <a:avLst/>
          </a:prstGeom>
          <a:noFill/>
          <a:ln w="19050" cap="flat" cmpd="sng" algn="ctr">
            <a:solidFill>
              <a:srgbClr val="FF0000"/>
            </a:solidFill>
            <a:prstDash val="solid"/>
            <a:miter lim="800000"/>
          </a:ln>
          <a:effectLst/>
        </p:spPr>
      </p:cxnSp>
      <p:cxnSp>
        <p:nvCxnSpPr>
          <p:cNvPr id="435" name="Straight Connector 434"/>
          <p:cNvCxnSpPr/>
          <p:nvPr/>
        </p:nvCxnSpPr>
        <p:spPr>
          <a:xfrm>
            <a:off x="7402057" y="3033003"/>
            <a:ext cx="565612" cy="0"/>
          </a:xfrm>
          <a:prstGeom prst="line">
            <a:avLst/>
          </a:prstGeom>
          <a:noFill/>
          <a:ln w="19050" cap="flat" cmpd="sng" algn="ctr">
            <a:solidFill>
              <a:srgbClr val="FF0000"/>
            </a:solidFill>
            <a:prstDash val="solid"/>
            <a:miter lim="800000"/>
          </a:ln>
          <a:effectLst/>
        </p:spPr>
      </p:cxnSp>
      <p:cxnSp>
        <p:nvCxnSpPr>
          <p:cNvPr id="436" name="Straight Connector 435"/>
          <p:cNvCxnSpPr/>
          <p:nvPr/>
        </p:nvCxnSpPr>
        <p:spPr>
          <a:xfrm>
            <a:off x="7969309" y="3032018"/>
            <a:ext cx="0" cy="199401"/>
          </a:xfrm>
          <a:prstGeom prst="line">
            <a:avLst/>
          </a:prstGeom>
          <a:noFill/>
          <a:ln w="19050" cap="flat" cmpd="sng" algn="ctr">
            <a:solidFill>
              <a:srgbClr val="FF0000"/>
            </a:solidFill>
            <a:prstDash val="solid"/>
            <a:miter lim="800000"/>
          </a:ln>
          <a:effectLst/>
        </p:spPr>
      </p:cxnSp>
      <p:cxnSp>
        <p:nvCxnSpPr>
          <p:cNvPr id="437" name="Straight Connector 436"/>
          <p:cNvCxnSpPr/>
          <p:nvPr/>
        </p:nvCxnSpPr>
        <p:spPr>
          <a:xfrm>
            <a:off x="7969309" y="3231419"/>
            <a:ext cx="567251" cy="0"/>
          </a:xfrm>
          <a:prstGeom prst="line">
            <a:avLst/>
          </a:prstGeom>
          <a:noFill/>
          <a:ln w="19050" cap="flat" cmpd="sng" algn="ctr">
            <a:solidFill>
              <a:srgbClr val="FF0000"/>
            </a:solidFill>
            <a:prstDash val="solid"/>
            <a:miter lim="800000"/>
          </a:ln>
          <a:effectLst/>
        </p:spPr>
      </p:cxnSp>
      <p:cxnSp>
        <p:nvCxnSpPr>
          <p:cNvPr id="438" name="Straight Connector 437"/>
          <p:cNvCxnSpPr/>
          <p:nvPr/>
        </p:nvCxnSpPr>
        <p:spPr>
          <a:xfrm>
            <a:off x="7405857" y="3032018"/>
            <a:ext cx="0" cy="199401"/>
          </a:xfrm>
          <a:prstGeom prst="line">
            <a:avLst/>
          </a:prstGeom>
          <a:noFill/>
          <a:ln w="19050" cap="flat" cmpd="sng" algn="ctr">
            <a:solidFill>
              <a:srgbClr val="FF0000"/>
            </a:solidFill>
            <a:prstDash val="solid"/>
            <a:miter lim="800000"/>
          </a:ln>
          <a:effectLst/>
        </p:spPr>
      </p:cxnSp>
      <p:cxnSp>
        <p:nvCxnSpPr>
          <p:cNvPr id="439" name="Straight Connector 438"/>
          <p:cNvCxnSpPr/>
          <p:nvPr/>
        </p:nvCxnSpPr>
        <p:spPr>
          <a:xfrm>
            <a:off x="6266228" y="3032018"/>
            <a:ext cx="0" cy="199401"/>
          </a:xfrm>
          <a:prstGeom prst="line">
            <a:avLst/>
          </a:prstGeom>
          <a:noFill/>
          <a:ln w="19050" cap="flat" cmpd="sng" algn="ctr">
            <a:solidFill>
              <a:srgbClr val="FF0000"/>
            </a:solidFill>
            <a:prstDash val="solid"/>
            <a:miter lim="800000"/>
          </a:ln>
          <a:effectLst/>
        </p:spPr>
      </p:cxnSp>
      <p:sp>
        <p:nvSpPr>
          <p:cNvPr id="440" name="TextBox 439"/>
          <p:cNvSpPr txBox="1"/>
          <p:nvPr/>
        </p:nvSpPr>
        <p:spPr>
          <a:xfrm>
            <a:off x="8508866" y="2271562"/>
            <a:ext cx="468398" cy="261610"/>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100" dirty="0">
                <a:solidFill>
                  <a:prstClr val="black"/>
                </a:solidFill>
                <a:latin typeface="Calibri"/>
                <a:ea typeface="+mn-ea"/>
              </a:rPr>
              <a:t>Time</a:t>
            </a:r>
          </a:p>
        </p:txBody>
      </p:sp>
      <p:sp>
        <p:nvSpPr>
          <p:cNvPr id="441" name="TextBox 440"/>
          <p:cNvSpPr txBox="1"/>
          <p:nvPr/>
        </p:nvSpPr>
        <p:spPr>
          <a:xfrm>
            <a:off x="8508867" y="2749318"/>
            <a:ext cx="468398" cy="261610"/>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100" dirty="0">
                <a:solidFill>
                  <a:prstClr val="black"/>
                </a:solidFill>
                <a:latin typeface="Calibri"/>
                <a:ea typeface="+mn-ea"/>
              </a:rPr>
              <a:t>Time</a:t>
            </a:r>
          </a:p>
        </p:txBody>
      </p:sp>
      <p:sp>
        <p:nvSpPr>
          <p:cNvPr id="442" name="TextBox 441"/>
          <p:cNvSpPr txBox="1"/>
          <p:nvPr/>
        </p:nvSpPr>
        <p:spPr>
          <a:xfrm>
            <a:off x="8508867" y="3202566"/>
            <a:ext cx="468398" cy="261610"/>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100" dirty="0">
                <a:solidFill>
                  <a:prstClr val="black"/>
                </a:solidFill>
                <a:latin typeface="Calibri"/>
                <a:ea typeface="+mn-ea"/>
              </a:rPr>
              <a:t>Time</a:t>
            </a:r>
          </a:p>
        </p:txBody>
      </p:sp>
      <p:sp>
        <p:nvSpPr>
          <p:cNvPr id="443" name="TextBox 442"/>
          <p:cNvSpPr txBox="1"/>
          <p:nvPr/>
        </p:nvSpPr>
        <p:spPr>
          <a:xfrm>
            <a:off x="8508867" y="3712519"/>
            <a:ext cx="468398" cy="261610"/>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100" dirty="0">
                <a:solidFill>
                  <a:prstClr val="black"/>
                </a:solidFill>
                <a:latin typeface="Calibri"/>
                <a:ea typeface="+mn-ea"/>
              </a:rPr>
              <a:t>Time</a:t>
            </a:r>
          </a:p>
        </p:txBody>
      </p:sp>
      <p:sp>
        <p:nvSpPr>
          <p:cNvPr id="444" name="Rectangle 443"/>
          <p:cNvSpPr/>
          <p:nvPr/>
        </p:nvSpPr>
        <p:spPr>
          <a:xfrm>
            <a:off x="6338947" y="3064460"/>
            <a:ext cx="211993" cy="163619"/>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Calibri"/>
              <a:ea typeface="+mn-ea"/>
              <a:cs typeface="+mn-cs"/>
            </a:endParaRPr>
          </a:p>
        </p:txBody>
      </p:sp>
      <p:sp>
        <p:nvSpPr>
          <p:cNvPr id="445" name="Rectangle 444"/>
          <p:cNvSpPr/>
          <p:nvPr/>
        </p:nvSpPr>
        <p:spPr>
          <a:xfrm>
            <a:off x="6270488" y="3064460"/>
            <a:ext cx="68459" cy="163619"/>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Calibri"/>
                <a:ea typeface="+mn-ea"/>
                <a:cs typeface="+mn-cs"/>
              </a:rPr>
              <a:t>CP</a:t>
            </a:r>
          </a:p>
        </p:txBody>
      </p:sp>
      <p:sp>
        <p:nvSpPr>
          <p:cNvPr id="446" name="Rectangle 445"/>
          <p:cNvSpPr/>
          <p:nvPr/>
        </p:nvSpPr>
        <p:spPr>
          <a:xfrm>
            <a:off x="6616609" y="3064460"/>
            <a:ext cx="211993" cy="163619"/>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Calibri"/>
              <a:ea typeface="+mn-ea"/>
              <a:cs typeface="+mn-cs"/>
            </a:endParaRPr>
          </a:p>
        </p:txBody>
      </p:sp>
      <p:sp>
        <p:nvSpPr>
          <p:cNvPr id="447" name="Rectangle 446"/>
          <p:cNvSpPr/>
          <p:nvPr/>
        </p:nvSpPr>
        <p:spPr>
          <a:xfrm>
            <a:off x="6548150" y="3064460"/>
            <a:ext cx="68459" cy="163619"/>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Calibri"/>
                <a:ea typeface="+mn-ea"/>
                <a:cs typeface="+mn-cs"/>
              </a:rPr>
              <a:t>CP</a:t>
            </a:r>
          </a:p>
        </p:txBody>
      </p:sp>
      <p:sp>
        <p:nvSpPr>
          <p:cNvPr id="448" name="Rectangle 447"/>
          <p:cNvSpPr/>
          <p:nvPr/>
        </p:nvSpPr>
        <p:spPr>
          <a:xfrm>
            <a:off x="7479142" y="3067306"/>
            <a:ext cx="211993" cy="163619"/>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Calibri"/>
              <a:ea typeface="+mn-ea"/>
              <a:cs typeface="+mn-cs"/>
            </a:endParaRPr>
          </a:p>
        </p:txBody>
      </p:sp>
      <p:sp>
        <p:nvSpPr>
          <p:cNvPr id="449" name="Rectangle 448"/>
          <p:cNvSpPr/>
          <p:nvPr/>
        </p:nvSpPr>
        <p:spPr>
          <a:xfrm>
            <a:off x="7410683" y="3067306"/>
            <a:ext cx="68459" cy="163619"/>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Calibri"/>
                <a:ea typeface="+mn-ea"/>
                <a:cs typeface="+mn-cs"/>
              </a:rPr>
              <a:t>CP</a:t>
            </a:r>
          </a:p>
        </p:txBody>
      </p:sp>
      <p:sp>
        <p:nvSpPr>
          <p:cNvPr id="450" name="Rectangle 449"/>
          <p:cNvSpPr/>
          <p:nvPr/>
        </p:nvSpPr>
        <p:spPr>
          <a:xfrm>
            <a:off x="7756804" y="3067306"/>
            <a:ext cx="211993" cy="163619"/>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Calibri"/>
              <a:ea typeface="+mn-ea"/>
              <a:cs typeface="+mn-cs"/>
            </a:endParaRPr>
          </a:p>
        </p:txBody>
      </p:sp>
      <p:sp>
        <p:nvSpPr>
          <p:cNvPr id="451" name="Rectangle 450"/>
          <p:cNvSpPr/>
          <p:nvPr/>
        </p:nvSpPr>
        <p:spPr>
          <a:xfrm>
            <a:off x="7688345" y="3067306"/>
            <a:ext cx="68459" cy="163619"/>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black"/>
                </a:solidFill>
                <a:effectLst/>
                <a:uLnTx/>
                <a:uFillTx/>
                <a:latin typeface="Calibri"/>
                <a:ea typeface="+mn-ea"/>
                <a:cs typeface="+mn-cs"/>
              </a:rPr>
              <a:t>CP</a:t>
            </a:r>
          </a:p>
        </p:txBody>
      </p:sp>
      <p:sp>
        <p:nvSpPr>
          <p:cNvPr id="452" name="Right Brace 451"/>
          <p:cNvSpPr/>
          <p:nvPr/>
        </p:nvSpPr>
        <p:spPr>
          <a:xfrm rot="5400000">
            <a:off x="6669854" y="3691067"/>
            <a:ext cx="35050" cy="278458"/>
          </a:xfrm>
          <a:prstGeom prst="rightBrace">
            <a:avLst/>
          </a:prstGeom>
          <a:noFill/>
          <a:ln w="635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black"/>
              </a:solidFill>
              <a:effectLst/>
              <a:uLnTx/>
              <a:uFillTx/>
              <a:latin typeface="Calibri"/>
              <a:ea typeface="+mn-ea"/>
              <a:cs typeface="+mn-cs"/>
            </a:endParaRPr>
          </a:p>
        </p:txBody>
      </p:sp>
      <p:sp>
        <p:nvSpPr>
          <p:cNvPr id="455" name="Freeform: Shape 454"/>
          <p:cNvSpPr/>
          <p:nvPr/>
        </p:nvSpPr>
        <p:spPr bwMode="auto">
          <a:xfrm>
            <a:off x="6044991" y="3905114"/>
            <a:ext cx="607669" cy="869019"/>
          </a:xfrm>
          <a:custGeom>
            <a:avLst/>
            <a:gdLst>
              <a:gd name="connsiteX0" fmla="*/ 0 w 428625"/>
              <a:gd name="connsiteY0" fmla="*/ 209550 h 209550"/>
              <a:gd name="connsiteX1" fmla="*/ 276225 w 428625"/>
              <a:gd name="connsiteY1" fmla="*/ 123825 h 209550"/>
              <a:gd name="connsiteX2" fmla="*/ 428625 w 428625"/>
              <a:gd name="connsiteY2" fmla="*/ 0 h 209550"/>
            </a:gdLst>
            <a:ahLst/>
            <a:cxnLst>
              <a:cxn ang="0">
                <a:pos x="connsiteX0" y="connsiteY0"/>
              </a:cxn>
              <a:cxn ang="0">
                <a:pos x="connsiteX1" y="connsiteY1"/>
              </a:cxn>
              <a:cxn ang="0">
                <a:pos x="connsiteX2" y="connsiteY2"/>
              </a:cxn>
            </a:cxnLst>
            <a:rect l="l" t="t" r="r" b="b"/>
            <a:pathLst>
              <a:path w="428625" h="209550">
                <a:moveTo>
                  <a:pt x="0" y="209550"/>
                </a:moveTo>
                <a:cubicBezTo>
                  <a:pt x="102394" y="184150"/>
                  <a:pt x="204788" y="158750"/>
                  <a:pt x="276225" y="123825"/>
                </a:cubicBezTo>
                <a:cubicBezTo>
                  <a:pt x="347662" y="88900"/>
                  <a:pt x="388143" y="44450"/>
                  <a:pt x="428625" y="0"/>
                </a:cubicBezTo>
              </a:path>
            </a:pathLst>
          </a:custGeom>
          <a:noFill/>
          <a:ln w="9525"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57" name="TextBox 456"/>
          <p:cNvSpPr txBox="1"/>
          <p:nvPr/>
        </p:nvSpPr>
        <p:spPr>
          <a:xfrm>
            <a:off x="5356575" y="2061869"/>
            <a:ext cx="954107" cy="261610"/>
          </a:xfrm>
          <a:prstGeom prst="rect">
            <a:avLst/>
          </a:prstGeom>
          <a:noFill/>
        </p:spPr>
        <p:txBody>
          <a:bodyPr wrap="none" rtlCol="0">
            <a:spAutoFit/>
          </a:bodyPr>
          <a:lstStyle/>
          <a:p>
            <a:r>
              <a:rPr lang="en-US" sz="1100" dirty="0">
                <a:solidFill>
                  <a:schemeClr val="tx1"/>
                </a:solidFill>
              </a:rPr>
              <a:t>Ch #1 (HDR)</a:t>
            </a:r>
          </a:p>
        </p:txBody>
      </p:sp>
      <p:sp>
        <p:nvSpPr>
          <p:cNvPr id="458" name="TextBox 457"/>
          <p:cNvSpPr txBox="1"/>
          <p:nvPr/>
        </p:nvSpPr>
        <p:spPr>
          <a:xfrm>
            <a:off x="5356575" y="2538238"/>
            <a:ext cx="954107" cy="261610"/>
          </a:xfrm>
          <a:prstGeom prst="rect">
            <a:avLst/>
          </a:prstGeom>
          <a:noFill/>
        </p:spPr>
        <p:txBody>
          <a:bodyPr wrap="none" rtlCol="0">
            <a:spAutoFit/>
          </a:bodyPr>
          <a:lstStyle/>
          <a:p>
            <a:r>
              <a:rPr lang="en-US" sz="1100" dirty="0">
                <a:solidFill>
                  <a:schemeClr val="tx1"/>
                </a:solidFill>
              </a:rPr>
              <a:t>Ch #2 (HDR)</a:t>
            </a:r>
          </a:p>
        </p:txBody>
      </p:sp>
      <p:sp>
        <p:nvSpPr>
          <p:cNvPr id="459" name="TextBox 458"/>
          <p:cNvSpPr txBox="1"/>
          <p:nvPr/>
        </p:nvSpPr>
        <p:spPr>
          <a:xfrm>
            <a:off x="5356575" y="3013353"/>
            <a:ext cx="938077" cy="261610"/>
          </a:xfrm>
          <a:prstGeom prst="rect">
            <a:avLst/>
          </a:prstGeom>
          <a:noFill/>
        </p:spPr>
        <p:txBody>
          <a:bodyPr wrap="none" rtlCol="0">
            <a:spAutoFit/>
          </a:bodyPr>
          <a:lstStyle/>
          <a:p>
            <a:r>
              <a:rPr lang="en-US" sz="1100" dirty="0">
                <a:solidFill>
                  <a:schemeClr val="tx1"/>
                </a:solidFill>
              </a:rPr>
              <a:t>Ch #3 (LDR)</a:t>
            </a:r>
          </a:p>
        </p:txBody>
      </p:sp>
      <p:sp>
        <p:nvSpPr>
          <p:cNvPr id="460" name="TextBox 459"/>
          <p:cNvSpPr txBox="1"/>
          <p:nvPr/>
        </p:nvSpPr>
        <p:spPr>
          <a:xfrm>
            <a:off x="5356575" y="3497555"/>
            <a:ext cx="954107" cy="261610"/>
          </a:xfrm>
          <a:prstGeom prst="rect">
            <a:avLst/>
          </a:prstGeom>
          <a:noFill/>
        </p:spPr>
        <p:txBody>
          <a:bodyPr wrap="none" rtlCol="0">
            <a:spAutoFit/>
          </a:bodyPr>
          <a:lstStyle/>
          <a:p>
            <a:r>
              <a:rPr lang="en-US" sz="1100" dirty="0">
                <a:solidFill>
                  <a:schemeClr val="tx1"/>
                </a:solidFill>
              </a:rPr>
              <a:t>Ch #4 (HDR)</a:t>
            </a:r>
          </a:p>
        </p:txBody>
      </p:sp>
      <mc:AlternateContent xmlns:mc="http://schemas.openxmlformats.org/markup-compatibility/2006" xmlns:a14="http://schemas.microsoft.com/office/drawing/2010/main">
        <mc:Choice Requires="a14">
          <p:sp>
            <p:nvSpPr>
              <p:cNvPr id="463" name="TextBox 462"/>
              <p:cNvSpPr txBox="1"/>
              <p:nvPr/>
            </p:nvSpPr>
            <p:spPr>
              <a:xfrm>
                <a:off x="5799432" y="5117791"/>
                <a:ext cx="2977354" cy="954107"/>
              </a:xfrm>
              <a:prstGeom prst="rect">
                <a:avLst/>
              </a:prstGeom>
              <a:noFill/>
            </p:spPr>
            <p:txBody>
              <a:bodyPr wrap="none" rtlCol="0">
                <a:spAutoFit/>
              </a:bodyPr>
              <a:lstStyle/>
              <a:p>
                <a:r>
                  <a:rPr lang="en-US" sz="1400" dirty="0">
                    <a:solidFill>
                      <a:schemeClr val="tx1"/>
                    </a:solidFill>
                  </a:rPr>
                  <a:t>Example tone indices for </a:t>
                </a:r>
                <a14:m>
                  <m:oMath xmlns:m="http://schemas.openxmlformats.org/officeDocument/2006/math">
                    <m:sSub>
                      <m:sSubPr>
                        <m:ctrlPr>
                          <a:rPr lang="en-US" sz="1400" b="0" i="1" dirty="0" smtClean="0">
                            <a:solidFill>
                              <a:schemeClr val="tx1"/>
                            </a:solidFill>
                            <a:latin typeface="Cambria Math" panose="02040503050406030204" pitchFamily="18" charset="0"/>
                          </a:rPr>
                        </m:ctrlPr>
                      </m:sSubPr>
                      <m:e>
                        <m:r>
                          <a:rPr lang="en-US" sz="1400" b="1" i="0" dirty="0" smtClean="0">
                            <a:solidFill>
                              <a:schemeClr val="tx1"/>
                            </a:solidFill>
                            <a:latin typeface="Cambria Math" panose="02040503050406030204" pitchFamily="18" charset="0"/>
                          </a:rPr>
                          <m:t>𝐬</m:t>
                        </m:r>
                      </m:e>
                      <m:sub>
                        <m:r>
                          <a:rPr lang="en-US" sz="1400" i="1" dirty="0" smtClean="0">
                            <a:solidFill>
                              <a:schemeClr val="tx1"/>
                            </a:solidFill>
                            <a:latin typeface="Cambria Math" panose="02040503050406030204" pitchFamily="18" charset="0"/>
                          </a:rPr>
                          <m:t>1</m:t>
                        </m:r>
                      </m:sub>
                    </m:sSub>
                  </m:oMath>
                </a14:m>
                <a:r>
                  <a:rPr lang="en-US" sz="1400" dirty="0">
                    <a:solidFill>
                      <a:schemeClr val="tx1"/>
                    </a:solidFill>
                  </a:rPr>
                  <a:t>: [-3:3]-48</a:t>
                </a:r>
              </a:p>
              <a:p>
                <a:r>
                  <a:rPr lang="en-US" sz="1400" dirty="0">
                    <a:solidFill>
                      <a:schemeClr val="tx1"/>
                    </a:solidFill>
                  </a:rPr>
                  <a:t>Example tone indices for </a:t>
                </a:r>
                <a14:m>
                  <m:oMath xmlns:m="http://schemas.openxmlformats.org/officeDocument/2006/math">
                    <m:sSub>
                      <m:sSubPr>
                        <m:ctrlPr>
                          <a:rPr lang="en-US" sz="1400" i="1" dirty="0">
                            <a:solidFill>
                              <a:schemeClr val="tx1"/>
                            </a:solidFill>
                            <a:latin typeface="Cambria Math" panose="02040503050406030204" pitchFamily="18" charset="0"/>
                          </a:rPr>
                        </m:ctrlPr>
                      </m:sSubPr>
                      <m:e>
                        <m:r>
                          <a:rPr lang="en-US" sz="1400" b="1" dirty="0">
                            <a:solidFill>
                              <a:schemeClr val="tx1"/>
                            </a:solidFill>
                            <a:latin typeface="Cambria Math" panose="02040503050406030204" pitchFamily="18" charset="0"/>
                          </a:rPr>
                          <m:t>𝐬</m:t>
                        </m:r>
                      </m:e>
                      <m:sub>
                        <m:r>
                          <a:rPr lang="en-US" sz="1400" b="0" i="1" dirty="0" smtClean="0">
                            <a:solidFill>
                              <a:schemeClr val="tx1"/>
                            </a:solidFill>
                            <a:latin typeface="Cambria Math" panose="02040503050406030204" pitchFamily="18" charset="0"/>
                          </a:rPr>
                          <m:t>2</m:t>
                        </m:r>
                      </m:sub>
                    </m:sSub>
                  </m:oMath>
                </a14:m>
                <a:r>
                  <a:rPr lang="en-US" sz="1400" dirty="0">
                    <a:solidFill>
                      <a:schemeClr val="tx1"/>
                    </a:solidFill>
                  </a:rPr>
                  <a:t>: [-3:3]-16</a:t>
                </a:r>
              </a:p>
              <a:p>
                <a:r>
                  <a:rPr lang="en-US" sz="1400" dirty="0">
                    <a:solidFill>
                      <a:schemeClr val="tx1"/>
                    </a:solidFill>
                  </a:rPr>
                  <a:t>Example tone indices for </a:t>
                </a:r>
                <a14:m>
                  <m:oMath xmlns:m="http://schemas.openxmlformats.org/officeDocument/2006/math">
                    <m:sSub>
                      <m:sSubPr>
                        <m:ctrlPr>
                          <a:rPr lang="en-US" sz="1400" i="1" dirty="0">
                            <a:solidFill>
                              <a:schemeClr val="tx1"/>
                            </a:solidFill>
                            <a:latin typeface="Cambria Math" panose="02040503050406030204" pitchFamily="18" charset="0"/>
                          </a:rPr>
                        </m:ctrlPr>
                      </m:sSubPr>
                      <m:e>
                        <m:r>
                          <a:rPr lang="en-US" sz="1400" b="1" dirty="0">
                            <a:solidFill>
                              <a:schemeClr val="tx1"/>
                            </a:solidFill>
                            <a:latin typeface="Cambria Math" panose="02040503050406030204" pitchFamily="18" charset="0"/>
                          </a:rPr>
                          <m:t>𝐬</m:t>
                        </m:r>
                      </m:e>
                      <m:sub>
                        <m:r>
                          <a:rPr lang="en-US" sz="1400" b="0" i="1" dirty="0" smtClean="0">
                            <a:solidFill>
                              <a:schemeClr val="tx1"/>
                            </a:solidFill>
                            <a:latin typeface="Cambria Math" panose="02040503050406030204" pitchFamily="18" charset="0"/>
                          </a:rPr>
                          <m:t>3</m:t>
                        </m:r>
                      </m:sub>
                    </m:sSub>
                  </m:oMath>
                </a14:m>
                <a:r>
                  <a:rPr lang="en-US" sz="1400" dirty="0">
                    <a:solidFill>
                      <a:schemeClr val="tx1"/>
                    </a:solidFill>
                  </a:rPr>
                  <a:t>: [-3:3]+16</a:t>
                </a:r>
              </a:p>
              <a:p>
                <a:r>
                  <a:rPr lang="en-US" sz="1400" dirty="0">
                    <a:solidFill>
                      <a:schemeClr val="tx1"/>
                    </a:solidFill>
                  </a:rPr>
                  <a:t>Example tone indices for </a:t>
                </a:r>
                <a14:m>
                  <m:oMath xmlns:m="http://schemas.openxmlformats.org/officeDocument/2006/math">
                    <m:sSub>
                      <m:sSubPr>
                        <m:ctrlPr>
                          <a:rPr lang="en-US" sz="1400" i="1" dirty="0" smtClean="0">
                            <a:solidFill>
                              <a:schemeClr val="tx1"/>
                            </a:solidFill>
                            <a:latin typeface="Cambria Math" panose="02040503050406030204" pitchFamily="18" charset="0"/>
                          </a:rPr>
                        </m:ctrlPr>
                      </m:sSubPr>
                      <m:e>
                        <m:r>
                          <a:rPr lang="en-US" sz="1400" b="1" dirty="0">
                            <a:solidFill>
                              <a:schemeClr val="tx1"/>
                            </a:solidFill>
                            <a:latin typeface="Cambria Math" panose="02040503050406030204" pitchFamily="18" charset="0"/>
                          </a:rPr>
                          <m:t>𝐬</m:t>
                        </m:r>
                      </m:e>
                      <m:sub>
                        <m:r>
                          <a:rPr lang="en-US" sz="1400" b="0" i="1" dirty="0" smtClean="0">
                            <a:solidFill>
                              <a:schemeClr val="tx1"/>
                            </a:solidFill>
                            <a:latin typeface="Cambria Math" panose="02040503050406030204" pitchFamily="18" charset="0"/>
                          </a:rPr>
                          <m:t>4</m:t>
                        </m:r>
                      </m:sub>
                    </m:sSub>
                  </m:oMath>
                </a14:m>
                <a:r>
                  <a:rPr lang="en-US" sz="1400" dirty="0">
                    <a:solidFill>
                      <a:schemeClr val="tx1"/>
                    </a:solidFill>
                  </a:rPr>
                  <a:t>: [-3:3]+48</a:t>
                </a:r>
              </a:p>
            </p:txBody>
          </p:sp>
        </mc:Choice>
        <mc:Fallback xmlns="">
          <p:sp>
            <p:nvSpPr>
              <p:cNvPr id="463" name="TextBox 462"/>
              <p:cNvSpPr txBox="1">
                <a:spLocks noRot="1" noChangeAspect="1" noMove="1" noResize="1" noEditPoints="1" noAdjustHandles="1" noChangeArrowheads="1" noChangeShapeType="1" noTextEdit="1"/>
              </p:cNvSpPr>
              <p:nvPr/>
            </p:nvSpPr>
            <p:spPr>
              <a:xfrm>
                <a:off x="5799432" y="5117791"/>
                <a:ext cx="2977354" cy="954107"/>
              </a:xfrm>
              <a:prstGeom prst="rect">
                <a:avLst/>
              </a:prstGeom>
              <a:blipFill>
                <a:blip r:embed="rId16"/>
                <a:stretch>
                  <a:fillRect l="-613" t="-1282" b="-5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4" name="Rectangle 463"/>
              <p:cNvSpPr/>
              <p:nvPr/>
            </p:nvSpPr>
            <p:spPr>
              <a:xfrm>
                <a:off x="4161378" y="3597344"/>
                <a:ext cx="415498" cy="300082"/>
              </a:xfrm>
              <a:prstGeom prst="rect">
                <a:avLst/>
              </a:prstGeom>
            </p:spPr>
            <p:txBody>
              <a:bodyPr wrap="none">
                <a:spAutoFit/>
              </a:bodyPr>
              <a:lstStyle/>
              <a:p>
                <a:pPr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b="1" i="1" smtClean="0">
                              <a:solidFill>
                                <a:schemeClr val="tx1"/>
                              </a:solidFill>
                              <a:latin typeface="Cambria Math" panose="02040503050406030204" pitchFamily="18" charset="0"/>
                            </a:rPr>
                          </m:ctrlPr>
                        </m:sSubPr>
                        <m:e>
                          <m:r>
                            <a:rPr lang="en-US" sz="900" b="1">
                              <a:solidFill>
                                <a:schemeClr val="tx1"/>
                              </a:solidFill>
                              <a:latin typeface="Cambria Math" panose="02040503050406030204" pitchFamily="18" charset="0"/>
                            </a:rPr>
                            <m:t>𝐬</m:t>
                          </m:r>
                        </m:e>
                        <m:sub>
                          <m:r>
                            <m:rPr>
                              <m:sty m:val="p"/>
                            </m:rPr>
                            <a:rPr lang="en-US" sz="900">
                              <a:solidFill>
                                <a:schemeClr val="tx1"/>
                              </a:solidFill>
                              <a:latin typeface="Cambria Math" panose="02040503050406030204" pitchFamily="18" charset="0"/>
                            </a:rPr>
                            <m:t>ch</m:t>
                          </m:r>
                          <m:r>
                            <a:rPr lang="en-US" sz="900">
                              <a:solidFill>
                                <a:schemeClr val="tx1"/>
                              </a:solidFill>
                              <a:latin typeface="Cambria Math" panose="02040503050406030204" pitchFamily="18" charset="0"/>
                            </a:rPr>
                            <m:t>1</m:t>
                          </m:r>
                        </m:sub>
                      </m:sSub>
                    </m:oMath>
                  </m:oMathPara>
                </a14:m>
                <a:endParaRPr lang="en-US" sz="900" dirty="0">
                  <a:solidFill>
                    <a:schemeClr val="tx1"/>
                  </a:solidFill>
                  <a:latin typeface="Times New Roman" panose="02020603050405020304" pitchFamily="18" charset="0"/>
                  <a:ea typeface="Times New Roman" panose="02020603050405020304" pitchFamily="18" charset="0"/>
                  <a:cs typeface="Calibri" panose="020F0502020204030204" pitchFamily="34" charset="0"/>
                </a:endParaRPr>
              </a:p>
            </p:txBody>
          </p:sp>
        </mc:Choice>
        <mc:Fallback xmlns="">
          <p:sp>
            <p:nvSpPr>
              <p:cNvPr id="464" name="Rectangle 463"/>
              <p:cNvSpPr>
                <a:spLocks noRot="1" noChangeAspect="1" noMove="1" noResize="1" noEditPoints="1" noAdjustHandles="1" noChangeArrowheads="1" noChangeShapeType="1" noTextEdit="1"/>
              </p:cNvSpPr>
              <p:nvPr/>
            </p:nvSpPr>
            <p:spPr>
              <a:xfrm>
                <a:off x="4161378" y="3597344"/>
                <a:ext cx="415498" cy="300082"/>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5" name="Rectangle 464"/>
              <p:cNvSpPr/>
              <p:nvPr/>
            </p:nvSpPr>
            <p:spPr>
              <a:xfrm>
                <a:off x="4150658" y="4320603"/>
                <a:ext cx="415498" cy="300082"/>
              </a:xfrm>
              <a:prstGeom prst="rect">
                <a:avLst/>
              </a:prstGeom>
            </p:spPr>
            <p:txBody>
              <a:bodyPr wrap="none">
                <a:spAutoFit/>
              </a:bodyPr>
              <a:lstStyle/>
              <a:p>
                <a:pPr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b="1" i="1" smtClean="0">
                              <a:solidFill>
                                <a:schemeClr val="tx1"/>
                              </a:solidFill>
                              <a:latin typeface="Cambria Math" panose="02040503050406030204" pitchFamily="18" charset="0"/>
                            </a:rPr>
                          </m:ctrlPr>
                        </m:sSubPr>
                        <m:e>
                          <m:r>
                            <a:rPr lang="en-US" sz="900" b="1">
                              <a:solidFill>
                                <a:schemeClr val="tx1"/>
                              </a:solidFill>
                              <a:latin typeface="Cambria Math" panose="02040503050406030204" pitchFamily="18" charset="0"/>
                            </a:rPr>
                            <m:t>𝐬</m:t>
                          </m:r>
                        </m:e>
                        <m:sub>
                          <m:r>
                            <m:rPr>
                              <m:sty m:val="p"/>
                            </m:rPr>
                            <a:rPr lang="en-US" sz="900">
                              <a:solidFill>
                                <a:schemeClr val="tx1"/>
                              </a:solidFill>
                              <a:latin typeface="Cambria Math" panose="02040503050406030204" pitchFamily="18" charset="0"/>
                            </a:rPr>
                            <m:t>ch</m:t>
                          </m:r>
                          <m:r>
                            <a:rPr lang="en-US" sz="900" b="0" i="0" smtClean="0">
                              <a:solidFill>
                                <a:schemeClr val="tx1"/>
                              </a:solidFill>
                              <a:latin typeface="Cambria Math" panose="02040503050406030204" pitchFamily="18" charset="0"/>
                            </a:rPr>
                            <m:t>2</m:t>
                          </m:r>
                        </m:sub>
                      </m:sSub>
                    </m:oMath>
                  </m:oMathPara>
                </a14:m>
                <a:endParaRPr lang="en-US" sz="900" dirty="0">
                  <a:solidFill>
                    <a:schemeClr val="tx1"/>
                  </a:solidFill>
                  <a:latin typeface="Times New Roman" panose="02020603050405020304" pitchFamily="18" charset="0"/>
                  <a:ea typeface="Times New Roman" panose="02020603050405020304" pitchFamily="18" charset="0"/>
                  <a:cs typeface="Calibri" panose="020F0502020204030204" pitchFamily="34" charset="0"/>
                </a:endParaRPr>
              </a:p>
            </p:txBody>
          </p:sp>
        </mc:Choice>
        <mc:Fallback xmlns="">
          <p:sp>
            <p:nvSpPr>
              <p:cNvPr id="465" name="Rectangle 464"/>
              <p:cNvSpPr>
                <a:spLocks noRot="1" noChangeAspect="1" noMove="1" noResize="1" noEditPoints="1" noAdjustHandles="1" noChangeArrowheads="1" noChangeShapeType="1" noTextEdit="1"/>
              </p:cNvSpPr>
              <p:nvPr/>
            </p:nvSpPr>
            <p:spPr>
              <a:xfrm>
                <a:off x="4150658" y="4320603"/>
                <a:ext cx="415498" cy="300082"/>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6" name="Rectangle 465"/>
              <p:cNvSpPr/>
              <p:nvPr/>
            </p:nvSpPr>
            <p:spPr>
              <a:xfrm>
                <a:off x="4164637" y="5063310"/>
                <a:ext cx="415498" cy="300082"/>
              </a:xfrm>
              <a:prstGeom prst="rect">
                <a:avLst/>
              </a:prstGeom>
            </p:spPr>
            <p:txBody>
              <a:bodyPr wrap="none">
                <a:spAutoFit/>
              </a:bodyPr>
              <a:lstStyle/>
              <a:p>
                <a:pPr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b="1" i="1" smtClean="0">
                              <a:solidFill>
                                <a:schemeClr val="tx1"/>
                              </a:solidFill>
                              <a:latin typeface="Cambria Math" panose="02040503050406030204" pitchFamily="18" charset="0"/>
                            </a:rPr>
                          </m:ctrlPr>
                        </m:sSubPr>
                        <m:e>
                          <m:r>
                            <a:rPr lang="en-US" sz="900" b="1">
                              <a:solidFill>
                                <a:schemeClr val="tx1"/>
                              </a:solidFill>
                              <a:latin typeface="Cambria Math" panose="02040503050406030204" pitchFamily="18" charset="0"/>
                            </a:rPr>
                            <m:t>𝐬</m:t>
                          </m:r>
                        </m:e>
                        <m:sub>
                          <m:r>
                            <m:rPr>
                              <m:sty m:val="p"/>
                            </m:rPr>
                            <a:rPr lang="en-US" sz="900">
                              <a:solidFill>
                                <a:schemeClr val="tx1"/>
                              </a:solidFill>
                              <a:latin typeface="Cambria Math" panose="02040503050406030204" pitchFamily="18" charset="0"/>
                            </a:rPr>
                            <m:t>ch</m:t>
                          </m:r>
                          <m:r>
                            <a:rPr lang="en-US" sz="900" b="0" i="0" smtClean="0">
                              <a:solidFill>
                                <a:schemeClr val="tx1"/>
                              </a:solidFill>
                              <a:latin typeface="Cambria Math" panose="02040503050406030204" pitchFamily="18" charset="0"/>
                            </a:rPr>
                            <m:t>3</m:t>
                          </m:r>
                        </m:sub>
                      </m:sSub>
                    </m:oMath>
                  </m:oMathPara>
                </a14:m>
                <a:endParaRPr lang="en-US" sz="900" dirty="0">
                  <a:solidFill>
                    <a:schemeClr val="tx1"/>
                  </a:solidFill>
                  <a:latin typeface="Times New Roman" panose="02020603050405020304" pitchFamily="18" charset="0"/>
                  <a:ea typeface="Times New Roman" panose="02020603050405020304" pitchFamily="18" charset="0"/>
                  <a:cs typeface="Calibri" panose="020F0502020204030204" pitchFamily="34" charset="0"/>
                </a:endParaRPr>
              </a:p>
            </p:txBody>
          </p:sp>
        </mc:Choice>
        <mc:Fallback xmlns="">
          <p:sp>
            <p:nvSpPr>
              <p:cNvPr id="466" name="Rectangle 465"/>
              <p:cNvSpPr>
                <a:spLocks noRot="1" noChangeAspect="1" noMove="1" noResize="1" noEditPoints="1" noAdjustHandles="1" noChangeArrowheads="1" noChangeShapeType="1" noTextEdit="1"/>
              </p:cNvSpPr>
              <p:nvPr/>
            </p:nvSpPr>
            <p:spPr>
              <a:xfrm>
                <a:off x="4164637" y="5063310"/>
                <a:ext cx="415498" cy="300082"/>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7" name="Rectangle 466"/>
              <p:cNvSpPr/>
              <p:nvPr/>
            </p:nvSpPr>
            <p:spPr>
              <a:xfrm>
                <a:off x="4136349" y="5781214"/>
                <a:ext cx="415498" cy="300082"/>
              </a:xfrm>
              <a:prstGeom prst="rect">
                <a:avLst/>
              </a:prstGeom>
            </p:spPr>
            <p:txBody>
              <a:bodyPr wrap="none">
                <a:spAutoFit/>
              </a:bodyPr>
              <a:lstStyle/>
              <a:p>
                <a:pPr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b="1" i="1" smtClean="0">
                              <a:solidFill>
                                <a:schemeClr val="tx1"/>
                              </a:solidFill>
                              <a:latin typeface="Cambria Math" panose="02040503050406030204" pitchFamily="18" charset="0"/>
                            </a:rPr>
                          </m:ctrlPr>
                        </m:sSubPr>
                        <m:e>
                          <m:r>
                            <a:rPr lang="en-US" sz="900" b="1">
                              <a:solidFill>
                                <a:schemeClr val="tx1"/>
                              </a:solidFill>
                              <a:latin typeface="Cambria Math" panose="02040503050406030204" pitchFamily="18" charset="0"/>
                            </a:rPr>
                            <m:t>𝐬</m:t>
                          </m:r>
                        </m:e>
                        <m:sub>
                          <m:r>
                            <m:rPr>
                              <m:sty m:val="p"/>
                            </m:rPr>
                            <a:rPr lang="en-US" sz="900">
                              <a:solidFill>
                                <a:schemeClr val="tx1"/>
                              </a:solidFill>
                              <a:latin typeface="Cambria Math" panose="02040503050406030204" pitchFamily="18" charset="0"/>
                            </a:rPr>
                            <m:t>ch</m:t>
                          </m:r>
                          <m:r>
                            <a:rPr lang="en-US" sz="900" b="0" i="0" smtClean="0">
                              <a:solidFill>
                                <a:schemeClr val="tx1"/>
                              </a:solidFill>
                              <a:latin typeface="Cambria Math" panose="02040503050406030204" pitchFamily="18" charset="0"/>
                            </a:rPr>
                            <m:t>4</m:t>
                          </m:r>
                        </m:sub>
                      </m:sSub>
                    </m:oMath>
                  </m:oMathPara>
                </a14:m>
                <a:endParaRPr lang="en-US" sz="900" dirty="0">
                  <a:solidFill>
                    <a:schemeClr val="tx1"/>
                  </a:solidFill>
                  <a:latin typeface="Times New Roman" panose="02020603050405020304" pitchFamily="18" charset="0"/>
                  <a:ea typeface="Times New Roman" panose="02020603050405020304" pitchFamily="18" charset="0"/>
                  <a:cs typeface="Calibri" panose="020F0502020204030204" pitchFamily="34" charset="0"/>
                </a:endParaRPr>
              </a:p>
            </p:txBody>
          </p:sp>
        </mc:Choice>
        <mc:Fallback xmlns="">
          <p:sp>
            <p:nvSpPr>
              <p:cNvPr id="467" name="Rectangle 466"/>
              <p:cNvSpPr>
                <a:spLocks noRot="1" noChangeAspect="1" noMove="1" noResize="1" noEditPoints="1" noAdjustHandles="1" noChangeArrowheads="1" noChangeShapeType="1" noTextEdit="1"/>
              </p:cNvSpPr>
              <p:nvPr/>
            </p:nvSpPr>
            <p:spPr>
              <a:xfrm>
                <a:off x="4136349" y="5781214"/>
                <a:ext cx="415498" cy="300082"/>
              </a:xfrm>
              <a:prstGeom prst="rect">
                <a:avLst/>
              </a:prstGeom>
              <a:blipFill>
                <a:blip r:embed="rId20"/>
                <a:stretch>
                  <a:fillRect/>
                </a:stretch>
              </a:blipFill>
            </p:spPr>
            <p:txBody>
              <a:bodyPr/>
              <a:lstStyle/>
              <a:p>
                <a:r>
                  <a:rPr lang="en-US">
                    <a:noFill/>
                  </a:rPr>
                  <a:t> </a:t>
                </a:r>
              </a:p>
            </p:txBody>
          </p:sp>
        </mc:Fallback>
      </mc:AlternateContent>
      <p:sp>
        <p:nvSpPr>
          <p:cNvPr id="3" name="Arrow: Right 2"/>
          <p:cNvSpPr/>
          <p:nvPr/>
        </p:nvSpPr>
        <p:spPr bwMode="auto">
          <a:xfrm>
            <a:off x="943145" y="4726476"/>
            <a:ext cx="112288" cy="103753"/>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23" name="Arrow: Right 222"/>
          <p:cNvSpPr/>
          <p:nvPr/>
        </p:nvSpPr>
        <p:spPr bwMode="auto">
          <a:xfrm>
            <a:off x="943144" y="4871601"/>
            <a:ext cx="114519" cy="103753"/>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 name="TextBox 5"/>
          <p:cNvSpPr txBox="1"/>
          <p:nvPr/>
        </p:nvSpPr>
        <p:spPr>
          <a:xfrm>
            <a:off x="55989" y="4582131"/>
            <a:ext cx="1038378" cy="553998"/>
          </a:xfrm>
          <a:prstGeom prst="rect">
            <a:avLst/>
          </a:prstGeom>
          <a:noFill/>
        </p:spPr>
        <p:txBody>
          <a:bodyPr wrap="square" rtlCol="0">
            <a:spAutoFit/>
          </a:bodyPr>
          <a:lstStyle/>
          <a:p>
            <a:r>
              <a:rPr lang="en-US" sz="1000" dirty="0">
                <a:solidFill>
                  <a:schemeClr val="tx1"/>
                </a:solidFill>
              </a:rPr>
              <a:t>Not Golay sequences but low PAPR</a:t>
            </a:r>
          </a:p>
        </p:txBody>
      </p:sp>
      <p:sp>
        <p:nvSpPr>
          <p:cNvPr id="224" name="TextBox 223"/>
          <p:cNvSpPr txBox="1"/>
          <p:nvPr/>
        </p:nvSpPr>
        <p:spPr>
          <a:xfrm>
            <a:off x="6594191" y="2085228"/>
            <a:ext cx="192629" cy="186334"/>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rPr>
              <a:t>0</a:t>
            </a:r>
          </a:p>
        </p:txBody>
      </p:sp>
      <p:sp>
        <p:nvSpPr>
          <p:cNvPr id="225" name="TextBox 224"/>
          <p:cNvSpPr txBox="1"/>
          <p:nvPr/>
        </p:nvSpPr>
        <p:spPr>
          <a:xfrm>
            <a:off x="6610841" y="2363951"/>
            <a:ext cx="192629" cy="186335"/>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rPr>
              <a:t>1</a:t>
            </a:r>
          </a:p>
        </p:txBody>
      </p:sp>
      <p:sp>
        <p:nvSpPr>
          <p:cNvPr id="226" name="TextBox 225"/>
          <p:cNvSpPr txBox="1"/>
          <p:nvPr/>
        </p:nvSpPr>
        <p:spPr>
          <a:xfrm>
            <a:off x="6571995" y="3515537"/>
            <a:ext cx="192629" cy="186335"/>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rPr>
              <a:t>0</a:t>
            </a:r>
          </a:p>
        </p:txBody>
      </p:sp>
      <p:sp>
        <p:nvSpPr>
          <p:cNvPr id="227" name="TextBox 226"/>
          <p:cNvSpPr txBox="1"/>
          <p:nvPr/>
        </p:nvSpPr>
        <p:spPr>
          <a:xfrm>
            <a:off x="6584182" y="2842670"/>
            <a:ext cx="192629" cy="186335"/>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rPr>
              <a:t>1</a:t>
            </a:r>
          </a:p>
        </p:txBody>
      </p:sp>
      <mc:AlternateContent xmlns:mc="http://schemas.openxmlformats.org/markup-compatibility/2006" xmlns:a14="http://schemas.microsoft.com/office/drawing/2010/main">
        <mc:Choice Requires="a14">
          <p:sp>
            <p:nvSpPr>
              <p:cNvPr id="7" name="TextBox 6"/>
              <p:cNvSpPr txBox="1"/>
              <p:nvPr/>
            </p:nvSpPr>
            <p:spPr>
              <a:xfrm>
                <a:off x="6325811" y="4445047"/>
                <a:ext cx="1587294" cy="307777"/>
              </a:xfrm>
              <a:prstGeom prst="rect">
                <a:avLst/>
              </a:prstGeom>
              <a:noFill/>
            </p:spPr>
            <p:txBody>
              <a:bodyPr wrap="none" rtlCol="0">
                <a:spAutoFit/>
              </a:bodyPr>
              <a:lstStyle/>
              <a:p>
                <a:r>
                  <a:rPr lang="en-US" sz="1400" dirty="0">
                    <a:solidFill>
                      <a:schemeClr val="tx1"/>
                    </a:solidFill>
                  </a:rPr>
                  <a:t>Rate: 1 symbol/</a:t>
                </a:r>
                <a:r>
                  <a:rPr lang="en-US" sz="1400" dirty="0">
                    <a:solidFill>
                      <a:prstClr val="black"/>
                    </a:solidFill>
                    <a:latin typeface="Calibri"/>
                  </a:rPr>
                  <a:t>2</a:t>
                </a:r>
                <a14:m>
                  <m:oMath xmlns:m="http://schemas.openxmlformats.org/officeDocument/2006/math">
                    <m:r>
                      <a:rPr lang="en-US" sz="1400" i="1">
                        <a:solidFill>
                          <a:prstClr val="black"/>
                        </a:solidFill>
                        <a:latin typeface="Cambria Math" panose="02040503050406030204" pitchFamily="18" charset="0"/>
                      </a:rPr>
                      <m:t>𝜇</m:t>
                    </m:r>
                  </m:oMath>
                </a14:m>
                <a:r>
                  <a:rPr lang="en-US" sz="1400" dirty="0">
                    <a:solidFill>
                      <a:schemeClr val="tx1"/>
                    </a:solidFill>
                  </a:rPr>
                  <a:t>s</a:t>
                </a:r>
              </a:p>
            </p:txBody>
          </p:sp>
        </mc:Choice>
        <mc:Fallback xmlns="">
          <p:sp>
            <p:nvSpPr>
              <p:cNvPr id="7" name="TextBox 6"/>
              <p:cNvSpPr txBox="1">
                <a:spLocks noRot="1" noChangeAspect="1" noMove="1" noResize="1" noEditPoints="1" noAdjustHandles="1" noChangeArrowheads="1" noChangeShapeType="1" noTextEdit="1"/>
              </p:cNvSpPr>
              <p:nvPr/>
            </p:nvSpPr>
            <p:spPr>
              <a:xfrm>
                <a:off x="6325811" y="4445047"/>
                <a:ext cx="1587294" cy="307777"/>
              </a:xfrm>
              <a:prstGeom prst="rect">
                <a:avLst/>
              </a:prstGeom>
              <a:blipFill>
                <a:blip r:embed="rId21"/>
                <a:stretch>
                  <a:fillRect l="-1154" t="-5882" b="-19608"/>
                </a:stretch>
              </a:blipFill>
            </p:spPr>
            <p:txBody>
              <a:bodyPr/>
              <a:lstStyle/>
              <a:p>
                <a:r>
                  <a:rPr lang="en-US">
                    <a:noFill/>
                  </a:rPr>
                  <a:t> </a:t>
                </a:r>
              </a:p>
            </p:txBody>
          </p:sp>
        </mc:Fallback>
      </mc:AlternateContent>
      <p:sp>
        <p:nvSpPr>
          <p:cNvPr id="8" name="Rectangle: Rounded Corners 7"/>
          <p:cNvSpPr/>
          <p:nvPr/>
        </p:nvSpPr>
        <p:spPr bwMode="auto">
          <a:xfrm>
            <a:off x="943144" y="3368150"/>
            <a:ext cx="2260704" cy="247525"/>
          </a:xfrm>
          <a:prstGeom prst="roundRect">
            <a:avLst/>
          </a:prstGeom>
          <a:noFill/>
          <a:ln w="127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28" name="Rectangle: Rounded Corners 227"/>
          <p:cNvSpPr/>
          <p:nvPr/>
        </p:nvSpPr>
        <p:spPr bwMode="auto">
          <a:xfrm rot="5400000">
            <a:off x="5790042" y="2712526"/>
            <a:ext cx="1817197" cy="350719"/>
          </a:xfrm>
          <a:prstGeom prst="roundRect">
            <a:avLst/>
          </a:prstGeom>
          <a:noFill/>
          <a:ln w="127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10" name="Rectangle 9"/>
              <p:cNvSpPr/>
              <p:nvPr/>
            </p:nvSpPr>
            <p:spPr>
              <a:xfrm>
                <a:off x="805097" y="6163076"/>
                <a:ext cx="1341649"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b="1" i="1" dirty="0" smtClean="0">
                              <a:solidFill>
                                <a:prstClr val="black"/>
                              </a:solidFill>
                              <a:latin typeface="Cambria Math" panose="02040503050406030204" pitchFamily="18" charset="0"/>
                            </a:rPr>
                          </m:ctrlPr>
                        </m:sSubPr>
                        <m:e>
                          <m:r>
                            <a:rPr lang="en-US" sz="1200" b="1" dirty="0">
                              <a:solidFill>
                                <a:prstClr val="black"/>
                              </a:solidFill>
                              <a:latin typeface="Cambria Math" panose="02040503050406030204" pitchFamily="18" charset="0"/>
                            </a:rPr>
                            <m:t>𝐬</m:t>
                          </m:r>
                        </m:e>
                        <m:sub>
                          <m:r>
                            <a:rPr lang="en-US" sz="1200" b="0" i="1" dirty="0" smtClean="0">
                              <a:solidFill>
                                <a:prstClr val="black"/>
                              </a:solidFill>
                              <a:latin typeface="Cambria Math" panose="02040503050406030204" pitchFamily="18" charset="0"/>
                            </a:rPr>
                            <m:t>𝑖</m:t>
                          </m:r>
                        </m:sub>
                      </m:sSub>
                      <m:r>
                        <a:rPr lang="en-US" sz="1200" b="1" i="1" dirty="0" smtClean="0">
                          <a:solidFill>
                            <a:prstClr val="black"/>
                          </a:solidFill>
                          <a:latin typeface="Cambria Math" panose="02040503050406030204" pitchFamily="18" charset="0"/>
                        </a:rPr>
                        <m:t>∈{</m:t>
                      </m:r>
                      <m:r>
                        <a:rPr lang="en-US" sz="1200" b="1" i="0" dirty="0" smtClean="0">
                          <a:solidFill>
                            <a:prstClr val="black"/>
                          </a:solidFill>
                          <a:latin typeface="Cambria Math" panose="02040503050406030204" pitchFamily="18" charset="0"/>
                        </a:rPr>
                        <m:t>𝐞</m:t>
                      </m:r>
                      <m:r>
                        <a:rPr lang="en-US" sz="1200" b="1" i="0" dirty="0" smtClean="0">
                          <a:solidFill>
                            <a:prstClr val="black"/>
                          </a:solidFill>
                          <a:latin typeface="Cambria Math" panose="02040503050406030204" pitchFamily="18" charset="0"/>
                        </a:rPr>
                        <m:t>,±</m:t>
                      </m:r>
                      <m:r>
                        <a:rPr lang="en-US" sz="1200" b="1" i="0" dirty="0" smtClean="0">
                          <a:solidFill>
                            <a:prstClr val="black"/>
                          </a:solidFill>
                          <a:latin typeface="Cambria Math" panose="02040503050406030204" pitchFamily="18" charset="0"/>
                        </a:rPr>
                        <m:t>𝐟</m:t>
                      </m:r>
                      <m:r>
                        <a:rPr lang="en-US" sz="1200" b="1" i="0" dirty="0" smtClean="0">
                          <a:solidFill>
                            <a:prstClr val="black"/>
                          </a:solidFill>
                          <a:latin typeface="Cambria Math" panose="02040503050406030204" pitchFamily="18" charset="0"/>
                        </a:rPr>
                        <m:t>,</m:t>
                      </m:r>
                      <m:r>
                        <a:rPr lang="en-US" sz="1200" b="1" i="0" dirty="0" smtClean="0">
                          <a:solidFill>
                            <a:prstClr val="black"/>
                          </a:solidFill>
                          <a:latin typeface="Cambria Math" panose="02040503050406030204" pitchFamily="18" charset="0"/>
                        </a:rPr>
                        <m:t>𝐡</m:t>
                      </m:r>
                      <m:r>
                        <a:rPr lang="en-US" sz="1200" b="1" i="0" dirty="0" smtClean="0">
                          <a:solidFill>
                            <a:prstClr val="black"/>
                          </a:solidFill>
                          <a:latin typeface="Cambria Math" panose="02040503050406030204" pitchFamily="18" charset="0"/>
                        </a:rPr>
                        <m:t>,</m:t>
                      </m:r>
                      <m:r>
                        <a:rPr lang="en-US" sz="1200" b="1" i="0" dirty="0" smtClean="0">
                          <a:solidFill>
                            <a:prstClr val="black"/>
                          </a:solidFill>
                          <a:latin typeface="Cambria Math" panose="02040503050406030204" pitchFamily="18" charset="0"/>
                        </a:rPr>
                        <m:t>𝐜</m:t>
                      </m:r>
                      <m:r>
                        <a:rPr lang="en-US" sz="1200" b="1" i="0" dirty="0" smtClean="0">
                          <a:solidFill>
                            <a:prstClr val="black"/>
                          </a:solidFill>
                          <a:latin typeface="Cambria Math" panose="02040503050406030204" pitchFamily="18" charset="0"/>
                        </a:rPr>
                        <m:t>,</m:t>
                      </m:r>
                      <m:r>
                        <a:rPr lang="en-US" sz="1200" b="1" i="1" dirty="0" smtClean="0">
                          <a:solidFill>
                            <a:prstClr val="black"/>
                          </a:solidFill>
                          <a:latin typeface="Cambria Math" panose="02040503050406030204" pitchFamily="18" charset="0"/>
                        </a:rPr>
                        <m:t>}</m:t>
                      </m:r>
                    </m:oMath>
                  </m:oMathPara>
                </a14:m>
                <a:endParaRPr lang="en-US" sz="1200" dirty="0"/>
              </a:p>
            </p:txBody>
          </p:sp>
        </mc:Choice>
        <mc:Fallback xmlns="">
          <p:sp>
            <p:nvSpPr>
              <p:cNvPr id="10" name="Rectangle 9"/>
              <p:cNvSpPr>
                <a:spLocks noRot="1" noChangeAspect="1" noMove="1" noResize="1" noEditPoints="1" noAdjustHandles="1" noChangeArrowheads="1" noChangeShapeType="1" noTextEdit="1"/>
              </p:cNvSpPr>
              <p:nvPr/>
            </p:nvSpPr>
            <p:spPr>
              <a:xfrm>
                <a:off x="805097" y="6163076"/>
                <a:ext cx="1341649" cy="276999"/>
              </a:xfrm>
              <a:prstGeom prst="rect">
                <a:avLst/>
              </a:prstGeom>
              <a:blipFill>
                <a:blip r:embed="rId22"/>
                <a:stretch>
                  <a:fillRect b="-11111"/>
                </a:stretch>
              </a:blipFill>
            </p:spPr>
            <p:txBody>
              <a:bodyPr/>
              <a:lstStyle/>
              <a:p>
                <a:r>
                  <a:rPr lang="en-US">
                    <a:noFill/>
                  </a:rPr>
                  <a:t> </a:t>
                </a:r>
              </a:p>
            </p:txBody>
          </p:sp>
        </mc:Fallback>
      </mc:AlternateContent>
    </p:spTree>
    <p:extLst>
      <p:ext uri="{BB962C8B-B14F-4D97-AF65-F5344CB8AC3E}">
        <p14:creationId xmlns:p14="http://schemas.microsoft.com/office/powerpoint/2010/main" val="1983464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Simulation Assumptions</a:t>
            </a:r>
          </a:p>
        </p:txBody>
      </p:sp>
      <p:sp>
        <p:nvSpPr>
          <p:cNvPr id="3" name="Content Placeholder 2"/>
          <p:cNvSpPr>
            <a:spLocks noGrp="1"/>
          </p:cNvSpPr>
          <p:nvPr>
            <p:ph idx="1"/>
          </p:nvPr>
        </p:nvSpPr>
        <p:spPr>
          <a:xfrm>
            <a:off x="723899" y="1549176"/>
            <a:ext cx="7770813" cy="4888137"/>
          </a:xfrm>
        </p:spPr>
        <p:txBody>
          <a:bodyPr/>
          <a:lstStyle/>
          <a:p>
            <a:pPr algn="just">
              <a:buFont typeface="Arial" panose="020B0604020202020204" pitchFamily="34" charset="0"/>
              <a:buChar char="•"/>
            </a:pPr>
            <a:r>
              <a:rPr lang="pt-BR" sz="1800" dirty="0">
                <a:solidFill>
                  <a:schemeClr val="tx1"/>
                </a:solidFill>
              </a:rPr>
              <a:t>We simulate 5 different cases considering various FDMed WUSs with HDR and LDR (the results for different cases are given in appendix)</a:t>
            </a:r>
          </a:p>
          <a:p>
            <a:pPr algn="just">
              <a:buFont typeface="Arial" panose="020B0604020202020204" pitchFamily="34" charset="0"/>
              <a:buChar char="•"/>
            </a:pPr>
            <a:r>
              <a:rPr lang="pt-BR" sz="1800" dirty="0">
                <a:solidFill>
                  <a:schemeClr val="tx1"/>
                </a:solidFill>
              </a:rPr>
              <a:t>AP: 80 MHz sample rate</a:t>
            </a:r>
          </a:p>
          <a:p>
            <a:pPr lvl="1" algn="just">
              <a:buFont typeface="Arial" panose="020B0604020202020204" pitchFamily="34" charset="0"/>
              <a:buChar char="•"/>
            </a:pPr>
            <a:r>
              <a:rPr lang="pt-BR" sz="1400" dirty="0">
                <a:solidFill>
                  <a:schemeClr val="tx1"/>
                </a:solidFill>
              </a:rPr>
              <a:t>PA: Rapp model with the smoothness factor of 3, 4x oversampling</a:t>
            </a:r>
          </a:p>
          <a:p>
            <a:pPr algn="just">
              <a:buFont typeface="Arial" panose="020B0604020202020204" pitchFamily="34" charset="0"/>
              <a:buChar char="•"/>
            </a:pPr>
            <a:r>
              <a:rPr lang="pt-BR" sz="1800" dirty="0">
                <a:solidFill>
                  <a:schemeClr val="tx1"/>
                </a:solidFill>
              </a:rPr>
              <a:t>WURx:</a:t>
            </a:r>
          </a:p>
          <a:p>
            <a:pPr lvl="1" algn="just">
              <a:buFont typeface="Arial" panose="020B0604020202020204" pitchFamily="34" charset="0"/>
              <a:buChar char="•"/>
            </a:pPr>
            <a:r>
              <a:rPr lang="pt-BR" sz="1400" dirty="0">
                <a:solidFill>
                  <a:schemeClr val="tx1"/>
                </a:solidFill>
              </a:rPr>
              <a:t>Envelope detector (i.e., samples the accumulated the sum of absolutes of I- and Q- branches), 5th order Butterworth filter, ideal synchronization</a:t>
            </a:r>
          </a:p>
          <a:p>
            <a:pPr algn="just">
              <a:buFont typeface="Arial" panose="020B0604020202020204" pitchFamily="34" charset="0"/>
              <a:buChar char="•"/>
            </a:pPr>
            <a:r>
              <a:rPr lang="pt-BR" sz="1800" dirty="0">
                <a:solidFill>
                  <a:schemeClr val="tx1"/>
                </a:solidFill>
              </a:rPr>
              <a:t>We compare the MC-OOK proposals in the following contributions for HDR and LDR with the Golay sequences are given in Slide 10</a:t>
            </a:r>
          </a:p>
          <a:p>
            <a:pPr lvl="1" algn="just">
              <a:buFont typeface="Arial" panose="020B0604020202020204" pitchFamily="34" charset="0"/>
              <a:buChar char="•"/>
            </a:pPr>
            <a:r>
              <a:rPr lang="pt-BR" sz="1400" dirty="0">
                <a:solidFill>
                  <a:schemeClr val="tx1"/>
                </a:solidFill>
              </a:rPr>
              <a:t>Option 1: Golay-based (QPSK)</a:t>
            </a:r>
          </a:p>
          <a:p>
            <a:pPr lvl="1" algn="just">
              <a:buFont typeface="Arial" panose="020B0604020202020204" pitchFamily="34" charset="0"/>
              <a:buChar char="•"/>
            </a:pPr>
            <a:r>
              <a:rPr lang="pt-BR" sz="1400" dirty="0">
                <a:solidFill>
                  <a:schemeClr val="tx1"/>
                </a:solidFill>
              </a:rPr>
              <a:t>Option 2: LDR/HDR: IEEE 802.11-18/0479r2 (256 QAM)</a:t>
            </a:r>
          </a:p>
          <a:p>
            <a:pPr lvl="1" algn="just">
              <a:buFont typeface="Arial" panose="020B0604020202020204" pitchFamily="34" charset="0"/>
              <a:buChar char="•"/>
            </a:pPr>
            <a:r>
              <a:rPr lang="pt-BR" sz="1400" dirty="0">
                <a:solidFill>
                  <a:schemeClr val="tx1"/>
                </a:solidFill>
              </a:rPr>
              <a:t>Option 3: LDR: IEEE 802.11-18/0421r0/HDR: IEEE 802.11-18/0492r0 (BPSK)</a:t>
            </a:r>
          </a:p>
          <a:p>
            <a:pPr lvl="1" algn="just">
              <a:buFont typeface="Arial" panose="020B0604020202020204" pitchFamily="34" charset="0"/>
              <a:buChar char="•"/>
            </a:pPr>
            <a:r>
              <a:rPr lang="pt-BR" sz="1400" dirty="0">
                <a:solidFill>
                  <a:schemeClr val="tx1"/>
                </a:solidFill>
              </a:rPr>
              <a:t>Option 4: LDR/HDR: IEEE 802.11-18/0421r0 (BPSK)</a:t>
            </a:r>
          </a:p>
          <a:p>
            <a:pPr algn="just">
              <a:buFont typeface="Arial" panose="020B0604020202020204" pitchFamily="34" charset="0"/>
              <a:buChar char="•"/>
            </a:pPr>
            <a:r>
              <a:rPr lang="pt-BR" sz="1800" dirty="0">
                <a:solidFill>
                  <a:schemeClr val="tx1"/>
                </a:solidFill>
              </a:rPr>
              <a:t>We apply phase rotations for the channels as described in IEEE 802.11ac for 492, 479, and 421</a:t>
            </a:r>
          </a:p>
          <a:p>
            <a:pPr lvl="1" algn="just">
              <a:buFont typeface="Arial" panose="020B0604020202020204" pitchFamily="34" charset="0"/>
              <a:buChar char="•"/>
            </a:pPr>
            <a:r>
              <a:rPr lang="pt-BR" sz="1400" dirty="0">
                <a:solidFill>
                  <a:schemeClr val="tx1"/>
                </a:solidFill>
              </a:rPr>
              <a:t>Extra phase rotations for different channels are not needed</a:t>
            </a:r>
            <a:r>
              <a:rPr lang="pt-BR" sz="1400" dirty="0"/>
              <a:t> for Golay sequences</a:t>
            </a:r>
          </a:p>
          <a:p>
            <a:pPr lvl="1" algn="just">
              <a:buFont typeface="Arial" panose="020B0604020202020204" pitchFamily="34" charset="0"/>
              <a:buChar char="•"/>
            </a:pPr>
            <a:endParaRPr lang="pt-BR" sz="1400" dirty="0">
              <a:solidFill>
                <a:schemeClr val="tx1"/>
              </a:solidFill>
            </a:endParaRPr>
          </a:p>
          <a:p>
            <a:pPr marL="0" indent="0"/>
            <a:endParaRPr lang="pt-BR" sz="1800" dirty="0"/>
          </a:p>
          <a:p>
            <a:pPr>
              <a:buFont typeface="Arial" panose="020B0604020202020204" pitchFamily="34" charset="0"/>
              <a:buChar char="•"/>
            </a:pPr>
            <a:endParaRPr lang="pt-BR" sz="1800" dirty="0"/>
          </a:p>
          <a:p>
            <a:endParaRPr lang="en-US" sz="18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Tree>
    <p:extLst>
      <p:ext uri="{BB962C8B-B14F-4D97-AF65-F5344CB8AC3E}">
        <p14:creationId xmlns:p14="http://schemas.microsoft.com/office/powerpoint/2010/main" val="591389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Numerical Analysis (2 HDRs, 2LDRs)</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pic>
        <p:nvPicPr>
          <p:cNvPr id="5" name="Picture 4"/>
          <p:cNvPicPr>
            <a:picLocks noChangeAspect="1"/>
          </p:cNvPicPr>
          <p:nvPr/>
        </p:nvPicPr>
        <p:blipFill>
          <a:blip r:embed="rId2"/>
          <a:stretch>
            <a:fillRect/>
          </a:stretch>
        </p:blipFill>
        <p:spPr>
          <a:xfrm>
            <a:off x="179512" y="2924944"/>
            <a:ext cx="3600400" cy="2219397"/>
          </a:xfrm>
          <a:prstGeom prst="rect">
            <a:avLst/>
          </a:prstGeom>
        </p:spPr>
      </p:pic>
      <p:sp>
        <p:nvSpPr>
          <p:cNvPr id="11" name="TextBox 10"/>
          <p:cNvSpPr txBox="1"/>
          <p:nvPr/>
        </p:nvSpPr>
        <p:spPr>
          <a:xfrm>
            <a:off x="2244501" y="3903850"/>
            <a:ext cx="550151" cy="369332"/>
          </a:xfrm>
          <a:prstGeom prst="rect">
            <a:avLst/>
          </a:prstGeom>
          <a:noFill/>
        </p:spPr>
        <p:txBody>
          <a:bodyPr wrap="none" rtlCol="0">
            <a:spAutoFit/>
          </a:bodyPr>
          <a:lstStyle/>
          <a:p>
            <a:r>
              <a:rPr lang="en-US" sz="1800" dirty="0">
                <a:solidFill>
                  <a:schemeClr val="tx1"/>
                </a:solidFill>
                <a:latin typeface="Calibri" panose="020F0502020204030204" pitchFamily="34" charset="0"/>
                <a:cs typeface="Calibri" panose="020F0502020204030204" pitchFamily="34" charset="0"/>
              </a:rPr>
              <a:t>LDR</a:t>
            </a:r>
          </a:p>
        </p:txBody>
      </p:sp>
      <p:sp>
        <p:nvSpPr>
          <p:cNvPr id="20" name="Rectangle 19"/>
          <p:cNvSpPr/>
          <p:nvPr/>
        </p:nvSpPr>
        <p:spPr>
          <a:xfrm>
            <a:off x="2267744" y="4432149"/>
            <a:ext cx="596638" cy="369332"/>
          </a:xfrm>
          <a:prstGeom prst="rect">
            <a:avLst/>
          </a:prstGeom>
        </p:spPr>
        <p:txBody>
          <a:bodyPr wrap="none">
            <a:spAutoFit/>
          </a:bodyPr>
          <a:lstStyle/>
          <a:p>
            <a:r>
              <a:rPr lang="en-US" sz="1800" dirty="0">
                <a:solidFill>
                  <a:schemeClr val="tx1"/>
                </a:solidFill>
                <a:latin typeface="Calibri" panose="020F0502020204030204" pitchFamily="34" charset="0"/>
                <a:cs typeface="Calibri" panose="020F0502020204030204" pitchFamily="34" charset="0"/>
              </a:rPr>
              <a:t>HDR</a:t>
            </a:r>
            <a:endParaRPr lang="en-US" sz="1800" dirty="0"/>
          </a:p>
        </p:txBody>
      </p:sp>
      <p:sp>
        <p:nvSpPr>
          <p:cNvPr id="21" name="TextBox 20"/>
          <p:cNvSpPr txBox="1"/>
          <p:nvPr/>
        </p:nvSpPr>
        <p:spPr>
          <a:xfrm>
            <a:off x="2244501" y="2834313"/>
            <a:ext cx="596638" cy="369332"/>
          </a:xfrm>
          <a:prstGeom prst="rect">
            <a:avLst/>
          </a:prstGeom>
          <a:noFill/>
        </p:spPr>
        <p:txBody>
          <a:bodyPr wrap="none" rtlCol="0">
            <a:spAutoFit/>
          </a:bodyPr>
          <a:lstStyle/>
          <a:p>
            <a:r>
              <a:rPr lang="en-US" sz="1800" dirty="0">
                <a:solidFill>
                  <a:schemeClr val="tx1"/>
                </a:solidFill>
                <a:latin typeface="Calibri" panose="020F0502020204030204" pitchFamily="34" charset="0"/>
                <a:cs typeface="Calibri" panose="020F0502020204030204" pitchFamily="34" charset="0"/>
              </a:rPr>
              <a:t>HDR</a:t>
            </a:r>
          </a:p>
        </p:txBody>
      </p:sp>
      <p:sp>
        <p:nvSpPr>
          <p:cNvPr id="22" name="Rectangle 21"/>
          <p:cNvSpPr/>
          <p:nvPr/>
        </p:nvSpPr>
        <p:spPr>
          <a:xfrm>
            <a:off x="2267744" y="3388311"/>
            <a:ext cx="596638" cy="369332"/>
          </a:xfrm>
          <a:prstGeom prst="rect">
            <a:avLst/>
          </a:prstGeom>
        </p:spPr>
        <p:txBody>
          <a:bodyPr wrap="none">
            <a:spAutoFit/>
          </a:bodyPr>
          <a:lstStyle/>
          <a:p>
            <a:r>
              <a:rPr lang="en-US" sz="1800" dirty="0">
                <a:solidFill>
                  <a:schemeClr val="tx1"/>
                </a:solidFill>
                <a:latin typeface="Calibri" panose="020F0502020204030204" pitchFamily="34" charset="0"/>
                <a:cs typeface="Calibri" panose="020F0502020204030204" pitchFamily="34" charset="0"/>
              </a:rPr>
              <a:t>HDR</a:t>
            </a:r>
            <a:endParaRPr lang="en-US" sz="1800" dirty="0"/>
          </a:p>
        </p:txBody>
      </p:sp>
      <p:sp>
        <p:nvSpPr>
          <p:cNvPr id="25" name="TextBox 24"/>
          <p:cNvSpPr txBox="1"/>
          <p:nvPr/>
        </p:nvSpPr>
        <p:spPr>
          <a:xfrm>
            <a:off x="5796136" y="6024508"/>
            <a:ext cx="2313913" cy="307777"/>
          </a:xfrm>
          <a:prstGeom prst="rect">
            <a:avLst/>
          </a:prstGeom>
          <a:noFill/>
        </p:spPr>
        <p:txBody>
          <a:bodyPr wrap="square" rtlCol="0">
            <a:spAutoFit/>
          </a:bodyPr>
          <a:lstStyle/>
          <a:p>
            <a:r>
              <a:rPr lang="en-US" sz="1400" dirty="0">
                <a:solidFill>
                  <a:schemeClr val="tx1"/>
                </a:solidFill>
              </a:rPr>
              <a:t>Time domain signal </a:t>
            </a:r>
          </a:p>
        </p:txBody>
      </p:sp>
      <p:sp>
        <p:nvSpPr>
          <p:cNvPr id="26" name="Left Brace 25"/>
          <p:cNvSpPr/>
          <p:nvPr/>
        </p:nvSpPr>
        <p:spPr bwMode="auto">
          <a:xfrm rot="5400000">
            <a:off x="4619886" y="1980946"/>
            <a:ext cx="144016" cy="43307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7" name="TextBox 26"/>
          <p:cNvSpPr txBox="1"/>
          <p:nvPr/>
        </p:nvSpPr>
        <p:spPr>
          <a:xfrm>
            <a:off x="4412744" y="1808189"/>
            <a:ext cx="713657" cy="307777"/>
          </a:xfrm>
          <a:prstGeom prst="rect">
            <a:avLst/>
          </a:prstGeom>
          <a:noFill/>
        </p:spPr>
        <p:txBody>
          <a:bodyPr wrap="none" rtlCol="0">
            <a:spAutoFit/>
          </a:bodyPr>
          <a:lstStyle/>
          <a:p>
            <a:r>
              <a:rPr lang="en-US" sz="1400" dirty="0">
                <a:solidFill>
                  <a:schemeClr val="tx1"/>
                </a:solidFill>
              </a:rPr>
              <a:t>Legacy</a:t>
            </a:r>
          </a:p>
        </p:txBody>
      </p:sp>
      <p:sp>
        <p:nvSpPr>
          <p:cNvPr id="28" name="Left Brace 27"/>
          <p:cNvSpPr/>
          <p:nvPr/>
        </p:nvSpPr>
        <p:spPr bwMode="auto">
          <a:xfrm rot="5400000">
            <a:off x="6212515" y="821384"/>
            <a:ext cx="156536" cy="274570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9" name="TextBox 28"/>
          <p:cNvSpPr txBox="1"/>
          <p:nvPr/>
        </p:nvSpPr>
        <p:spPr>
          <a:xfrm>
            <a:off x="5949194" y="1808189"/>
            <a:ext cx="663964" cy="307777"/>
          </a:xfrm>
          <a:prstGeom prst="rect">
            <a:avLst/>
          </a:prstGeom>
          <a:noFill/>
        </p:spPr>
        <p:txBody>
          <a:bodyPr wrap="none" rtlCol="0">
            <a:spAutoFit/>
          </a:bodyPr>
          <a:lstStyle/>
          <a:p>
            <a:r>
              <a:rPr lang="en-US" sz="1400" dirty="0">
                <a:solidFill>
                  <a:schemeClr val="tx1"/>
                </a:solidFill>
              </a:rPr>
              <a:t>SYNC</a:t>
            </a:r>
          </a:p>
        </p:txBody>
      </p:sp>
      <p:pic>
        <p:nvPicPr>
          <p:cNvPr id="8" name="Picture 7"/>
          <p:cNvPicPr>
            <a:picLocks noChangeAspect="1"/>
          </p:cNvPicPr>
          <p:nvPr/>
        </p:nvPicPr>
        <p:blipFill>
          <a:blip r:embed="rId3"/>
          <a:stretch>
            <a:fillRect/>
          </a:stretch>
        </p:blipFill>
        <p:spPr>
          <a:xfrm>
            <a:off x="3779912" y="1993230"/>
            <a:ext cx="5470500" cy="4102000"/>
          </a:xfrm>
          <a:prstGeom prst="rect">
            <a:avLst/>
          </a:prstGeom>
        </p:spPr>
      </p:pic>
    </p:spTree>
    <p:extLst>
      <p:ext uri="{BB962C8B-B14F-4D97-AF65-F5344CB8AC3E}">
        <p14:creationId xmlns:p14="http://schemas.microsoft.com/office/powerpoint/2010/main" val="995148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Numerical Analysis (2 HDRs, 2LDRs)</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pic>
        <p:nvPicPr>
          <p:cNvPr id="5" name="Picture 4"/>
          <p:cNvPicPr>
            <a:picLocks noChangeAspect="1"/>
          </p:cNvPicPr>
          <p:nvPr/>
        </p:nvPicPr>
        <p:blipFill>
          <a:blip r:embed="rId2"/>
          <a:stretch>
            <a:fillRect/>
          </a:stretch>
        </p:blipFill>
        <p:spPr>
          <a:xfrm>
            <a:off x="179512" y="2924944"/>
            <a:ext cx="3600400" cy="2219397"/>
          </a:xfrm>
          <a:prstGeom prst="rect">
            <a:avLst/>
          </a:prstGeom>
        </p:spPr>
      </p:pic>
      <p:sp>
        <p:nvSpPr>
          <p:cNvPr id="11" name="TextBox 10"/>
          <p:cNvSpPr txBox="1"/>
          <p:nvPr/>
        </p:nvSpPr>
        <p:spPr>
          <a:xfrm>
            <a:off x="2244501" y="3903850"/>
            <a:ext cx="550151" cy="369332"/>
          </a:xfrm>
          <a:prstGeom prst="rect">
            <a:avLst/>
          </a:prstGeom>
          <a:noFill/>
        </p:spPr>
        <p:txBody>
          <a:bodyPr wrap="none" rtlCol="0">
            <a:spAutoFit/>
          </a:bodyPr>
          <a:lstStyle/>
          <a:p>
            <a:r>
              <a:rPr lang="en-US" sz="1800" dirty="0">
                <a:solidFill>
                  <a:schemeClr val="tx1"/>
                </a:solidFill>
                <a:latin typeface="Calibri" panose="020F0502020204030204" pitchFamily="34" charset="0"/>
                <a:cs typeface="Calibri" panose="020F0502020204030204" pitchFamily="34" charset="0"/>
              </a:rPr>
              <a:t>LDR</a:t>
            </a:r>
          </a:p>
        </p:txBody>
      </p:sp>
      <p:sp>
        <p:nvSpPr>
          <p:cNvPr id="20" name="Rectangle 19"/>
          <p:cNvSpPr/>
          <p:nvPr/>
        </p:nvSpPr>
        <p:spPr>
          <a:xfrm>
            <a:off x="2267744" y="4432149"/>
            <a:ext cx="596638" cy="369332"/>
          </a:xfrm>
          <a:prstGeom prst="rect">
            <a:avLst/>
          </a:prstGeom>
        </p:spPr>
        <p:txBody>
          <a:bodyPr wrap="none">
            <a:spAutoFit/>
          </a:bodyPr>
          <a:lstStyle/>
          <a:p>
            <a:r>
              <a:rPr lang="en-US" sz="1800" dirty="0">
                <a:solidFill>
                  <a:schemeClr val="tx1"/>
                </a:solidFill>
                <a:latin typeface="Calibri" panose="020F0502020204030204" pitchFamily="34" charset="0"/>
                <a:cs typeface="Calibri" panose="020F0502020204030204" pitchFamily="34" charset="0"/>
              </a:rPr>
              <a:t>HDR</a:t>
            </a:r>
            <a:endParaRPr lang="en-US" sz="1800" dirty="0"/>
          </a:p>
        </p:txBody>
      </p:sp>
      <p:sp>
        <p:nvSpPr>
          <p:cNvPr id="21" name="TextBox 20"/>
          <p:cNvSpPr txBox="1"/>
          <p:nvPr/>
        </p:nvSpPr>
        <p:spPr>
          <a:xfrm>
            <a:off x="2244501" y="2834313"/>
            <a:ext cx="596638" cy="369332"/>
          </a:xfrm>
          <a:prstGeom prst="rect">
            <a:avLst/>
          </a:prstGeom>
          <a:noFill/>
        </p:spPr>
        <p:txBody>
          <a:bodyPr wrap="none" rtlCol="0">
            <a:spAutoFit/>
          </a:bodyPr>
          <a:lstStyle/>
          <a:p>
            <a:r>
              <a:rPr lang="en-US" sz="1800" dirty="0">
                <a:solidFill>
                  <a:schemeClr val="tx1"/>
                </a:solidFill>
                <a:latin typeface="Calibri" panose="020F0502020204030204" pitchFamily="34" charset="0"/>
                <a:cs typeface="Calibri" panose="020F0502020204030204" pitchFamily="34" charset="0"/>
              </a:rPr>
              <a:t>HDR</a:t>
            </a:r>
          </a:p>
        </p:txBody>
      </p:sp>
      <p:sp>
        <p:nvSpPr>
          <p:cNvPr id="22" name="Rectangle 21"/>
          <p:cNvSpPr/>
          <p:nvPr/>
        </p:nvSpPr>
        <p:spPr>
          <a:xfrm>
            <a:off x="2267744" y="3388311"/>
            <a:ext cx="596638" cy="369332"/>
          </a:xfrm>
          <a:prstGeom prst="rect">
            <a:avLst/>
          </a:prstGeom>
        </p:spPr>
        <p:txBody>
          <a:bodyPr wrap="none">
            <a:spAutoFit/>
          </a:bodyPr>
          <a:lstStyle/>
          <a:p>
            <a:r>
              <a:rPr lang="en-US" sz="1800" dirty="0">
                <a:solidFill>
                  <a:schemeClr val="tx1"/>
                </a:solidFill>
                <a:latin typeface="Calibri" panose="020F0502020204030204" pitchFamily="34" charset="0"/>
                <a:cs typeface="Calibri" panose="020F0502020204030204" pitchFamily="34" charset="0"/>
              </a:rPr>
              <a:t>HDR</a:t>
            </a:r>
            <a:endParaRPr lang="en-US" sz="1800" dirty="0"/>
          </a:p>
        </p:txBody>
      </p:sp>
      <p:sp>
        <p:nvSpPr>
          <p:cNvPr id="18" name="TextBox 17"/>
          <p:cNvSpPr txBox="1"/>
          <p:nvPr/>
        </p:nvSpPr>
        <p:spPr>
          <a:xfrm>
            <a:off x="5796136" y="6024508"/>
            <a:ext cx="2313913" cy="307777"/>
          </a:xfrm>
          <a:prstGeom prst="rect">
            <a:avLst/>
          </a:prstGeom>
          <a:noFill/>
        </p:spPr>
        <p:txBody>
          <a:bodyPr wrap="square" rtlCol="0">
            <a:spAutoFit/>
          </a:bodyPr>
          <a:lstStyle/>
          <a:p>
            <a:r>
              <a:rPr lang="en-US" sz="1400" dirty="0">
                <a:solidFill>
                  <a:schemeClr val="tx1"/>
                </a:solidFill>
              </a:rPr>
              <a:t>Time domain signal </a:t>
            </a:r>
          </a:p>
        </p:txBody>
      </p:sp>
      <p:sp>
        <p:nvSpPr>
          <p:cNvPr id="19" name="Left Brace 18"/>
          <p:cNvSpPr/>
          <p:nvPr/>
        </p:nvSpPr>
        <p:spPr bwMode="auto">
          <a:xfrm rot="5400000">
            <a:off x="4619886" y="1980946"/>
            <a:ext cx="144016" cy="43307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 name="TextBox 22"/>
          <p:cNvSpPr txBox="1"/>
          <p:nvPr/>
        </p:nvSpPr>
        <p:spPr>
          <a:xfrm>
            <a:off x="4412744" y="1808189"/>
            <a:ext cx="713657" cy="307777"/>
          </a:xfrm>
          <a:prstGeom prst="rect">
            <a:avLst/>
          </a:prstGeom>
          <a:noFill/>
        </p:spPr>
        <p:txBody>
          <a:bodyPr wrap="none" rtlCol="0">
            <a:spAutoFit/>
          </a:bodyPr>
          <a:lstStyle/>
          <a:p>
            <a:r>
              <a:rPr lang="en-US" sz="1400" dirty="0">
                <a:solidFill>
                  <a:schemeClr val="tx1"/>
                </a:solidFill>
              </a:rPr>
              <a:t>Legacy</a:t>
            </a:r>
          </a:p>
        </p:txBody>
      </p:sp>
      <p:sp>
        <p:nvSpPr>
          <p:cNvPr id="24" name="Left Brace 23"/>
          <p:cNvSpPr/>
          <p:nvPr/>
        </p:nvSpPr>
        <p:spPr bwMode="auto">
          <a:xfrm rot="5400000">
            <a:off x="6212515" y="821384"/>
            <a:ext cx="156536" cy="274570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5" name="TextBox 24"/>
          <p:cNvSpPr txBox="1"/>
          <p:nvPr/>
        </p:nvSpPr>
        <p:spPr>
          <a:xfrm>
            <a:off x="5949194" y="1808189"/>
            <a:ext cx="663964" cy="307777"/>
          </a:xfrm>
          <a:prstGeom prst="rect">
            <a:avLst/>
          </a:prstGeom>
          <a:noFill/>
        </p:spPr>
        <p:txBody>
          <a:bodyPr wrap="none" rtlCol="0">
            <a:spAutoFit/>
          </a:bodyPr>
          <a:lstStyle/>
          <a:p>
            <a:r>
              <a:rPr lang="en-US" sz="1400" dirty="0">
                <a:solidFill>
                  <a:schemeClr val="tx1"/>
                </a:solidFill>
              </a:rPr>
              <a:t>SYNC</a:t>
            </a:r>
          </a:p>
        </p:txBody>
      </p:sp>
      <p:pic>
        <p:nvPicPr>
          <p:cNvPr id="8" name="Picture 7"/>
          <p:cNvPicPr>
            <a:picLocks noChangeAspect="1"/>
          </p:cNvPicPr>
          <p:nvPr/>
        </p:nvPicPr>
        <p:blipFill>
          <a:blip r:embed="rId3"/>
          <a:stretch>
            <a:fillRect/>
          </a:stretch>
        </p:blipFill>
        <p:spPr>
          <a:xfrm>
            <a:off x="3779912" y="1991296"/>
            <a:ext cx="5470500" cy="4102000"/>
          </a:xfrm>
          <a:prstGeom prst="rect">
            <a:avLst/>
          </a:prstGeom>
        </p:spPr>
      </p:pic>
    </p:spTree>
    <p:extLst>
      <p:ext uri="{BB962C8B-B14F-4D97-AF65-F5344CB8AC3E}">
        <p14:creationId xmlns:p14="http://schemas.microsoft.com/office/powerpoint/2010/main" val="3882153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Numerical Analysis (2 HDRs, 2LDRs)</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pic>
        <p:nvPicPr>
          <p:cNvPr id="5" name="Picture 4"/>
          <p:cNvPicPr>
            <a:picLocks noChangeAspect="1"/>
          </p:cNvPicPr>
          <p:nvPr/>
        </p:nvPicPr>
        <p:blipFill>
          <a:blip r:embed="rId2"/>
          <a:stretch>
            <a:fillRect/>
          </a:stretch>
        </p:blipFill>
        <p:spPr>
          <a:xfrm>
            <a:off x="179512" y="2924944"/>
            <a:ext cx="3600400" cy="2219397"/>
          </a:xfrm>
          <a:prstGeom prst="rect">
            <a:avLst/>
          </a:prstGeom>
        </p:spPr>
      </p:pic>
      <p:sp>
        <p:nvSpPr>
          <p:cNvPr id="11" name="TextBox 10"/>
          <p:cNvSpPr txBox="1"/>
          <p:nvPr/>
        </p:nvSpPr>
        <p:spPr>
          <a:xfrm>
            <a:off x="2244501" y="3903850"/>
            <a:ext cx="550151" cy="369332"/>
          </a:xfrm>
          <a:prstGeom prst="rect">
            <a:avLst/>
          </a:prstGeom>
          <a:noFill/>
        </p:spPr>
        <p:txBody>
          <a:bodyPr wrap="none" rtlCol="0">
            <a:spAutoFit/>
          </a:bodyPr>
          <a:lstStyle/>
          <a:p>
            <a:r>
              <a:rPr lang="en-US" sz="1800" dirty="0">
                <a:solidFill>
                  <a:schemeClr val="tx1"/>
                </a:solidFill>
                <a:latin typeface="Calibri" panose="020F0502020204030204" pitchFamily="34" charset="0"/>
                <a:cs typeface="Calibri" panose="020F0502020204030204" pitchFamily="34" charset="0"/>
              </a:rPr>
              <a:t>LDR</a:t>
            </a:r>
          </a:p>
        </p:txBody>
      </p:sp>
      <p:sp>
        <p:nvSpPr>
          <p:cNvPr id="20" name="Rectangle 19"/>
          <p:cNvSpPr/>
          <p:nvPr/>
        </p:nvSpPr>
        <p:spPr>
          <a:xfrm>
            <a:off x="2267744" y="4432149"/>
            <a:ext cx="596638" cy="369332"/>
          </a:xfrm>
          <a:prstGeom prst="rect">
            <a:avLst/>
          </a:prstGeom>
        </p:spPr>
        <p:txBody>
          <a:bodyPr wrap="none">
            <a:spAutoFit/>
          </a:bodyPr>
          <a:lstStyle/>
          <a:p>
            <a:r>
              <a:rPr lang="en-US" sz="1800" dirty="0">
                <a:solidFill>
                  <a:schemeClr val="tx1"/>
                </a:solidFill>
                <a:latin typeface="Calibri" panose="020F0502020204030204" pitchFamily="34" charset="0"/>
                <a:cs typeface="Calibri" panose="020F0502020204030204" pitchFamily="34" charset="0"/>
              </a:rPr>
              <a:t>HDR</a:t>
            </a:r>
            <a:endParaRPr lang="en-US" sz="1800" dirty="0"/>
          </a:p>
        </p:txBody>
      </p:sp>
      <p:sp>
        <p:nvSpPr>
          <p:cNvPr id="21" name="TextBox 20"/>
          <p:cNvSpPr txBox="1"/>
          <p:nvPr/>
        </p:nvSpPr>
        <p:spPr>
          <a:xfrm>
            <a:off x="2244501" y="2834313"/>
            <a:ext cx="596638" cy="369332"/>
          </a:xfrm>
          <a:prstGeom prst="rect">
            <a:avLst/>
          </a:prstGeom>
          <a:noFill/>
        </p:spPr>
        <p:txBody>
          <a:bodyPr wrap="none" rtlCol="0">
            <a:spAutoFit/>
          </a:bodyPr>
          <a:lstStyle/>
          <a:p>
            <a:r>
              <a:rPr lang="en-US" sz="1800" dirty="0">
                <a:solidFill>
                  <a:schemeClr val="tx1"/>
                </a:solidFill>
                <a:latin typeface="Calibri" panose="020F0502020204030204" pitchFamily="34" charset="0"/>
                <a:cs typeface="Calibri" panose="020F0502020204030204" pitchFamily="34" charset="0"/>
              </a:rPr>
              <a:t>HDR</a:t>
            </a:r>
          </a:p>
        </p:txBody>
      </p:sp>
      <p:sp>
        <p:nvSpPr>
          <p:cNvPr id="22" name="Rectangle 21"/>
          <p:cNvSpPr/>
          <p:nvPr/>
        </p:nvSpPr>
        <p:spPr>
          <a:xfrm>
            <a:off x="2267744" y="3388311"/>
            <a:ext cx="596638" cy="369332"/>
          </a:xfrm>
          <a:prstGeom prst="rect">
            <a:avLst/>
          </a:prstGeom>
        </p:spPr>
        <p:txBody>
          <a:bodyPr wrap="none">
            <a:spAutoFit/>
          </a:bodyPr>
          <a:lstStyle/>
          <a:p>
            <a:r>
              <a:rPr lang="en-US" sz="1800" dirty="0">
                <a:solidFill>
                  <a:schemeClr val="tx1"/>
                </a:solidFill>
                <a:latin typeface="Calibri" panose="020F0502020204030204" pitchFamily="34" charset="0"/>
                <a:cs typeface="Calibri" panose="020F0502020204030204" pitchFamily="34" charset="0"/>
              </a:rPr>
              <a:t>HDR</a:t>
            </a:r>
            <a:endParaRPr lang="en-US" sz="1800" dirty="0"/>
          </a:p>
        </p:txBody>
      </p:sp>
      <p:sp>
        <p:nvSpPr>
          <p:cNvPr id="12" name="TextBox 11"/>
          <p:cNvSpPr txBox="1"/>
          <p:nvPr/>
        </p:nvSpPr>
        <p:spPr>
          <a:xfrm>
            <a:off x="5796136" y="6024508"/>
            <a:ext cx="2313913" cy="307777"/>
          </a:xfrm>
          <a:prstGeom prst="rect">
            <a:avLst/>
          </a:prstGeom>
          <a:noFill/>
        </p:spPr>
        <p:txBody>
          <a:bodyPr wrap="square" rtlCol="0">
            <a:spAutoFit/>
          </a:bodyPr>
          <a:lstStyle/>
          <a:p>
            <a:r>
              <a:rPr lang="en-US" sz="1400" dirty="0">
                <a:solidFill>
                  <a:schemeClr val="tx1"/>
                </a:solidFill>
              </a:rPr>
              <a:t>Time domain signal </a:t>
            </a:r>
          </a:p>
        </p:txBody>
      </p:sp>
      <p:sp>
        <p:nvSpPr>
          <p:cNvPr id="14" name="Left Brace 13"/>
          <p:cNvSpPr/>
          <p:nvPr/>
        </p:nvSpPr>
        <p:spPr bwMode="auto">
          <a:xfrm rot="5400000">
            <a:off x="4619886" y="1980946"/>
            <a:ext cx="144016" cy="43307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5" name="TextBox 14"/>
          <p:cNvSpPr txBox="1"/>
          <p:nvPr/>
        </p:nvSpPr>
        <p:spPr>
          <a:xfrm>
            <a:off x="4412744" y="1808189"/>
            <a:ext cx="713657" cy="307777"/>
          </a:xfrm>
          <a:prstGeom prst="rect">
            <a:avLst/>
          </a:prstGeom>
          <a:noFill/>
        </p:spPr>
        <p:txBody>
          <a:bodyPr wrap="none" rtlCol="0">
            <a:spAutoFit/>
          </a:bodyPr>
          <a:lstStyle/>
          <a:p>
            <a:r>
              <a:rPr lang="en-US" sz="1400" dirty="0">
                <a:solidFill>
                  <a:schemeClr val="tx1"/>
                </a:solidFill>
              </a:rPr>
              <a:t>Legacy</a:t>
            </a:r>
          </a:p>
        </p:txBody>
      </p:sp>
      <p:sp>
        <p:nvSpPr>
          <p:cNvPr id="16" name="Left Brace 15"/>
          <p:cNvSpPr/>
          <p:nvPr/>
        </p:nvSpPr>
        <p:spPr bwMode="auto">
          <a:xfrm rot="5400000">
            <a:off x="6212515" y="821384"/>
            <a:ext cx="156536" cy="274570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7" name="TextBox 16"/>
          <p:cNvSpPr txBox="1"/>
          <p:nvPr/>
        </p:nvSpPr>
        <p:spPr>
          <a:xfrm>
            <a:off x="5949194" y="1808189"/>
            <a:ext cx="663964" cy="307777"/>
          </a:xfrm>
          <a:prstGeom prst="rect">
            <a:avLst/>
          </a:prstGeom>
          <a:noFill/>
        </p:spPr>
        <p:txBody>
          <a:bodyPr wrap="none" rtlCol="0">
            <a:spAutoFit/>
          </a:bodyPr>
          <a:lstStyle/>
          <a:p>
            <a:r>
              <a:rPr lang="en-US" sz="1400" dirty="0">
                <a:solidFill>
                  <a:schemeClr val="tx1"/>
                </a:solidFill>
              </a:rPr>
              <a:t>SYNC</a:t>
            </a:r>
          </a:p>
        </p:txBody>
      </p:sp>
      <p:pic>
        <p:nvPicPr>
          <p:cNvPr id="7" name="Picture 6"/>
          <p:cNvPicPr>
            <a:picLocks noChangeAspect="1"/>
          </p:cNvPicPr>
          <p:nvPr/>
        </p:nvPicPr>
        <p:blipFill>
          <a:blip r:embed="rId3"/>
          <a:stretch>
            <a:fillRect/>
          </a:stretch>
        </p:blipFill>
        <p:spPr>
          <a:xfrm>
            <a:off x="3779912" y="1993167"/>
            <a:ext cx="5470500" cy="4102000"/>
          </a:xfrm>
          <a:prstGeom prst="rect">
            <a:avLst/>
          </a:prstGeom>
        </p:spPr>
      </p:pic>
    </p:spTree>
    <p:extLst>
      <p:ext uri="{BB962C8B-B14F-4D97-AF65-F5344CB8AC3E}">
        <p14:creationId xmlns:p14="http://schemas.microsoft.com/office/powerpoint/2010/main" val="2507287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179097" y="1751013"/>
            <a:ext cx="5470500" cy="4102000"/>
          </a:xfrm>
          <a:prstGeom prst="rect">
            <a:avLst/>
          </a:prstGeom>
        </p:spPr>
      </p:pic>
      <p:sp>
        <p:nvSpPr>
          <p:cNvPr id="2" name="Title 1"/>
          <p:cNvSpPr>
            <a:spLocks noGrp="1"/>
          </p:cNvSpPr>
          <p:nvPr>
            <p:ph type="title"/>
          </p:nvPr>
        </p:nvSpPr>
        <p:spPr/>
        <p:txBody>
          <a:bodyPr/>
          <a:lstStyle/>
          <a:p>
            <a:r>
              <a:rPr lang="en-US" dirty="0"/>
              <a:t>PAPR Results (2 HDRs, 2LDRs)</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69619210"/>
              </p:ext>
            </p:extLst>
          </p:nvPr>
        </p:nvGraphicFramePr>
        <p:xfrm>
          <a:off x="5580112" y="2977483"/>
          <a:ext cx="3284410" cy="1645920"/>
        </p:xfrm>
        <a:graphic>
          <a:graphicData uri="http://schemas.openxmlformats.org/drawingml/2006/table">
            <a:tbl>
              <a:tblPr firstRow="1" bandRow="1">
                <a:tableStyleId>{D27102A9-8310-4765-A935-A1911B00CA55}</a:tableStyleId>
              </a:tblPr>
              <a:tblGrid>
                <a:gridCol w="1481455">
                  <a:extLst>
                    <a:ext uri="{9D8B030D-6E8A-4147-A177-3AD203B41FA5}">
                      <a16:colId xmlns:a16="http://schemas.microsoft.com/office/drawing/2014/main" val="3272740079"/>
                    </a:ext>
                  </a:extLst>
                </a:gridCol>
                <a:gridCol w="600985">
                  <a:extLst>
                    <a:ext uri="{9D8B030D-6E8A-4147-A177-3AD203B41FA5}">
                      <a16:colId xmlns:a16="http://schemas.microsoft.com/office/drawing/2014/main" val="1790819425"/>
                    </a:ext>
                  </a:extLst>
                </a:gridCol>
                <a:gridCol w="600985">
                  <a:extLst>
                    <a:ext uri="{9D8B030D-6E8A-4147-A177-3AD203B41FA5}">
                      <a16:colId xmlns:a16="http://schemas.microsoft.com/office/drawing/2014/main" val="546376375"/>
                    </a:ext>
                  </a:extLst>
                </a:gridCol>
                <a:gridCol w="600985">
                  <a:extLst>
                    <a:ext uri="{9D8B030D-6E8A-4147-A177-3AD203B41FA5}">
                      <a16:colId xmlns:a16="http://schemas.microsoft.com/office/drawing/2014/main" val="2736459115"/>
                    </a:ext>
                  </a:extLst>
                </a:gridCol>
              </a:tblGrid>
              <a:tr h="15373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dirty="0"/>
                        <a:t>Rates: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t>L </a:t>
                      </a:r>
                      <a:r>
                        <a:rPr lang="en-US" sz="1200" b="0" dirty="0" err="1"/>
                        <a:t>L</a:t>
                      </a:r>
                      <a:r>
                        <a:rPr lang="en-US" sz="1200" b="0" dirty="0"/>
                        <a:t> H </a:t>
                      </a:r>
                      <a:r>
                        <a:rPr lang="en-US" sz="1200" b="0" dirty="0" err="1"/>
                        <a:t>H</a:t>
                      </a:r>
                      <a:endParaRPr lang="en-US" sz="1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67307459"/>
                  </a:ext>
                </a:extLst>
              </a:tr>
              <a:tr h="153737">
                <a:tc>
                  <a:txBody>
                    <a:bodyPr/>
                    <a:lstStyle/>
                    <a:p>
                      <a:pPr algn="r"/>
                      <a:r>
                        <a:rPr lang="en-US" sz="1200" dirty="0"/>
                        <a:t>Probability: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.5</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.99</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9620130"/>
                  </a:ext>
                </a:extLst>
              </a:tr>
              <a:tr h="262739">
                <a:tc>
                  <a:txBody>
                    <a:bodyPr/>
                    <a:lstStyle/>
                    <a:p>
                      <a:r>
                        <a:rPr lang="en-US" sz="1200" dirty="0"/>
                        <a:t>Option 1 (Golay)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6.61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FF"/>
                          </a:solidFill>
                          <a:effectLst/>
                          <a:latin typeface="Calibri" panose="020F0502020204030204" pitchFamily="34" charset="0"/>
                        </a:rPr>
                        <a:t>6.61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6.67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379066810"/>
                  </a:ext>
                </a:extLst>
              </a:tr>
              <a:tr h="262739">
                <a:tc>
                  <a:txBody>
                    <a:bodyPr/>
                    <a:lstStyle/>
                    <a:p>
                      <a:r>
                        <a:rPr lang="en-US" sz="1200" dirty="0"/>
                        <a:t>Option 2 (256QAM)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7.37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FF"/>
                          </a:solidFill>
                          <a:effectLst/>
                          <a:latin typeface="Calibri" panose="020F0502020204030204" pitchFamily="34" charset="0"/>
                        </a:rPr>
                        <a:t>9.55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chemeClr val="tx1"/>
                          </a:solidFill>
                          <a:effectLst/>
                          <a:latin typeface="Calibri" panose="020F0502020204030204" pitchFamily="34" charset="0"/>
                        </a:rPr>
                        <a:t>9.80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84244788"/>
                  </a:ext>
                </a:extLst>
              </a:tr>
              <a:tr h="262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Option 3 (BPSK)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8.99</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FF"/>
                          </a:solidFill>
                          <a:effectLst/>
                          <a:latin typeface="Calibri" panose="020F0502020204030204" pitchFamily="34" charset="0"/>
                        </a:rPr>
                        <a:t>11.08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11.13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06118709"/>
                  </a:ext>
                </a:extLst>
              </a:tr>
              <a:tr h="262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Option 4 (BPSK)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8.22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FF"/>
                          </a:solidFill>
                          <a:effectLst/>
                          <a:latin typeface="Calibri" panose="020F0502020204030204" pitchFamily="34" charset="0"/>
                        </a:rPr>
                        <a:t>10.60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chemeClr val="tx1"/>
                          </a:solidFill>
                          <a:effectLst/>
                          <a:latin typeface="Calibri" panose="020F0502020204030204" pitchFamily="34" charset="0"/>
                        </a:rPr>
                        <a:t>10.67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0815904"/>
                  </a:ext>
                </a:extLst>
              </a:tr>
            </a:tbl>
          </a:graphicData>
        </a:graphic>
      </p:graphicFrame>
      <p:sp>
        <p:nvSpPr>
          <p:cNvPr id="10" name="Oval 9"/>
          <p:cNvSpPr/>
          <p:nvPr/>
        </p:nvSpPr>
        <p:spPr bwMode="auto">
          <a:xfrm>
            <a:off x="2610545" y="2670459"/>
            <a:ext cx="91440" cy="9144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rgbClr val="0000FF"/>
              </a:solidFill>
              <a:effectLst/>
              <a:latin typeface="Times New Roman" pitchFamily="16" charset="0"/>
              <a:ea typeface="MS Gothic" charset="-128"/>
            </a:endParaRPr>
          </a:p>
        </p:txBody>
      </p:sp>
      <p:sp>
        <p:nvSpPr>
          <p:cNvPr id="12" name="Oval 11"/>
          <p:cNvSpPr/>
          <p:nvPr/>
        </p:nvSpPr>
        <p:spPr bwMode="auto">
          <a:xfrm>
            <a:off x="3765625" y="2670459"/>
            <a:ext cx="91440" cy="9144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rgbClr val="0000FF"/>
              </a:solidFill>
              <a:effectLst/>
              <a:latin typeface="Times New Roman" pitchFamily="16" charset="0"/>
              <a:ea typeface="MS Gothic" charset="-128"/>
            </a:endParaRPr>
          </a:p>
        </p:txBody>
      </p:sp>
      <p:sp>
        <p:nvSpPr>
          <p:cNvPr id="13" name="Oval 12"/>
          <p:cNvSpPr/>
          <p:nvPr/>
        </p:nvSpPr>
        <p:spPr bwMode="auto">
          <a:xfrm>
            <a:off x="4168033" y="2670459"/>
            <a:ext cx="91440" cy="9144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rgbClr val="0000FF"/>
              </a:solidFill>
              <a:effectLst/>
              <a:latin typeface="Times New Roman" pitchFamily="16" charset="0"/>
              <a:ea typeface="MS Gothic" charset="-128"/>
            </a:endParaRPr>
          </a:p>
        </p:txBody>
      </p:sp>
      <p:sp>
        <p:nvSpPr>
          <p:cNvPr id="16" name="Oval 15"/>
          <p:cNvSpPr/>
          <p:nvPr/>
        </p:nvSpPr>
        <p:spPr bwMode="auto">
          <a:xfrm>
            <a:off x="4359847" y="2670459"/>
            <a:ext cx="91440" cy="9144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rgbClr val="0000FF"/>
              </a:solidFill>
              <a:effectLst/>
              <a:latin typeface="Times New Roman" pitchFamily="16" charset="0"/>
              <a:ea typeface="MS Gothic" charset="-128"/>
            </a:endParaRPr>
          </a:p>
        </p:txBody>
      </p:sp>
    </p:spTree>
    <p:extLst>
      <p:ext uri="{BB962C8B-B14F-4D97-AF65-F5344CB8AC3E}">
        <p14:creationId xmlns:p14="http://schemas.microsoft.com/office/powerpoint/2010/main" val="2812271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PAPR Results for Different Cases</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10" name="Content Placeholder 9"/>
          <p:cNvSpPr>
            <a:spLocks noGrp="1"/>
          </p:cNvSpPr>
          <p:nvPr>
            <p:ph idx="1"/>
          </p:nvPr>
        </p:nvSpPr>
        <p:spPr>
          <a:xfrm>
            <a:off x="685800" y="1750842"/>
            <a:ext cx="7770813" cy="1761192"/>
          </a:xfrm>
        </p:spPr>
        <p:txBody>
          <a:bodyPr/>
          <a:lstStyle/>
          <a:p>
            <a:pPr algn="just">
              <a:buFont typeface="Arial" panose="020B0604020202020204" pitchFamily="34" charset="0"/>
              <a:buChar char="•"/>
            </a:pPr>
            <a:r>
              <a:rPr lang="en-US" sz="2000" dirty="0"/>
              <a:t>The probability of sample power being </a:t>
            </a:r>
            <a:r>
              <a:rPr lang="en-US" sz="2000" dirty="0">
                <a:solidFill>
                  <a:srgbClr val="00B050"/>
                </a:solidFill>
              </a:rPr>
              <a:t>9.55</a:t>
            </a:r>
            <a:r>
              <a:rPr lang="en-US" sz="2000" dirty="0"/>
              <a:t> dB, </a:t>
            </a:r>
            <a:r>
              <a:rPr lang="en-US" sz="2000" dirty="0">
                <a:solidFill>
                  <a:srgbClr val="00B050"/>
                </a:solidFill>
              </a:rPr>
              <a:t>12.39</a:t>
            </a:r>
            <a:r>
              <a:rPr lang="en-US" sz="2000" dirty="0"/>
              <a:t> dB, and </a:t>
            </a:r>
            <a:r>
              <a:rPr lang="en-US" sz="2000" dirty="0">
                <a:solidFill>
                  <a:srgbClr val="00B050"/>
                </a:solidFill>
              </a:rPr>
              <a:t>10.77</a:t>
            </a:r>
            <a:r>
              <a:rPr lang="en-US" sz="2000" dirty="0"/>
              <a:t> dB higher than the average is 0.2 for Option 2, 3, and 4, respectively, in some cases (see appendix for details)</a:t>
            </a:r>
          </a:p>
          <a:p>
            <a:pPr algn="just">
              <a:buFont typeface="Arial" panose="020B0604020202020204" pitchFamily="34" charset="0"/>
              <a:buChar char="•"/>
            </a:pPr>
            <a:r>
              <a:rPr lang="en-US" sz="2000" dirty="0"/>
              <a:t>The instantaneous power is less than </a:t>
            </a:r>
            <a:r>
              <a:rPr lang="en-US" sz="2000" dirty="0">
                <a:solidFill>
                  <a:srgbClr val="0000FF"/>
                </a:solidFill>
              </a:rPr>
              <a:t>6.67</a:t>
            </a:r>
            <a:r>
              <a:rPr lang="en-US" sz="2000" dirty="0"/>
              <a:t> dB above the average for Option 1 (Golay sequences) for all cases with .99 probability</a:t>
            </a:r>
          </a:p>
          <a:p>
            <a:pPr>
              <a:buFont typeface="Arial" panose="020B0604020202020204" pitchFamily="34" charset="0"/>
              <a:buChar char="•"/>
            </a:pPr>
            <a:endParaRPr lang="en-US" sz="2000" dirty="0"/>
          </a:p>
        </p:txBody>
      </p:sp>
      <p:graphicFrame>
        <p:nvGraphicFramePr>
          <p:cNvPr id="11" name="Content Placeholder 4"/>
          <p:cNvGraphicFramePr>
            <a:graphicFrameLocks/>
          </p:cNvGraphicFramePr>
          <p:nvPr>
            <p:extLst>
              <p:ext uri="{D42A27DB-BD31-4B8C-83A1-F6EECF244321}">
                <p14:modId xmlns:p14="http://schemas.microsoft.com/office/powerpoint/2010/main" val="2709644138"/>
              </p:ext>
            </p:extLst>
          </p:nvPr>
        </p:nvGraphicFramePr>
        <p:xfrm>
          <a:off x="179512" y="4004076"/>
          <a:ext cx="8763797" cy="2103120"/>
        </p:xfrm>
        <a:graphic>
          <a:graphicData uri="http://schemas.openxmlformats.org/drawingml/2006/table">
            <a:tbl>
              <a:tblPr firstRow="1" bandRow="1">
                <a:tableStyleId>{D27102A9-8310-4765-A935-A1911B00CA55}</a:tableStyleId>
              </a:tblPr>
              <a:tblGrid>
                <a:gridCol w="1664366">
                  <a:extLst>
                    <a:ext uri="{9D8B030D-6E8A-4147-A177-3AD203B41FA5}">
                      <a16:colId xmlns:a16="http://schemas.microsoft.com/office/drawing/2014/main" val="156484034"/>
                    </a:ext>
                  </a:extLst>
                </a:gridCol>
                <a:gridCol w="502739">
                  <a:extLst>
                    <a:ext uri="{9D8B030D-6E8A-4147-A177-3AD203B41FA5}">
                      <a16:colId xmlns:a16="http://schemas.microsoft.com/office/drawing/2014/main" val="2318740075"/>
                    </a:ext>
                  </a:extLst>
                </a:gridCol>
                <a:gridCol w="430421">
                  <a:extLst>
                    <a:ext uri="{9D8B030D-6E8A-4147-A177-3AD203B41FA5}">
                      <a16:colId xmlns:a16="http://schemas.microsoft.com/office/drawing/2014/main" val="2353387933"/>
                    </a:ext>
                  </a:extLst>
                </a:gridCol>
                <a:gridCol w="430421">
                  <a:extLst>
                    <a:ext uri="{9D8B030D-6E8A-4147-A177-3AD203B41FA5}">
                      <a16:colId xmlns:a16="http://schemas.microsoft.com/office/drawing/2014/main" val="4143123107"/>
                    </a:ext>
                  </a:extLst>
                </a:gridCol>
                <a:gridCol w="430421">
                  <a:extLst>
                    <a:ext uri="{9D8B030D-6E8A-4147-A177-3AD203B41FA5}">
                      <a16:colId xmlns:a16="http://schemas.microsoft.com/office/drawing/2014/main" val="3178447000"/>
                    </a:ext>
                  </a:extLst>
                </a:gridCol>
                <a:gridCol w="430421">
                  <a:extLst>
                    <a:ext uri="{9D8B030D-6E8A-4147-A177-3AD203B41FA5}">
                      <a16:colId xmlns:a16="http://schemas.microsoft.com/office/drawing/2014/main" val="339154806"/>
                    </a:ext>
                  </a:extLst>
                </a:gridCol>
                <a:gridCol w="430421">
                  <a:extLst>
                    <a:ext uri="{9D8B030D-6E8A-4147-A177-3AD203B41FA5}">
                      <a16:colId xmlns:a16="http://schemas.microsoft.com/office/drawing/2014/main" val="575585692"/>
                    </a:ext>
                  </a:extLst>
                </a:gridCol>
                <a:gridCol w="430421">
                  <a:extLst>
                    <a:ext uri="{9D8B030D-6E8A-4147-A177-3AD203B41FA5}">
                      <a16:colId xmlns:a16="http://schemas.microsoft.com/office/drawing/2014/main" val="333576668"/>
                    </a:ext>
                  </a:extLst>
                </a:gridCol>
                <a:gridCol w="430421">
                  <a:extLst>
                    <a:ext uri="{9D8B030D-6E8A-4147-A177-3AD203B41FA5}">
                      <a16:colId xmlns:a16="http://schemas.microsoft.com/office/drawing/2014/main" val="3163272301"/>
                    </a:ext>
                  </a:extLst>
                </a:gridCol>
                <a:gridCol w="430421">
                  <a:extLst>
                    <a:ext uri="{9D8B030D-6E8A-4147-A177-3AD203B41FA5}">
                      <a16:colId xmlns:a16="http://schemas.microsoft.com/office/drawing/2014/main" val="849129296"/>
                    </a:ext>
                  </a:extLst>
                </a:gridCol>
                <a:gridCol w="430421">
                  <a:extLst>
                    <a:ext uri="{9D8B030D-6E8A-4147-A177-3AD203B41FA5}">
                      <a16:colId xmlns:a16="http://schemas.microsoft.com/office/drawing/2014/main" val="4256110521"/>
                    </a:ext>
                  </a:extLst>
                </a:gridCol>
                <a:gridCol w="430421">
                  <a:extLst>
                    <a:ext uri="{9D8B030D-6E8A-4147-A177-3AD203B41FA5}">
                      <a16:colId xmlns:a16="http://schemas.microsoft.com/office/drawing/2014/main" val="16501054"/>
                    </a:ext>
                  </a:extLst>
                </a:gridCol>
                <a:gridCol w="430421">
                  <a:extLst>
                    <a:ext uri="{9D8B030D-6E8A-4147-A177-3AD203B41FA5}">
                      <a16:colId xmlns:a16="http://schemas.microsoft.com/office/drawing/2014/main" val="2285455106"/>
                    </a:ext>
                  </a:extLst>
                </a:gridCol>
                <a:gridCol w="430421">
                  <a:extLst>
                    <a:ext uri="{9D8B030D-6E8A-4147-A177-3AD203B41FA5}">
                      <a16:colId xmlns:a16="http://schemas.microsoft.com/office/drawing/2014/main" val="2082177150"/>
                    </a:ext>
                  </a:extLst>
                </a:gridCol>
                <a:gridCol w="430421">
                  <a:extLst>
                    <a:ext uri="{9D8B030D-6E8A-4147-A177-3AD203B41FA5}">
                      <a16:colId xmlns:a16="http://schemas.microsoft.com/office/drawing/2014/main" val="1970149780"/>
                    </a:ext>
                  </a:extLst>
                </a:gridCol>
                <a:gridCol w="420800">
                  <a:extLst>
                    <a:ext uri="{9D8B030D-6E8A-4147-A177-3AD203B41FA5}">
                      <a16:colId xmlns:a16="http://schemas.microsoft.com/office/drawing/2014/main" val="629528829"/>
                    </a:ext>
                  </a:extLst>
                </a:gridCol>
                <a:gridCol w="580419">
                  <a:extLst>
                    <a:ext uri="{9D8B030D-6E8A-4147-A177-3AD203B41FA5}">
                      <a16:colId xmlns:a16="http://schemas.microsoft.com/office/drawing/2014/main" val="369814658"/>
                    </a:ext>
                  </a:extLst>
                </a:gridCol>
              </a:tblGrid>
              <a:tr h="21602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200" b="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Case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Case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Case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Case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Case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3683610"/>
                  </a:ext>
                </a:extLst>
              </a:tr>
              <a:tr h="13030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dirty="0"/>
                        <a:t>Rates: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2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_ _ H </a:t>
                      </a:r>
                      <a:r>
                        <a:rPr lang="en-US" sz="1200" dirty="0" err="1"/>
                        <a:t>H</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H </a:t>
                      </a:r>
                      <a:r>
                        <a:rPr lang="en-US" sz="1200" dirty="0" err="1"/>
                        <a:t>H</a:t>
                      </a:r>
                      <a:r>
                        <a:rPr lang="en-US" sz="1200" dirty="0"/>
                        <a:t> </a:t>
                      </a:r>
                      <a:r>
                        <a:rPr lang="en-US" sz="1200" dirty="0" err="1"/>
                        <a:t>H</a:t>
                      </a:r>
                      <a:r>
                        <a:rPr lang="en-US" sz="1200" dirty="0"/>
                        <a:t> </a:t>
                      </a:r>
                      <a:r>
                        <a:rPr lang="en-US" sz="1200" dirty="0" err="1"/>
                        <a:t>H</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L </a:t>
                      </a:r>
                      <a:r>
                        <a:rPr lang="en-US" sz="1200" dirty="0" err="1"/>
                        <a:t>L</a:t>
                      </a:r>
                      <a:r>
                        <a:rPr lang="en-US" sz="1200" dirty="0"/>
                        <a:t> H </a:t>
                      </a:r>
                      <a:r>
                        <a:rPr lang="en-US" sz="1200" dirty="0" err="1"/>
                        <a:t>H</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L </a:t>
                      </a:r>
                      <a:r>
                        <a:rPr lang="en-US" sz="1200" dirty="0" err="1"/>
                        <a:t>L</a:t>
                      </a:r>
                      <a:r>
                        <a:rPr lang="en-US" sz="1200" dirty="0"/>
                        <a:t> </a:t>
                      </a:r>
                      <a:r>
                        <a:rPr lang="en-US" sz="1200" dirty="0" err="1"/>
                        <a:t>L</a:t>
                      </a:r>
                      <a:r>
                        <a:rPr lang="en-US" sz="1200" dirty="0"/>
                        <a:t> 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H </a:t>
                      </a:r>
                      <a:r>
                        <a:rPr lang="en-US" sz="1200" dirty="0" err="1"/>
                        <a:t>H</a:t>
                      </a:r>
                      <a:r>
                        <a:rPr lang="en-US" sz="1200" dirty="0"/>
                        <a:t> L 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1865529"/>
                  </a:ext>
                </a:extLst>
              </a:tr>
              <a:tr h="315460">
                <a:tc>
                  <a:txBody>
                    <a:bodyPr/>
                    <a:lstStyle/>
                    <a:p>
                      <a:pPr algn="r"/>
                      <a:r>
                        <a:rPr lang="en-US" sz="1200" dirty="0"/>
                        <a:t>Probability: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lang="en-US" sz="1200" dirty="0"/>
                        <a:t>.5</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.99</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.5</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.99</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.5</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.99</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.5</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.99</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.5</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.99</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Worst @ 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5109215"/>
                  </a:ext>
                </a:extLst>
              </a:tr>
              <a:tr h="223579">
                <a:tc>
                  <a:txBody>
                    <a:bodyPr/>
                    <a:lstStyle/>
                    <a:p>
                      <a:r>
                        <a:rPr lang="en-US" sz="1200" dirty="0"/>
                        <a:t>Option 1 (Golay)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6.02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6.02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6.02</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Calibri" panose="020F0502020204030204" pitchFamily="34" charset="0"/>
                        </a:rPr>
                        <a:t>6.01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1" i="0" u="none" strike="noStrike" dirty="0">
                          <a:solidFill>
                            <a:srgbClr val="32946A"/>
                          </a:solidFill>
                          <a:effectLst/>
                          <a:latin typeface="Calibri" panose="020F0502020204030204" pitchFamily="34" charset="0"/>
                        </a:rPr>
                        <a:t>6.67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1" i="0" u="none" strike="noStrike" dirty="0">
                          <a:solidFill>
                            <a:srgbClr val="0000FF"/>
                          </a:solidFill>
                          <a:effectLst/>
                          <a:latin typeface="Calibri" panose="020F0502020204030204" pitchFamily="34" charset="0"/>
                        </a:rPr>
                        <a:t>6.67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6.61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6.61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6.67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6.62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6.67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6.67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6.01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6.62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6.67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1" i="0" u="none" strike="noStrike" dirty="0">
                          <a:solidFill>
                            <a:srgbClr val="00B050"/>
                          </a:solidFill>
                          <a:effectLst/>
                          <a:latin typeface="Calibri" panose="020F0502020204030204" pitchFamily="34" charset="0"/>
                        </a:rPr>
                        <a:t>6.67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637587"/>
                  </a:ext>
                </a:extLst>
              </a:tr>
              <a:tr h="189276">
                <a:tc>
                  <a:txBody>
                    <a:bodyPr/>
                    <a:lstStyle/>
                    <a:p>
                      <a:r>
                        <a:rPr lang="en-US" sz="1200" dirty="0"/>
                        <a:t>Option 2 (256QAM)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6.60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6.60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Calibri" panose="020F0502020204030204" pitchFamily="34" charset="0"/>
                        </a:rPr>
                        <a:t>6.60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Calibri" panose="020F0502020204030204" pitchFamily="34" charset="0"/>
                        </a:rPr>
                        <a:t>7.12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7.12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Calibri" panose="020F0502020204030204" pitchFamily="34" charset="0"/>
                        </a:rPr>
                        <a:t>7.12</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7.37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1" i="0" u="none" strike="noStrike" dirty="0">
                          <a:solidFill>
                            <a:srgbClr val="00B050"/>
                          </a:solidFill>
                          <a:effectLst/>
                          <a:latin typeface="Calibri" panose="020F0502020204030204" pitchFamily="34" charset="0"/>
                        </a:rPr>
                        <a:t>9.55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chemeClr val="tx1"/>
                          </a:solidFill>
                          <a:effectLst/>
                          <a:latin typeface="Calibri" panose="020F0502020204030204" pitchFamily="34" charset="0"/>
                        </a:rPr>
                        <a:t>9.80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7.37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7.46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chemeClr val="tx1"/>
                          </a:solidFill>
                          <a:effectLst/>
                          <a:latin typeface="Calibri" panose="020F0502020204030204" pitchFamily="34" charset="0"/>
                        </a:rPr>
                        <a:t>9.91</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7.24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9.29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Calibri" panose="020F0502020204030204" pitchFamily="34" charset="0"/>
                        </a:rPr>
                        <a:t>9.71</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1" i="0" u="none" strike="noStrike" dirty="0">
                          <a:solidFill>
                            <a:srgbClr val="00B050"/>
                          </a:solidFill>
                          <a:effectLst/>
                          <a:latin typeface="Calibri" panose="020F0502020204030204" pitchFamily="34" charset="0"/>
                        </a:rPr>
                        <a:t>9.55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20935786"/>
                  </a:ext>
                </a:extLst>
              </a:tr>
              <a:tr h="189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Option 3 (BPSK)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Calibri" panose="020F0502020204030204" pitchFamily="34" charset="0"/>
                        </a:rPr>
                        <a:t>9.38</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9.38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9.38</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Calibri" panose="020F0502020204030204" pitchFamily="34" charset="0"/>
                        </a:rPr>
                        <a:t>9.89</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1" i="0" u="none" strike="noStrike" dirty="0">
                          <a:solidFill>
                            <a:srgbClr val="00B050"/>
                          </a:solidFill>
                          <a:effectLst/>
                          <a:latin typeface="Calibri" panose="020F0502020204030204" pitchFamily="34" charset="0"/>
                        </a:rPr>
                        <a:t>12.39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12.39</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8.99</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11.08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11.13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Calibri" panose="020F0502020204030204" pitchFamily="34" charset="0"/>
                        </a:rPr>
                        <a:t>8.39</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8.59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chemeClr val="tx1"/>
                          </a:solidFill>
                          <a:effectLst/>
                          <a:latin typeface="Calibri" panose="020F0502020204030204" pitchFamily="34" charset="0"/>
                        </a:rPr>
                        <a:t>10.63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9.72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11.36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chemeClr val="tx1"/>
                          </a:solidFill>
                          <a:effectLst/>
                          <a:latin typeface="Calibri" panose="020F0502020204030204" pitchFamily="34" charset="0"/>
                        </a:rPr>
                        <a:t>11.41</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1" i="0" u="none" strike="noStrike" dirty="0">
                          <a:solidFill>
                            <a:srgbClr val="00B050"/>
                          </a:solidFill>
                          <a:effectLst/>
                          <a:latin typeface="Calibri" panose="020F0502020204030204" pitchFamily="34" charset="0"/>
                        </a:rPr>
                        <a:t>12.39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9044752"/>
                  </a:ext>
                </a:extLst>
              </a:tr>
              <a:tr h="189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Option 4 (BPSK)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Calibri" panose="020F0502020204030204" pitchFamily="34" charset="0"/>
                        </a:rPr>
                        <a:t>8.25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8.25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8.25</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Calibri" panose="020F0502020204030204" pitchFamily="34" charset="0"/>
                        </a:rPr>
                        <a:t>8.77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8.77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8.77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Calibri" panose="020F0502020204030204" pitchFamily="34" charset="0"/>
                        </a:rPr>
                        <a:t>8.22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10.60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chemeClr val="tx1"/>
                          </a:solidFill>
                          <a:effectLst/>
                          <a:latin typeface="Calibri" panose="020F0502020204030204" pitchFamily="34" charset="0"/>
                        </a:rPr>
                        <a:t>10.67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chemeClr val="tx1"/>
                          </a:solidFill>
                          <a:effectLst/>
                          <a:latin typeface="Calibri" panose="020F0502020204030204" pitchFamily="34" charset="0"/>
                        </a:rPr>
                        <a:t>8.18</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8.18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10.69</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8.77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dirty="0">
                          <a:solidFill>
                            <a:srgbClr val="00B050"/>
                          </a:solidFill>
                          <a:effectLst/>
                          <a:latin typeface="Calibri" panose="020F0502020204030204" pitchFamily="34" charset="0"/>
                        </a:rPr>
                        <a:t>10.77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10.86</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dirty="0">
                          <a:solidFill>
                            <a:srgbClr val="00B050"/>
                          </a:solidFill>
                          <a:effectLst/>
                          <a:latin typeface="Calibri" panose="020F0502020204030204" pitchFamily="34" charset="0"/>
                        </a:rPr>
                        <a:t>10.77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5420628"/>
                  </a:ext>
                </a:extLst>
              </a:tr>
            </a:tbl>
          </a:graphicData>
        </a:graphic>
      </p:graphicFrame>
    </p:spTree>
    <p:extLst>
      <p:ext uri="{BB962C8B-B14F-4D97-AF65-F5344CB8AC3E}">
        <p14:creationId xmlns:p14="http://schemas.microsoft.com/office/powerpoint/2010/main" val="43341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825592" y="1897504"/>
            <a:ext cx="3626538" cy="2719324"/>
          </a:xfrm>
          <a:prstGeom prst="rect">
            <a:avLst/>
          </a:prstGeom>
        </p:spPr>
      </p:pic>
      <p:pic>
        <p:nvPicPr>
          <p:cNvPr id="5" name="Picture 4"/>
          <p:cNvPicPr>
            <a:picLocks noChangeAspect="1"/>
          </p:cNvPicPr>
          <p:nvPr/>
        </p:nvPicPr>
        <p:blipFill>
          <a:blip r:embed="rId3"/>
          <a:stretch>
            <a:fillRect/>
          </a:stretch>
        </p:blipFill>
        <p:spPr>
          <a:xfrm>
            <a:off x="2855349" y="1885605"/>
            <a:ext cx="3626538" cy="2719324"/>
          </a:xfrm>
          <a:prstGeom prst="rect">
            <a:avLst/>
          </a:prstGeom>
        </p:spPr>
      </p:pic>
      <p:sp>
        <p:nvSpPr>
          <p:cNvPr id="2" name="Title 1"/>
          <p:cNvSpPr>
            <a:spLocks noGrp="1"/>
          </p:cNvSpPr>
          <p:nvPr>
            <p:ph type="title"/>
          </p:nvPr>
        </p:nvSpPr>
        <p:spPr/>
        <p:txBody>
          <a:bodyPr/>
          <a:lstStyle/>
          <a:p>
            <a:r>
              <a:rPr lang="en-US" dirty="0"/>
              <a:t>Spectral Growth under PA Impairment</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17</a:t>
            </a:fld>
            <a:endParaRPr lang="en-GB" dirty="0"/>
          </a:p>
        </p:txBody>
      </p:sp>
      <p:sp>
        <p:nvSpPr>
          <p:cNvPr id="11" name="Content Placeholder 9"/>
          <p:cNvSpPr>
            <a:spLocks noGrp="1"/>
          </p:cNvSpPr>
          <p:nvPr>
            <p:ph idx="1"/>
          </p:nvPr>
        </p:nvSpPr>
        <p:spPr>
          <a:xfrm>
            <a:off x="685800" y="5013176"/>
            <a:ext cx="7770813" cy="1203422"/>
          </a:xfrm>
        </p:spPr>
        <p:txBody>
          <a:bodyPr/>
          <a:lstStyle/>
          <a:p>
            <a:pPr algn="just">
              <a:buFont typeface="Arial" panose="020B0604020202020204" pitchFamily="34" charset="0"/>
              <a:buChar char="•"/>
            </a:pPr>
            <a:r>
              <a:rPr lang="en-US" sz="1800" dirty="0">
                <a:solidFill>
                  <a:srgbClr val="7030A0"/>
                </a:solidFill>
              </a:rPr>
              <a:t>Option 1</a:t>
            </a:r>
            <a:r>
              <a:rPr lang="en-US" sz="1800" dirty="0"/>
              <a:t> (Golay) causes less spectral growth for OBO = 5 dB as compared to other options</a:t>
            </a:r>
          </a:p>
        </p:txBody>
      </p:sp>
      <p:pic>
        <p:nvPicPr>
          <p:cNvPr id="3" name="Picture 2"/>
          <p:cNvPicPr>
            <a:picLocks noChangeAspect="1"/>
          </p:cNvPicPr>
          <p:nvPr/>
        </p:nvPicPr>
        <p:blipFill>
          <a:blip r:embed="rId4"/>
          <a:stretch>
            <a:fillRect/>
          </a:stretch>
        </p:blipFill>
        <p:spPr>
          <a:xfrm>
            <a:off x="-114894" y="1880077"/>
            <a:ext cx="3626538" cy="2719324"/>
          </a:xfrm>
          <a:prstGeom prst="rect">
            <a:avLst/>
          </a:prstGeom>
        </p:spPr>
      </p:pic>
    </p:spTree>
    <p:extLst>
      <p:ext uri="{BB962C8B-B14F-4D97-AF65-F5344CB8AC3E}">
        <p14:creationId xmlns:p14="http://schemas.microsoft.com/office/powerpoint/2010/main" val="1708483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298132" y="1575943"/>
            <a:ext cx="4262157" cy="3197727"/>
          </a:xfrm>
          <a:prstGeom prst="rect">
            <a:avLst/>
          </a:prstGeom>
        </p:spPr>
      </p:pic>
      <p:pic>
        <p:nvPicPr>
          <p:cNvPr id="8" name="Picture 7"/>
          <p:cNvPicPr>
            <a:picLocks noChangeAspect="1"/>
          </p:cNvPicPr>
          <p:nvPr/>
        </p:nvPicPr>
        <p:blipFill>
          <a:blip r:embed="rId3"/>
          <a:stretch>
            <a:fillRect/>
          </a:stretch>
        </p:blipFill>
        <p:spPr>
          <a:xfrm>
            <a:off x="360888" y="1599425"/>
            <a:ext cx="4262157" cy="3197727"/>
          </a:xfrm>
          <a:prstGeom prst="rect">
            <a:avLst/>
          </a:prstGeom>
        </p:spPr>
      </p:pic>
      <p:sp>
        <p:nvSpPr>
          <p:cNvPr id="2" name="Title 1"/>
          <p:cNvSpPr>
            <a:spLocks noGrp="1"/>
          </p:cNvSpPr>
          <p:nvPr>
            <p:ph type="title"/>
          </p:nvPr>
        </p:nvSpPr>
        <p:spPr/>
        <p:txBody>
          <a:bodyPr/>
          <a:lstStyle/>
          <a:p>
            <a:r>
              <a:rPr lang="en-US" dirty="0"/>
              <a:t>BER Results</a:t>
            </a:r>
          </a:p>
        </p:txBody>
      </p:sp>
      <p:sp>
        <p:nvSpPr>
          <p:cNvPr id="526" name="Content Placeholder 525"/>
          <p:cNvSpPr>
            <a:spLocks noGrp="1"/>
          </p:cNvSpPr>
          <p:nvPr>
            <p:ph idx="1"/>
          </p:nvPr>
        </p:nvSpPr>
        <p:spPr>
          <a:xfrm>
            <a:off x="661417" y="4835743"/>
            <a:ext cx="7795196" cy="1209857"/>
          </a:xfrm>
        </p:spPr>
        <p:txBody>
          <a:bodyPr/>
          <a:lstStyle/>
          <a:p>
            <a:pPr algn="just">
              <a:buFont typeface="Arial" panose="020B0604020202020204" pitchFamily="34" charset="0"/>
              <a:buChar char="•"/>
            </a:pPr>
            <a:r>
              <a:rPr lang="en-US" sz="1600" dirty="0"/>
              <a:t>When the samples are clipped heavily because of PA, the sum of absolute values can decrease and WUSs can interfere with each other</a:t>
            </a:r>
          </a:p>
          <a:p>
            <a:pPr lvl="1" algn="just">
              <a:buFont typeface="Arial" panose="020B0604020202020204" pitchFamily="34" charset="0"/>
              <a:buChar char="•"/>
            </a:pPr>
            <a:r>
              <a:rPr lang="en-US" sz="1600" dirty="0">
                <a:sym typeface="Wingdings" panose="05000000000000000000" pitchFamily="2" charset="2"/>
              </a:rPr>
              <a:t>Saturation can degrade the BER performance at </a:t>
            </a:r>
            <a:r>
              <a:rPr lang="en-US" sz="1600" dirty="0" err="1">
                <a:sym typeface="Wingdings" panose="05000000000000000000" pitchFamily="2" charset="2"/>
              </a:rPr>
              <a:t>WURx</a:t>
            </a:r>
            <a:r>
              <a:rPr lang="en-US" sz="1600" dirty="0">
                <a:sym typeface="Wingdings" panose="05000000000000000000" pitchFamily="2" charset="2"/>
              </a:rPr>
              <a:t> (e.g., Option 3)</a:t>
            </a:r>
            <a:endParaRPr lang="en-US" sz="1600" dirty="0"/>
          </a:p>
          <a:p>
            <a:pPr lvl="1" algn="just">
              <a:buFont typeface="Arial" panose="020B0604020202020204" pitchFamily="34" charset="0"/>
              <a:buChar char="•"/>
            </a:pPr>
            <a:r>
              <a:rPr lang="en-US" sz="1600" dirty="0"/>
              <a:t>Golay-based WUS provides robustness against PA non-linearity by minimizing the fluctuation in time for </a:t>
            </a:r>
            <a:r>
              <a:rPr lang="en-US" sz="1600" dirty="0" err="1"/>
              <a:t>FDMed</a:t>
            </a:r>
            <a:r>
              <a:rPr lang="en-US" sz="1600" dirty="0"/>
              <a:t> OOK symbols</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cxnSp>
        <p:nvCxnSpPr>
          <p:cNvPr id="494" name="Straight Arrow Connector 493"/>
          <p:cNvCxnSpPr>
            <a:stCxn id="497" idx="2"/>
          </p:cNvCxnSpPr>
          <p:nvPr/>
        </p:nvCxnSpPr>
        <p:spPr bwMode="auto">
          <a:xfrm flipH="1">
            <a:off x="6949419" y="2274233"/>
            <a:ext cx="697985" cy="1530803"/>
          </a:xfrm>
          <a:prstGeom prst="straightConnector1">
            <a:avLst/>
          </a:prstGeom>
          <a:ln>
            <a:solidFill>
              <a:srgbClr val="00B0F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95" name="Straight Arrow Connector 494"/>
          <p:cNvCxnSpPr>
            <a:stCxn id="497" idx="2"/>
          </p:cNvCxnSpPr>
          <p:nvPr/>
        </p:nvCxnSpPr>
        <p:spPr bwMode="auto">
          <a:xfrm>
            <a:off x="7647404" y="2274233"/>
            <a:ext cx="420858" cy="1874847"/>
          </a:xfrm>
          <a:prstGeom prst="straightConnector1">
            <a:avLst/>
          </a:prstGeom>
          <a:ln>
            <a:solidFill>
              <a:srgbClr val="00B0F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497" name="TextBox 496"/>
          <p:cNvSpPr txBox="1"/>
          <p:nvPr/>
        </p:nvSpPr>
        <p:spPr>
          <a:xfrm>
            <a:off x="6949419" y="1751013"/>
            <a:ext cx="1395969" cy="523220"/>
          </a:xfrm>
          <a:prstGeom prst="rect">
            <a:avLst/>
          </a:prstGeom>
          <a:noFill/>
        </p:spPr>
        <p:txBody>
          <a:bodyPr wrap="square" rtlCol="0">
            <a:spAutoFit/>
          </a:bodyPr>
          <a:lstStyle/>
          <a:p>
            <a:pPr algn="ctr"/>
            <a:r>
              <a:rPr lang="en-US" sz="1400" dirty="0">
                <a:solidFill>
                  <a:srgbClr val="00B0F0"/>
                </a:solidFill>
              </a:rPr>
              <a:t>Golay-based WUS is robust</a:t>
            </a:r>
          </a:p>
        </p:txBody>
      </p:sp>
      <p:sp>
        <p:nvSpPr>
          <p:cNvPr id="505" name="Oval 504"/>
          <p:cNvSpPr/>
          <p:nvPr/>
        </p:nvSpPr>
        <p:spPr bwMode="auto">
          <a:xfrm>
            <a:off x="2745155" y="3740505"/>
            <a:ext cx="216024" cy="10834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506" name="Oval 505"/>
          <p:cNvSpPr/>
          <p:nvPr/>
        </p:nvSpPr>
        <p:spPr bwMode="auto">
          <a:xfrm>
            <a:off x="3653113" y="3501404"/>
            <a:ext cx="216024" cy="147205"/>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507" name="TextBox 506"/>
          <p:cNvSpPr txBox="1"/>
          <p:nvPr/>
        </p:nvSpPr>
        <p:spPr>
          <a:xfrm>
            <a:off x="2992896" y="1786363"/>
            <a:ext cx="1229517" cy="671513"/>
          </a:xfrm>
          <a:prstGeom prst="rect">
            <a:avLst/>
          </a:prstGeom>
          <a:noFill/>
        </p:spPr>
        <p:txBody>
          <a:bodyPr wrap="square" rtlCol="0">
            <a:spAutoFit/>
          </a:bodyPr>
          <a:lstStyle/>
          <a:p>
            <a:r>
              <a:rPr lang="en-US" sz="1400" dirty="0">
                <a:solidFill>
                  <a:schemeClr val="tx1"/>
                </a:solidFill>
              </a:rPr>
              <a:t>Similar performance</a:t>
            </a:r>
          </a:p>
          <a:p>
            <a:r>
              <a:rPr lang="en-US" sz="1400" dirty="0">
                <a:solidFill>
                  <a:schemeClr val="tx1"/>
                </a:solidFill>
              </a:rPr>
              <a:t>w/o PA</a:t>
            </a:r>
          </a:p>
        </p:txBody>
      </p:sp>
      <p:cxnSp>
        <p:nvCxnSpPr>
          <p:cNvPr id="508" name="Straight Arrow Connector 507"/>
          <p:cNvCxnSpPr/>
          <p:nvPr/>
        </p:nvCxnSpPr>
        <p:spPr bwMode="auto">
          <a:xfrm flipV="1">
            <a:off x="2902220" y="2540317"/>
            <a:ext cx="647217" cy="1117747"/>
          </a:xfrm>
          <a:prstGeom prst="straightConnector1">
            <a:avLst/>
          </a:prstGeom>
          <a:ln>
            <a:solidFill>
              <a:schemeClr val="tx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516" name="Straight Arrow Connector 515"/>
          <p:cNvCxnSpPr/>
          <p:nvPr/>
        </p:nvCxnSpPr>
        <p:spPr bwMode="auto">
          <a:xfrm flipH="1" flipV="1">
            <a:off x="3549437" y="2529230"/>
            <a:ext cx="211688" cy="928592"/>
          </a:xfrm>
          <a:prstGeom prst="straightConnector1">
            <a:avLst/>
          </a:prstGeom>
          <a:ln>
            <a:solidFill>
              <a:schemeClr val="tx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55925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762000" y="1536700"/>
            <a:ext cx="7914456" cy="4607520"/>
          </a:xfrm>
        </p:spPr>
        <p:txBody>
          <a:bodyPr/>
          <a:lstStyle/>
          <a:p>
            <a:pPr algn="just">
              <a:buFont typeface="Arial" panose="020B0604020202020204" pitchFamily="34" charset="0"/>
              <a:buChar char="•"/>
            </a:pPr>
            <a:r>
              <a:rPr lang="en-US" sz="2000" dirty="0"/>
              <a:t>The </a:t>
            </a:r>
            <a:r>
              <a:rPr lang="en-US" sz="2000" dirty="0">
                <a:solidFill>
                  <a:schemeClr val="tx1"/>
                </a:solidFill>
              </a:rPr>
              <a:t>PAPR can be significantly large when WUSs are </a:t>
            </a:r>
            <a:r>
              <a:rPr lang="en-US" sz="2000" dirty="0" err="1">
                <a:solidFill>
                  <a:schemeClr val="tx1"/>
                </a:solidFill>
              </a:rPr>
              <a:t>FDMed</a:t>
            </a:r>
            <a:r>
              <a:rPr lang="en-US" sz="2000" dirty="0">
                <a:solidFill>
                  <a:schemeClr val="tx1"/>
                </a:solidFill>
              </a:rPr>
              <a:t> </a:t>
            </a:r>
          </a:p>
          <a:p>
            <a:pPr lvl="1" algn="just">
              <a:buFont typeface="Arial" panose="020B0604020202020204" pitchFamily="34" charset="0"/>
              <a:buChar char="•"/>
            </a:pPr>
            <a:r>
              <a:rPr lang="en-US" sz="1800" dirty="0">
                <a:solidFill>
                  <a:schemeClr val="tx1"/>
                </a:solidFill>
              </a:rPr>
              <a:t>Without taking any precautions, it can reach 10-13 dB or higher, which limits the coverage range of 802.11ba in some regions</a:t>
            </a:r>
          </a:p>
          <a:p>
            <a:pPr algn="just">
              <a:buFont typeface="Arial" panose="020B0604020202020204" pitchFamily="34" charset="0"/>
              <a:buChar char="•"/>
            </a:pPr>
            <a:r>
              <a:rPr lang="en-US" sz="2000" dirty="0">
                <a:solidFill>
                  <a:schemeClr val="tx1"/>
                </a:solidFill>
              </a:rPr>
              <a:t>The PAPR minimization for </a:t>
            </a:r>
            <a:r>
              <a:rPr lang="en-US" sz="2000" dirty="0" err="1">
                <a:solidFill>
                  <a:schemeClr val="tx1"/>
                </a:solidFill>
              </a:rPr>
              <a:t>FDMed</a:t>
            </a:r>
            <a:r>
              <a:rPr lang="en-US" sz="2000" dirty="0">
                <a:solidFill>
                  <a:schemeClr val="tx1"/>
                </a:solidFill>
              </a:rPr>
              <a:t> WUSs is an intractable problem due to the large number cases possible in an FDM scenario</a:t>
            </a:r>
          </a:p>
          <a:p>
            <a:pPr lvl="1" algn="just">
              <a:buFont typeface="Arial" panose="020B0604020202020204" pitchFamily="34" charset="0"/>
              <a:buChar char="•"/>
            </a:pPr>
            <a:r>
              <a:rPr lang="en-US" sz="1800" dirty="0">
                <a:solidFill>
                  <a:schemeClr val="tx1"/>
                </a:solidFill>
              </a:rPr>
              <a:t>The phase rotations in IEEE 802.11ac cannot address all cases and they are a function of the sequence</a:t>
            </a:r>
          </a:p>
          <a:p>
            <a:pPr lvl="1" algn="just">
              <a:buFont typeface="Arial" panose="020B0604020202020204" pitchFamily="34" charset="0"/>
              <a:buChar char="•"/>
            </a:pPr>
            <a:r>
              <a:rPr lang="en-US" sz="1800" dirty="0">
                <a:solidFill>
                  <a:schemeClr val="tx1"/>
                </a:solidFill>
              </a:rPr>
              <a:t>A scalable solution is needed</a:t>
            </a:r>
          </a:p>
          <a:p>
            <a:pPr algn="just">
              <a:buFont typeface="Arial" panose="020B0604020202020204" pitchFamily="34" charset="0"/>
              <a:buChar char="•"/>
            </a:pPr>
            <a:r>
              <a:rPr lang="en-US" sz="2000" dirty="0">
                <a:solidFill>
                  <a:schemeClr val="tx1"/>
                </a:solidFill>
              </a:rPr>
              <a:t>Existing Golay sequences c</a:t>
            </a:r>
            <a:r>
              <a:rPr lang="en-US" sz="2000" dirty="0"/>
              <a:t>an address the PAPR issue as the corresponding signals are always bounded by 3 dB</a:t>
            </a:r>
          </a:p>
          <a:p>
            <a:pPr lvl="1" algn="just">
              <a:buFont typeface="Arial" panose="020B0604020202020204" pitchFamily="34" charset="0"/>
              <a:buChar char="•"/>
            </a:pPr>
            <a:r>
              <a:rPr lang="en-US" sz="1800" dirty="0"/>
              <a:t>We show that the PAPR gain can reach more than 3 dB in some cases</a:t>
            </a:r>
          </a:p>
          <a:p>
            <a:pPr lvl="1" algn="just">
              <a:buFont typeface="Arial" panose="020B0604020202020204" pitchFamily="34" charset="0"/>
              <a:buChar char="•"/>
            </a:pPr>
            <a:r>
              <a:rPr lang="en-US" sz="1800" dirty="0"/>
              <a:t>Golay sequences are publicly available</a:t>
            </a:r>
          </a:p>
          <a:p>
            <a:pPr lvl="2" algn="just">
              <a:buFont typeface="Arial" panose="020B0604020202020204" pitchFamily="34" charset="0"/>
              <a:buChar char="•"/>
            </a:pPr>
            <a:r>
              <a:rPr lang="en-US" sz="1600" dirty="0"/>
              <a:t>Known since 1960s</a:t>
            </a:r>
          </a:p>
          <a:p>
            <a:pPr lvl="2" algn="just">
              <a:buFont typeface="Arial" panose="020B0604020202020204" pitchFamily="34" charset="0"/>
              <a:buChar char="•"/>
            </a:pPr>
            <a:r>
              <a:rPr lang="en-US" sz="1600" dirty="0"/>
              <a:t>Heavily-used in 802.11ad/ay</a:t>
            </a:r>
          </a:p>
          <a:p>
            <a:pPr lvl="2" algn="just">
              <a:buFont typeface="Arial" panose="020B0604020202020204" pitchFamily="34" charset="0"/>
              <a:buChar char="•"/>
            </a:pPr>
            <a:r>
              <a:rPr lang="en-US" sz="1600" dirty="0"/>
              <a:t>Used for PAPR minimization, coding, etc. in academic studies </a:t>
            </a:r>
          </a:p>
          <a:p>
            <a:pPr marL="914400" lvl="2" indent="0" algn="just"/>
            <a:endParaRPr lang="en-US" sz="16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Tree>
    <p:extLst>
      <p:ext uri="{BB962C8B-B14F-4D97-AF65-F5344CB8AC3E}">
        <p14:creationId xmlns:p14="http://schemas.microsoft.com/office/powerpoint/2010/main" val="889918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685800" y="1666875"/>
            <a:ext cx="7770813" cy="1845362"/>
          </a:xfrm>
        </p:spPr>
        <p:txBody>
          <a:bodyPr/>
          <a:lstStyle/>
          <a:p>
            <a:pPr algn="just">
              <a:buFont typeface="Arial" panose="020B0604020202020204" pitchFamily="34" charset="0"/>
              <a:buChar char="•"/>
            </a:pPr>
            <a:r>
              <a:rPr lang="en-US" sz="2000" dirty="0"/>
              <a:t>In the previous meeting, FDMA transmission is proposed [1]:</a:t>
            </a:r>
          </a:p>
          <a:p>
            <a:pPr lvl="1" algn="just">
              <a:buFont typeface="Arial" panose="020B0604020202020204" pitchFamily="34" charset="0"/>
              <a:buChar char="•"/>
            </a:pPr>
            <a:r>
              <a:rPr lang="en-US" sz="1800" dirty="0">
                <a:solidFill>
                  <a:schemeClr val="tx1"/>
                </a:solidFill>
              </a:rPr>
              <a:t>Each 20 MHz channel only contains one 4 MHz sub-channel for wake-up signal transmission</a:t>
            </a:r>
          </a:p>
          <a:p>
            <a:pPr algn="just">
              <a:buFont typeface="Arial" panose="020B0604020202020204" pitchFamily="34" charset="0"/>
              <a:buChar char="•"/>
            </a:pPr>
            <a:r>
              <a:rPr lang="en-US" sz="2000" dirty="0"/>
              <a:t>In this contribution, we propose a method based on existing QPSK Golay sequences to remedy the significant PAPR increase when WUSs are </a:t>
            </a:r>
            <a:r>
              <a:rPr lang="en-US" sz="2000" dirty="0" err="1"/>
              <a:t>FDMed</a:t>
            </a:r>
            <a:endParaRPr lang="en-US" sz="20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a:t>
            </a:fld>
            <a:endParaRPr lang="en-GB" dirty="0"/>
          </a:p>
        </p:txBody>
      </p:sp>
      <p:pic>
        <p:nvPicPr>
          <p:cNvPr id="6" name="Picture 5"/>
          <p:cNvPicPr>
            <a:picLocks noChangeAspect="1"/>
          </p:cNvPicPr>
          <p:nvPr/>
        </p:nvPicPr>
        <p:blipFill>
          <a:blip r:embed="rId2"/>
          <a:stretch>
            <a:fillRect/>
          </a:stretch>
        </p:blipFill>
        <p:spPr>
          <a:xfrm>
            <a:off x="699435" y="4153247"/>
            <a:ext cx="3814988" cy="1681156"/>
          </a:xfrm>
          <a:prstGeom prst="rect">
            <a:avLst/>
          </a:prstGeom>
        </p:spPr>
      </p:pic>
      <p:pic>
        <p:nvPicPr>
          <p:cNvPr id="7" name="Picture 6"/>
          <p:cNvPicPr>
            <a:picLocks noChangeAspect="1"/>
          </p:cNvPicPr>
          <p:nvPr/>
        </p:nvPicPr>
        <p:blipFill>
          <a:blip r:embed="rId3"/>
          <a:stretch>
            <a:fillRect/>
          </a:stretch>
        </p:blipFill>
        <p:spPr>
          <a:xfrm>
            <a:off x="4826389" y="3913290"/>
            <a:ext cx="3379653" cy="2161070"/>
          </a:xfrm>
          <a:prstGeom prst="rect">
            <a:avLst/>
          </a:prstGeom>
        </p:spPr>
      </p:pic>
      <p:sp>
        <p:nvSpPr>
          <p:cNvPr id="8" name="Rectangle 7"/>
          <p:cNvSpPr/>
          <p:nvPr/>
        </p:nvSpPr>
        <p:spPr>
          <a:xfrm>
            <a:off x="6516216" y="6135015"/>
            <a:ext cx="2247475" cy="307777"/>
          </a:xfrm>
          <a:prstGeom prst="rect">
            <a:avLst/>
          </a:prstGeom>
        </p:spPr>
        <p:txBody>
          <a:bodyPr wrap="none">
            <a:spAutoFit/>
          </a:bodyPr>
          <a:lstStyle/>
          <a:p>
            <a:r>
              <a:rPr lang="en-US" sz="1400" dirty="0">
                <a:solidFill>
                  <a:schemeClr val="tx1"/>
                </a:solidFill>
              </a:rPr>
              <a:t>[1]: IEEE 802.11-17/1625r6 </a:t>
            </a:r>
          </a:p>
        </p:txBody>
      </p:sp>
    </p:spTree>
    <p:extLst>
      <p:ext uri="{BB962C8B-B14F-4D97-AF65-F5344CB8AC3E}">
        <p14:creationId xmlns:p14="http://schemas.microsoft.com/office/powerpoint/2010/main" val="1752236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993994"/>
            <a:ext cx="7770813" cy="1065213"/>
          </a:xfrm>
        </p:spPr>
        <p:txBody>
          <a:bodyPr/>
          <a:lstStyle/>
          <a:p>
            <a:r>
              <a:rPr lang="en-US" dirty="0"/>
              <a:t>Appendix</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Tree>
    <p:extLst>
      <p:ext uri="{BB962C8B-B14F-4D97-AF65-F5344CB8AC3E}">
        <p14:creationId xmlns:p14="http://schemas.microsoft.com/office/powerpoint/2010/main" val="2920898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3536053" y="1556792"/>
            <a:ext cx="5470500" cy="4102000"/>
          </a:xfrm>
          <a:prstGeom prst="rect">
            <a:avLst/>
          </a:prstGeom>
        </p:spPr>
      </p:pic>
      <p:sp>
        <p:nvSpPr>
          <p:cNvPr id="2" name="Title 1"/>
          <p:cNvSpPr>
            <a:spLocks noGrp="1"/>
          </p:cNvSpPr>
          <p:nvPr>
            <p:ph type="title"/>
          </p:nvPr>
        </p:nvSpPr>
        <p:spPr>
          <a:xfrm>
            <a:off x="683568" y="686187"/>
            <a:ext cx="7770813" cy="1065213"/>
          </a:xfrm>
        </p:spPr>
        <p:txBody>
          <a:bodyPr/>
          <a:lstStyle/>
          <a:p>
            <a:r>
              <a:rPr lang="en-US" dirty="0"/>
              <a:t>PAPR</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7" name="TextBox 6"/>
          <p:cNvSpPr txBox="1"/>
          <p:nvPr/>
        </p:nvSpPr>
        <p:spPr>
          <a:xfrm>
            <a:off x="6588224" y="5853877"/>
            <a:ext cx="2190023" cy="523220"/>
          </a:xfrm>
          <a:prstGeom prst="rect">
            <a:avLst/>
          </a:prstGeom>
          <a:noFill/>
        </p:spPr>
        <p:txBody>
          <a:bodyPr wrap="none" rtlCol="0">
            <a:spAutoFit/>
          </a:bodyPr>
          <a:lstStyle/>
          <a:p>
            <a:r>
              <a:rPr lang="en-US" sz="1400" dirty="0">
                <a:solidFill>
                  <a:srgbClr val="0070C0"/>
                </a:solidFill>
                <a:latin typeface="Calibri" panose="020F0502020204030204" pitchFamily="34" charset="0"/>
                <a:cs typeface="Calibri" panose="020F0502020204030204" pitchFamily="34" charset="0"/>
              </a:rPr>
              <a:t>[1]: IEEE 802.11-18/0492r0 </a:t>
            </a:r>
          </a:p>
          <a:p>
            <a:r>
              <a:rPr lang="en-US" sz="1400" dirty="0">
                <a:solidFill>
                  <a:srgbClr val="BC7A44"/>
                </a:solidFill>
                <a:latin typeface="Calibri" panose="020F0502020204030204" pitchFamily="34" charset="0"/>
                <a:cs typeface="Calibri" panose="020F0502020204030204" pitchFamily="34" charset="0"/>
              </a:rPr>
              <a:t>[2]: IEEE 802.11-18/0479r2</a:t>
            </a:r>
          </a:p>
        </p:txBody>
      </p:sp>
      <p:cxnSp>
        <p:nvCxnSpPr>
          <p:cNvPr id="15" name="Straight Connector 14"/>
          <p:cNvCxnSpPr/>
          <p:nvPr/>
        </p:nvCxnSpPr>
        <p:spPr bwMode="auto">
          <a:xfrm>
            <a:off x="1476375" y="2969037"/>
            <a:ext cx="7185025" cy="0"/>
          </a:xfrm>
          <a:prstGeom prst="line">
            <a:avLst/>
          </a:prstGeom>
          <a:solidFill>
            <a:srgbClr val="00B8FF"/>
          </a:solidFill>
          <a:ln w="9525" cap="flat" cmpd="sng" algn="ctr">
            <a:solidFill>
              <a:schemeClr val="tx1"/>
            </a:solidFill>
            <a:prstDash val="dash"/>
            <a:round/>
            <a:headEnd type="none" w="med" len="med"/>
            <a:tailEnd type="none" w="med" len="med"/>
          </a:ln>
          <a:effectLst/>
        </p:spPr>
      </p:cxnSp>
      <p:sp>
        <p:nvSpPr>
          <p:cNvPr id="16" name="TextBox 15"/>
          <p:cNvSpPr txBox="1"/>
          <p:nvPr/>
        </p:nvSpPr>
        <p:spPr>
          <a:xfrm>
            <a:off x="94874" y="2773952"/>
            <a:ext cx="1668813" cy="369332"/>
          </a:xfrm>
          <a:prstGeom prst="rect">
            <a:avLst/>
          </a:prstGeom>
          <a:noFill/>
        </p:spPr>
        <p:txBody>
          <a:bodyPr wrap="square" rtlCol="0">
            <a:spAutoFit/>
          </a:bodyPr>
          <a:lstStyle/>
          <a:p>
            <a:r>
              <a:rPr lang="en-US" sz="1800" dirty="0">
                <a:solidFill>
                  <a:schemeClr val="tx1"/>
                </a:solidFill>
                <a:latin typeface="Calibri" panose="020F0502020204030204" pitchFamily="34" charset="0"/>
                <a:cs typeface="Calibri" panose="020F0502020204030204" pitchFamily="34" charset="0"/>
              </a:rPr>
              <a:t>Mean power</a:t>
            </a:r>
          </a:p>
        </p:txBody>
      </p:sp>
      <p:sp>
        <p:nvSpPr>
          <p:cNvPr id="22" name="Left Brace 21"/>
          <p:cNvSpPr/>
          <p:nvPr/>
        </p:nvSpPr>
        <p:spPr bwMode="auto">
          <a:xfrm>
            <a:off x="2695766" y="2193676"/>
            <a:ext cx="218364" cy="771755"/>
          </a:xfrm>
          <a:prstGeom prst="leftBrace">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a:ln>
                <a:noFill/>
              </a:ln>
              <a:solidFill>
                <a:srgbClr val="0070C0"/>
              </a:solidFill>
              <a:effectLst/>
              <a:latin typeface="Calibri" panose="020F0502020204030204" pitchFamily="34" charset="0"/>
              <a:cs typeface="Calibri" panose="020F0502020204030204" pitchFamily="34" charset="0"/>
            </a:endParaRPr>
          </a:p>
        </p:txBody>
      </p:sp>
      <p:sp>
        <p:nvSpPr>
          <p:cNvPr id="23" name="TextBox 22"/>
          <p:cNvSpPr txBox="1"/>
          <p:nvPr/>
        </p:nvSpPr>
        <p:spPr>
          <a:xfrm>
            <a:off x="1612978" y="2369036"/>
            <a:ext cx="1200071" cy="369332"/>
          </a:xfrm>
          <a:prstGeom prst="rect">
            <a:avLst/>
          </a:prstGeom>
          <a:noFill/>
        </p:spPr>
        <p:txBody>
          <a:bodyPr wrap="square" rtlCol="0">
            <a:spAutoFit/>
          </a:bodyPr>
          <a:lstStyle/>
          <a:p>
            <a:r>
              <a:rPr lang="en-US" sz="1800" dirty="0">
                <a:solidFill>
                  <a:srgbClr val="0070C0"/>
                </a:solidFill>
                <a:latin typeface="Calibri" panose="020F0502020204030204" pitchFamily="34" charset="0"/>
                <a:cs typeface="Calibri" panose="020F0502020204030204" pitchFamily="34" charset="0"/>
              </a:rPr>
              <a:t>6.4 dB [1]</a:t>
            </a:r>
          </a:p>
        </p:txBody>
      </p:sp>
      <p:sp>
        <p:nvSpPr>
          <p:cNvPr id="28" name="Left Brace 27"/>
          <p:cNvSpPr/>
          <p:nvPr/>
        </p:nvSpPr>
        <p:spPr bwMode="auto">
          <a:xfrm>
            <a:off x="3913202" y="2564905"/>
            <a:ext cx="153041" cy="398862"/>
          </a:xfrm>
          <a:prstGeom prst="leftBrace">
            <a:avLst/>
          </a:prstGeom>
          <a:noFill/>
          <a:ln w="9525" cap="flat" cmpd="sng" algn="ctr">
            <a:solidFill>
              <a:srgbClr val="BC7A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a:ln>
                <a:noFill/>
              </a:ln>
              <a:solidFill>
                <a:schemeClr val="bg1"/>
              </a:solidFill>
              <a:effectLst/>
              <a:latin typeface="Calibri" panose="020F0502020204030204" pitchFamily="34" charset="0"/>
              <a:cs typeface="Calibri" panose="020F0502020204030204" pitchFamily="34" charset="0"/>
            </a:endParaRPr>
          </a:p>
        </p:txBody>
      </p:sp>
      <p:sp>
        <p:nvSpPr>
          <p:cNvPr id="29" name="TextBox 28"/>
          <p:cNvSpPr txBox="1"/>
          <p:nvPr/>
        </p:nvSpPr>
        <p:spPr>
          <a:xfrm>
            <a:off x="2886224" y="2553515"/>
            <a:ext cx="1127232" cy="369332"/>
          </a:xfrm>
          <a:prstGeom prst="rect">
            <a:avLst/>
          </a:prstGeom>
          <a:noFill/>
        </p:spPr>
        <p:txBody>
          <a:bodyPr wrap="none" rtlCol="0">
            <a:spAutoFit/>
          </a:bodyPr>
          <a:lstStyle/>
          <a:p>
            <a:r>
              <a:rPr lang="en-US" sz="1800" dirty="0">
                <a:solidFill>
                  <a:srgbClr val="BC7A44"/>
                </a:solidFill>
                <a:latin typeface="Calibri" panose="020F0502020204030204" pitchFamily="34" charset="0"/>
                <a:cs typeface="Calibri" panose="020F0502020204030204" pitchFamily="34" charset="0"/>
              </a:rPr>
              <a:t>3.6 dB [2]</a:t>
            </a:r>
          </a:p>
        </p:txBody>
      </p:sp>
      <mc:AlternateContent xmlns:mc="http://schemas.openxmlformats.org/markup-compatibility/2006" xmlns:a14="http://schemas.microsoft.com/office/drawing/2010/main">
        <mc:Choice Requires="a14">
          <p:sp>
            <p:nvSpPr>
              <p:cNvPr id="3" name="TextBox 2"/>
              <p:cNvSpPr txBox="1"/>
              <p:nvPr/>
            </p:nvSpPr>
            <p:spPr>
              <a:xfrm>
                <a:off x="475658" y="3565545"/>
                <a:ext cx="3072227" cy="2893100"/>
              </a:xfrm>
              <a:prstGeom prst="rect">
                <a:avLst/>
              </a:prstGeom>
              <a:noFill/>
            </p:spPr>
            <p:txBody>
              <a:bodyPr wrap="square" rtlCol="0">
                <a:spAutoFit/>
              </a:bodyPr>
              <a:lstStyle/>
              <a:p>
                <a:r>
                  <a:rPr lang="en-US" sz="1400" dirty="0">
                    <a:solidFill>
                      <a:schemeClr val="tx1"/>
                    </a:solidFill>
                  </a:rPr>
                  <a:t>While PAPRs are 3.4 and 0.6 dB for 2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duration for the waveform  in 492 and 479, respectively, they increase by 3 dB for a measurement at 4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duration since there is no energy for the OFF durations in the corresponding waveforms</a:t>
                </a:r>
              </a:p>
              <a:p>
                <a:endParaRPr lang="en-US" sz="1400" dirty="0">
                  <a:solidFill>
                    <a:schemeClr val="tx1"/>
                  </a:solidFill>
                </a:endParaRPr>
              </a:p>
              <a:p>
                <a:r>
                  <a:rPr lang="en-US" sz="1400" dirty="0">
                    <a:solidFill>
                      <a:schemeClr val="tx1"/>
                    </a:solidFill>
                  </a:rPr>
                  <a:t>This means that if the ON period is generated via a Golay sequence, the PAPR will be limited to 6 dB for a measurement which covers both ON and OFF durations</a:t>
                </a:r>
              </a:p>
            </p:txBody>
          </p:sp>
        </mc:Choice>
        <mc:Fallback xmlns="">
          <p:sp>
            <p:nvSpPr>
              <p:cNvPr id="3" name="TextBox 2"/>
              <p:cNvSpPr txBox="1">
                <a:spLocks noRot="1" noChangeAspect="1" noMove="1" noResize="1" noEditPoints="1" noAdjustHandles="1" noChangeArrowheads="1" noChangeShapeType="1" noTextEdit="1"/>
              </p:cNvSpPr>
              <p:nvPr/>
            </p:nvSpPr>
            <p:spPr>
              <a:xfrm>
                <a:off x="475658" y="3565545"/>
                <a:ext cx="3072227" cy="2893100"/>
              </a:xfrm>
              <a:prstGeom prst="rect">
                <a:avLst/>
              </a:prstGeom>
              <a:blipFill>
                <a:blip r:embed="rId3"/>
                <a:stretch>
                  <a:fillRect l="-595" t="-422" r="-1984" b="-1266"/>
                </a:stretch>
              </a:blipFill>
            </p:spPr>
            <p:txBody>
              <a:bodyPr/>
              <a:lstStyle/>
              <a:p>
                <a:r>
                  <a:rPr lang="en-US">
                    <a:noFill/>
                  </a:rPr>
                  <a:t> </a:t>
                </a:r>
              </a:p>
            </p:txBody>
          </p:sp>
        </mc:Fallback>
      </mc:AlternateContent>
    </p:spTree>
    <p:extLst>
      <p:ext uri="{BB962C8B-B14F-4D97-AF65-F5344CB8AC3E}">
        <p14:creationId xmlns:p14="http://schemas.microsoft.com/office/powerpoint/2010/main" val="386280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1520" y="1751013"/>
            <a:ext cx="5470500" cy="4102000"/>
          </a:xfrm>
          <a:prstGeom prst="rect">
            <a:avLst/>
          </a:prstGeom>
        </p:spPr>
      </p:pic>
      <p:sp>
        <p:nvSpPr>
          <p:cNvPr id="2" name="Title 1"/>
          <p:cNvSpPr>
            <a:spLocks noGrp="1"/>
          </p:cNvSpPr>
          <p:nvPr>
            <p:ph type="title"/>
          </p:nvPr>
        </p:nvSpPr>
        <p:spPr/>
        <p:txBody>
          <a:bodyPr/>
          <a:lstStyle/>
          <a:p>
            <a:r>
              <a:rPr lang="en-US" dirty="0"/>
              <a:t>PAPR Results – Case 1</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50128481"/>
              </p:ext>
            </p:extLst>
          </p:nvPr>
        </p:nvGraphicFramePr>
        <p:xfrm>
          <a:off x="5580112" y="2977483"/>
          <a:ext cx="3284410" cy="1920240"/>
        </p:xfrm>
        <a:graphic>
          <a:graphicData uri="http://schemas.openxmlformats.org/drawingml/2006/table">
            <a:tbl>
              <a:tblPr firstRow="1" bandRow="1">
                <a:tableStyleId>{D27102A9-8310-4765-A935-A1911B00CA55}</a:tableStyleId>
              </a:tblPr>
              <a:tblGrid>
                <a:gridCol w="1481455">
                  <a:extLst>
                    <a:ext uri="{9D8B030D-6E8A-4147-A177-3AD203B41FA5}">
                      <a16:colId xmlns:a16="http://schemas.microsoft.com/office/drawing/2014/main" val="3272740079"/>
                    </a:ext>
                  </a:extLst>
                </a:gridCol>
                <a:gridCol w="600985">
                  <a:extLst>
                    <a:ext uri="{9D8B030D-6E8A-4147-A177-3AD203B41FA5}">
                      <a16:colId xmlns:a16="http://schemas.microsoft.com/office/drawing/2014/main" val="1790819425"/>
                    </a:ext>
                  </a:extLst>
                </a:gridCol>
                <a:gridCol w="600985">
                  <a:extLst>
                    <a:ext uri="{9D8B030D-6E8A-4147-A177-3AD203B41FA5}">
                      <a16:colId xmlns:a16="http://schemas.microsoft.com/office/drawing/2014/main" val="546376375"/>
                    </a:ext>
                  </a:extLst>
                </a:gridCol>
                <a:gridCol w="600985">
                  <a:extLst>
                    <a:ext uri="{9D8B030D-6E8A-4147-A177-3AD203B41FA5}">
                      <a16:colId xmlns:a16="http://schemas.microsoft.com/office/drawing/2014/main" val="2736459115"/>
                    </a:ext>
                  </a:extLst>
                </a:gridCol>
              </a:tblGrid>
              <a:tr h="15373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Case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15121420"/>
                  </a:ext>
                </a:extLst>
              </a:tr>
              <a:tr h="15373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dirty="0"/>
                        <a:t>Rates: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_ _ H </a:t>
                      </a:r>
                      <a:r>
                        <a:rPr lang="en-US" sz="1200" dirty="0" err="1"/>
                        <a:t>H</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67307459"/>
                  </a:ext>
                </a:extLst>
              </a:tr>
              <a:tr h="153737">
                <a:tc>
                  <a:txBody>
                    <a:bodyPr/>
                    <a:lstStyle/>
                    <a:p>
                      <a:pPr algn="r"/>
                      <a:r>
                        <a:rPr lang="en-US" sz="1200" dirty="0"/>
                        <a:t>Probability: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.5</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.99</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9620130"/>
                  </a:ext>
                </a:extLst>
              </a:tr>
              <a:tr h="262739">
                <a:tc>
                  <a:txBody>
                    <a:bodyPr/>
                    <a:lstStyle/>
                    <a:p>
                      <a:r>
                        <a:rPr lang="en-US" sz="1200" dirty="0"/>
                        <a:t>Option 1 (Golay)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6.02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FF"/>
                          </a:solidFill>
                          <a:effectLst/>
                          <a:latin typeface="Calibri" panose="020F0502020204030204" pitchFamily="34" charset="0"/>
                        </a:rPr>
                        <a:t>6.02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6.02</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379066810"/>
                  </a:ext>
                </a:extLst>
              </a:tr>
              <a:tr h="262739">
                <a:tc>
                  <a:txBody>
                    <a:bodyPr/>
                    <a:lstStyle/>
                    <a:p>
                      <a:r>
                        <a:rPr lang="en-US" sz="1200" dirty="0"/>
                        <a:t>Option 2 (256QAM)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6.60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FF"/>
                          </a:solidFill>
                          <a:effectLst/>
                          <a:latin typeface="Calibri" panose="020F0502020204030204" pitchFamily="34" charset="0"/>
                        </a:rPr>
                        <a:t>6.60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Calibri" panose="020F0502020204030204" pitchFamily="34" charset="0"/>
                        </a:rPr>
                        <a:t>6.60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84244788"/>
                  </a:ext>
                </a:extLst>
              </a:tr>
              <a:tr h="262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Option 3 (BPSK)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Calibri" panose="020F0502020204030204" pitchFamily="34" charset="0"/>
                        </a:rPr>
                        <a:t>9.38</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FF"/>
                          </a:solidFill>
                          <a:effectLst/>
                          <a:latin typeface="Calibri" panose="020F0502020204030204" pitchFamily="34" charset="0"/>
                        </a:rPr>
                        <a:t>9.38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9.38</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06118709"/>
                  </a:ext>
                </a:extLst>
              </a:tr>
              <a:tr h="262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Option 4 (BPSK)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Calibri" panose="020F0502020204030204" pitchFamily="34" charset="0"/>
                        </a:rPr>
                        <a:t>8.25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FF"/>
                          </a:solidFill>
                          <a:effectLst/>
                          <a:latin typeface="Calibri" panose="020F0502020204030204" pitchFamily="34" charset="0"/>
                        </a:rPr>
                        <a:t>8.25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8.25</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0815904"/>
                  </a:ext>
                </a:extLst>
              </a:tr>
            </a:tbl>
          </a:graphicData>
        </a:graphic>
      </p:graphicFrame>
      <p:sp>
        <p:nvSpPr>
          <p:cNvPr id="10" name="Oval 9"/>
          <p:cNvSpPr/>
          <p:nvPr/>
        </p:nvSpPr>
        <p:spPr bwMode="auto">
          <a:xfrm>
            <a:off x="2473331" y="2682622"/>
            <a:ext cx="91440" cy="9144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rgbClr val="0000FF"/>
              </a:solidFill>
              <a:effectLst/>
              <a:latin typeface="Times New Roman" pitchFamily="16" charset="0"/>
              <a:ea typeface="MS Gothic" charset="-128"/>
            </a:endParaRPr>
          </a:p>
        </p:txBody>
      </p:sp>
      <p:sp>
        <p:nvSpPr>
          <p:cNvPr id="12" name="Oval 11"/>
          <p:cNvSpPr/>
          <p:nvPr/>
        </p:nvSpPr>
        <p:spPr bwMode="auto">
          <a:xfrm>
            <a:off x="2699247" y="2686981"/>
            <a:ext cx="91440" cy="9144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rgbClr val="0000FF"/>
              </a:solidFill>
              <a:effectLst/>
              <a:latin typeface="Times New Roman" pitchFamily="16" charset="0"/>
              <a:ea typeface="MS Gothic" charset="-128"/>
            </a:endParaRPr>
          </a:p>
        </p:txBody>
      </p:sp>
      <p:sp>
        <p:nvSpPr>
          <p:cNvPr id="13" name="Oval 12"/>
          <p:cNvSpPr/>
          <p:nvPr/>
        </p:nvSpPr>
        <p:spPr bwMode="auto">
          <a:xfrm>
            <a:off x="3333113" y="2679361"/>
            <a:ext cx="91440" cy="9144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rgbClr val="0000FF"/>
              </a:solidFill>
              <a:effectLst/>
              <a:latin typeface="Times New Roman" pitchFamily="16" charset="0"/>
              <a:ea typeface="MS Gothic" charset="-128"/>
            </a:endParaRPr>
          </a:p>
        </p:txBody>
      </p:sp>
      <p:sp>
        <p:nvSpPr>
          <p:cNvPr id="16" name="Oval 15"/>
          <p:cNvSpPr/>
          <p:nvPr/>
        </p:nvSpPr>
        <p:spPr bwMode="auto">
          <a:xfrm>
            <a:off x="3763051" y="2671741"/>
            <a:ext cx="91440" cy="9144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rgbClr val="0000FF"/>
              </a:solidFill>
              <a:effectLst/>
              <a:latin typeface="Times New Roman" pitchFamily="16" charset="0"/>
              <a:ea typeface="MS Gothic" charset="-128"/>
            </a:endParaRPr>
          </a:p>
        </p:txBody>
      </p:sp>
    </p:spTree>
    <p:extLst>
      <p:ext uri="{BB962C8B-B14F-4D97-AF65-F5344CB8AC3E}">
        <p14:creationId xmlns:p14="http://schemas.microsoft.com/office/powerpoint/2010/main" val="3101159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9612" y="1886603"/>
            <a:ext cx="5470500" cy="4102000"/>
          </a:xfrm>
          <a:prstGeom prst="rect">
            <a:avLst/>
          </a:prstGeom>
        </p:spPr>
      </p:pic>
      <p:sp>
        <p:nvSpPr>
          <p:cNvPr id="2" name="Title 1"/>
          <p:cNvSpPr>
            <a:spLocks noGrp="1"/>
          </p:cNvSpPr>
          <p:nvPr>
            <p:ph type="title"/>
          </p:nvPr>
        </p:nvSpPr>
        <p:spPr/>
        <p:txBody>
          <a:bodyPr/>
          <a:lstStyle/>
          <a:p>
            <a:r>
              <a:rPr lang="en-US" dirty="0"/>
              <a:t>PAPR Results – Case 2</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68380032"/>
              </p:ext>
            </p:extLst>
          </p:nvPr>
        </p:nvGraphicFramePr>
        <p:xfrm>
          <a:off x="5580112" y="2977483"/>
          <a:ext cx="3284410" cy="1920240"/>
        </p:xfrm>
        <a:graphic>
          <a:graphicData uri="http://schemas.openxmlformats.org/drawingml/2006/table">
            <a:tbl>
              <a:tblPr firstRow="1" bandRow="1">
                <a:tableStyleId>{D27102A9-8310-4765-A935-A1911B00CA55}</a:tableStyleId>
              </a:tblPr>
              <a:tblGrid>
                <a:gridCol w="1481455">
                  <a:extLst>
                    <a:ext uri="{9D8B030D-6E8A-4147-A177-3AD203B41FA5}">
                      <a16:colId xmlns:a16="http://schemas.microsoft.com/office/drawing/2014/main" val="3272740079"/>
                    </a:ext>
                  </a:extLst>
                </a:gridCol>
                <a:gridCol w="600985">
                  <a:extLst>
                    <a:ext uri="{9D8B030D-6E8A-4147-A177-3AD203B41FA5}">
                      <a16:colId xmlns:a16="http://schemas.microsoft.com/office/drawing/2014/main" val="1790819425"/>
                    </a:ext>
                  </a:extLst>
                </a:gridCol>
                <a:gridCol w="600985">
                  <a:extLst>
                    <a:ext uri="{9D8B030D-6E8A-4147-A177-3AD203B41FA5}">
                      <a16:colId xmlns:a16="http://schemas.microsoft.com/office/drawing/2014/main" val="546376375"/>
                    </a:ext>
                  </a:extLst>
                </a:gridCol>
                <a:gridCol w="600985">
                  <a:extLst>
                    <a:ext uri="{9D8B030D-6E8A-4147-A177-3AD203B41FA5}">
                      <a16:colId xmlns:a16="http://schemas.microsoft.com/office/drawing/2014/main" val="2736459115"/>
                    </a:ext>
                  </a:extLst>
                </a:gridCol>
              </a:tblGrid>
              <a:tr h="15373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Case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15121420"/>
                  </a:ext>
                </a:extLst>
              </a:tr>
              <a:tr h="15373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dirty="0"/>
                        <a:t>Rates: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H </a:t>
                      </a:r>
                      <a:r>
                        <a:rPr lang="en-US" sz="1200" dirty="0" err="1"/>
                        <a:t>H</a:t>
                      </a:r>
                      <a:r>
                        <a:rPr lang="en-US" sz="1200" dirty="0"/>
                        <a:t> </a:t>
                      </a:r>
                      <a:r>
                        <a:rPr lang="en-US" sz="1200" dirty="0" err="1"/>
                        <a:t>H</a:t>
                      </a:r>
                      <a:r>
                        <a:rPr lang="en-US" sz="1200" dirty="0"/>
                        <a:t> </a:t>
                      </a:r>
                      <a:r>
                        <a:rPr lang="en-US" sz="1200" dirty="0" err="1"/>
                        <a:t>H</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67307459"/>
                  </a:ext>
                </a:extLst>
              </a:tr>
              <a:tr h="153737">
                <a:tc>
                  <a:txBody>
                    <a:bodyPr/>
                    <a:lstStyle/>
                    <a:p>
                      <a:pPr algn="r"/>
                      <a:r>
                        <a:rPr lang="en-US" sz="1200" dirty="0"/>
                        <a:t>Probability: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.5</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.99</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9620130"/>
                  </a:ext>
                </a:extLst>
              </a:tr>
              <a:tr h="262739">
                <a:tc>
                  <a:txBody>
                    <a:bodyPr/>
                    <a:lstStyle/>
                    <a:p>
                      <a:r>
                        <a:rPr lang="en-US" sz="1200" dirty="0"/>
                        <a:t>Option 1 (Golay)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6.01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FF"/>
                          </a:solidFill>
                          <a:effectLst/>
                          <a:latin typeface="Calibri" panose="020F0502020204030204" pitchFamily="34" charset="0"/>
                        </a:rPr>
                        <a:t>6.67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6.67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379066810"/>
                  </a:ext>
                </a:extLst>
              </a:tr>
              <a:tr h="262739">
                <a:tc>
                  <a:txBody>
                    <a:bodyPr/>
                    <a:lstStyle/>
                    <a:p>
                      <a:r>
                        <a:rPr lang="en-US" sz="1200" dirty="0"/>
                        <a:t>Option 2 (256QAM)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Calibri" panose="020F0502020204030204" pitchFamily="34" charset="0"/>
                        </a:rPr>
                        <a:t>7.12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FF"/>
                          </a:solidFill>
                          <a:effectLst/>
                          <a:latin typeface="Calibri" panose="020F0502020204030204" pitchFamily="34" charset="0"/>
                        </a:rPr>
                        <a:t>7.12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Calibri" panose="020F0502020204030204" pitchFamily="34" charset="0"/>
                        </a:rPr>
                        <a:t>7.12</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84244788"/>
                  </a:ext>
                </a:extLst>
              </a:tr>
              <a:tr h="262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Option 3 (BPSK)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Calibri" panose="020F0502020204030204" pitchFamily="34" charset="0"/>
                        </a:rPr>
                        <a:t>9.89</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FF"/>
                          </a:solidFill>
                          <a:effectLst/>
                          <a:latin typeface="Calibri" panose="020F0502020204030204" pitchFamily="34" charset="0"/>
                        </a:rPr>
                        <a:t>12.39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12.39</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06118709"/>
                  </a:ext>
                </a:extLst>
              </a:tr>
              <a:tr h="262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Option 4 (BPSK)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Calibri" panose="020F0502020204030204" pitchFamily="34" charset="0"/>
                        </a:rPr>
                        <a:t>8.77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FF"/>
                          </a:solidFill>
                          <a:effectLst/>
                          <a:latin typeface="Calibri" panose="020F0502020204030204" pitchFamily="34" charset="0"/>
                        </a:rPr>
                        <a:t>8.77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8.77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0815904"/>
                  </a:ext>
                </a:extLst>
              </a:tr>
            </a:tbl>
          </a:graphicData>
        </a:graphic>
      </p:graphicFrame>
      <p:sp>
        <p:nvSpPr>
          <p:cNvPr id="10" name="Oval 9"/>
          <p:cNvSpPr/>
          <p:nvPr/>
        </p:nvSpPr>
        <p:spPr bwMode="auto">
          <a:xfrm>
            <a:off x="2589302" y="2797459"/>
            <a:ext cx="91440" cy="9144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rgbClr val="0000FF"/>
              </a:solidFill>
              <a:effectLst/>
              <a:latin typeface="Times New Roman" pitchFamily="16" charset="0"/>
              <a:ea typeface="MS Gothic" charset="-128"/>
            </a:endParaRPr>
          </a:p>
        </p:txBody>
      </p:sp>
      <p:sp>
        <p:nvSpPr>
          <p:cNvPr id="12" name="Oval 11"/>
          <p:cNvSpPr/>
          <p:nvPr/>
        </p:nvSpPr>
        <p:spPr bwMode="auto">
          <a:xfrm>
            <a:off x="2753422" y="2794198"/>
            <a:ext cx="91440" cy="9144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rgbClr val="0000FF"/>
              </a:solidFill>
              <a:effectLst/>
              <a:latin typeface="Times New Roman" pitchFamily="16" charset="0"/>
              <a:ea typeface="MS Gothic" charset="-128"/>
            </a:endParaRPr>
          </a:p>
        </p:txBody>
      </p:sp>
      <p:sp>
        <p:nvSpPr>
          <p:cNvPr id="13" name="Oval 12"/>
          <p:cNvSpPr/>
          <p:nvPr/>
        </p:nvSpPr>
        <p:spPr bwMode="auto">
          <a:xfrm>
            <a:off x="3385735" y="2802016"/>
            <a:ext cx="91440" cy="9144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rgbClr val="0000FF"/>
              </a:solidFill>
              <a:effectLst/>
              <a:latin typeface="Times New Roman" pitchFamily="16" charset="0"/>
              <a:ea typeface="MS Gothic" charset="-128"/>
            </a:endParaRPr>
          </a:p>
        </p:txBody>
      </p:sp>
      <p:sp>
        <p:nvSpPr>
          <p:cNvPr id="16" name="Oval 15"/>
          <p:cNvSpPr/>
          <p:nvPr/>
        </p:nvSpPr>
        <p:spPr bwMode="auto">
          <a:xfrm>
            <a:off x="4782185" y="2811541"/>
            <a:ext cx="91440" cy="9144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rgbClr val="0000FF"/>
              </a:solidFill>
              <a:effectLst/>
              <a:latin typeface="Times New Roman" pitchFamily="16" charset="0"/>
              <a:ea typeface="MS Gothic" charset="-128"/>
            </a:endParaRPr>
          </a:p>
        </p:txBody>
      </p:sp>
    </p:spTree>
    <p:extLst>
      <p:ext uri="{BB962C8B-B14F-4D97-AF65-F5344CB8AC3E}">
        <p14:creationId xmlns:p14="http://schemas.microsoft.com/office/powerpoint/2010/main" val="1745326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5812" y="1751013"/>
            <a:ext cx="5470500" cy="4102000"/>
          </a:xfrm>
          <a:prstGeom prst="rect">
            <a:avLst/>
          </a:prstGeom>
        </p:spPr>
      </p:pic>
      <p:sp>
        <p:nvSpPr>
          <p:cNvPr id="2" name="Title 1"/>
          <p:cNvSpPr>
            <a:spLocks noGrp="1"/>
          </p:cNvSpPr>
          <p:nvPr>
            <p:ph type="title"/>
          </p:nvPr>
        </p:nvSpPr>
        <p:spPr/>
        <p:txBody>
          <a:bodyPr/>
          <a:lstStyle/>
          <a:p>
            <a:r>
              <a:rPr lang="en-US" dirty="0"/>
              <a:t>PAPR Results – Case 3</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44480143"/>
              </p:ext>
            </p:extLst>
          </p:nvPr>
        </p:nvGraphicFramePr>
        <p:xfrm>
          <a:off x="5580112" y="2977483"/>
          <a:ext cx="3284410" cy="1920240"/>
        </p:xfrm>
        <a:graphic>
          <a:graphicData uri="http://schemas.openxmlformats.org/drawingml/2006/table">
            <a:tbl>
              <a:tblPr firstRow="1" bandRow="1">
                <a:tableStyleId>{D27102A9-8310-4765-A935-A1911B00CA55}</a:tableStyleId>
              </a:tblPr>
              <a:tblGrid>
                <a:gridCol w="1481455">
                  <a:extLst>
                    <a:ext uri="{9D8B030D-6E8A-4147-A177-3AD203B41FA5}">
                      <a16:colId xmlns:a16="http://schemas.microsoft.com/office/drawing/2014/main" val="3272740079"/>
                    </a:ext>
                  </a:extLst>
                </a:gridCol>
                <a:gridCol w="600985">
                  <a:extLst>
                    <a:ext uri="{9D8B030D-6E8A-4147-A177-3AD203B41FA5}">
                      <a16:colId xmlns:a16="http://schemas.microsoft.com/office/drawing/2014/main" val="1790819425"/>
                    </a:ext>
                  </a:extLst>
                </a:gridCol>
                <a:gridCol w="600985">
                  <a:extLst>
                    <a:ext uri="{9D8B030D-6E8A-4147-A177-3AD203B41FA5}">
                      <a16:colId xmlns:a16="http://schemas.microsoft.com/office/drawing/2014/main" val="546376375"/>
                    </a:ext>
                  </a:extLst>
                </a:gridCol>
                <a:gridCol w="600985">
                  <a:extLst>
                    <a:ext uri="{9D8B030D-6E8A-4147-A177-3AD203B41FA5}">
                      <a16:colId xmlns:a16="http://schemas.microsoft.com/office/drawing/2014/main" val="2736459115"/>
                    </a:ext>
                  </a:extLst>
                </a:gridCol>
              </a:tblGrid>
              <a:tr h="15373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Case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15121420"/>
                  </a:ext>
                </a:extLst>
              </a:tr>
              <a:tr h="15373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dirty="0"/>
                        <a:t>Rates: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L </a:t>
                      </a:r>
                      <a:r>
                        <a:rPr lang="en-US" sz="1200" dirty="0" err="1"/>
                        <a:t>L</a:t>
                      </a:r>
                      <a:r>
                        <a:rPr lang="en-US" sz="1200" dirty="0"/>
                        <a:t> H </a:t>
                      </a:r>
                      <a:r>
                        <a:rPr lang="en-US" sz="1200" dirty="0" err="1"/>
                        <a:t>H</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67307459"/>
                  </a:ext>
                </a:extLst>
              </a:tr>
              <a:tr h="153737">
                <a:tc>
                  <a:txBody>
                    <a:bodyPr/>
                    <a:lstStyle/>
                    <a:p>
                      <a:pPr algn="r"/>
                      <a:r>
                        <a:rPr lang="en-US" sz="1200" dirty="0"/>
                        <a:t>Probability: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.5</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.99</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9620130"/>
                  </a:ext>
                </a:extLst>
              </a:tr>
              <a:tr h="262739">
                <a:tc>
                  <a:txBody>
                    <a:bodyPr/>
                    <a:lstStyle/>
                    <a:p>
                      <a:r>
                        <a:rPr lang="en-US" sz="1200" dirty="0"/>
                        <a:t>Option 1 (Golay)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6.61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FF"/>
                          </a:solidFill>
                          <a:effectLst/>
                          <a:latin typeface="Calibri" panose="020F0502020204030204" pitchFamily="34" charset="0"/>
                        </a:rPr>
                        <a:t>6.61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6.67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379066810"/>
                  </a:ext>
                </a:extLst>
              </a:tr>
              <a:tr h="262739">
                <a:tc>
                  <a:txBody>
                    <a:bodyPr/>
                    <a:lstStyle/>
                    <a:p>
                      <a:r>
                        <a:rPr lang="en-US" sz="1200" dirty="0"/>
                        <a:t>Option 2 (256QAM)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Calibri" panose="020F0502020204030204" pitchFamily="34" charset="0"/>
                        </a:rPr>
                        <a:t>7.37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FF"/>
                          </a:solidFill>
                          <a:effectLst/>
                          <a:latin typeface="Calibri" panose="020F0502020204030204" pitchFamily="34" charset="0"/>
                        </a:rPr>
                        <a:t>9.55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chemeClr val="tx1"/>
                          </a:solidFill>
                          <a:effectLst/>
                          <a:latin typeface="Calibri" panose="020F0502020204030204" pitchFamily="34" charset="0"/>
                        </a:rPr>
                        <a:t>9.80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84244788"/>
                  </a:ext>
                </a:extLst>
              </a:tr>
              <a:tr h="262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Option 3 (BPSK)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Calibri" panose="020F0502020204030204" pitchFamily="34" charset="0"/>
                        </a:rPr>
                        <a:t>8.99</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FF"/>
                          </a:solidFill>
                          <a:effectLst/>
                          <a:latin typeface="Calibri" panose="020F0502020204030204" pitchFamily="34" charset="0"/>
                        </a:rPr>
                        <a:t>11.08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11.13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06118709"/>
                  </a:ext>
                </a:extLst>
              </a:tr>
              <a:tr h="262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Option 4 (BPSK)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8.22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FF"/>
                          </a:solidFill>
                          <a:effectLst/>
                          <a:latin typeface="Calibri" panose="020F0502020204030204" pitchFamily="34" charset="0"/>
                        </a:rPr>
                        <a:t>10.60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chemeClr val="tx1"/>
                          </a:solidFill>
                          <a:effectLst/>
                          <a:latin typeface="Calibri" panose="020F0502020204030204" pitchFamily="34" charset="0"/>
                        </a:rPr>
                        <a:t>10.67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0815904"/>
                  </a:ext>
                </a:extLst>
              </a:tr>
            </a:tbl>
          </a:graphicData>
        </a:graphic>
      </p:graphicFrame>
      <p:sp>
        <p:nvSpPr>
          <p:cNvPr id="10" name="Oval 9"/>
          <p:cNvSpPr/>
          <p:nvPr/>
        </p:nvSpPr>
        <p:spPr bwMode="auto">
          <a:xfrm>
            <a:off x="2610545" y="2670459"/>
            <a:ext cx="91440" cy="9144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rgbClr val="0000FF"/>
              </a:solidFill>
              <a:effectLst/>
              <a:latin typeface="Times New Roman" pitchFamily="16" charset="0"/>
              <a:ea typeface="MS Gothic" charset="-128"/>
            </a:endParaRPr>
          </a:p>
        </p:txBody>
      </p:sp>
      <p:sp>
        <p:nvSpPr>
          <p:cNvPr id="12" name="Oval 11"/>
          <p:cNvSpPr/>
          <p:nvPr/>
        </p:nvSpPr>
        <p:spPr bwMode="auto">
          <a:xfrm>
            <a:off x="3765625" y="2670459"/>
            <a:ext cx="91440" cy="9144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rgbClr val="0000FF"/>
              </a:solidFill>
              <a:effectLst/>
              <a:latin typeface="Times New Roman" pitchFamily="16" charset="0"/>
              <a:ea typeface="MS Gothic" charset="-128"/>
            </a:endParaRPr>
          </a:p>
        </p:txBody>
      </p:sp>
      <p:sp>
        <p:nvSpPr>
          <p:cNvPr id="13" name="Oval 12"/>
          <p:cNvSpPr/>
          <p:nvPr/>
        </p:nvSpPr>
        <p:spPr bwMode="auto">
          <a:xfrm>
            <a:off x="4168033" y="2670459"/>
            <a:ext cx="91440" cy="9144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rgbClr val="0000FF"/>
              </a:solidFill>
              <a:effectLst/>
              <a:latin typeface="Times New Roman" pitchFamily="16" charset="0"/>
              <a:ea typeface="MS Gothic" charset="-128"/>
            </a:endParaRPr>
          </a:p>
        </p:txBody>
      </p:sp>
      <p:sp>
        <p:nvSpPr>
          <p:cNvPr id="16" name="Oval 15"/>
          <p:cNvSpPr/>
          <p:nvPr/>
        </p:nvSpPr>
        <p:spPr bwMode="auto">
          <a:xfrm>
            <a:off x="4359847" y="2670459"/>
            <a:ext cx="91440" cy="9144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rgbClr val="0000FF"/>
              </a:solidFill>
              <a:effectLst/>
              <a:latin typeface="Times New Roman" pitchFamily="16" charset="0"/>
              <a:ea typeface="MS Gothic" charset="-128"/>
            </a:endParaRPr>
          </a:p>
        </p:txBody>
      </p:sp>
    </p:spTree>
    <p:extLst>
      <p:ext uri="{BB962C8B-B14F-4D97-AF65-F5344CB8AC3E}">
        <p14:creationId xmlns:p14="http://schemas.microsoft.com/office/powerpoint/2010/main" val="2085366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5762" y="1763099"/>
            <a:ext cx="5470500" cy="4102000"/>
          </a:xfrm>
          <a:prstGeom prst="rect">
            <a:avLst/>
          </a:prstGeom>
        </p:spPr>
      </p:pic>
      <p:sp>
        <p:nvSpPr>
          <p:cNvPr id="2" name="Title 1"/>
          <p:cNvSpPr>
            <a:spLocks noGrp="1"/>
          </p:cNvSpPr>
          <p:nvPr>
            <p:ph type="title"/>
          </p:nvPr>
        </p:nvSpPr>
        <p:spPr/>
        <p:txBody>
          <a:bodyPr/>
          <a:lstStyle/>
          <a:p>
            <a:r>
              <a:rPr lang="en-US" dirty="0"/>
              <a:t>PAPR Results – Case 4</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25</a:t>
            </a:fld>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77176757"/>
              </p:ext>
            </p:extLst>
          </p:nvPr>
        </p:nvGraphicFramePr>
        <p:xfrm>
          <a:off x="5580112" y="2977483"/>
          <a:ext cx="3284410" cy="1920240"/>
        </p:xfrm>
        <a:graphic>
          <a:graphicData uri="http://schemas.openxmlformats.org/drawingml/2006/table">
            <a:tbl>
              <a:tblPr firstRow="1" bandRow="1">
                <a:tableStyleId>{D27102A9-8310-4765-A935-A1911B00CA55}</a:tableStyleId>
              </a:tblPr>
              <a:tblGrid>
                <a:gridCol w="1481455">
                  <a:extLst>
                    <a:ext uri="{9D8B030D-6E8A-4147-A177-3AD203B41FA5}">
                      <a16:colId xmlns:a16="http://schemas.microsoft.com/office/drawing/2014/main" val="3272740079"/>
                    </a:ext>
                  </a:extLst>
                </a:gridCol>
                <a:gridCol w="600985">
                  <a:extLst>
                    <a:ext uri="{9D8B030D-6E8A-4147-A177-3AD203B41FA5}">
                      <a16:colId xmlns:a16="http://schemas.microsoft.com/office/drawing/2014/main" val="1790819425"/>
                    </a:ext>
                  </a:extLst>
                </a:gridCol>
                <a:gridCol w="600985">
                  <a:extLst>
                    <a:ext uri="{9D8B030D-6E8A-4147-A177-3AD203B41FA5}">
                      <a16:colId xmlns:a16="http://schemas.microsoft.com/office/drawing/2014/main" val="546376375"/>
                    </a:ext>
                  </a:extLst>
                </a:gridCol>
                <a:gridCol w="600985">
                  <a:extLst>
                    <a:ext uri="{9D8B030D-6E8A-4147-A177-3AD203B41FA5}">
                      <a16:colId xmlns:a16="http://schemas.microsoft.com/office/drawing/2014/main" val="2736459115"/>
                    </a:ext>
                  </a:extLst>
                </a:gridCol>
              </a:tblGrid>
              <a:tr h="15373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Case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15121420"/>
                  </a:ext>
                </a:extLst>
              </a:tr>
              <a:tr h="15373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dirty="0"/>
                        <a:t>Rates: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L </a:t>
                      </a:r>
                      <a:r>
                        <a:rPr lang="en-US" sz="1200" dirty="0" err="1"/>
                        <a:t>L</a:t>
                      </a:r>
                      <a:r>
                        <a:rPr lang="en-US" sz="1200" dirty="0"/>
                        <a:t> </a:t>
                      </a:r>
                      <a:r>
                        <a:rPr lang="en-US" sz="1200" dirty="0" err="1"/>
                        <a:t>L</a:t>
                      </a:r>
                      <a:r>
                        <a:rPr lang="en-US" sz="1200" dirty="0"/>
                        <a:t> 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67307459"/>
                  </a:ext>
                </a:extLst>
              </a:tr>
              <a:tr h="153737">
                <a:tc>
                  <a:txBody>
                    <a:bodyPr/>
                    <a:lstStyle/>
                    <a:p>
                      <a:pPr algn="r"/>
                      <a:r>
                        <a:rPr lang="en-US" sz="1200" dirty="0"/>
                        <a:t>Probability: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.5</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.99</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9620130"/>
                  </a:ext>
                </a:extLst>
              </a:tr>
              <a:tr h="262739">
                <a:tc>
                  <a:txBody>
                    <a:bodyPr/>
                    <a:lstStyle/>
                    <a:p>
                      <a:r>
                        <a:rPr lang="en-US" sz="1200" dirty="0"/>
                        <a:t>Option 1 (Golay)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6.62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FF"/>
                          </a:solidFill>
                          <a:effectLst/>
                          <a:latin typeface="Calibri" panose="020F0502020204030204" pitchFamily="34" charset="0"/>
                        </a:rPr>
                        <a:t>6.67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6.67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379066810"/>
                  </a:ext>
                </a:extLst>
              </a:tr>
              <a:tr h="262739">
                <a:tc>
                  <a:txBody>
                    <a:bodyPr/>
                    <a:lstStyle/>
                    <a:p>
                      <a:r>
                        <a:rPr lang="en-US" sz="1200" dirty="0"/>
                        <a:t>Option 2 (256QAM)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7.37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FF"/>
                          </a:solidFill>
                          <a:effectLst/>
                          <a:latin typeface="Calibri" panose="020F0502020204030204" pitchFamily="34" charset="0"/>
                        </a:rPr>
                        <a:t>7.46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chemeClr val="tx1"/>
                          </a:solidFill>
                          <a:effectLst/>
                          <a:latin typeface="Calibri" panose="020F0502020204030204" pitchFamily="34" charset="0"/>
                        </a:rPr>
                        <a:t>9.91</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84244788"/>
                  </a:ext>
                </a:extLst>
              </a:tr>
              <a:tr h="262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Option 3 (BPSK)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Calibri" panose="020F0502020204030204" pitchFamily="34" charset="0"/>
                        </a:rPr>
                        <a:t>8.39</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FF"/>
                          </a:solidFill>
                          <a:effectLst/>
                          <a:latin typeface="Calibri" panose="020F0502020204030204" pitchFamily="34" charset="0"/>
                        </a:rPr>
                        <a:t>8.59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chemeClr val="tx1"/>
                          </a:solidFill>
                          <a:effectLst/>
                          <a:latin typeface="Calibri" panose="020F0502020204030204" pitchFamily="34" charset="0"/>
                        </a:rPr>
                        <a:t>10.63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06118709"/>
                  </a:ext>
                </a:extLst>
              </a:tr>
              <a:tr h="262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Option 4 (BPSK)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chemeClr val="tx1"/>
                          </a:solidFill>
                          <a:effectLst/>
                          <a:latin typeface="Calibri" panose="020F0502020204030204" pitchFamily="34" charset="0"/>
                        </a:rPr>
                        <a:t>8.18</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FF"/>
                          </a:solidFill>
                          <a:effectLst/>
                          <a:latin typeface="Calibri" panose="020F0502020204030204" pitchFamily="34" charset="0"/>
                        </a:rPr>
                        <a:t>8.18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10.69</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0815904"/>
                  </a:ext>
                </a:extLst>
              </a:tr>
            </a:tbl>
          </a:graphicData>
        </a:graphic>
      </p:graphicFrame>
      <p:sp>
        <p:nvSpPr>
          <p:cNvPr id="10" name="Oval 9"/>
          <p:cNvSpPr/>
          <p:nvPr/>
        </p:nvSpPr>
        <p:spPr bwMode="auto">
          <a:xfrm>
            <a:off x="2562920" y="2689509"/>
            <a:ext cx="91440" cy="9144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rgbClr val="0000FF"/>
              </a:solidFill>
              <a:effectLst/>
              <a:latin typeface="Times New Roman" pitchFamily="16" charset="0"/>
              <a:ea typeface="MS Gothic" charset="-128"/>
            </a:endParaRPr>
          </a:p>
        </p:txBody>
      </p:sp>
      <p:sp>
        <p:nvSpPr>
          <p:cNvPr id="12" name="Oval 11"/>
          <p:cNvSpPr/>
          <p:nvPr/>
        </p:nvSpPr>
        <p:spPr bwMode="auto">
          <a:xfrm>
            <a:off x="2915816" y="2675016"/>
            <a:ext cx="91440" cy="9144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rgbClr val="0000FF"/>
              </a:solidFill>
              <a:effectLst/>
              <a:latin typeface="Times New Roman" pitchFamily="16" charset="0"/>
              <a:ea typeface="MS Gothic" charset="-128"/>
            </a:endParaRPr>
          </a:p>
        </p:txBody>
      </p:sp>
      <p:sp>
        <p:nvSpPr>
          <p:cNvPr id="13" name="Oval 12"/>
          <p:cNvSpPr/>
          <p:nvPr/>
        </p:nvSpPr>
        <p:spPr bwMode="auto">
          <a:xfrm>
            <a:off x="3165463" y="2686248"/>
            <a:ext cx="91440" cy="9144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rgbClr val="0000FF"/>
              </a:solidFill>
              <a:effectLst/>
              <a:latin typeface="Times New Roman" pitchFamily="16" charset="0"/>
              <a:ea typeface="MS Gothic" charset="-128"/>
            </a:endParaRPr>
          </a:p>
        </p:txBody>
      </p:sp>
      <p:sp>
        <p:nvSpPr>
          <p:cNvPr id="16" name="Oval 15"/>
          <p:cNvSpPr/>
          <p:nvPr/>
        </p:nvSpPr>
        <p:spPr bwMode="auto">
          <a:xfrm>
            <a:off x="3335645" y="2686248"/>
            <a:ext cx="91440" cy="9144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rgbClr val="0000FF"/>
              </a:solidFill>
              <a:effectLst/>
              <a:latin typeface="Times New Roman" pitchFamily="16" charset="0"/>
              <a:ea typeface="MS Gothic" charset="-128"/>
            </a:endParaRPr>
          </a:p>
        </p:txBody>
      </p:sp>
    </p:spTree>
    <p:extLst>
      <p:ext uri="{BB962C8B-B14F-4D97-AF65-F5344CB8AC3E}">
        <p14:creationId xmlns:p14="http://schemas.microsoft.com/office/powerpoint/2010/main" val="40759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2897" y="1802830"/>
            <a:ext cx="5470500" cy="4102000"/>
          </a:xfrm>
          <a:prstGeom prst="rect">
            <a:avLst/>
          </a:prstGeom>
        </p:spPr>
      </p:pic>
      <p:sp>
        <p:nvSpPr>
          <p:cNvPr id="2" name="Title 1"/>
          <p:cNvSpPr>
            <a:spLocks noGrp="1"/>
          </p:cNvSpPr>
          <p:nvPr>
            <p:ph type="title"/>
          </p:nvPr>
        </p:nvSpPr>
        <p:spPr/>
        <p:txBody>
          <a:bodyPr/>
          <a:lstStyle/>
          <a:p>
            <a:r>
              <a:rPr lang="en-US" dirty="0"/>
              <a:t>PAPR Results – Case 5</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25122001"/>
              </p:ext>
            </p:extLst>
          </p:nvPr>
        </p:nvGraphicFramePr>
        <p:xfrm>
          <a:off x="5580112" y="2977483"/>
          <a:ext cx="3284410" cy="1920240"/>
        </p:xfrm>
        <a:graphic>
          <a:graphicData uri="http://schemas.openxmlformats.org/drawingml/2006/table">
            <a:tbl>
              <a:tblPr firstRow="1" bandRow="1">
                <a:tableStyleId>{D27102A9-8310-4765-A935-A1911B00CA55}</a:tableStyleId>
              </a:tblPr>
              <a:tblGrid>
                <a:gridCol w="1481455">
                  <a:extLst>
                    <a:ext uri="{9D8B030D-6E8A-4147-A177-3AD203B41FA5}">
                      <a16:colId xmlns:a16="http://schemas.microsoft.com/office/drawing/2014/main" val="3272740079"/>
                    </a:ext>
                  </a:extLst>
                </a:gridCol>
                <a:gridCol w="600985">
                  <a:extLst>
                    <a:ext uri="{9D8B030D-6E8A-4147-A177-3AD203B41FA5}">
                      <a16:colId xmlns:a16="http://schemas.microsoft.com/office/drawing/2014/main" val="1790819425"/>
                    </a:ext>
                  </a:extLst>
                </a:gridCol>
                <a:gridCol w="600985">
                  <a:extLst>
                    <a:ext uri="{9D8B030D-6E8A-4147-A177-3AD203B41FA5}">
                      <a16:colId xmlns:a16="http://schemas.microsoft.com/office/drawing/2014/main" val="546376375"/>
                    </a:ext>
                  </a:extLst>
                </a:gridCol>
                <a:gridCol w="600985">
                  <a:extLst>
                    <a:ext uri="{9D8B030D-6E8A-4147-A177-3AD203B41FA5}">
                      <a16:colId xmlns:a16="http://schemas.microsoft.com/office/drawing/2014/main" val="2736459115"/>
                    </a:ext>
                  </a:extLst>
                </a:gridCol>
              </a:tblGrid>
              <a:tr h="15373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Case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15121420"/>
                  </a:ext>
                </a:extLst>
              </a:tr>
              <a:tr h="15373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dirty="0"/>
                        <a:t>Rates: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H </a:t>
                      </a:r>
                      <a:r>
                        <a:rPr lang="en-US" sz="1200" dirty="0" err="1"/>
                        <a:t>H</a:t>
                      </a:r>
                      <a:r>
                        <a:rPr lang="en-US" sz="1200" dirty="0"/>
                        <a:t> L 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67307459"/>
                  </a:ext>
                </a:extLst>
              </a:tr>
              <a:tr h="153737">
                <a:tc>
                  <a:txBody>
                    <a:bodyPr/>
                    <a:lstStyle/>
                    <a:p>
                      <a:pPr algn="r"/>
                      <a:r>
                        <a:rPr lang="en-US" sz="1200" dirty="0"/>
                        <a:t>Probability: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.5</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.99</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9620130"/>
                  </a:ext>
                </a:extLst>
              </a:tr>
              <a:tr h="262739">
                <a:tc>
                  <a:txBody>
                    <a:bodyPr/>
                    <a:lstStyle/>
                    <a:p>
                      <a:r>
                        <a:rPr lang="en-US" sz="1200" dirty="0"/>
                        <a:t>Option 1 (Golay)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6.01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FF"/>
                          </a:solidFill>
                          <a:effectLst/>
                          <a:latin typeface="Calibri" panose="020F0502020204030204" pitchFamily="34" charset="0"/>
                        </a:rPr>
                        <a:t>6.62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6.67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379066810"/>
                  </a:ext>
                </a:extLst>
              </a:tr>
              <a:tr h="262739">
                <a:tc>
                  <a:txBody>
                    <a:bodyPr/>
                    <a:lstStyle/>
                    <a:p>
                      <a:r>
                        <a:rPr lang="en-US" sz="1200" dirty="0"/>
                        <a:t>Option 2 (256QAM)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7.24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FF"/>
                          </a:solidFill>
                          <a:effectLst/>
                          <a:latin typeface="Calibri" panose="020F0502020204030204" pitchFamily="34" charset="0"/>
                        </a:rPr>
                        <a:t>9.29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Calibri" panose="020F0502020204030204" pitchFamily="34" charset="0"/>
                        </a:rPr>
                        <a:t>9.71</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84244788"/>
                  </a:ext>
                </a:extLst>
              </a:tr>
              <a:tr h="262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Option 3 (BPSK)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9.72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FF"/>
                          </a:solidFill>
                          <a:effectLst/>
                          <a:latin typeface="Calibri" panose="020F0502020204030204" pitchFamily="34" charset="0"/>
                        </a:rPr>
                        <a:t>11.36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chemeClr val="tx1"/>
                          </a:solidFill>
                          <a:effectLst/>
                          <a:latin typeface="Calibri" panose="020F0502020204030204" pitchFamily="34" charset="0"/>
                        </a:rPr>
                        <a:t>11.41</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06118709"/>
                  </a:ext>
                </a:extLst>
              </a:tr>
              <a:tr h="262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Option 4 (BPSK)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8.77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FF"/>
                          </a:solidFill>
                          <a:effectLst/>
                          <a:latin typeface="Calibri" panose="020F0502020204030204" pitchFamily="34" charset="0"/>
                        </a:rPr>
                        <a:t>10.77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10.86</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0815904"/>
                  </a:ext>
                </a:extLst>
              </a:tr>
            </a:tbl>
          </a:graphicData>
        </a:graphic>
      </p:graphicFrame>
      <p:sp>
        <p:nvSpPr>
          <p:cNvPr id="10" name="Oval 9"/>
          <p:cNvSpPr/>
          <p:nvPr/>
        </p:nvSpPr>
        <p:spPr bwMode="auto">
          <a:xfrm>
            <a:off x="2543870" y="2721758"/>
            <a:ext cx="91440" cy="9144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rgbClr val="0000FF"/>
              </a:solidFill>
              <a:effectLst/>
              <a:latin typeface="Times New Roman" pitchFamily="16" charset="0"/>
              <a:ea typeface="MS Gothic" charset="-128"/>
            </a:endParaRPr>
          </a:p>
        </p:txBody>
      </p:sp>
      <p:sp>
        <p:nvSpPr>
          <p:cNvPr id="12" name="Oval 11"/>
          <p:cNvSpPr/>
          <p:nvPr/>
        </p:nvSpPr>
        <p:spPr bwMode="auto">
          <a:xfrm>
            <a:off x="3563888" y="2721758"/>
            <a:ext cx="91440" cy="9144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rgbClr val="0000FF"/>
              </a:solidFill>
              <a:effectLst/>
              <a:latin typeface="Times New Roman" pitchFamily="16" charset="0"/>
              <a:ea typeface="MS Gothic" charset="-128"/>
            </a:endParaRPr>
          </a:p>
        </p:txBody>
      </p:sp>
      <p:sp>
        <p:nvSpPr>
          <p:cNvPr id="13" name="Oval 12"/>
          <p:cNvSpPr/>
          <p:nvPr/>
        </p:nvSpPr>
        <p:spPr bwMode="auto">
          <a:xfrm>
            <a:off x="4148041" y="2721758"/>
            <a:ext cx="91440" cy="9144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rgbClr val="0000FF"/>
              </a:solidFill>
              <a:effectLst/>
              <a:latin typeface="Times New Roman" pitchFamily="16" charset="0"/>
              <a:ea typeface="MS Gothic" charset="-128"/>
            </a:endParaRPr>
          </a:p>
        </p:txBody>
      </p:sp>
      <p:sp>
        <p:nvSpPr>
          <p:cNvPr id="16" name="Oval 15"/>
          <p:cNvSpPr/>
          <p:nvPr/>
        </p:nvSpPr>
        <p:spPr bwMode="auto">
          <a:xfrm>
            <a:off x="4378457" y="2721758"/>
            <a:ext cx="91440" cy="91440"/>
          </a:xfrm>
          <a:prstGeom prst="ellipse">
            <a:avLst/>
          </a:prstGeom>
          <a:solidFill>
            <a:srgbClr val="0000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rgbClr val="0000FF"/>
              </a:solidFill>
              <a:effectLst/>
              <a:latin typeface="Times New Roman" pitchFamily="16" charset="0"/>
              <a:ea typeface="MS Gothic" charset="-128"/>
            </a:endParaRPr>
          </a:p>
        </p:txBody>
      </p:sp>
    </p:spTree>
    <p:extLst>
      <p:ext uri="{BB962C8B-B14F-4D97-AF65-F5344CB8AC3E}">
        <p14:creationId xmlns:p14="http://schemas.microsoft.com/office/powerpoint/2010/main" val="316090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91680" y="1628800"/>
            <a:ext cx="5672931" cy="4256175"/>
          </a:xfrm>
          <a:prstGeom prst="rect">
            <a:avLst/>
          </a:prstGeom>
        </p:spPr>
      </p:pic>
      <p:sp>
        <p:nvSpPr>
          <p:cNvPr id="2" name="Title 1"/>
          <p:cNvSpPr>
            <a:spLocks noGrp="1"/>
          </p:cNvSpPr>
          <p:nvPr>
            <p:ph type="title"/>
          </p:nvPr>
        </p:nvSpPr>
        <p:spPr/>
        <p:txBody>
          <a:bodyPr/>
          <a:lstStyle/>
          <a:p>
            <a:r>
              <a:rPr lang="en-US" dirty="0"/>
              <a:t>BER (Case 3)</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cxnSp>
        <p:nvCxnSpPr>
          <p:cNvPr id="16" name="Straight Arrow Connector 15"/>
          <p:cNvCxnSpPr/>
          <p:nvPr/>
        </p:nvCxnSpPr>
        <p:spPr bwMode="auto">
          <a:xfrm flipV="1">
            <a:off x="4761182" y="4513917"/>
            <a:ext cx="323850" cy="323850"/>
          </a:xfrm>
          <a:prstGeom prst="straightConnector1">
            <a:avLst/>
          </a:prstGeom>
          <a:solidFill>
            <a:srgbClr val="00B8FF"/>
          </a:solidFill>
          <a:ln w="9525" cap="flat" cmpd="sng" algn="ctr">
            <a:solidFill>
              <a:srgbClr val="00B0F0"/>
            </a:solidFill>
            <a:prstDash val="solid"/>
            <a:round/>
            <a:headEnd type="none" w="med" len="med"/>
            <a:tailEnd type="triangle"/>
          </a:ln>
          <a:effectLst/>
        </p:spPr>
      </p:cxnSp>
      <p:cxnSp>
        <p:nvCxnSpPr>
          <p:cNvPr id="17" name="Straight Arrow Connector 16"/>
          <p:cNvCxnSpPr/>
          <p:nvPr/>
        </p:nvCxnSpPr>
        <p:spPr bwMode="auto">
          <a:xfrm flipV="1">
            <a:off x="5960597" y="4351992"/>
            <a:ext cx="337758" cy="323850"/>
          </a:xfrm>
          <a:prstGeom prst="straightConnector1">
            <a:avLst/>
          </a:prstGeom>
          <a:solidFill>
            <a:srgbClr val="00B8FF"/>
          </a:solidFill>
          <a:ln w="9525" cap="flat" cmpd="sng" algn="ctr">
            <a:solidFill>
              <a:srgbClr val="00B0F0"/>
            </a:solidFill>
            <a:prstDash val="solid"/>
            <a:round/>
            <a:headEnd type="none" w="med" len="med"/>
            <a:tailEnd type="triangle"/>
          </a:ln>
          <a:effectLst/>
        </p:spPr>
      </p:cxnSp>
      <p:sp>
        <p:nvSpPr>
          <p:cNvPr id="18" name="TextBox 17"/>
          <p:cNvSpPr txBox="1"/>
          <p:nvPr/>
        </p:nvSpPr>
        <p:spPr>
          <a:xfrm>
            <a:off x="4002272" y="4688978"/>
            <a:ext cx="1051745" cy="738664"/>
          </a:xfrm>
          <a:prstGeom prst="rect">
            <a:avLst/>
          </a:prstGeom>
          <a:noFill/>
        </p:spPr>
        <p:txBody>
          <a:bodyPr wrap="square" rtlCol="0">
            <a:spAutoFit/>
          </a:bodyPr>
          <a:lstStyle/>
          <a:p>
            <a:r>
              <a:rPr lang="en-US" sz="1400" dirty="0">
                <a:solidFill>
                  <a:srgbClr val="00B0F0"/>
                </a:solidFill>
              </a:rPr>
              <a:t>Golay-based WUS is robust</a:t>
            </a:r>
          </a:p>
        </p:txBody>
      </p:sp>
      <p:sp>
        <p:nvSpPr>
          <p:cNvPr id="19" name="TextBox 18"/>
          <p:cNvSpPr txBox="1"/>
          <p:nvPr/>
        </p:nvSpPr>
        <p:spPr>
          <a:xfrm>
            <a:off x="5607751" y="4657219"/>
            <a:ext cx="1064402" cy="738664"/>
          </a:xfrm>
          <a:prstGeom prst="rect">
            <a:avLst/>
          </a:prstGeom>
          <a:noFill/>
        </p:spPr>
        <p:txBody>
          <a:bodyPr wrap="square" rtlCol="0">
            <a:spAutoFit/>
          </a:bodyPr>
          <a:lstStyle/>
          <a:p>
            <a:r>
              <a:rPr lang="en-US" sz="1400" dirty="0">
                <a:solidFill>
                  <a:srgbClr val="00B0F0"/>
                </a:solidFill>
              </a:rPr>
              <a:t>Golay-based WUS is robust</a:t>
            </a:r>
          </a:p>
        </p:txBody>
      </p:sp>
    </p:spTree>
    <p:extLst>
      <p:ext uri="{BB962C8B-B14F-4D97-AF65-F5344CB8AC3E}">
        <p14:creationId xmlns:p14="http://schemas.microsoft.com/office/powerpoint/2010/main" val="2644382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Do you agree that the method of OOK waveform generation based on Golay sequences described in the Slide 10 can be included in the 802.11ba spec as an example for implementing the frequency domain multiplexed WUS?</a:t>
            </a:r>
          </a:p>
          <a:p>
            <a:pPr>
              <a:buFont typeface="Arial" panose="020B0604020202020204" pitchFamily="34" charset="0"/>
              <a:buChar char="•"/>
            </a:pPr>
            <a:endParaRPr lang="en-US" dirty="0"/>
          </a:p>
          <a:p>
            <a:pPr>
              <a:buFont typeface="Arial" panose="020B0604020202020204" pitchFamily="34" charset="0"/>
              <a:buChar char="•"/>
            </a:pPr>
            <a:r>
              <a:rPr lang="en-US" dirty="0"/>
              <a:t>Y</a:t>
            </a:r>
          </a:p>
          <a:p>
            <a:pPr>
              <a:buFont typeface="Arial" panose="020B0604020202020204" pitchFamily="34" charset="0"/>
              <a:buChar char="•"/>
            </a:pPr>
            <a:r>
              <a:rPr lang="en-US" dirty="0"/>
              <a:t>N</a:t>
            </a:r>
          </a:p>
          <a:p>
            <a:pPr>
              <a:buFont typeface="Arial" panose="020B0604020202020204" pitchFamily="34" charset="0"/>
              <a:buChar char="•"/>
            </a:pPr>
            <a:r>
              <a:rPr lang="en-US" dirty="0"/>
              <a:t>A</a:t>
            </a: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Tree>
    <p:extLst>
      <p:ext uri="{BB962C8B-B14F-4D97-AF65-F5344CB8AC3E}">
        <p14:creationId xmlns:p14="http://schemas.microsoft.com/office/powerpoint/2010/main" val="3393233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Statement</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3</a:t>
            </a:fld>
            <a:endParaRPr lang="en-GB" dirty="0"/>
          </a:p>
        </p:txBody>
      </p:sp>
      <p:cxnSp>
        <p:nvCxnSpPr>
          <p:cNvPr id="172" name="Straight Connector 171"/>
          <p:cNvCxnSpPr/>
          <p:nvPr/>
        </p:nvCxnSpPr>
        <p:spPr>
          <a:xfrm>
            <a:off x="4232940" y="1876878"/>
            <a:ext cx="0" cy="2274336"/>
          </a:xfrm>
          <a:prstGeom prst="line">
            <a:avLst/>
          </a:prstGeom>
          <a:noFill/>
          <a:ln w="6350" cap="flat" cmpd="sng" algn="ctr">
            <a:solidFill>
              <a:sysClr val="windowText" lastClr="000000"/>
            </a:solidFill>
            <a:prstDash val="solid"/>
            <a:miter lim="800000"/>
          </a:ln>
          <a:effectLst/>
        </p:spPr>
      </p:cxnSp>
      <p:pic>
        <p:nvPicPr>
          <p:cNvPr id="173" name="Picture 172"/>
          <p:cNvPicPr>
            <a:picLocks noChangeAspect="1"/>
          </p:cNvPicPr>
          <p:nvPr/>
        </p:nvPicPr>
        <p:blipFill>
          <a:blip r:embed="rId2"/>
          <a:stretch>
            <a:fillRect/>
          </a:stretch>
        </p:blipFill>
        <p:spPr>
          <a:xfrm>
            <a:off x="811898" y="2243300"/>
            <a:ext cx="2600735" cy="1928586"/>
          </a:xfrm>
          <a:prstGeom prst="rect">
            <a:avLst/>
          </a:prstGeom>
        </p:spPr>
      </p:pic>
      <p:cxnSp>
        <p:nvCxnSpPr>
          <p:cNvPr id="174" name="Straight Connector 173"/>
          <p:cNvCxnSpPr/>
          <p:nvPr/>
        </p:nvCxnSpPr>
        <p:spPr>
          <a:xfrm>
            <a:off x="4961878" y="1871003"/>
            <a:ext cx="0" cy="2274336"/>
          </a:xfrm>
          <a:prstGeom prst="line">
            <a:avLst/>
          </a:prstGeom>
          <a:noFill/>
          <a:ln w="6350" cap="flat" cmpd="sng" algn="ctr">
            <a:solidFill>
              <a:sysClr val="windowText" lastClr="000000"/>
            </a:solidFill>
            <a:prstDash val="solid"/>
            <a:miter lim="800000"/>
          </a:ln>
          <a:effectLst/>
        </p:spPr>
      </p:cxnSp>
      <p:cxnSp>
        <p:nvCxnSpPr>
          <p:cNvPr id="175" name="Straight Connector 174"/>
          <p:cNvCxnSpPr/>
          <p:nvPr/>
        </p:nvCxnSpPr>
        <p:spPr>
          <a:xfrm>
            <a:off x="5698847" y="1871003"/>
            <a:ext cx="0" cy="2056941"/>
          </a:xfrm>
          <a:prstGeom prst="line">
            <a:avLst/>
          </a:prstGeom>
          <a:noFill/>
          <a:ln w="6350" cap="flat" cmpd="sng" algn="ctr">
            <a:solidFill>
              <a:sysClr val="windowText" lastClr="000000"/>
            </a:solidFill>
            <a:prstDash val="solid"/>
            <a:miter lim="800000"/>
          </a:ln>
          <a:effectLst/>
        </p:spPr>
      </p:cxnSp>
      <p:cxnSp>
        <p:nvCxnSpPr>
          <p:cNvPr id="176" name="Straight Connector 175"/>
          <p:cNvCxnSpPr/>
          <p:nvPr/>
        </p:nvCxnSpPr>
        <p:spPr>
          <a:xfrm>
            <a:off x="6445884" y="1871003"/>
            <a:ext cx="0" cy="2074568"/>
          </a:xfrm>
          <a:prstGeom prst="line">
            <a:avLst/>
          </a:prstGeom>
          <a:noFill/>
          <a:ln w="6350" cap="flat" cmpd="sng" algn="ctr">
            <a:solidFill>
              <a:sysClr val="windowText" lastClr="000000"/>
            </a:solidFill>
            <a:prstDash val="solid"/>
            <a:miter lim="800000"/>
          </a:ln>
          <a:effectLst/>
        </p:spPr>
      </p:cxnSp>
      <p:cxnSp>
        <p:nvCxnSpPr>
          <p:cNvPr id="177" name="Straight Connector 176"/>
          <p:cNvCxnSpPr/>
          <p:nvPr/>
        </p:nvCxnSpPr>
        <p:spPr>
          <a:xfrm>
            <a:off x="7183871" y="1871003"/>
            <a:ext cx="0" cy="2280212"/>
          </a:xfrm>
          <a:prstGeom prst="line">
            <a:avLst/>
          </a:prstGeom>
          <a:noFill/>
          <a:ln w="6350" cap="flat" cmpd="sng" algn="ctr">
            <a:solidFill>
              <a:sysClr val="windowText" lastClr="000000"/>
            </a:solidFill>
            <a:prstDash val="solid"/>
            <a:miter lim="800000"/>
          </a:ln>
          <a:effectLst/>
        </p:spPr>
      </p:cxnSp>
      <p:cxnSp>
        <p:nvCxnSpPr>
          <p:cNvPr id="178" name="Straight Arrow Connector 177"/>
          <p:cNvCxnSpPr/>
          <p:nvPr/>
        </p:nvCxnSpPr>
        <p:spPr>
          <a:xfrm>
            <a:off x="4191940" y="2303403"/>
            <a:ext cx="3630911" cy="0"/>
          </a:xfrm>
          <a:prstGeom prst="straightConnector1">
            <a:avLst/>
          </a:prstGeom>
          <a:noFill/>
          <a:ln w="6350" cap="flat" cmpd="sng" algn="ctr">
            <a:solidFill>
              <a:sysClr val="windowText" lastClr="000000"/>
            </a:solidFill>
            <a:prstDash val="solid"/>
            <a:miter lim="800000"/>
            <a:tailEnd type="triangle"/>
          </a:ln>
          <a:effectLst/>
        </p:spPr>
      </p:cxnSp>
      <p:sp>
        <p:nvSpPr>
          <p:cNvPr id="332" name="Rectangle 331"/>
          <p:cNvSpPr/>
          <p:nvPr/>
        </p:nvSpPr>
        <p:spPr>
          <a:xfrm>
            <a:off x="5425833" y="2090257"/>
            <a:ext cx="275664" cy="209276"/>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333" name="Rectangle 332"/>
          <p:cNvSpPr/>
          <p:nvPr/>
        </p:nvSpPr>
        <p:spPr>
          <a:xfrm>
            <a:off x="5336813" y="2090257"/>
            <a:ext cx="89020" cy="209276"/>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334" name="Straight Connector 333"/>
          <p:cNvCxnSpPr/>
          <p:nvPr/>
        </p:nvCxnSpPr>
        <p:spPr>
          <a:xfrm>
            <a:off x="4964529" y="2301032"/>
            <a:ext cx="368028" cy="0"/>
          </a:xfrm>
          <a:prstGeom prst="line">
            <a:avLst/>
          </a:prstGeom>
          <a:noFill/>
          <a:ln w="19050" cap="flat" cmpd="sng" algn="ctr">
            <a:solidFill>
              <a:srgbClr val="FF0000"/>
            </a:solidFill>
            <a:prstDash val="solid"/>
            <a:miter lim="800000"/>
          </a:ln>
          <a:effectLst/>
        </p:spPr>
      </p:cxnSp>
      <p:cxnSp>
        <p:nvCxnSpPr>
          <p:cNvPr id="335" name="Straight Connector 334"/>
          <p:cNvCxnSpPr/>
          <p:nvPr/>
        </p:nvCxnSpPr>
        <p:spPr>
          <a:xfrm>
            <a:off x="5333624" y="2038568"/>
            <a:ext cx="0" cy="260510"/>
          </a:xfrm>
          <a:prstGeom prst="line">
            <a:avLst/>
          </a:prstGeom>
          <a:noFill/>
          <a:ln w="19050" cap="flat" cmpd="sng" algn="ctr">
            <a:solidFill>
              <a:srgbClr val="FF0000"/>
            </a:solidFill>
            <a:prstDash val="solid"/>
            <a:miter lim="800000"/>
          </a:ln>
          <a:effectLst/>
        </p:spPr>
      </p:cxnSp>
      <p:cxnSp>
        <p:nvCxnSpPr>
          <p:cNvPr id="336" name="Straight Connector 335"/>
          <p:cNvCxnSpPr/>
          <p:nvPr/>
        </p:nvCxnSpPr>
        <p:spPr>
          <a:xfrm>
            <a:off x="5333624" y="2041518"/>
            <a:ext cx="369095" cy="0"/>
          </a:xfrm>
          <a:prstGeom prst="line">
            <a:avLst/>
          </a:prstGeom>
          <a:noFill/>
          <a:ln w="19050" cap="flat" cmpd="sng" algn="ctr">
            <a:solidFill>
              <a:srgbClr val="FF0000"/>
            </a:solidFill>
            <a:prstDash val="solid"/>
            <a:miter lim="800000"/>
          </a:ln>
          <a:effectLst/>
        </p:spPr>
      </p:cxnSp>
      <p:cxnSp>
        <p:nvCxnSpPr>
          <p:cNvPr id="329" name="Straight Connector 328"/>
          <p:cNvCxnSpPr/>
          <p:nvPr/>
        </p:nvCxnSpPr>
        <p:spPr>
          <a:xfrm>
            <a:off x="5702610" y="2042893"/>
            <a:ext cx="0" cy="260510"/>
          </a:xfrm>
          <a:prstGeom prst="line">
            <a:avLst/>
          </a:prstGeom>
          <a:noFill/>
          <a:ln w="19050" cap="flat" cmpd="sng" algn="ctr">
            <a:solidFill>
              <a:srgbClr val="FF0000"/>
            </a:solidFill>
            <a:prstDash val="solid"/>
            <a:miter lim="800000"/>
          </a:ln>
          <a:effectLst/>
        </p:spPr>
      </p:cxnSp>
      <p:sp>
        <p:nvSpPr>
          <p:cNvPr id="323" name="Rectangle 322"/>
          <p:cNvSpPr/>
          <p:nvPr/>
        </p:nvSpPr>
        <p:spPr>
          <a:xfrm>
            <a:off x="4305808" y="2089221"/>
            <a:ext cx="291479" cy="209276"/>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324" name="Rectangle 323"/>
          <p:cNvSpPr/>
          <p:nvPr/>
        </p:nvSpPr>
        <p:spPr>
          <a:xfrm>
            <a:off x="4228352" y="2089221"/>
            <a:ext cx="75366" cy="209276"/>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325" name="Straight Connector 324"/>
          <p:cNvCxnSpPr/>
          <p:nvPr/>
        </p:nvCxnSpPr>
        <p:spPr>
          <a:xfrm>
            <a:off x="4228149" y="2039469"/>
            <a:ext cx="368028" cy="0"/>
          </a:xfrm>
          <a:prstGeom prst="line">
            <a:avLst/>
          </a:prstGeom>
          <a:noFill/>
          <a:ln w="19050" cap="flat" cmpd="sng" algn="ctr">
            <a:solidFill>
              <a:srgbClr val="FF0000"/>
            </a:solidFill>
            <a:prstDash val="solid"/>
            <a:miter lim="800000"/>
          </a:ln>
          <a:effectLst/>
        </p:spPr>
      </p:cxnSp>
      <p:cxnSp>
        <p:nvCxnSpPr>
          <p:cNvPr id="326" name="Straight Connector 325"/>
          <p:cNvCxnSpPr/>
          <p:nvPr/>
        </p:nvCxnSpPr>
        <p:spPr>
          <a:xfrm>
            <a:off x="4597244" y="2037531"/>
            <a:ext cx="0" cy="260511"/>
          </a:xfrm>
          <a:prstGeom prst="line">
            <a:avLst/>
          </a:prstGeom>
          <a:noFill/>
          <a:ln w="19050" cap="flat" cmpd="sng" algn="ctr">
            <a:solidFill>
              <a:srgbClr val="FF0000"/>
            </a:solidFill>
            <a:prstDash val="solid"/>
            <a:miter lim="800000"/>
          </a:ln>
          <a:effectLst/>
        </p:spPr>
      </p:cxnSp>
      <p:cxnSp>
        <p:nvCxnSpPr>
          <p:cNvPr id="327" name="Straight Connector 326"/>
          <p:cNvCxnSpPr/>
          <p:nvPr/>
        </p:nvCxnSpPr>
        <p:spPr>
          <a:xfrm>
            <a:off x="4597244" y="2301300"/>
            <a:ext cx="369095" cy="0"/>
          </a:xfrm>
          <a:prstGeom prst="line">
            <a:avLst/>
          </a:prstGeom>
          <a:noFill/>
          <a:ln w="19050" cap="flat" cmpd="sng" algn="ctr">
            <a:solidFill>
              <a:srgbClr val="FF0000"/>
            </a:solidFill>
            <a:prstDash val="solid"/>
            <a:miter lim="800000"/>
          </a:ln>
          <a:effectLst/>
        </p:spPr>
      </p:cxnSp>
      <p:cxnSp>
        <p:nvCxnSpPr>
          <p:cNvPr id="320" name="Straight Connector 319"/>
          <p:cNvCxnSpPr/>
          <p:nvPr/>
        </p:nvCxnSpPr>
        <p:spPr>
          <a:xfrm>
            <a:off x="4228149" y="2042893"/>
            <a:ext cx="0" cy="260511"/>
          </a:xfrm>
          <a:prstGeom prst="line">
            <a:avLst/>
          </a:prstGeom>
          <a:noFill/>
          <a:ln w="19050" cap="flat" cmpd="sng" algn="ctr">
            <a:solidFill>
              <a:srgbClr val="FF0000"/>
            </a:solidFill>
            <a:prstDash val="solid"/>
            <a:miter lim="800000"/>
          </a:ln>
          <a:effectLst/>
        </p:spPr>
      </p:cxnSp>
      <p:grpSp>
        <p:nvGrpSpPr>
          <p:cNvPr id="312" name="Group 311"/>
          <p:cNvGrpSpPr/>
          <p:nvPr/>
        </p:nvGrpSpPr>
        <p:grpSpPr>
          <a:xfrm>
            <a:off x="5703234" y="2038568"/>
            <a:ext cx="738190" cy="262464"/>
            <a:chOff x="6780577" y="315907"/>
            <a:chExt cx="844201" cy="492879"/>
          </a:xfrm>
        </p:grpSpPr>
        <p:sp>
          <p:nvSpPr>
            <p:cNvPr id="314" name="Rectangle 313"/>
            <p:cNvSpPr/>
            <p:nvPr/>
          </p:nvSpPr>
          <p:spPr>
            <a:xfrm>
              <a:off x="7308129" y="412974"/>
              <a:ext cx="315252"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315" name="Rectangle 314"/>
            <p:cNvSpPr/>
            <p:nvPr/>
          </p:nvSpPr>
          <p:spPr>
            <a:xfrm>
              <a:off x="7206325" y="412974"/>
              <a:ext cx="101804"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316" name="Straight Connector 315"/>
            <p:cNvCxnSpPr/>
            <p:nvPr/>
          </p:nvCxnSpPr>
          <p:spPr>
            <a:xfrm>
              <a:off x="6780577" y="808786"/>
              <a:ext cx="420880" cy="0"/>
            </a:xfrm>
            <a:prstGeom prst="line">
              <a:avLst/>
            </a:prstGeom>
            <a:noFill/>
            <a:ln w="19050" cap="flat" cmpd="sng" algn="ctr">
              <a:solidFill>
                <a:srgbClr val="FF0000"/>
              </a:solidFill>
              <a:prstDash val="solid"/>
              <a:miter lim="800000"/>
            </a:ln>
            <a:effectLst/>
          </p:spPr>
        </p:cxnSp>
        <p:cxnSp>
          <p:nvCxnSpPr>
            <p:cNvPr id="317" name="Straight Connector 316"/>
            <p:cNvCxnSpPr/>
            <p:nvPr/>
          </p:nvCxnSpPr>
          <p:spPr>
            <a:xfrm>
              <a:off x="7202678" y="315907"/>
              <a:ext cx="0" cy="489210"/>
            </a:xfrm>
            <a:prstGeom prst="line">
              <a:avLst/>
            </a:prstGeom>
            <a:noFill/>
            <a:ln w="19050" cap="flat" cmpd="sng" algn="ctr">
              <a:solidFill>
                <a:srgbClr val="FF0000"/>
              </a:solidFill>
              <a:prstDash val="solid"/>
              <a:miter lim="800000"/>
            </a:ln>
            <a:effectLst/>
          </p:spPr>
        </p:cxnSp>
        <p:cxnSp>
          <p:nvCxnSpPr>
            <p:cNvPr id="318" name="Straight Connector 317"/>
            <p:cNvCxnSpPr/>
            <p:nvPr/>
          </p:nvCxnSpPr>
          <p:spPr>
            <a:xfrm>
              <a:off x="7202678" y="321447"/>
              <a:ext cx="422100" cy="0"/>
            </a:xfrm>
            <a:prstGeom prst="line">
              <a:avLst/>
            </a:prstGeom>
            <a:noFill/>
            <a:ln w="19050" cap="flat" cmpd="sng" algn="ctr">
              <a:solidFill>
                <a:srgbClr val="FF0000"/>
              </a:solidFill>
              <a:prstDash val="solid"/>
              <a:miter lim="800000"/>
            </a:ln>
            <a:effectLst/>
          </p:spPr>
        </p:cxnSp>
      </p:grpSp>
      <p:cxnSp>
        <p:nvCxnSpPr>
          <p:cNvPr id="311" name="Straight Connector 310"/>
          <p:cNvCxnSpPr/>
          <p:nvPr/>
        </p:nvCxnSpPr>
        <p:spPr>
          <a:xfrm>
            <a:off x="6441315" y="2042893"/>
            <a:ext cx="0" cy="260510"/>
          </a:xfrm>
          <a:prstGeom prst="line">
            <a:avLst/>
          </a:prstGeom>
          <a:noFill/>
          <a:ln w="19050" cap="flat" cmpd="sng" algn="ctr">
            <a:solidFill>
              <a:srgbClr val="FF0000"/>
            </a:solidFill>
            <a:prstDash val="solid"/>
            <a:miter lim="800000"/>
          </a:ln>
          <a:effectLst/>
        </p:spPr>
      </p:cxnSp>
      <p:grpSp>
        <p:nvGrpSpPr>
          <p:cNvPr id="303" name="Group 302"/>
          <p:cNvGrpSpPr/>
          <p:nvPr/>
        </p:nvGrpSpPr>
        <p:grpSpPr>
          <a:xfrm>
            <a:off x="6446399" y="2037530"/>
            <a:ext cx="738190" cy="263769"/>
            <a:chOff x="7240495" y="1407172"/>
            <a:chExt cx="844201" cy="495328"/>
          </a:xfrm>
        </p:grpSpPr>
        <p:sp>
          <p:nvSpPr>
            <p:cNvPr id="305" name="Rectangle 304"/>
            <p:cNvSpPr/>
            <p:nvPr/>
          </p:nvSpPr>
          <p:spPr>
            <a:xfrm>
              <a:off x="7329306" y="1504239"/>
              <a:ext cx="333338"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306" name="Rectangle 305"/>
            <p:cNvSpPr/>
            <p:nvPr/>
          </p:nvSpPr>
          <p:spPr>
            <a:xfrm>
              <a:off x="7240727" y="1504239"/>
              <a:ext cx="86189"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307" name="Straight Connector 306"/>
            <p:cNvCxnSpPr/>
            <p:nvPr/>
          </p:nvCxnSpPr>
          <p:spPr>
            <a:xfrm>
              <a:off x="7240495" y="1410811"/>
              <a:ext cx="420880" cy="0"/>
            </a:xfrm>
            <a:prstGeom prst="line">
              <a:avLst/>
            </a:prstGeom>
            <a:noFill/>
            <a:ln w="19050" cap="flat" cmpd="sng" algn="ctr">
              <a:solidFill>
                <a:srgbClr val="FF0000"/>
              </a:solidFill>
              <a:prstDash val="solid"/>
              <a:miter lim="800000"/>
            </a:ln>
            <a:effectLst/>
          </p:spPr>
        </p:cxnSp>
        <p:cxnSp>
          <p:nvCxnSpPr>
            <p:cNvPr id="308" name="Straight Connector 307"/>
            <p:cNvCxnSpPr/>
            <p:nvPr/>
          </p:nvCxnSpPr>
          <p:spPr>
            <a:xfrm>
              <a:off x="7662596" y="1407172"/>
              <a:ext cx="0" cy="489210"/>
            </a:xfrm>
            <a:prstGeom prst="line">
              <a:avLst/>
            </a:prstGeom>
            <a:noFill/>
            <a:ln w="19050" cap="flat" cmpd="sng" algn="ctr">
              <a:solidFill>
                <a:srgbClr val="FF0000"/>
              </a:solidFill>
              <a:prstDash val="solid"/>
              <a:miter lim="800000"/>
            </a:ln>
            <a:effectLst/>
          </p:spPr>
        </p:cxnSp>
        <p:cxnSp>
          <p:nvCxnSpPr>
            <p:cNvPr id="309" name="Straight Connector 308"/>
            <p:cNvCxnSpPr/>
            <p:nvPr/>
          </p:nvCxnSpPr>
          <p:spPr>
            <a:xfrm>
              <a:off x="7662596" y="1902500"/>
              <a:ext cx="422100" cy="0"/>
            </a:xfrm>
            <a:prstGeom prst="line">
              <a:avLst/>
            </a:prstGeom>
            <a:noFill/>
            <a:ln w="19050" cap="flat" cmpd="sng" algn="ctr">
              <a:solidFill>
                <a:srgbClr val="FF0000"/>
              </a:solidFill>
              <a:prstDash val="solid"/>
              <a:miter lim="800000"/>
            </a:ln>
            <a:effectLst/>
          </p:spPr>
        </p:cxnSp>
      </p:grpSp>
      <p:cxnSp>
        <p:nvCxnSpPr>
          <p:cNvPr id="302" name="Straight Connector 301"/>
          <p:cNvCxnSpPr/>
          <p:nvPr/>
        </p:nvCxnSpPr>
        <p:spPr>
          <a:xfrm>
            <a:off x="6446399" y="2042893"/>
            <a:ext cx="0" cy="260510"/>
          </a:xfrm>
          <a:prstGeom prst="line">
            <a:avLst/>
          </a:prstGeom>
          <a:noFill/>
          <a:ln w="19050" cap="flat" cmpd="sng" algn="ctr">
            <a:solidFill>
              <a:srgbClr val="FF0000"/>
            </a:solidFill>
            <a:prstDash val="solid"/>
            <a:miter lim="800000"/>
          </a:ln>
          <a:effectLst/>
        </p:spPr>
      </p:cxnSp>
      <p:cxnSp>
        <p:nvCxnSpPr>
          <p:cNvPr id="183" name="Straight Arrow Connector 182"/>
          <p:cNvCxnSpPr/>
          <p:nvPr/>
        </p:nvCxnSpPr>
        <p:spPr>
          <a:xfrm>
            <a:off x="4191940" y="2924188"/>
            <a:ext cx="3630911" cy="0"/>
          </a:xfrm>
          <a:prstGeom prst="straightConnector1">
            <a:avLst/>
          </a:prstGeom>
          <a:noFill/>
          <a:ln w="6350" cap="flat" cmpd="sng" algn="ctr">
            <a:solidFill>
              <a:sysClr val="windowText" lastClr="000000"/>
            </a:solidFill>
            <a:prstDash val="solid"/>
            <a:miter lim="800000"/>
            <a:tailEnd type="triangle"/>
          </a:ln>
          <a:effectLst/>
        </p:spPr>
      </p:cxnSp>
      <p:sp>
        <p:nvSpPr>
          <p:cNvPr id="296" name="Rectangle 295"/>
          <p:cNvSpPr/>
          <p:nvPr/>
        </p:nvSpPr>
        <p:spPr>
          <a:xfrm>
            <a:off x="5425832" y="2711042"/>
            <a:ext cx="275664" cy="209276"/>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297" name="Rectangle 296"/>
          <p:cNvSpPr/>
          <p:nvPr/>
        </p:nvSpPr>
        <p:spPr>
          <a:xfrm>
            <a:off x="5336812" y="2711042"/>
            <a:ext cx="89020" cy="209276"/>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298" name="Straight Connector 297"/>
          <p:cNvCxnSpPr/>
          <p:nvPr/>
        </p:nvCxnSpPr>
        <p:spPr>
          <a:xfrm>
            <a:off x="4964528" y="2921817"/>
            <a:ext cx="368028" cy="0"/>
          </a:xfrm>
          <a:prstGeom prst="line">
            <a:avLst/>
          </a:prstGeom>
          <a:noFill/>
          <a:ln w="19050" cap="flat" cmpd="sng" algn="ctr">
            <a:solidFill>
              <a:srgbClr val="FF0000"/>
            </a:solidFill>
            <a:prstDash val="solid"/>
            <a:miter lim="800000"/>
          </a:ln>
          <a:effectLst/>
        </p:spPr>
      </p:cxnSp>
      <p:cxnSp>
        <p:nvCxnSpPr>
          <p:cNvPr id="299" name="Straight Connector 298"/>
          <p:cNvCxnSpPr/>
          <p:nvPr/>
        </p:nvCxnSpPr>
        <p:spPr>
          <a:xfrm>
            <a:off x="5333623" y="2659353"/>
            <a:ext cx="0" cy="260510"/>
          </a:xfrm>
          <a:prstGeom prst="line">
            <a:avLst/>
          </a:prstGeom>
          <a:noFill/>
          <a:ln w="19050" cap="flat" cmpd="sng" algn="ctr">
            <a:solidFill>
              <a:srgbClr val="FF0000"/>
            </a:solidFill>
            <a:prstDash val="solid"/>
            <a:miter lim="800000"/>
          </a:ln>
          <a:effectLst/>
        </p:spPr>
      </p:cxnSp>
      <p:cxnSp>
        <p:nvCxnSpPr>
          <p:cNvPr id="300" name="Straight Connector 299"/>
          <p:cNvCxnSpPr/>
          <p:nvPr/>
        </p:nvCxnSpPr>
        <p:spPr>
          <a:xfrm>
            <a:off x="5333623" y="2662303"/>
            <a:ext cx="369095" cy="0"/>
          </a:xfrm>
          <a:prstGeom prst="line">
            <a:avLst/>
          </a:prstGeom>
          <a:noFill/>
          <a:ln w="19050" cap="flat" cmpd="sng" algn="ctr">
            <a:solidFill>
              <a:srgbClr val="FF0000"/>
            </a:solidFill>
            <a:prstDash val="solid"/>
            <a:miter lim="800000"/>
          </a:ln>
          <a:effectLst/>
        </p:spPr>
      </p:cxnSp>
      <p:cxnSp>
        <p:nvCxnSpPr>
          <p:cNvPr id="293" name="Straight Connector 292"/>
          <p:cNvCxnSpPr/>
          <p:nvPr/>
        </p:nvCxnSpPr>
        <p:spPr>
          <a:xfrm>
            <a:off x="5702609" y="2663678"/>
            <a:ext cx="0" cy="260510"/>
          </a:xfrm>
          <a:prstGeom prst="line">
            <a:avLst/>
          </a:prstGeom>
          <a:noFill/>
          <a:ln w="19050" cap="flat" cmpd="sng" algn="ctr">
            <a:solidFill>
              <a:srgbClr val="FF0000"/>
            </a:solidFill>
            <a:prstDash val="solid"/>
            <a:miter lim="800000"/>
          </a:ln>
          <a:effectLst/>
        </p:spPr>
      </p:cxnSp>
      <p:grpSp>
        <p:nvGrpSpPr>
          <p:cNvPr id="285" name="Group 284"/>
          <p:cNvGrpSpPr/>
          <p:nvPr/>
        </p:nvGrpSpPr>
        <p:grpSpPr>
          <a:xfrm>
            <a:off x="6446398" y="2658315"/>
            <a:ext cx="738190" cy="263769"/>
            <a:chOff x="7240495" y="1407172"/>
            <a:chExt cx="844201" cy="495328"/>
          </a:xfrm>
        </p:grpSpPr>
        <p:sp>
          <p:nvSpPr>
            <p:cNvPr id="287" name="Rectangle 286"/>
            <p:cNvSpPr/>
            <p:nvPr/>
          </p:nvSpPr>
          <p:spPr>
            <a:xfrm>
              <a:off x="7329306" y="1504239"/>
              <a:ext cx="333338"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288" name="Rectangle 287"/>
            <p:cNvSpPr/>
            <p:nvPr/>
          </p:nvSpPr>
          <p:spPr>
            <a:xfrm>
              <a:off x="7240727" y="1504239"/>
              <a:ext cx="86189"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289" name="Straight Connector 288"/>
            <p:cNvCxnSpPr/>
            <p:nvPr/>
          </p:nvCxnSpPr>
          <p:spPr>
            <a:xfrm>
              <a:off x="7240495" y="1410811"/>
              <a:ext cx="420880" cy="0"/>
            </a:xfrm>
            <a:prstGeom prst="line">
              <a:avLst/>
            </a:prstGeom>
            <a:noFill/>
            <a:ln w="19050" cap="flat" cmpd="sng" algn="ctr">
              <a:solidFill>
                <a:srgbClr val="FF0000"/>
              </a:solidFill>
              <a:prstDash val="solid"/>
              <a:miter lim="800000"/>
            </a:ln>
            <a:effectLst/>
          </p:spPr>
        </p:cxnSp>
        <p:cxnSp>
          <p:nvCxnSpPr>
            <p:cNvPr id="290" name="Straight Connector 289"/>
            <p:cNvCxnSpPr/>
            <p:nvPr/>
          </p:nvCxnSpPr>
          <p:spPr>
            <a:xfrm>
              <a:off x="7662596" y="1407172"/>
              <a:ext cx="0" cy="489210"/>
            </a:xfrm>
            <a:prstGeom prst="line">
              <a:avLst/>
            </a:prstGeom>
            <a:noFill/>
            <a:ln w="19050" cap="flat" cmpd="sng" algn="ctr">
              <a:solidFill>
                <a:srgbClr val="FF0000"/>
              </a:solidFill>
              <a:prstDash val="solid"/>
              <a:miter lim="800000"/>
            </a:ln>
            <a:effectLst/>
          </p:spPr>
        </p:cxnSp>
        <p:cxnSp>
          <p:nvCxnSpPr>
            <p:cNvPr id="291" name="Straight Connector 290"/>
            <p:cNvCxnSpPr/>
            <p:nvPr/>
          </p:nvCxnSpPr>
          <p:spPr>
            <a:xfrm>
              <a:off x="7662596" y="1902500"/>
              <a:ext cx="422100" cy="0"/>
            </a:xfrm>
            <a:prstGeom prst="line">
              <a:avLst/>
            </a:prstGeom>
            <a:noFill/>
            <a:ln w="19050" cap="flat" cmpd="sng" algn="ctr">
              <a:solidFill>
                <a:srgbClr val="FF0000"/>
              </a:solidFill>
              <a:prstDash val="solid"/>
              <a:miter lim="800000"/>
            </a:ln>
            <a:effectLst/>
          </p:spPr>
        </p:cxnSp>
      </p:grpSp>
      <p:cxnSp>
        <p:nvCxnSpPr>
          <p:cNvPr id="284" name="Straight Connector 283"/>
          <p:cNvCxnSpPr/>
          <p:nvPr/>
        </p:nvCxnSpPr>
        <p:spPr>
          <a:xfrm>
            <a:off x="6446398" y="2663678"/>
            <a:ext cx="0" cy="260510"/>
          </a:xfrm>
          <a:prstGeom prst="line">
            <a:avLst/>
          </a:prstGeom>
          <a:noFill/>
          <a:ln w="19050" cap="flat" cmpd="sng" algn="ctr">
            <a:solidFill>
              <a:srgbClr val="FF0000"/>
            </a:solidFill>
            <a:prstDash val="solid"/>
            <a:miter lim="800000"/>
          </a:ln>
          <a:effectLst/>
        </p:spPr>
      </p:cxnSp>
      <p:cxnSp>
        <p:nvCxnSpPr>
          <p:cNvPr id="186" name="Straight Arrow Connector 185"/>
          <p:cNvCxnSpPr/>
          <p:nvPr/>
        </p:nvCxnSpPr>
        <p:spPr>
          <a:xfrm>
            <a:off x="4191939" y="3505966"/>
            <a:ext cx="3630911" cy="0"/>
          </a:xfrm>
          <a:prstGeom prst="straightConnector1">
            <a:avLst/>
          </a:prstGeom>
          <a:noFill/>
          <a:ln w="6350" cap="flat" cmpd="sng" algn="ctr">
            <a:solidFill>
              <a:sysClr val="windowText" lastClr="000000"/>
            </a:solidFill>
            <a:prstDash val="solid"/>
            <a:miter lim="800000"/>
            <a:tailEnd type="triangle"/>
          </a:ln>
          <a:effectLst/>
        </p:spPr>
      </p:cxnSp>
      <p:cxnSp>
        <p:nvCxnSpPr>
          <p:cNvPr id="187" name="Straight Arrow Connector 186"/>
          <p:cNvCxnSpPr/>
          <p:nvPr/>
        </p:nvCxnSpPr>
        <p:spPr>
          <a:xfrm>
            <a:off x="4191938" y="4150582"/>
            <a:ext cx="3630911" cy="0"/>
          </a:xfrm>
          <a:prstGeom prst="straightConnector1">
            <a:avLst/>
          </a:prstGeom>
          <a:noFill/>
          <a:ln w="6350" cap="flat" cmpd="sng" algn="ctr">
            <a:solidFill>
              <a:sysClr val="windowText" lastClr="000000"/>
            </a:solidFill>
            <a:prstDash val="solid"/>
            <a:miter lim="800000"/>
            <a:tailEnd type="triangle"/>
          </a:ln>
          <a:effectLst/>
        </p:spPr>
      </p:cxnSp>
      <p:grpSp>
        <p:nvGrpSpPr>
          <p:cNvPr id="276" name="Group 275"/>
          <p:cNvGrpSpPr/>
          <p:nvPr/>
        </p:nvGrpSpPr>
        <p:grpSpPr>
          <a:xfrm>
            <a:off x="6440301" y="3884710"/>
            <a:ext cx="738190" cy="263769"/>
            <a:chOff x="7240495" y="1407172"/>
            <a:chExt cx="844201" cy="495328"/>
          </a:xfrm>
        </p:grpSpPr>
        <p:sp>
          <p:nvSpPr>
            <p:cNvPr id="278" name="Rectangle 277"/>
            <p:cNvSpPr/>
            <p:nvPr/>
          </p:nvSpPr>
          <p:spPr>
            <a:xfrm>
              <a:off x="7329306" y="1504239"/>
              <a:ext cx="333338"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279" name="Rectangle 278"/>
            <p:cNvSpPr/>
            <p:nvPr/>
          </p:nvSpPr>
          <p:spPr>
            <a:xfrm>
              <a:off x="7240727" y="1504239"/>
              <a:ext cx="86189"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280" name="Straight Connector 279"/>
            <p:cNvCxnSpPr/>
            <p:nvPr/>
          </p:nvCxnSpPr>
          <p:spPr>
            <a:xfrm>
              <a:off x="7240495" y="1410811"/>
              <a:ext cx="420880" cy="0"/>
            </a:xfrm>
            <a:prstGeom prst="line">
              <a:avLst/>
            </a:prstGeom>
            <a:noFill/>
            <a:ln w="19050" cap="flat" cmpd="sng" algn="ctr">
              <a:solidFill>
                <a:srgbClr val="FF0000"/>
              </a:solidFill>
              <a:prstDash val="solid"/>
              <a:miter lim="800000"/>
            </a:ln>
            <a:effectLst/>
          </p:spPr>
        </p:cxnSp>
        <p:cxnSp>
          <p:nvCxnSpPr>
            <p:cNvPr id="281" name="Straight Connector 280"/>
            <p:cNvCxnSpPr/>
            <p:nvPr/>
          </p:nvCxnSpPr>
          <p:spPr>
            <a:xfrm>
              <a:off x="7662596" y="1407172"/>
              <a:ext cx="0" cy="489210"/>
            </a:xfrm>
            <a:prstGeom prst="line">
              <a:avLst/>
            </a:prstGeom>
            <a:noFill/>
            <a:ln w="19050" cap="flat" cmpd="sng" algn="ctr">
              <a:solidFill>
                <a:srgbClr val="FF0000"/>
              </a:solidFill>
              <a:prstDash val="solid"/>
              <a:miter lim="800000"/>
            </a:ln>
            <a:effectLst/>
          </p:spPr>
        </p:cxnSp>
        <p:cxnSp>
          <p:nvCxnSpPr>
            <p:cNvPr id="282" name="Straight Connector 281"/>
            <p:cNvCxnSpPr/>
            <p:nvPr/>
          </p:nvCxnSpPr>
          <p:spPr>
            <a:xfrm>
              <a:off x="7662596" y="1902500"/>
              <a:ext cx="422100" cy="0"/>
            </a:xfrm>
            <a:prstGeom prst="line">
              <a:avLst/>
            </a:prstGeom>
            <a:noFill/>
            <a:ln w="19050" cap="flat" cmpd="sng" algn="ctr">
              <a:solidFill>
                <a:srgbClr val="FF0000"/>
              </a:solidFill>
              <a:prstDash val="solid"/>
              <a:miter lim="800000"/>
            </a:ln>
            <a:effectLst/>
          </p:spPr>
        </p:cxnSp>
      </p:grpSp>
      <p:cxnSp>
        <p:nvCxnSpPr>
          <p:cNvPr id="275" name="Straight Connector 274"/>
          <p:cNvCxnSpPr/>
          <p:nvPr/>
        </p:nvCxnSpPr>
        <p:spPr>
          <a:xfrm>
            <a:off x="6440301" y="3890073"/>
            <a:ext cx="0" cy="260510"/>
          </a:xfrm>
          <a:prstGeom prst="line">
            <a:avLst/>
          </a:prstGeom>
          <a:noFill/>
          <a:ln w="19050" cap="flat" cmpd="sng" algn="ctr">
            <a:solidFill>
              <a:srgbClr val="FF0000"/>
            </a:solidFill>
            <a:prstDash val="solid"/>
            <a:miter lim="800000"/>
          </a:ln>
          <a:effectLst/>
        </p:spPr>
      </p:cxnSp>
      <p:grpSp>
        <p:nvGrpSpPr>
          <p:cNvPr id="267" name="Group 266"/>
          <p:cNvGrpSpPr/>
          <p:nvPr/>
        </p:nvGrpSpPr>
        <p:grpSpPr>
          <a:xfrm>
            <a:off x="4956962" y="3885748"/>
            <a:ext cx="738190" cy="262464"/>
            <a:chOff x="6780577" y="315907"/>
            <a:chExt cx="844201" cy="492879"/>
          </a:xfrm>
        </p:grpSpPr>
        <p:sp>
          <p:nvSpPr>
            <p:cNvPr id="269" name="Rectangle 268"/>
            <p:cNvSpPr/>
            <p:nvPr/>
          </p:nvSpPr>
          <p:spPr>
            <a:xfrm>
              <a:off x="7308129" y="412974"/>
              <a:ext cx="315252"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270" name="Rectangle 269"/>
            <p:cNvSpPr/>
            <p:nvPr/>
          </p:nvSpPr>
          <p:spPr>
            <a:xfrm>
              <a:off x="7206325" y="412974"/>
              <a:ext cx="101804"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271" name="Straight Connector 270"/>
            <p:cNvCxnSpPr/>
            <p:nvPr/>
          </p:nvCxnSpPr>
          <p:spPr>
            <a:xfrm>
              <a:off x="6780577" y="808786"/>
              <a:ext cx="420880" cy="0"/>
            </a:xfrm>
            <a:prstGeom prst="line">
              <a:avLst/>
            </a:prstGeom>
            <a:noFill/>
            <a:ln w="19050" cap="flat" cmpd="sng" algn="ctr">
              <a:solidFill>
                <a:srgbClr val="FF0000"/>
              </a:solidFill>
              <a:prstDash val="solid"/>
              <a:miter lim="800000"/>
            </a:ln>
            <a:effectLst/>
          </p:spPr>
        </p:cxnSp>
        <p:cxnSp>
          <p:nvCxnSpPr>
            <p:cNvPr id="272" name="Straight Connector 271"/>
            <p:cNvCxnSpPr/>
            <p:nvPr/>
          </p:nvCxnSpPr>
          <p:spPr>
            <a:xfrm>
              <a:off x="7202678" y="315907"/>
              <a:ext cx="0" cy="489210"/>
            </a:xfrm>
            <a:prstGeom prst="line">
              <a:avLst/>
            </a:prstGeom>
            <a:noFill/>
            <a:ln w="19050" cap="flat" cmpd="sng" algn="ctr">
              <a:solidFill>
                <a:srgbClr val="FF0000"/>
              </a:solidFill>
              <a:prstDash val="solid"/>
              <a:miter lim="800000"/>
            </a:ln>
            <a:effectLst/>
          </p:spPr>
        </p:cxnSp>
        <p:cxnSp>
          <p:nvCxnSpPr>
            <p:cNvPr id="273" name="Straight Connector 272"/>
            <p:cNvCxnSpPr/>
            <p:nvPr/>
          </p:nvCxnSpPr>
          <p:spPr>
            <a:xfrm>
              <a:off x="7202678" y="321447"/>
              <a:ext cx="422100" cy="0"/>
            </a:xfrm>
            <a:prstGeom prst="line">
              <a:avLst/>
            </a:prstGeom>
            <a:noFill/>
            <a:ln w="19050" cap="flat" cmpd="sng" algn="ctr">
              <a:solidFill>
                <a:srgbClr val="FF0000"/>
              </a:solidFill>
              <a:prstDash val="solid"/>
              <a:miter lim="800000"/>
            </a:ln>
            <a:effectLst/>
          </p:spPr>
        </p:cxnSp>
      </p:grpSp>
      <p:cxnSp>
        <p:nvCxnSpPr>
          <p:cNvPr id="266" name="Straight Connector 265"/>
          <p:cNvCxnSpPr/>
          <p:nvPr/>
        </p:nvCxnSpPr>
        <p:spPr>
          <a:xfrm>
            <a:off x="5695043" y="3890073"/>
            <a:ext cx="0" cy="260510"/>
          </a:xfrm>
          <a:prstGeom prst="line">
            <a:avLst/>
          </a:prstGeom>
          <a:noFill/>
          <a:ln w="19050" cap="flat" cmpd="sng" algn="ctr">
            <a:solidFill>
              <a:srgbClr val="FF0000"/>
            </a:solidFill>
            <a:prstDash val="solid"/>
            <a:miter lim="800000"/>
          </a:ln>
          <a:effectLst/>
        </p:spPr>
      </p:cxnSp>
      <p:grpSp>
        <p:nvGrpSpPr>
          <p:cNvPr id="258" name="Group 257"/>
          <p:cNvGrpSpPr/>
          <p:nvPr/>
        </p:nvGrpSpPr>
        <p:grpSpPr>
          <a:xfrm>
            <a:off x="5700127" y="3884710"/>
            <a:ext cx="738190" cy="263769"/>
            <a:chOff x="7240495" y="1407172"/>
            <a:chExt cx="844201" cy="495328"/>
          </a:xfrm>
        </p:grpSpPr>
        <p:sp>
          <p:nvSpPr>
            <p:cNvPr id="260" name="Rectangle 259"/>
            <p:cNvSpPr/>
            <p:nvPr/>
          </p:nvSpPr>
          <p:spPr>
            <a:xfrm>
              <a:off x="7329306" y="1504239"/>
              <a:ext cx="333338"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261" name="Rectangle 260"/>
            <p:cNvSpPr/>
            <p:nvPr/>
          </p:nvSpPr>
          <p:spPr>
            <a:xfrm>
              <a:off x="7240727" y="1504239"/>
              <a:ext cx="86189"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262" name="Straight Connector 261"/>
            <p:cNvCxnSpPr/>
            <p:nvPr/>
          </p:nvCxnSpPr>
          <p:spPr>
            <a:xfrm>
              <a:off x="7240495" y="1410811"/>
              <a:ext cx="420880" cy="0"/>
            </a:xfrm>
            <a:prstGeom prst="line">
              <a:avLst/>
            </a:prstGeom>
            <a:noFill/>
            <a:ln w="19050" cap="flat" cmpd="sng" algn="ctr">
              <a:solidFill>
                <a:srgbClr val="FF0000"/>
              </a:solidFill>
              <a:prstDash val="solid"/>
              <a:miter lim="800000"/>
            </a:ln>
            <a:effectLst/>
          </p:spPr>
        </p:cxnSp>
        <p:cxnSp>
          <p:nvCxnSpPr>
            <p:cNvPr id="263" name="Straight Connector 262"/>
            <p:cNvCxnSpPr/>
            <p:nvPr/>
          </p:nvCxnSpPr>
          <p:spPr>
            <a:xfrm>
              <a:off x="7662596" y="1407172"/>
              <a:ext cx="0" cy="489210"/>
            </a:xfrm>
            <a:prstGeom prst="line">
              <a:avLst/>
            </a:prstGeom>
            <a:noFill/>
            <a:ln w="19050" cap="flat" cmpd="sng" algn="ctr">
              <a:solidFill>
                <a:srgbClr val="FF0000"/>
              </a:solidFill>
              <a:prstDash val="solid"/>
              <a:miter lim="800000"/>
            </a:ln>
            <a:effectLst/>
          </p:spPr>
        </p:cxnSp>
        <p:cxnSp>
          <p:nvCxnSpPr>
            <p:cNvPr id="264" name="Straight Connector 263"/>
            <p:cNvCxnSpPr/>
            <p:nvPr/>
          </p:nvCxnSpPr>
          <p:spPr>
            <a:xfrm>
              <a:off x="7662596" y="1902500"/>
              <a:ext cx="422100" cy="0"/>
            </a:xfrm>
            <a:prstGeom prst="line">
              <a:avLst/>
            </a:prstGeom>
            <a:noFill/>
            <a:ln w="19050" cap="flat" cmpd="sng" algn="ctr">
              <a:solidFill>
                <a:srgbClr val="FF0000"/>
              </a:solidFill>
              <a:prstDash val="solid"/>
              <a:miter lim="800000"/>
            </a:ln>
            <a:effectLst/>
          </p:spPr>
        </p:cxnSp>
      </p:grpSp>
      <p:cxnSp>
        <p:nvCxnSpPr>
          <p:cNvPr id="257" name="Straight Connector 256"/>
          <p:cNvCxnSpPr/>
          <p:nvPr/>
        </p:nvCxnSpPr>
        <p:spPr>
          <a:xfrm>
            <a:off x="5700127" y="3890073"/>
            <a:ext cx="0" cy="260510"/>
          </a:xfrm>
          <a:prstGeom prst="line">
            <a:avLst/>
          </a:prstGeom>
          <a:noFill/>
          <a:ln w="19050" cap="flat" cmpd="sng" algn="ctr">
            <a:solidFill>
              <a:srgbClr val="FF0000"/>
            </a:solidFill>
            <a:prstDash val="solid"/>
            <a:miter lim="800000"/>
          </a:ln>
          <a:effectLst/>
        </p:spPr>
      </p:cxnSp>
      <p:sp>
        <p:nvSpPr>
          <p:cNvPr id="251" name="Rectangle 250"/>
          <p:cNvSpPr/>
          <p:nvPr/>
        </p:nvSpPr>
        <p:spPr>
          <a:xfrm>
            <a:off x="4688000" y="2711042"/>
            <a:ext cx="275664" cy="209276"/>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252" name="Rectangle 251"/>
          <p:cNvSpPr/>
          <p:nvPr/>
        </p:nvSpPr>
        <p:spPr>
          <a:xfrm>
            <a:off x="4598980" y="2711042"/>
            <a:ext cx="89020" cy="209276"/>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253" name="Straight Connector 252"/>
          <p:cNvCxnSpPr/>
          <p:nvPr/>
        </p:nvCxnSpPr>
        <p:spPr>
          <a:xfrm>
            <a:off x="4226696" y="2921817"/>
            <a:ext cx="368028" cy="0"/>
          </a:xfrm>
          <a:prstGeom prst="line">
            <a:avLst/>
          </a:prstGeom>
          <a:noFill/>
          <a:ln w="19050" cap="flat" cmpd="sng" algn="ctr">
            <a:solidFill>
              <a:srgbClr val="FF0000"/>
            </a:solidFill>
            <a:prstDash val="solid"/>
            <a:miter lim="800000"/>
          </a:ln>
          <a:effectLst/>
        </p:spPr>
      </p:cxnSp>
      <p:cxnSp>
        <p:nvCxnSpPr>
          <p:cNvPr id="254" name="Straight Connector 253"/>
          <p:cNvCxnSpPr/>
          <p:nvPr/>
        </p:nvCxnSpPr>
        <p:spPr>
          <a:xfrm>
            <a:off x="4595791" y="2659353"/>
            <a:ext cx="0" cy="260510"/>
          </a:xfrm>
          <a:prstGeom prst="line">
            <a:avLst/>
          </a:prstGeom>
          <a:noFill/>
          <a:ln w="19050" cap="flat" cmpd="sng" algn="ctr">
            <a:solidFill>
              <a:srgbClr val="FF0000"/>
            </a:solidFill>
            <a:prstDash val="solid"/>
            <a:miter lim="800000"/>
          </a:ln>
          <a:effectLst/>
        </p:spPr>
      </p:cxnSp>
      <p:cxnSp>
        <p:nvCxnSpPr>
          <p:cNvPr id="255" name="Straight Connector 254"/>
          <p:cNvCxnSpPr/>
          <p:nvPr/>
        </p:nvCxnSpPr>
        <p:spPr>
          <a:xfrm>
            <a:off x="4595791" y="2662303"/>
            <a:ext cx="369095" cy="0"/>
          </a:xfrm>
          <a:prstGeom prst="line">
            <a:avLst/>
          </a:prstGeom>
          <a:noFill/>
          <a:ln w="19050" cap="flat" cmpd="sng" algn="ctr">
            <a:solidFill>
              <a:srgbClr val="FF0000"/>
            </a:solidFill>
            <a:prstDash val="solid"/>
            <a:miter lim="800000"/>
          </a:ln>
          <a:effectLst/>
        </p:spPr>
      </p:cxnSp>
      <p:cxnSp>
        <p:nvCxnSpPr>
          <p:cNvPr id="248" name="Straight Connector 247"/>
          <p:cNvCxnSpPr/>
          <p:nvPr/>
        </p:nvCxnSpPr>
        <p:spPr>
          <a:xfrm>
            <a:off x="4964777" y="2663678"/>
            <a:ext cx="0" cy="260510"/>
          </a:xfrm>
          <a:prstGeom prst="line">
            <a:avLst/>
          </a:prstGeom>
          <a:noFill/>
          <a:ln w="19050" cap="flat" cmpd="sng" algn="ctr">
            <a:solidFill>
              <a:srgbClr val="FF0000"/>
            </a:solidFill>
            <a:prstDash val="solid"/>
            <a:miter lim="800000"/>
          </a:ln>
          <a:effectLst/>
        </p:spPr>
      </p:cxnSp>
      <p:grpSp>
        <p:nvGrpSpPr>
          <p:cNvPr id="240" name="Group 239"/>
          <p:cNvGrpSpPr/>
          <p:nvPr/>
        </p:nvGrpSpPr>
        <p:grpSpPr>
          <a:xfrm>
            <a:off x="5695608" y="2658315"/>
            <a:ext cx="738190" cy="263769"/>
            <a:chOff x="7240495" y="1407172"/>
            <a:chExt cx="844201" cy="495328"/>
          </a:xfrm>
        </p:grpSpPr>
        <p:sp>
          <p:nvSpPr>
            <p:cNvPr id="242" name="Rectangle 241"/>
            <p:cNvSpPr/>
            <p:nvPr/>
          </p:nvSpPr>
          <p:spPr>
            <a:xfrm>
              <a:off x="7329306" y="1504239"/>
              <a:ext cx="333338"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243" name="Rectangle 242"/>
            <p:cNvSpPr/>
            <p:nvPr/>
          </p:nvSpPr>
          <p:spPr>
            <a:xfrm>
              <a:off x="7240727" y="1504239"/>
              <a:ext cx="86189"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244" name="Straight Connector 243"/>
            <p:cNvCxnSpPr/>
            <p:nvPr/>
          </p:nvCxnSpPr>
          <p:spPr>
            <a:xfrm>
              <a:off x="7240495" y="1410811"/>
              <a:ext cx="420880" cy="0"/>
            </a:xfrm>
            <a:prstGeom prst="line">
              <a:avLst/>
            </a:prstGeom>
            <a:noFill/>
            <a:ln w="19050" cap="flat" cmpd="sng" algn="ctr">
              <a:solidFill>
                <a:srgbClr val="FF0000"/>
              </a:solidFill>
              <a:prstDash val="solid"/>
              <a:miter lim="800000"/>
            </a:ln>
            <a:effectLst/>
          </p:spPr>
        </p:cxnSp>
        <p:cxnSp>
          <p:nvCxnSpPr>
            <p:cNvPr id="245" name="Straight Connector 244"/>
            <p:cNvCxnSpPr/>
            <p:nvPr/>
          </p:nvCxnSpPr>
          <p:spPr>
            <a:xfrm>
              <a:off x="7662596" y="1407172"/>
              <a:ext cx="0" cy="489210"/>
            </a:xfrm>
            <a:prstGeom prst="line">
              <a:avLst/>
            </a:prstGeom>
            <a:noFill/>
            <a:ln w="19050" cap="flat" cmpd="sng" algn="ctr">
              <a:solidFill>
                <a:srgbClr val="FF0000"/>
              </a:solidFill>
              <a:prstDash val="solid"/>
              <a:miter lim="800000"/>
            </a:ln>
            <a:effectLst/>
          </p:spPr>
        </p:cxnSp>
        <p:cxnSp>
          <p:nvCxnSpPr>
            <p:cNvPr id="246" name="Straight Connector 245"/>
            <p:cNvCxnSpPr/>
            <p:nvPr/>
          </p:nvCxnSpPr>
          <p:spPr>
            <a:xfrm>
              <a:off x="7662596" y="1902500"/>
              <a:ext cx="422100" cy="0"/>
            </a:xfrm>
            <a:prstGeom prst="line">
              <a:avLst/>
            </a:prstGeom>
            <a:noFill/>
            <a:ln w="19050" cap="flat" cmpd="sng" algn="ctr">
              <a:solidFill>
                <a:srgbClr val="FF0000"/>
              </a:solidFill>
              <a:prstDash val="solid"/>
              <a:miter lim="800000"/>
            </a:ln>
            <a:effectLst/>
          </p:spPr>
        </p:cxnSp>
      </p:grpSp>
      <p:cxnSp>
        <p:nvCxnSpPr>
          <p:cNvPr id="239" name="Straight Connector 238"/>
          <p:cNvCxnSpPr/>
          <p:nvPr/>
        </p:nvCxnSpPr>
        <p:spPr>
          <a:xfrm>
            <a:off x="5695608" y="2663678"/>
            <a:ext cx="0" cy="260510"/>
          </a:xfrm>
          <a:prstGeom prst="line">
            <a:avLst/>
          </a:prstGeom>
          <a:noFill/>
          <a:ln w="19050" cap="flat" cmpd="sng" algn="ctr">
            <a:solidFill>
              <a:srgbClr val="FF0000"/>
            </a:solidFill>
            <a:prstDash val="solid"/>
            <a:miter lim="800000"/>
          </a:ln>
          <a:effectLst/>
        </p:spPr>
      </p:cxnSp>
      <p:grpSp>
        <p:nvGrpSpPr>
          <p:cNvPr id="231" name="Group 230"/>
          <p:cNvGrpSpPr/>
          <p:nvPr/>
        </p:nvGrpSpPr>
        <p:grpSpPr>
          <a:xfrm>
            <a:off x="4233749" y="3884710"/>
            <a:ext cx="738190" cy="260965"/>
            <a:chOff x="7240495" y="1407172"/>
            <a:chExt cx="844201" cy="490064"/>
          </a:xfrm>
        </p:grpSpPr>
        <p:sp>
          <p:nvSpPr>
            <p:cNvPr id="233" name="Rectangle 232"/>
            <p:cNvSpPr/>
            <p:nvPr/>
          </p:nvSpPr>
          <p:spPr>
            <a:xfrm>
              <a:off x="7329306" y="1504239"/>
              <a:ext cx="333338"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234" name="Rectangle 233"/>
            <p:cNvSpPr/>
            <p:nvPr/>
          </p:nvSpPr>
          <p:spPr>
            <a:xfrm>
              <a:off x="7240727" y="1504239"/>
              <a:ext cx="86189"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235" name="Straight Connector 234"/>
            <p:cNvCxnSpPr/>
            <p:nvPr/>
          </p:nvCxnSpPr>
          <p:spPr>
            <a:xfrm>
              <a:off x="7240495" y="1410811"/>
              <a:ext cx="420880" cy="0"/>
            </a:xfrm>
            <a:prstGeom prst="line">
              <a:avLst/>
            </a:prstGeom>
            <a:noFill/>
            <a:ln w="19050" cap="flat" cmpd="sng" algn="ctr">
              <a:solidFill>
                <a:srgbClr val="FF0000"/>
              </a:solidFill>
              <a:prstDash val="solid"/>
              <a:miter lim="800000"/>
            </a:ln>
            <a:effectLst/>
          </p:spPr>
        </p:cxnSp>
        <p:cxnSp>
          <p:nvCxnSpPr>
            <p:cNvPr id="236" name="Straight Connector 235"/>
            <p:cNvCxnSpPr/>
            <p:nvPr/>
          </p:nvCxnSpPr>
          <p:spPr>
            <a:xfrm>
              <a:off x="7662596" y="1407172"/>
              <a:ext cx="0" cy="489210"/>
            </a:xfrm>
            <a:prstGeom prst="line">
              <a:avLst/>
            </a:prstGeom>
            <a:noFill/>
            <a:ln w="19050" cap="flat" cmpd="sng" algn="ctr">
              <a:solidFill>
                <a:srgbClr val="FF0000"/>
              </a:solidFill>
              <a:prstDash val="solid"/>
              <a:miter lim="800000"/>
            </a:ln>
            <a:effectLst/>
          </p:spPr>
        </p:cxnSp>
        <p:cxnSp>
          <p:nvCxnSpPr>
            <p:cNvPr id="237" name="Straight Connector 236"/>
            <p:cNvCxnSpPr/>
            <p:nvPr/>
          </p:nvCxnSpPr>
          <p:spPr>
            <a:xfrm>
              <a:off x="7662596" y="1891466"/>
              <a:ext cx="422100" cy="0"/>
            </a:xfrm>
            <a:prstGeom prst="line">
              <a:avLst/>
            </a:prstGeom>
            <a:noFill/>
            <a:ln w="19050" cap="flat" cmpd="sng" algn="ctr">
              <a:solidFill>
                <a:srgbClr val="FF0000"/>
              </a:solidFill>
              <a:prstDash val="solid"/>
              <a:miter lim="800000"/>
            </a:ln>
            <a:effectLst/>
          </p:spPr>
        </p:cxnSp>
      </p:grpSp>
      <p:cxnSp>
        <p:nvCxnSpPr>
          <p:cNvPr id="230" name="Straight Connector 229"/>
          <p:cNvCxnSpPr/>
          <p:nvPr/>
        </p:nvCxnSpPr>
        <p:spPr>
          <a:xfrm>
            <a:off x="4233749" y="3890073"/>
            <a:ext cx="0" cy="260510"/>
          </a:xfrm>
          <a:prstGeom prst="line">
            <a:avLst/>
          </a:prstGeom>
          <a:noFill/>
          <a:ln w="19050" cap="flat" cmpd="sng" algn="ctr">
            <a:solidFill>
              <a:srgbClr val="FF0000"/>
            </a:solidFill>
            <a:prstDash val="solid"/>
            <a:miter lim="800000"/>
          </a:ln>
          <a:effectLst/>
        </p:spPr>
      </p:cxnSp>
      <p:cxnSp>
        <p:nvCxnSpPr>
          <p:cNvPr id="194" name="Straight Arrow Connector 193"/>
          <p:cNvCxnSpPr/>
          <p:nvPr/>
        </p:nvCxnSpPr>
        <p:spPr>
          <a:xfrm flipV="1">
            <a:off x="3477327" y="2167786"/>
            <a:ext cx="539635" cy="195082"/>
          </a:xfrm>
          <a:prstGeom prst="straightConnector1">
            <a:avLst/>
          </a:prstGeom>
          <a:noFill/>
          <a:ln w="6350" cap="flat" cmpd="sng" algn="ctr">
            <a:solidFill>
              <a:sysClr val="windowText" lastClr="000000"/>
            </a:solidFill>
            <a:prstDash val="solid"/>
            <a:miter lim="800000"/>
            <a:tailEnd type="triangle"/>
          </a:ln>
          <a:effectLst/>
        </p:spPr>
      </p:cxnSp>
      <p:cxnSp>
        <p:nvCxnSpPr>
          <p:cNvPr id="195" name="Straight Arrow Connector 194"/>
          <p:cNvCxnSpPr/>
          <p:nvPr/>
        </p:nvCxnSpPr>
        <p:spPr>
          <a:xfrm flipV="1">
            <a:off x="3463810" y="2814643"/>
            <a:ext cx="646703" cy="53172"/>
          </a:xfrm>
          <a:prstGeom prst="straightConnector1">
            <a:avLst/>
          </a:prstGeom>
          <a:noFill/>
          <a:ln w="6350" cap="flat" cmpd="sng" algn="ctr">
            <a:solidFill>
              <a:sysClr val="windowText" lastClr="000000"/>
            </a:solidFill>
            <a:prstDash val="solid"/>
            <a:miter lim="800000"/>
            <a:tailEnd type="triangle"/>
          </a:ln>
          <a:effectLst/>
        </p:spPr>
      </p:cxnSp>
      <p:cxnSp>
        <p:nvCxnSpPr>
          <p:cNvPr id="196" name="Straight Arrow Connector 195"/>
          <p:cNvCxnSpPr/>
          <p:nvPr/>
        </p:nvCxnSpPr>
        <p:spPr>
          <a:xfrm>
            <a:off x="3490576" y="3358017"/>
            <a:ext cx="646322" cy="58755"/>
          </a:xfrm>
          <a:prstGeom prst="straightConnector1">
            <a:avLst/>
          </a:prstGeom>
          <a:noFill/>
          <a:ln w="6350" cap="flat" cmpd="sng" algn="ctr">
            <a:solidFill>
              <a:sysClr val="windowText" lastClr="000000"/>
            </a:solidFill>
            <a:prstDash val="solid"/>
            <a:miter lim="800000"/>
            <a:tailEnd type="triangle"/>
          </a:ln>
          <a:effectLst/>
        </p:spPr>
      </p:cxnSp>
      <p:cxnSp>
        <p:nvCxnSpPr>
          <p:cNvPr id="197" name="Straight Arrow Connector 196"/>
          <p:cNvCxnSpPr/>
          <p:nvPr/>
        </p:nvCxnSpPr>
        <p:spPr>
          <a:xfrm>
            <a:off x="3465218" y="3901577"/>
            <a:ext cx="596389" cy="139460"/>
          </a:xfrm>
          <a:prstGeom prst="straightConnector1">
            <a:avLst/>
          </a:prstGeom>
          <a:noFill/>
          <a:ln w="6350" cap="flat" cmpd="sng" algn="ctr">
            <a:solidFill>
              <a:sysClr val="windowText" lastClr="000000"/>
            </a:solidFill>
            <a:prstDash val="solid"/>
            <a:miter lim="800000"/>
            <a:tailEnd type="triangle"/>
          </a:ln>
          <a:effectLst/>
        </p:spPr>
      </p:cxnSp>
      <p:sp>
        <p:nvSpPr>
          <p:cNvPr id="217" name="Rectangle 216"/>
          <p:cNvSpPr/>
          <p:nvPr/>
        </p:nvSpPr>
        <p:spPr>
          <a:xfrm>
            <a:off x="4381474" y="3298673"/>
            <a:ext cx="582510" cy="204883"/>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black"/>
              </a:solidFill>
              <a:effectLst/>
              <a:uLnTx/>
              <a:uFillTx/>
              <a:latin typeface="Calibri"/>
              <a:ea typeface="+mn-ea"/>
              <a:cs typeface="+mn-cs"/>
            </a:endParaRPr>
          </a:p>
        </p:txBody>
      </p:sp>
      <p:sp>
        <p:nvSpPr>
          <p:cNvPr id="218" name="Rectangle 217"/>
          <p:cNvSpPr/>
          <p:nvPr/>
        </p:nvSpPr>
        <p:spPr>
          <a:xfrm>
            <a:off x="4226683" y="3298673"/>
            <a:ext cx="150615" cy="204883"/>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219" name="Straight Connector 218"/>
          <p:cNvCxnSpPr/>
          <p:nvPr/>
        </p:nvCxnSpPr>
        <p:spPr>
          <a:xfrm>
            <a:off x="4226277" y="3245297"/>
            <a:ext cx="735490" cy="0"/>
          </a:xfrm>
          <a:prstGeom prst="line">
            <a:avLst/>
          </a:prstGeom>
          <a:noFill/>
          <a:ln w="19050" cap="flat" cmpd="sng" algn="ctr">
            <a:solidFill>
              <a:srgbClr val="FF0000"/>
            </a:solidFill>
            <a:prstDash val="solid"/>
            <a:miter lim="800000"/>
          </a:ln>
          <a:effectLst/>
        </p:spPr>
      </p:cxnSp>
      <p:cxnSp>
        <p:nvCxnSpPr>
          <p:cNvPr id="220" name="Straight Connector 219"/>
          <p:cNvCxnSpPr/>
          <p:nvPr/>
        </p:nvCxnSpPr>
        <p:spPr>
          <a:xfrm>
            <a:off x="4963899" y="3248514"/>
            <a:ext cx="0" cy="255042"/>
          </a:xfrm>
          <a:prstGeom prst="line">
            <a:avLst/>
          </a:prstGeom>
          <a:noFill/>
          <a:ln w="19050" cap="flat" cmpd="sng" algn="ctr">
            <a:solidFill>
              <a:srgbClr val="FF0000"/>
            </a:solidFill>
            <a:prstDash val="solid"/>
            <a:miter lim="800000"/>
          </a:ln>
          <a:effectLst/>
        </p:spPr>
      </p:cxnSp>
      <p:cxnSp>
        <p:nvCxnSpPr>
          <p:cNvPr id="221" name="Straight Connector 220"/>
          <p:cNvCxnSpPr/>
          <p:nvPr/>
        </p:nvCxnSpPr>
        <p:spPr>
          <a:xfrm>
            <a:off x="4963899" y="3503556"/>
            <a:ext cx="737622" cy="0"/>
          </a:xfrm>
          <a:prstGeom prst="line">
            <a:avLst/>
          </a:prstGeom>
          <a:noFill/>
          <a:ln w="19050" cap="flat" cmpd="sng" algn="ctr">
            <a:solidFill>
              <a:srgbClr val="FF0000"/>
            </a:solidFill>
            <a:prstDash val="solid"/>
            <a:miter lim="800000"/>
          </a:ln>
          <a:effectLst/>
        </p:spPr>
      </p:cxnSp>
      <p:sp>
        <p:nvSpPr>
          <p:cNvPr id="222" name="Rectangle 221"/>
          <p:cNvSpPr/>
          <p:nvPr/>
        </p:nvSpPr>
        <p:spPr>
          <a:xfrm>
            <a:off x="5858443" y="3298673"/>
            <a:ext cx="582510" cy="204883"/>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black"/>
              </a:solidFill>
              <a:effectLst/>
              <a:uLnTx/>
              <a:uFillTx/>
              <a:latin typeface="Calibri"/>
              <a:ea typeface="+mn-ea"/>
              <a:cs typeface="+mn-cs"/>
            </a:endParaRPr>
          </a:p>
        </p:txBody>
      </p:sp>
      <p:sp>
        <p:nvSpPr>
          <p:cNvPr id="223" name="Rectangle 222"/>
          <p:cNvSpPr/>
          <p:nvPr/>
        </p:nvSpPr>
        <p:spPr>
          <a:xfrm>
            <a:off x="5703652" y="3298673"/>
            <a:ext cx="150615" cy="204883"/>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224" name="Straight Connector 223"/>
          <p:cNvCxnSpPr/>
          <p:nvPr/>
        </p:nvCxnSpPr>
        <p:spPr>
          <a:xfrm>
            <a:off x="5703246" y="3249774"/>
            <a:ext cx="735490" cy="0"/>
          </a:xfrm>
          <a:prstGeom prst="line">
            <a:avLst/>
          </a:prstGeom>
          <a:noFill/>
          <a:ln w="19050" cap="flat" cmpd="sng" algn="ctr">
            <a:solidFill>
              <a:srgbClr val="FF0000"/>
            </a:solidFill>
            <a:prstDash val="solid"/>
            <a:miter lim="800000"/>
          </a:ln>
          <a:effectLst/>
        </p:spPr>
      </p:cxnSp>
      <p:cxnSp>
        <p:nvCxnSpPr>
          <p:cNvPr id="225" name="Straight Connector 224"/>
          <p:cNvCxnSpPr/>
          <p:nvPr/>
        </p:nvCxnSpPr>
        <p:spPr>
          <a:xfrm>
            <a:off x="6440868" y="3248514"/>
            <a:ext cx="0" cy="255042"/>
          </a:xfrm>
          <a:prstGeom prst="line">
            <a:avLst/>
          </a:prstGeom>
          <a:noFill/>
          <a:ln w="19050" cap="flat" cmpd="sng" algn="ctr">
            <a:solidFill>
              <a:srgbClr val="FF0000"/>
            </a:solidFill>
            <a:prstDash val="solid"/>
            <a:miter lim="800000"/>
          </a:ln>
          <a:effectLst/>
        </p:spPr>
      </p:cxnSp>
      <p:cxnSp>
        <p:nvCxnSpPr>
          <p:cNvPr id="226" name="Straight Connector 225"/>
          <p:cNvCxnSpPr/>
          <p:nvPr/>
        </p:nvCxnSpPr>
        <p:spPr>
          <a:xfrm>
            <a:off x="6440868" y="3503556"/>
            <a:ext cx="737622" cy="0"/>
          </a:xfrm>
          <a:prstGeom prst="line">
            <a:avLst/>
          </a:prstGeom>
          <a:noFill/>
          <a:ln w="19050" cap="flat" cmpd="sng" algn="ctr">
            <a:solidFill>
              <a:srgbClr val="FF0000"/>
            </a:solidFill>
            <a:prstDash val="solid"/>
            <a:miter lim="800000"/>
          </a:ln>
          <a:effectLst/>
        </p:spPr>
      </p:cxnSp>
      <p:cxnSp>
        <p:nvCxnSpPr>
          <p:cNvPr id="227" name="Straight Connector 226"/>
          <p:cNvCxnSpPr/>
          <p:nvPr/>
        </p:nvCxnSpPr>
        <p:spPr>
          <a:xfrm>
            <a:off x="5708186" y="3248514"/>
            <a:ext cx="0" cy="255042"/>
          </a:xfrm>
          <a:prstGeom prst="line">
            <a:avLst/>
          </a:prstGeom>
          <a:noFill/>
          <a:ln w="19050" cap="flat" cmpd="sng" algn="ctr">
            <a:solidFill>
              <a:srgbClr val="FF0000"/>
            </a:solidFill>
            <a:prstDash val="solid"/>
            <a:miter lim="800000"/>
          </a:ln>
          <a:effectLst/>
        </p:spPr>
      </p:cxnSp>
      <p:cxnSp>
        <p:nvCxnSpPr>
          <p:cNvPr id="228" name="Straight Connector 227"/>
          <p:cNvCxnSpPr/>
          <p:nvPr/>
        </p:nvCxnSpPr>
        <p:spPr>
          <a:xfrm>
            <a:off x="4226277" y="3248514"/>
            <a:ext cx="0" cy="255042"/>
          </a:xfrm>
          <a:prstGeom prst="line">
            <a:avLst/>
          </a:prstGeom>
          <a:noFill/>
          <a:ln w="19050" cap="flat" cmpd="sng" algn="ctr">
            <a:solidFill>
              <a:srgbClr val="FF0000"/>
            </a:solidFill>
            <a:prstDash val="solid"/>
            <a:miter lim="800000"/>
          </a:ln>
          <a:effectLst/>
        </p:spPr>
      </p:cxnSp>
      <p:sp>
        <p:nvSpPr>
          <p:cNvPr id="199" name="Oval 198"/>
          <p:cNvSpPr/>
          <p:nvPr/>
        </p:nvSpPr>
        <p:spPr>
          <a:xfrm>
            <a:off x="5481516" y="1818123"/>
            <a:ext cx="134203" cy="2433611"/>
          </a:xfrm>
          <a:prstGeom prst="ellipse">
            <a:avLst/>
          </a:prstGeom>
          <a:noFill/>
          <a:ln w="12700" cap="flat" cmpd="sng" algn="ctr">
            <a:solidFill>
              <a:srgbClr val="00B0F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200" name="TextBox 199"/>
          <p:cNvSpPr txBox="1"/>
          <p:nvPr/>
        </p:nvSpPr>
        <p:spPr>
          <a:xfrm>
            <a:off x="3469136" y="2005983"/>
            <a:ext cx="441818" cy="237317"/>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rPr>
              <a:t>HDR</a:t>
            </a:r>
          </a:p>
        </p:txBody>
      </p:sp>
      <p:sp>
        <p:nvSpPr>
          <p:cNvPr id="201" name="TextBox 200"/>
          <p:cNvSpPr txBox="1"/>
          <p:nvPr/>
        </p:nvSpPr>
        <p:spPr>
          <a:xfrm>
            <a:off x="3523449" y="2560530"/>
            <a:ext cx="441818" cy="237317"/>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rPr>
              <a:t>HDR</a:t>
            </a:r>
          </a:p>
        </p:txBody>
      </p:sp>
      <p:sp>
        <p:nvSpPr>
          <p:cNvPr id="202" name="TextBox 201"/>
          <p:cNvSpPr txBox="1"/>
          <p:nvPr/>
        </p:nvSpPr>
        <p:spPr>
          <a:xfrm>
            <a:off x="3545280" y="3116405"/>
            <a:ext cx="409579" cy="237317"/>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rPr>
              <a:t>LDR</a:t>
            </a:r>
          </a:p>
        </p:txBody>
      </p:sp>
      <p:sp>
        <p:nvSpPr>
          <p:cNvPr id="203" name="TextBox 202"/>
          <p:cNvSpPr txBox="1"/>
          <p:nvPr/>
        </p:nvSpPr>
        <p:spPr>
          <a:xfrm>
            <a:off x="3536944" y="3697964"/>
            <a:ext cx="441818" cy="237317"/>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rPr>
              <a:t>HDR</a:t>
            </a:r>
          </a:p>
        </p:txBody>
      </p:sp>
      <p:sp>
        <p:nvSpPr>
          <p:cNvPr id="208" name="TextBox 207"/>
          <p:cNvSpPr txBox="1"/>
          <p:nvPr/>
        </p:nvSpPr>
        <p:spPr>
          <a:xfrm>
            <a:off x="7427354" y="2275860"/>
            <a:ext cx="478262" cy="237317"/>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rPr>
              <a:t>Time</a:t>
            </a:r>
          </a:p>
        </p:txBody>
      </p:sp>
      <p:sp>
        <p:nvSpPr>
          <p:cNvPr id="209" name="TextBox 208"/>
          <p:cNvSpPr txBox="1"/>
          <p:nvPr/>
        </p:nvSpPr>
        <p:spPr>
          <a:xfrm>
            <a:off x="7427354" y="2886930"/>
            <a:ext cx="478262" cy="237317"/>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rPr>
              <a:t>Time</a:t>
            </a:r>
          </a:p>
        </p:txBody>
      </p:sp>
      <p:sp>
        <p:nvSpPr>
          <p:cNvPr id="210" name="TextBox 209"/>
          <p:cNvSpPr txBox="1"/>
          <p:nvPr/>
        </p:nvSpPr>
        <p:spPr>
          <a:xfrm>
            <a:off x="7427354" y="3466653"/>
            <a:ext cx="478262" cy="237317"/>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rPr>
              <a:t>Time</a:t>
            </a:r>
          </a:p>
        </p:txBody>
      </p:sp>
      <p:sp>
        <p:nvSpPr>
          <p:cNvPr id="211" name="TextBox 210"/>
          <p:cNvSpPr txBox="1"/>
          <p:nvPr/>
        </p:nvSpPr>
        <p:spPr>
          <a:xfrm>
            <a:off x="7427354" y="4118905"/>
            <a:ext cx="478262" cy="237317"/>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rPr>
              <a:t>Time</a:t>
            </a:r>
          </a:p>
        </p:txBody>
      </p:sp>
      <p:cxnSp>
        <p:nvCxnSpPr>
          <p:cNvPr id="214" name="Straight Arrow Connector 213"/>
          <p:cNvCxnSpPr>
            <a:stCxn id="199" idx="0"/>
          </p:cNvCxnSpPr>
          <p:nvPr/>
        </p:nvCxnSpPr>
        <p:spPr>
          <a:xfrm flipV="1">
            <a:off x="5548618" y="1740023"/>
            <a:ext cx="239623" cy="78100"/>
          </a:xfrm>
          <a:prstGeom prst="straightConnector1">
            <a:avLst/>
          </a:prstGeom>
          <a:noFill/>
          <a:ln w="6350" cap="flat" cmpd="sng" algn="ctr">
            <a:solidFill>
              <a:srgbClr val="00B0F0"/>
            </a:solidFill>
            <a:prstDash val="solid"/>
            <a:miter lim="800000"/>
            <a:tailEnd type="triangle"/>
          </a:ln>
          <a:effectLst/>
        </p:spPr>
      </p:cxnSp>
      <p:cxnSp>
        <p:nvCxnSpPr>
          <p:cNvPr id="18" name="Straight Arrow Connector 17"/>
          <p:cNvCxnSpPr/>
          <p:nvPr/>
        </p:nvCxnSpPr>
        <p:spPr bwMode="auto">
          <a:xfrm>
            <a:off x="6433798" y="4233771"/>
            <a:ext cx="383270" cy="0"/>
          </a:xfrm>
          <a:prstGeom prst="straightConnector1">
            <a:avLst/>
          </a:prstGeom>
          <a:solidFill>
            <a:srgbClr val="00B8FF"/>
          </a:solidFill>
          <a:ln w="9525" cap="flat" cmpd="sng" algn="ctr">
            <a:solidFill>
              <a:schemeClr val="tx1"/>
            </a:solidFill>
            <a:prstDash val="solid"/>
            <a:round/>
            <a:headEnd type="triangle" w="med" len="med"/>
            <a:tailEnd type="triangle" w="med" len="med"/>
          </a:ln>
          <a:effectLst/>
        </p:spPr>
      </p:cxnSp>
      <mc:AlternateContent xmlns:mc="http://schemas.openxmlformats.org/markup-compatibility/2006" xmlns:a14="http://schemas.microsoft.com/office/drawing/2010/main">
        <mc:Choice Requires="a14">
          <p:sp>
            <p:nvSpPr>
              <p:cNvPr id="339" name="Rectangle 338"/>
              <p:cNvSpPr/>
              <p:nvPr/>
            </p:nvSpPr>
            <p:spPr>
              <a:xfrm>
                <a:off x="6433798" y="4225350"/>
                <a:ext cx="411588" cy="276999"/>
              </a:xfrm>
              <a:prstGeom prst="rect">
                <a:avLst/>
              </a:prstGeom>
            </p:spPr>
            <p:txBody>
              <a:bodyPr wrap="none">
                <a:spAutoFit/>
              </a:bodyPr>
              <a:lstStyle/>
              <a:p>
                <a:r>
                  <a:rPr lang="en-US" sz="1200" dirty="0">
                    <a:solidFill>
                      <a:prstClr val="black"/>
                    </a:solidFill>
                    <a:latin typeface="Calibri"/>
                  </a:rPr>
                  <a:t>2</a:t>
                </a:r>
                <a14:m>
                  <m:oMath xmlns:m="http://schemas.openxmlformats.org/officeDocument/2006/math">
                    <m:r>
                      <a:rPr lang="en-US" sz="1200" b="0" i="1" smtClean="0">
                        <a:solidFill>
                          <a:prstClr val="black"/>
                        </a:solidFill>
                        <a:latin typeface="Cambria Math" panose="02040503050406030204" pitchFamily="18" charset="0"/>
                      </a:rPr>
                      <m:t>𝜇</m:t>
                    </m:r>
                  </m:oMath>
                </a14:m>
                <a:r>
                  <a:rPr lang="en-US" sz="1200" dirty="0">
                    <a:solidFill>
                      <a:schemeClr val="tx1"/>
                    </a:solidFill>
                  </a:rPr>
                  <a:t>s</a:t>
                </a:r>
              </a:p>
            </p:txBody>
          </p:sp>
        </mc:Choice>
        <mc:Fallback xmlns="">
          <p:sp>
            <p:nvSpPr>
              <p:cNvPr id="339" name="Rectangle 338"/>
              <p:cNvSpPr>
                <a:spLocks noRot="1" noChangeAspect="1" noMove="1" noResize="1" noEditPoints="1" noAdjustHandles="1" noChangeArrowheads="1" noChangeShapeType="1" noTextEdit="1"/>
              </p:cNvSpPr>
              <p:nvPr/>
            </p:nvSpPr>
            <p:spPr>
              <a:xfrm>
                <a:off x="6433798" y="4225350"/>
                <a:ext cx="411588" cy="276999"/>
              </a:xfrm>
              <a:prstGeom prst="rect">
                <a:avLst/>
              </a:prstGeom>
              <a:blipFill>
                <a:blip r:embed="rId3"/>
                <a:stretch>
                  <a:fillRect b="-17391"/>
                </a:stretch>
              </a:blipFill>
            </p:spPr>
            <p:txBody>
              <a:bodyPr/>
              <a:lstStyle/>
              <a:p>
                <a:r>
                  <a:rPr lang="en-US">
                    <a:noFill/>
                  </a:rPr>
                  <a:t> </a:t>
                </a:r>
              </a:p>
            </p:txBody>
          </p:sp>
        </mc:Fallback>
      </mc:AlternateContent>
      <p:sp>
        <p:nvSpPr>
          <p:cNvPr id="166" name="Content Placeholder 3"/>
          <p:cNvSpPr>
            <a:spLocks noGrp="1"/>
          </p:cNvSpPr>
          <p:nvPr>
            <p:ph idx="1"/>
          </p:nvPr>
        </p:nvSpPr>
        <p:spPr>
          <a:xfrm>
            <a:off x="685750" y="4509187"/>
            <a:ext cx="7770813" cy="1317857"/>
          </a:xfrm>
        </p:spPr>
        <p:txBody>
          <a:bodyPr/>
          <a:lstStyle/>
          <a:p>
            <a:pPr marL="285750" indent="-285750" algn="just">
              <a:buFont typeface="Arial" panose="020B0604020202020204" pitchFamily="34" charset="0"/>
              <a:buChar char="•"/>
            </a:pPr>
            <a:r>
              <a:rPr lang="en-US" sz="2000" dirty="0">
                <a:solidFill>
                  <a:schemeClr val="tx1"/>
                </a:solidFill>
              </a:rPr>
              <a:t>The PAPR can be significantly high since the ON signals on different channels overlap in time in case of FDMA</a:t>
            </a:r>
          </a:p>
          <a:p>
            <a:pPr marL="285750" lvl="0" indent="-285750" algn="just">
              <a:buFont typeface="Arial" panose="020B0604020202020204" pitchFamily="34" charset="0"/>
              <a:buChar char="•"/>
            </a:pPr>
            <a:r>
              <a:rPr lang="en-US" sz="2000" dirty="0">
                <a:solidFill>
                  <a:schemeClr val="tx1"/>
                </a:solidFill>
              </a:rPr>
              <a:t>Intractable problem because </a:t>
            </a:r>
          </a:p>
          <a:p>
            <a:pPr marL="685800" lvl="1" algn="just">
              <a:buFont typeface="Arial" panose="020B0604020202020204" pitchFamily="34" charset="0"/>
              <a:buChar char="•"/>
            </a:pPr>
            <a:r>
              <a:rPr lang="en-US" sz="1600" dirty="0">
                <a:solidFill>
                  <a:schemeClr val="tx1"/>
                </a:solidFill>
              </a:rPr>
              <a:t>There may be 1, 2, 3, or 4 active channels</a:t>
            </a:r>
          </a:p>
          <a:p>
            <a:pPr marL="685800" lvl="1" algn="just">
              <a:buFont typeface="Arial" panose="020B0604020202020204" pitchFamily="34" charset="0"/>
              <a:buChar char="•"/>
            </a:pPr>
            <a:r>
              <a:rPr lang="en-US" sz="1600" dirty="0">
                <a:solidFill>
                  <a:schemeClr val="tx1"/>
                </a:solidFill>
              </a:rPr>
              <a:t>The active channel locations in frequency could be different</a:t>
            </a:r>
          </a:p>
          <a:p>
            <a:pPr marL="685800" lvl="1" algn="just">
              <a:buFont typeface="Arial" panose="020B0604020202020204" pitchFamily="34" charset="0"/>
              <a:buChar char="•"/>
            </a:pPr>
            <a:r>
              <a:rPr lang="en-US" sz="1600" dirty="0">
                <a:solidFill>
                  <a:schemeClr val="tx1"/>
                </a:solidFill>
              </a:rPr>
              <a:t>LDR and HDR waveforms can also be different (e.g., CP size etc.)</a:t>
            </a:r>
            <a:endParaRPr lang="en-US" sz="1600" dirty="0"/>
          </a:p>
        </p:txBody>
      </p:sp>
      <p:sp>
        <p:nvSpPr>
          <p:cNvPr id="167" name="Right Brace 166"/>
          <p:cNvSpPr/>
          <p:nvPr/>
        </p:nvSpPr>
        <p:spPr bwMode="auto">
          <a:xfrm>
            <a:off x="6853285" y="5573717"/>
            <a:ext cx="340212" cy="888427"/>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8" name="TextBox 167"/>
          <p:cNvSpPr txBox="1"/>
          <p:nvPr/>
        </p:nvSpPr>
        <p:spPr>
          <a:xfrm>
            <a:off x="7193497" y="5450480"/>
            <a:ext cx="1541915" cy="1077218"/>
          </a:xfrm>
          <a:prstGeom prst="rect">
            <a:avLst/>
          </a:prstGeom>
          <a:noFill/>
        </p:spPr>
        <p:txBody>
          <a:bodyPr wrap="square" rtlCol="0">
            <a:spAutoFit/>
          </a:bodyPr>
          <a:lstStyle/>
          <a:p>
            <a:r>
              <a:rPr lang="en-US" sz="1600" dirty="0">
                <a:solidFill>
                  <a:schemeClr val="tx1"/>
                </a:solidFill>
              </a:rPr>
              <a:t>many combinations for a given time period</a:t>
            </a:r>
          </a:p>
        </p:txBody>
      </p:sp>
      <p:sp>
        <p:nvSpPr>
          <p:cNvPr id="5" name="TextBox 4"/>
          <p:cNvSpPr txBox="1"/>
          <p:nvPr/>
        </p:nvSpPr>
        <p:spPr>
          <a:xfrm>
            <a:off x="5733494" y="1518965"/>
            <a:ext cx="1630575" cy="307777"/>
          </a:xfrm>
          <a:prstGeom prst="rect">
            <a:avLst/>
          </a:prstGeom>
          <a:noFill/>
        </p:spPr>
        <p:txBody>
          <a:bodyPr wrap="none" rtlCol="0">
            <a:spAutoFit/>
          </a:bodyPr>
          <a:lstStyle/>
          <a:p>
            <a:r>
              <a:rPr lang="en-US" sz="1400" dirty="0">
                <a:solidFill>
                  <a:srgbClr val="00B0F0"/>
                </a:solidFill>
              </a:rPr>
              <a:t>Overlapping in time</a:t>
            </a:r>
          </a:p>
        </p:txBody>
      </p:sp>
    </p:spTree>
    <p:extLst>
      <p:ext uri="{BB962C8B-B14F-4D97-AF65-F5344CB8AC3E}">
        <p14:creationId xmlns:p14="http://schemas.microsoft.com/office/powerpoint/2010/main" val="2001145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3379"/>
            <a:ext cx="7770813" cy="640485"/>
          </a:xfrm>
        </p:spPr>
        <p:txBody>
          <a:bodyPr/>
          <a:lstStyle/>
          <a:p>
            <a:r>
              <a:rPr lang="en-US" dirty="0"/>
              <a:t>Transmitter Block Diagram (HDR)</a:t>
            </a:r>
          </a:p>
        </p:txBody>
      </p:sp>
      <p:cxnSp>
        <p:nvCxnSpPr>
          <p:cNvPr id="580" name="Straight Connector 579"/>
          <p:cNvCxnSpPr/>
          <p:nvPr/>
        </p:nvCxnSpPr>
        <p:spPr>
          <a:xfrm>
            <a:off x="5373958" y="1469073"/>
            <a:ext cx="0" cy="2551066"/>
          </a:xfrm>
          <a:prstGeom prst="line">
            <a:avLst/>
          </a:prstGeom>
          <a:noFill/>
          <a:ln w="6350" cap="flat" cmpd="sng" algn="ctr">
            <a:solidFill>
              <a:sysClr val="windowText" lastClr="000000"/>
            </a:solidFill>
            <a:prstDash val="solid"/>
            <a:miter lim="800000"/>
          </a:ln>
          <a:effectLst/>
        </p:spPr>
      </p:cxnSp>
      <p:cxnSp>
        <p:nvCxnSpPr>
          <p:cNvPr id="582" name="Straight Connector 581"/>
          <p:cNvCxnSpPr/>
          <p:nvPr/>
        </p:nvCxnSpPr>
        <p:spPr>
          <a:xfrm>
            <a:off x="5968305" y="1462483"/>
            <a:ext cx="0" cy="2551066"/>
          </a:xfrm>
          <a:prstGeom prst="line">
            <a:avLst/>
          </a:prstGeom>
          <a:noFill/>
          <a:ln w="6350" cap="flat" cmpd="sng" algn="ctr">
            <a:solidFill>
              <a:sysClr val="windowText" lastClr="000000"/>
            </a:solidFill>
            <a:prstDash val="solid"/>
            <a:miter lim="800000"/>
          </a:ln>
          <a:effectLst/>
        </p:spPr>
      </p:cxnSp>
      <p:cxnSp>
        <p:nvCxnSpPr>
          <p:cNvPr id="583" name="Straight Connector 582"/>
          <p:cNvCxnSpPr/>
          <p:nvPr/>
        </p:nvCxnSpPr>
        <p:spPr>
          <a:xfrm>
            <a:off x="6569200" y="1462483"/>
            <a:ext cx="0" cy="2307220"/>
          </a:xfrm>
          <a:prstGeom prst="line">
            <a:avLst/>
          </a:prstGeom>
          <a:noFill/>
          <a:ln w="6350" cap="flat" cmpd="sng" algn="ctr">
            <a:solidFill>
              <a:sysClr val="windowText" lastClr="000000"/>
            </a:solidFill>
            <a:prstDash val="solid"/>
            <a:miter lim="800000"/>
          </a:ln>
          <a:effectLst/>
        </p:spPr>
      </p:cxnSp>
      <p:cxnSp>
        <p:nvCxnSpPr>
          <p:cNvPr id="584" name="Straight Connector 583"/>
          <p:cNvCxnSpPr/>
          <p:nvPr/>
        </p:nvCxnSpPr>
        <p:spPr>
          <a:xfrm>
            <a:off x="7178304" y="1462483"/>
            <a:ext cx="0" cy="2326991"/>
          </a:xfrm>
          <a:prstGeom prst="line">
            <a:avLst/>
          </a:prstGeom>
          <a:noFill/>
          <a:ln w="6350" cap="flat" cmpd="sng" algn="ctr">
            <a:solidFill>
              <a:sysClr val="windowText" lastClr="000000"/>
            </a:solidFill>
            <a:prstDash val="solid"/>
            <a:miter lim="800000"/>
          </a:ln>
          <a:effectLst/>
        </p:spPr>
      </p:cxnSp>
      <p:cxnSp>
        <p:nvCxnSpPr>
          <p:cNvPr id="585" name="Straight Connector 584"/>
          <p:cNvCxnSpPr/>
          <p:nvPr/>
        </p:nvCxnSpPr>
        <p:spPr>
          <a:xfrm>
            <a:off x="7780030" y="1462483"/>
            <a:ext cx="0" cy="2557657"/>
          </a:xfrm>
          <a:prstGeom prst="line">
            <a:avLst/>
          </a:prstGeom>
          <a:noFill/>
          <a:ln w="6350" cap="flat" cmpd="sng" algn="ctr">
            <a:solidFill>
              <a:sysClr val="windowText" lastClr="000000"/>
            </a:solidFill>
            <a:prstDash val="solid"/>
            <a:miter lim="800000"/>
          </a:ln>
          <a:effectLst/>
        </p:spPr>
      </p:cxnSp>
      <p:cxnSp>
        <p:nvCxnSpPr>
          <p:cNvPr id="586" name="Straight Arrow Connector 585"/>
          <p:cNvCxnSpPr/>
          <p:nvPr/>
        </p:nvCxnSpPr>
        <p:spPr>
          <a:xfrm>
            <a:off x="5340529" y="1947496"/>
            <a:ext cx="2960501" cy="0"/>
          </a:xfrm>
          <a:prstGeom prst="straightConnector1">
            <a:avLst/>
          </a:prstGeom>
          <a:noFill/>
          <a:ln w="6350" cap="flat" cmpd="sng" algn="ctr">
            <a:solidFill>
              <a:sysClr val="windowText" lastClr="000000"/>
            </a:solidFill>
            <a:prstDash val="solid"/>
            <a:miter lim="800000"/>
            <a:tailEnd type="triangle"/>
          </a:ln>
          <a:effectLst/>
        </p:spPr>
      </p:cxnSp>
      <p:grpSp>
        <p:nvGrpSpPr>
          <p:cNvPr id="587" name="Group 586"/>
          <p:cNvGrpSpPr/>
          <p:nvPr/>
        </p:nvGrpSpPr>
        <p:grpSpPr>
          <a:xfrm>
            <a:off x="5970466" y="1650436"/>
            <a:ext cx="601891" cy="297058"/>
            <a:chOff x="8084996" y="1405169"/>
            <a:chExt cx="844201" cy="497331"/>
          </a:xfrm>
        </p:grpSpPr>
        <p:grpSp>
          <p:nvGrpSpPr>
            <p:cNvPr id="590" name="Group 589"/>
            <p:cNvGrpSpPr/>
            <p:nvPr/>
          </p:nvGrpSpPr>
          <p:grpSpPr>
            <a:xfrm>
              <a:off x="8084996" y="1405169"/>
              <a:ext cx="844201" cy="492879"/>
              <a:chOff x="6780577" y="315907"/>
              <a:chExt cx="844201" cy="492879"/>
            </a:xfrm>
          </p:grpSpPr>
          <p:sp>
            <p:nvSpPr>
              <p:cNvPr id="592" name="Rectangle 591"/>
              <p:cNvSpPr/>
              <p:nvPr/>
            </p:nvSpPr>
            <p:spPr>
              <a:xfrm>
                <a:off x="7308129" y="412974"/>
                <a:ext cx="315252"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593" name="Rectangle 592"/>
              <p:cNvSpPr/>
              <p:nvPr/>
            </p:nvSpPr>
            <p:spPr>
              <a:xfrm>
                <a:off x="7206325" y="412974"/>
                <a:ext cx="101804"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594" name="Straight Connector 593"/>
              <p:cNvCxnSpPr/>
              <p:nvPr/>
            </p:nvCxnSpPr>
            <p:spPr>
              <a:xfrm>
                <a:off x="6780577" y="808786"/>
                <a:ext cx="420880" cy="0"/>
              </a:xfrm>
              <a:prstGeom prst="line">
                <a:avLst/>
              </a:prstGeom>
              <a:noFill/>
              <a:ln w="19050" cap="flat" cmpd="sng" algn="ctr">
                <a:solidFill>
                  <a:srgbClr val="FF0000"/>
                </a:solidFill>
                <a:prstDash val="solid"/>
                <a:miter lim="800000"/>
              </a:ln>
              <a:effectLst/>
            </p:spPr>
          </p:cxnSp>
          <p:cxnSp>
            <p:nvCxnSpPr>
              <p:cNvPr id="595" name="Straight Connector 594"/>
              <p:cNvCxnSpPr/>
              <p:nvPr/>
            </p:nvCxnSpPr>
            <p:spPr>
              <a:xfrm>
                <a:off x="7202678" y="315907"/>
                <a:ext cx="0" cy="489210"/>
              </a:xfrm>
              <a:prstGeom prst="line">
                <a:avLst/>
              </a:prstGeom>
              <a:noFill/>
              <a:ln w="19050" cap="flat" cmpd="sng" algn="ctr">
                <a:solidFill>
                  <a:srgbClr val="FF0000"/>
                </a:solidFill>
                <a:prstDash val="solid"/>
                <a:miter lim="800000"/>
              </a:ln>
              <a:effectLst/>
            </p:spPr>
          </p:cxnSp>
          <p:cxnSp>
            <p:nvCxnSpPr>
              <p:cNvPr id="596" name="Straight Connector 595"/>
              <p:cNvCxnSpPr/>
              <p:nvPr/>
            </p:nvCxnSpPr>
            <p:spPr>
              <a:xfrm>
                <a:off x="7202678" y="321447"/>
                <a:ext cx="422100" cy="0"/>
              </a:xfrm>
              <a:prstGeom prst="line">
                <a:avLst/>
              </a:prstGeom>
              <a:noFill/>
              <a:ln w="19050" cap="flat" cmpd="sng" algn="ctr">
                <a:solidFill>
                  <a:srgbClr val="FF0000"/>
                </a:solidFill>
                <a:prstDash val="solid"/>
                <a:miter lim="800000"/>
              </a:ln>
              <a:effectLst/>
            </p:spPr>
          </p:cxnSp>
        </p:grpSp>
        <p:cxnSp>
          <p:nvCxnSpPr>
            <p:cNvPr id="589" name="Straight Connector 588"/>
            <p:cNvCxnSpPr/>
            <p:nvPr/>
          </p:nvCxnSpPr>
          <p:spPr>
            <a:xfrm>
              <a:off x="8929072" y="1413290"/>
              <a:ext cx="0" cy="489210"/>
            </a:xfrm>
            <a:prstGeom prst="line">
              <a:avLst/>
            </a:prstGeom>
            <a:noFill/>
            <a:ln w="19050" cap="flat" cmpd="sng" algn="ctr">
              <a:solidFill>
                <a:srgbClr val="FF0000"/>
              </a:solidFill>
              <a:prstDash val="solid"/>
              <a:miter lim="800000"/>
            </a:ln>
            <a:effectLst/>
          </p:spPr>
        </p:cxnSp>
      </p:grpSp>
      <p:grpSp>
        <p:nvGrpSpPr>
          <p:cNvPr id="600" name="Group 599"/>
          <p:cNvGrpSpPr/>
          <p:nvPr/>
        </p:nvGrpSpPr>
        <p:grpSpPr>
          <a:xfrm>
            <a:off x="5370051" y="1649271"/>
            <a:ext cx="601891" cy="295861"/>
            <a:chOff x="7240495" y="1407172"/>
            <a:chExt cx="844201" cy="495328"/>
          </a:xfrm>
        </p:grpSpPr>
        <p:sp>
          <p:nvSpPr>
            <p:cNvPr id="602" name="Rectangle 601"/>
            <p:cNvSpPr/>
            <p:nvPr/>
          </p:nvSpPr>
          <p:spPr>
            <a:xfrm>
              <a:off x="7329306" y="1504239"/>
              <a:ext cx="333338"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603" name="Rectangle 602"/>
            <p:cNvSpPr/>
            <p:nvPr/>
          </p:nvSpPr>
          <p:spPr>
            <a:xfrm>
              <a:off x="7240727" y="1504239"/>
              <a:ext cx="86189"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604" name="Straight Connector 603"/>
            <p:cNvCxnSpPr/>
            <p:nvPr/>
          </p:nvCxnSpPr>
          <p:spPr>
            <a:xfrm>
              <a:off x="7240495" y="1410811"/>
              <a:ext cx="420880" cy="0"/>
            </a:xfrm>
            <a:prstGeom prst="line">
              <a:avLst/>
            </a:prstGeom>
            <a:noFill/>
            <a:ln w="19050" cap="flat" cmpd="sng" algn="ctr">
              <a:solidFill>
                <a:srgbClr val="FF0000"/>
              </a:solidFill>
              <a:prstDash val="solid"/>
              <a:miter lim="800000"/>
            </a:ln>
            <a:effectLst/>
          </p:spPr>
        </p:cxnSp>
        <p:cxnSp>
          <p:nvCxnSpPr>
            <p:cNvPr id="605" name="Straight Connector 604"/>
            <p:cNvCxnSpPr/>
            <p:nvPr/>
          </p:nvCxnSpPr>
          <p:spPr>
            <a:xfrm>
              <a:off x="7662596" y="1407172"/>
              <a:ext cx="0" cy="489210"/>
            </a:xfrm>
            <a:prstGeom prst="line">
              <a:avLst/>
            </a:prstGeom>
            <a:noFill/>
            <a:ln w="19050" cap="flat" cmpd="sng" algn="ctr">
              <a:solidFill>
                <a:srgbClr val="FF0000"/>
              </a:solidFill>
              <a:prstDash val="solid"/>
              <a:miter lim="800000"/>
            </a:ln>
            <a:effectLst/>
          </p:spPr>
        </p:cxnSp>
        <p:cxnSp>
          <p:nvCxnSpPr>
            <p:cNvPr id="606" name="Straight Connector 605"/>
            <p:cNvCxnSpPr/>
            <p:nvPr/>
          </p:nvCxnSpPr>
          <p:spPr>
            <a:xfrm>
              <a:off x="7662596" y="1902500"/>
              <a:ext cx="422100" cy="0"/>
            </a:xfrm>
            <a:prstGeom prst="line">
              <a:avLst/>
            </a:prstGeom>
            <a:noFill/>
            <a:ln w="19050" cap="flat" cmpd="sng" algn="ctr">
              <a:solidFill>
                <a:srgbClr val="FF0000"/>
              </a:solidFill>
              <a:prstDash val="solid"/>
              <a:miter lim="800000"/>
            </a:ln>
            <a:effectLst/>
          </p:spPr>
        </p:cxnSp>
      </p:grpSp>
      <p:sp>
        <p:nvSpPr>
          <p:cNvPr id="601" name="TextBox 600"/>
          <p:cNvSpPr txBox="1"/>
          <p:nvPr/>
        </p:nvSpPr>
        <p:spPr>
          <a:xfrm>
            <a:off x="5712430" y="1740244"/>
            <a:ext cx="192629" cy="246221"/>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a:ea typeface="+mn-ea"/>
              </a:rPr>
              <a:t>0</a:t>
            </a:r>
          </a:p>
        </p:txBody>
      </p:sp>
      <p:cxnSp>
        <p:nvCxnSpPr>
          <p:cNvPr id="599" name="Straight Connector 598"/>
          <p:cNvCxnSpPr/>
          <p:nvPr/>
        </p:nvCxnSpPr>
        <p:spPr>
          <a:xfrm>
            <a:off x="5370051" y="1655286"/>
            <a:ext cx="0" cy="292207"/>
          </a:xfrm>
          <a:prstGeom prst="line">
            <a:avLst/>
          </a:prstGeom>
          <a:noFill/>
          <a:ln w="19050" cap="flat" cmpd="sng" algn="ctr">
            <a:solidFill>
              <a:srgbClr val="FF0000"/>
            </a:solidFill>
            <a:prstDash val="solid"/>
            <a:miter lim="800000"/>
          </a:ln>
          <a:effectLst/>
        </p:spPr>
      </p:cxnSp>
      <p:grpSp>
        <p:nvGrpSpPr>
          <p:cNvPr id="607" name="Group 606"/>
          <p:cNvGrpSpPr/>
          <p:nvPr/>
        </p:nvGrpSpPr>
        <p:grpSpPr>
          <a:xfrm>
            <a:off x="6572777" y="1650436"/>
            <a:ext cx="601891" cy="297058"/>
            <a:chOff x="8084996" y="1405169"/>
            <a:chExt cx="844201" cy="497331"/>
          </a:xfrm>
        </p:grpSpPr>
        <p:grpSp>
          <p:nvGrpSpPr>
            <p:cNvPr id="610" name="Group 609"/>
            <p:cNvGrpSpPr/>
            <p:nvPr/>
          </p:nvGrpSpPr>
          <p:grpSpPr>
            <a:xfrm>
              <a:off x="8084996" y="1405169"/>
              <a:ext cx="844201" cy="492879"/>
              <a:chOff x="6780577" y="315907"/>
              <a:chExt cx="844201" cy="492879"/>
            </a:xfrm>
          </p:grpSpPr>
          <p:sp>
            <p:nvSpPr>
              <p:cNvPr id="612" name="Rectangle 611"/>
              <p:cNvSpPr/>
              <p:nvPr/>
            </p:nvSpPr>
            <p:spPr>
              <a:xfrm>
                <a:off x="7308129" y="412974"/>
                <a:ext cx="315252"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613" name="Rectangle 612"/>
              <p:cNvSpPr/>
              <p:nvPr/>
            </p:nvSpPr>
            <p:spPr>
              <a:xfrm>
                <a:off x="7206325" y="412974"/>
                <a:ext cx="101804"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614" name="Straight Connector 613"/>
              <p:cNvCxnSpPr/>
              <p:nvPr/>
            </p:nvCxnSpPr>
            <p:spPr>
              <a:xfrm>
                <a:off x="6780577" y="808786"/>
                <a:ext cx="420880" cy="0"/>
              </a:xfrm>
              <a:prstGeom prst="line">
                <a:avLst/>
              </a:prstGeom>
              <a:noFill/>
              <a:ln w="19050" cap="flat" cmpd="sng" algn="ctr">
                <a:solidFill>
                  <a:srgbClr val="FF0000"/>
                </a:solidFill>
                <a:prstDash val="solid"/>
                <a:miter lim="800000"/>
              </a:ln>
              <a:effectLst/>
            </p:spPr>
          </p:cxnSp>
          <p:cxnSp>
            <p:nvCxnSpPr>
              <p:cNvPr id="615" name="Straight Connector 614"/>
              <p:cNvCxnSpPr/>
              <p:nvPr/>
            </p:nvCxnSpPr>
            <p:spPr>
              <a:xfrm>
                <a:off x="7202678" y="315907"/>
                <a:ext cx="0" cy="489210"/>
              </a:xfrm>
              <a:prstGeom prst="line">
                <a:avLst/>
              </a:prstGeom>
              <a:noFill/>
              <a:ln w="19050" cap="flat" cmpd="sng" algn="ctr">
                <a:solidFill>
                  <a:srgbClr val="FF0000"/>
                </a:solidFill>
                <a:prstDash val="solid"/>
                <a:miter lim="800000"/>
              </a:ln>
              <a:effectLst/>
            </p:spPr>
          </p:cxnSp>
          <p:cxnSp>
            <p:nvCxnSpPr>
              <p:cNvPr id="616" name="Straight Connector 615"/>
              <p:cNvCxnSpPr/>
              <p:nvPr/>
            </p:nvCxnSpPr>
            <p:spPr>
              <a:xfrm>
                <a:off x="7202678" y="321447"/>
                <a:ext cx="422100" cy="0"/>
              </a:xfrm>
              <a:prstGeom prst="line">
                <a:avLst/>
              </a:prstGeom>
              <a:noFill/>
              <a:ln w="19050" cap="flat" cmpd="sng" algn="ctr">
                <a:solidFill>
                  <a:srgbClr val="FF0000"/>
                </a:solidFill>
                <a:prstDash val="solid"/>
                <a:miter lim="800000"/>
              </a:ln>
              <a:effectLst/>
            </p:spPr>
          </p:cxnSp>
        </p:grpSp>
        <p:cxnSp>
          <p:nvCxnSpPr>
            <p:cNvPr id="609" name="Straight Connector 608"/>
            <p:cNvCxnSpPr/>
            <p:nvPr/>
          </p:nvCxnSpPr>
          <p:spPr>
            <a:xfrm>
              <a:off x="8929072" y="1413290"/>
              <a:ext cx="0" cy="489210"/>
            </a:xfrm>
            <a:prstGeom prst="line">
              <a:avLst/>
            </a:prstGeom>
            <a:noFill/>
            <a:ln w="19050" cap="flat" cmpd="sng" algn="ctr">
              <a:solidFill>
                <a:srgbClr val="FF0000"/>
              </a:solidFill>
              <a:prstDash val="solid"/>
              <a:miter lim="800000"/>
            </a:ln>
            <a:effectLst/>
          </p:spPr>
        </p:cxnSp>
      </p:grpSp>
      <p:grpSp>
        <p:nvGrpSpPr>
          <p:cNvPr id="617" name="Group 616"/>
          <p:cNvGrpSpPr/>
          <p:nvPr/>
        </p:nvGrpSpPr>
        <p:grpSpPr>
          <a:xfrm>
            <a:off x="7178724" y="1649271"/>
            <a:ext cx="601891" cy="298222"/>
            <a:chOff x="7240495" y="1407172"/>
            <a:chExt cx="844201" cy="499280"/>
          </a:xfrm>
        </p:grpSpPr>
        <p:grpSp>
          <p:nvGrpSpPr>
            <p:cNvPr id="620" name="Group 619"/>
            <p:cNvGrpSpPr/>
            <p:nvPr/>
          </p:nvGrpSpPr>
          <p:grpSpPr>
            <a:xfrm>
              <a:off x="7240495" y="1407172"/>
              <a:ext cx="844201" cy="495327"/>
              <a:chOff x="7240495" y="1407172"/>
              <a:chExt cx="844201" cy="495328"/>
            </a:xfrm>
          </p:grpSpPr>
          <p:sp>
            <p:nvSpPr>
              <p:cNvPr id="622" name="Rectangle 621"/>
              <p:cNvSpPr/>
              <p:nvPr/>
            </p:nvSpPr>
            <p:spPr>
              <a:xfrm>
                <a:off x="7329306" y="1504239"/>
                <a:ext cx="333338"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623" name="Rectangle 622"/>
              <p:cNvSpPr/>
              <p:nvPr/>
            </p:nvSpPr>
            <p:spPr>
              <a:xfrm>
                <a:off x="7240727" y="1504239"/>
                <a:ext cx="86189"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624" name="Straight Connector 623"/>
              <p:cNvCxnSpPr/>
              <p:nvPr/>
            </p:nvCxnSpPr>
            <p:spPr>
              <a:xfrm>
                <a:off x="7240495" y="1410811"/>
                <a:ext cx="420880" cy="0"/>
              </a:xfrm>
              <a:prstGeom prst="line">
                <a:avLst/>
              </a:prstGeom>
              <a:noFill/>
              <a:ln w="19050" cap="flat" cmpd="sng" algn="ctr">
                <a:solidFill>
                  <a:srgbClr val="FF0000"/>
                </a:solidFill>
                <a:prstDash val="solid"/>
                <a:miter lim="800000"/>
              </a:ln>
              <a:effectLst/>
            </p:spPr>
          </p:cxnSp>
          <p:cxnSp>
            <p:nvCxnSpPr>
              <p:cNvPr id="625" name="Straight Connector 624"/>
              <p:cNvCxnSpPr/>
              <p:nvPr/>
            </p:nvCxnSpPr>
            <p:spPr>
              <a:xfrm>
                <a:off x="7662596" y="1407172"/>
                <a:ext cx="0" cy="489210"/>
              </a:xfrm>
              <a:prstGeom prst="line">
                <a:avLst/>
              </a:prstGeom>
              <a:noFill/>
              <a:ln w="19050" cap="flat" cmpd="sng" algn="ctr">
                <a:solidFill>
                  <a:srgbClr val="FF0000"/>
                </a:solidFill>
                <a:prstDash val="solid"/>
                <a:miter lim="800000"/>
              </a:ln>
              <a:effectLst/>
            </p:spPr>
          </p:cxnSp>
          <p:cxnSp>
            <p:nvCxnSpPr>
              <p:cNvPr id="626" name="Straight Connector 625"/>
              <p:cNvCxnSpPr/>
              <p:nvPr/>
            </p:nvCxnSpPr>
            <p:spPr>
              <a:xfrm>
                <a:off x="7662596" y="1902500"/>
                <a:ext cx="422100" cy="0"/>
              </a:xfrm>
              <a:prstGeom prst="line">
                <a:avLst/>
              </a:prstGeom>
              <a:noFill/>
              <a:ln w="19050" cap="flat" cmpd="sng" algn="ctr">
                <a:solidFill>
                  <a:srgbClr val="FF0000"/>
                </a:solidFill>
                <a:prstDash val="solid"/>
                <a:miter lim="800000"/>
              </a:ln>
              <a:effectLst/>
            </p:spPr>
          </p:cxnSp>
        </p:grpSp>
        <p:cxnSp>
          <p:nvCxnSpPr>
            <p:cNvPr id="619" name="Straight Connector 618"/>
            <p:cNvCxnSpPr/>
            <p:nvPr/>
          </p:nvCxnSpPr>
          <p:spPr>
            <a:xfrm>
              <a:off x="7240495" y="1417242"/>
              <a:ext cx="0" cy="489210"/>
            </a:xfrm>
            <a:prstGeom prst="line">
              <a:avLst/>
            </a:prstGeom>
            <a:noFill/>
            <a:ln w="19050" cap="flat" cmpd="sng" algn="ctr">
              <a:solidFill>
                <a:srgbClr val="FF0000"/>
              </a:solidFill>
              <a:prstDash val="solid"/>
              <a:miter lim="800000"/>
            </a:ln>
            <a:effectLst/>
          </p:spPr>
        </p:cxnSp>
      </p:grpSp>
      <p:cxnSp>
        <p:nvCxnSpPr>
          <p:cNvPr id="627" name="Straight Arrow Connector 626"/>
          <p:cNvCxnSpPr/>
          <p:nvPr/>
        </p:nvCxnSpPr>
        <p:spPr>
          <a:xfrm>
            <a:off x="5340528" y="2643814"/>
            <a:ext cx="2960501" cy="0"/>
          </a:xfrm>
          <a:prstGeom prst="straightConnector1">
            <a:avLst/>
          </a:prstGeom>
          <a:noFill/>
          <a:ln w="6350" cap="flat" cmpd="sng" algn="ctr">
            <a:solidFill>
              <a:sysClr val="windowText" lastClr="000000"/>
            </a:solidFill>
            <a:prstDash val="solid"/>
            <a:miter lim="800000"/>
            <a:tailEnd type="triangle"/>
          </a:ln>
          <a:effectLst/>
        </p:spPr>
      </p:cxnSp>
      <p:grpSp>
        <p:nvGrpSpPr>
          <p:cNvPr id="628" name="Group 627"/>
          <p:cNvGrpSpPr/>
          <p:nvPr/>
        </p:nvGrpSpPr>
        <p:grpSpPr>
          <a:xfrm>
            <a:off x="5970466" y="2346755"/>
            <a:ext cx="601891" cy="297058"/>
            <a:chOff x="8084996" y="1405169"/>
            <a:chExt cx="844201" cy="497331"/>
          </a:xfrm>
        </p:grpSpPr>
        <p:grpSp>
          <p:nvGrpSpPr>
            <p:cNvPr id="631" name="Group 630"/>
            <p:cNvGrpSpPr/>
            <p:nvPr/>
          </p:nvGrpSpPr>
          <p:grpSpPr>
            <a:xfrm>
              <a:off x="8084996" y="1405169"/>
              <a:ext cx="844201" cy="492879"/>
              <a:chOff x="6780577" y="315907"/>
              <a:chExt cx="844201" cy="492879"/>
            </a:xfrm>
          </p:grpSpPr>
          <p:sp>
            <p:nvSpPr>
              <p:cNvPr id="633" name="Rectangle 632"/>
              <p:cNvSpPr/>
              <p:nvPr/>
            </p:nvSpPr>
            <p:spPr>
              <a:xfrm>
                <a:off x="7308129" y="412974"/>
                <a:ext cx="315252"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634" name="Rectangle 633"/>
              <p:cNvSpPr/>
              <p:nvPr/>
            </p:nvSpPr>
            <p:spPr>
              <a:xfrm>
                <a:off x="7206325" y="412974"/>
                <a:ext cx="101804"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635" name="Straight Connector 634"/>
              <p:cNvCxnSpPr/>
              <p:nvPr/>
            </p:nvCxnSpPr>
            <p:spPr>
              <a:xfrm>
                <a:off x="6780577" y="808786"/>
                <a:ext cx="420880" cy="0"/>
              </a:xfrm>
              <a:prstGeom prst="line">
                <a:avLst/>
              </a:prstGeom>
              <a:noFill/>
              <a:ln w="19050" cap="flat" cmpd="sng" algn="ctr">
                <a:solidFill>
                  <a:srgbClr val="FF0000"/>
                </a:solidFill>
                <a:prstDash val="solid"/>
                <a:miter lim="800000"/>
              </a:ln>
              <a:effectLst/>
            </p:spPr>
          </p:cxnSp>
          <p:cxnSp>
            <p:nvCxnSpPr>
              <p:cNvPr id="636" name="Straight Connector 635"/>
              <p:cNvCxnSpPr/>
              <p:nvPr/>
            </p:nvCxnSpPr>
            <p:spPr>
              <a:xfrm>
                <a:off x="7202678" y="315907"/>
                <a:ext cx="0" cy="489210"/>
              </a:xfrm>
              <a:prstGeom prst="line">
                <a:avLst/>
              </a:prstGeom>
              <a:noFill/>
              <a:ln w="19050" cap="flat" cmpd="sng" algn="ctr">
                <a:solidFill>
                  <a:srgbClr val="FF0000"/>
                </a:solidFill>
                <a:prstDash val="solid"/>
                <a:miter lim="800000"/>
              </a:ln>
              <a:effectLst/>
            </p:spPr>
          </p:cxnSp>
          <p:cxnSp>
            <p:nvCxnSpPr>
              <p:cNvPr id="637" name="Straight Connector 636"/>
              <p:cNvCxnSpPr/>
              <p:nvPr/>
            </p:nvCxnSpPr>
            <p:spPr>
              <a:xfrm>
                <a:off x="7202678" y="321447"/>
                <a:ext cx="422100" cy="0"/>
              </a:xfrm>
              <a:prstGeom prst="line">
                <a:avLst/>
              </a:prstGeom>
              <a:noFill/>
              <a:ln w="19050" cap="flat" cmpd="sng" algn="ctr">
                <a:solidFill>
                  <a:srgbClr val="FF0000"/>
                </a:solidFill>
                <a:prstDash val="solid"/>
                <a:miter lim="800000"/>
              </a:ln>
              <a:effectLst/>
            </p:spPr>
          </p:cxnSp>
        </p:grpSp>
        <p:cxnSp>
          <p:nvCxnSpPr>
            <p:cNvPr id="630" name="Straight Connector 629"/>
            <p:cNvCxnSpPr/>
            <p:nvPr/>
          </p:nvCxnSpPr>
          <p:spPr>
            <a:xfrm>
              <a:off x="8929072" y="1413290"/>
              <a:ext cx="0" cy="489210"/>
            </a:xfrm>
            <a:prstGeom prst="line">
              <a:avLst/>
            </a:prstGeom>
            <a:noFill/>
            <a:ln w="19050" cap="flat" cmpd="sng" algn="ctr">
              <a:solidFill>
                <a:srgbClr val="FF0000"/>
              </a:solidFill>
              <a:prstDash val="solid"/>
              <a:miter lim="800000"/>
            </a:ln>
            <a:effectLst/>
          </p:spPr>
        </p:cxnSp>
      </p:grpSp>
      <p:grpSp>
        <p:nvGrpSpPr>
          <p:cNvPr id="638" name="Group 637"/>
          <p:cNvGrpSpPr/>
          <p:nvPr/>
        </p:nvGrpSpPr>
        <p:grpSpPr>
          <a:xfrm>
            <a:off x="7178724" y="2345590"/>
            <a:ext cx="601891" cy="298222"/>
            <a:chOff x="7240495" y="1407172"/>
            <a:chExt cx="844201" cy="499280"/>
          </a:xfrm>
        </p:grpSpPr>
        <p:grpSp>
          <p:nvGrpSpPr>
            <p:cNvPr id="641" name="Group 640"/>
            <p:cNvGrpSpPr/>
            <p:nvPr/>
          </p:nvGrpSpPr>
          <p:grpSpPr>
            <a:xfrm>
              <a:off x="7240495" y="1407172"/>
              <a:ext cx="844201" cy="495327"/>
              <a:chOff x="7240495" y="1407172"/>
              <a:chExt cx="844201" cy="495328"/>
            </a:xfrm>
          </p:grpSpPr>
          <p:sp>
            <p:nvSpPr>
              <p:cNvPr id="643" name="Rectangle 642"/>
              <p:cNvSpPr/>
              <p:nvPr/>
            </p:nvSpPr>
            <p:spPr>
              <a:xfrm>
                <a:off x="7329306" y="1504239"/>
                <a:ext cx="333338"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644" name="Rectangle 643"/>
              <p:cNvSpPr/>
              <p:nvPr/>
            </p:nvSpPr>
            <p:spPr>
              <a:xfrm>
                <a:off x="7240727" y="1504239"/>
                <a:ext cx="86189"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645" name="Straight Connector 644"/>
              <p:cNvCxnSpPr/>
              <p:nvPr/>
            </p:nvCxnSpPr>
            <p:spPr>
              <a:xfrm>
                <a:off x="7240495" y="1410811"/>
                <a:ext cx="420880" cy="0"/>
              </a:xfrm>
              <a:prstGeom prst="line">
                <a:avLst/>
              </a:prstGeom>
              <a:noFill/>
              <a:ln w="19050" cap="flat" cmpd="sng" algn="ctr">
                <a:solidFill>
                  <a:srgbClr val="FF0000"/>
                </a:solidFill>
                <a:prstDash val="solid"/>
                <a:miter lim="800000"/>
              </a:ln>
              <a:effectLst/>
            </p:spPr>
          </p:cxnSp>
          <p:cxnSp>
            <p:nvCxnSpPr>
              <p:cNvPr id="646" name="Straight Connector 645"/>
              <p:cNvCxnSpPr/>
              <p:nvPr/>
            </p:nvCxnSpPr>
            <p:spPr>
              <a:xfrm>
                <a:off x="7662596" y="1407172"/>
                <a:ext cx="0" cy="489210"/>
              </a:xfrm>
              <a:prstGeom prst="line">
                <a:avLst/>
              </a:prstGeom>
              <a:noFill/>
              <a:ln w="19050" cap="flat" cmpd="sng" algn="ctr">
                <a:solidFill>
                  <a:srgbClr val="FF0000"/>
                </a:solidFill>
                <a:prstDash val="solid"/>
                <a:miter lim="800000"/>
              </a:ln>
              <a:effectLst/>
            </p:spPr>
          </p:cxnSp>
          <p:cxnSp>
            <p:nvCxnSpPr>
              <p:cNvPr id="647" name="Straight Connector 646"/>
              <p:cNvCxnSpPr/>
              <p:nvPr/>
            </p:nvCxnSpPr>
            <p:spPr>
              <a:xfrm>
                <a:off x="7662596" y="1902500"/>
                <a:ext cx="422100" cy="0"/>
              </a:xfrm>
              <a:prstGeom prst="line">
                <a:avLst/>
              </a:prstGeom>
              <a:noFill/>
              <a:ln w="19050" cap="flat" cmpd="sng" algn="ctr">
                <a:solidFill>
                  <a:srgbClr val="FF0000"/>
                </a:solidFill>
                <a:prstDash val="solid"/>
                <a:miter lim="800000"/>
              </a:ln>
              <a:effectLst/>
            </p:spPr>
          </p:cxnSp>
        </p:grpSp>
        <p:cxnSp>
          <p:nvCxnSpPr>
            <p:cNvPr id="640" name="Straight Connector 639"/>
            <p:cNvCxnSpPr/>
            <p:nvPr/>
          </p:nvCxnSpPr>
          <p:spPr>
            <a:xfrm>
              <a:off x="7240495" y="1417242"/>
              <a:ext cx="0" cy="489210"/>
            </a:xfrm>
            <a:prstGeom prst="line">
              <a:avLst/>
            </a:prstGeom>
            <a:noFill/>
            <a:ln w="19050" cap="flat" cmpd="sng" algn="ctr">
              <a:solidFill>
                <a:srgbClr val="FF0000"/>
              </a:solidFill>
              <a:prstDash val="solid"/>
              <a:miter lim="800000"/>
            </a:ln>
            <a:effectLst/>
          </p:spPr>
        </p:cxnSp>
      </p:grpSp>
      <p:cxnSp>
        <p:nvCxnSpPr>
          <p:cNvPr id="648" name="Straight Arrow Connector 647"/>
          <p:cNvCxnSpPr/>
          <p:nvPr/>
        </p:nvCxnSpPr>
        <p:spPr>
          <a:xfrm>
            <a:off x="5340527" y="3296381"/>
            <a:ext cx="2960501" cy="0"/>
          </a:xfrm>
          <a:prstGeom prst="straightConnector1">
            <a:avLst/>
          </a:prstGeom>
          <a:noFill/>
          <a:ln w="6350" cap="flat" cmpd="sng" algn="ctr">
            <a:solidFill>
              <a:sysClr val="windowText" lastClr="000000"/>
            </a:solidFill>
            <a:prstDash val="solid"/>
            <a:miter lim="800000"/>
            <a:tailEnd type="triangle"/>
          </a:ln>
          <a:effectLst/>
        </p:spPr>
      </p:cxnSp>
      <p:cxnSp>
        <p:nvCxnSpPr>
          <p:cNvPr id="649" name="Straight Arrow Connector 648"/>
          <p:cNvCxnSpPr/>
          <p:nvPr/>
        </p:nvCxnSpPr>
        <p:spPr>
          <a:xfrm>
            <a:off x="5340526" y="4019431"/>
            <a:ext cx="2960501" cy="0"/>
          </a:xfrm>
          <a:prstGeom prst="straightConnector1">
            <a:avLst/>
          </a:prstGeom>
          <a:noFill/>
          <a:ln w="6350" cap="flat" cmpd="sng" algn="ctr">
            <a:solidFill>
              <a:sysClr val="windowText" lastClr="000000"/>
            </a:solidFill>
            <a:prstDash val="solid"/>
            <a:miter lim="800000"/>
            <a:tailEnd type="triangle"/>
          </a:ln>
          <a:effectLst/>
        </p:spPr>
      </p:cxnSp>
      <p:grpSp>
        <p:nvGrpSpPr>
          <p:cNvPr id="650" name="Group 649"/>
          <p:cNvGrpSpPr/>
          <p:nvPr/>
        </p:nvGrpSpPr>
        <p:grpSpPr>
          <a:xfrm>
            <a:off x="7173752" y="3721206"/>
            <a:ext cx="601891" cy="298222"/>
            <a:chOff x="7240495" y="1407172"/>
            <a:chExt cx="844201" cy="499280"/>
          </a:xfrm>
        </p:grpSpPr>
        <p:grpSp>
          <p:nvGrpSpPr>
            <p:cNvPr id="653" name="Group 652"/>
            <p:cNvGrpSpPr/>
            <p:nvPr/>
          </p:nvGrpSpPr>
          <p:grpSpPr>
            <a:xfrm>
              <a:off x="7240495" y="1407172"/>
              <a:ext cx="844201" cy="495327"/>
              <a:chOff x="7240495" y="1407172"/>
              <a:chExt cx="844201" cy="495328"/>
            </a:xfrm>
          </p:grpSpPr>
          <p:sp>
            <p:nvSpPr>
              <p:cNvPr id="655" name="Rectangle 654"/>
              <p:cNvSpPr/>
              <p:nvPr/>
            </p:nvSpPr>
            <p:spPr>
              <a:xfrm>
                <a:off x="7329306" y="1504239"/>
                <a:ext cx="333338"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656" name="Rectangle 655"/>
              <p:cNvSpPr/>
              <p:nvPr/>
            </p:nvSpPr>
            <p:spPr>
              <a:xfrm>
                <a:off x="7240727" y="1504239"/>
                <a:ext cx="86189"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657" name="Straight Connector 656"/>
              <p:cNvCxnSpPr/>
              <p:nvPr/>
            </p:nvCxnSpPr>
            <p:spPr>
              <a:xfrm>
                <a:off x="7240495" y="1410811"/>
                <a:ext cx="420880" cy="0"/>
              </a:xfrm>
              <a:prstGeom prst="line">
                <a:avLst/>
              </a:prstGeom>
              <a:noFill/>
              <a:ln w="19050" cap="flat" cmpd="sng" algn="ctr">
                <a:solidFill>
                  <a:srgbClr val="FF0000"/>
                </a:solidFill>
                <a:prstDash val="solid"/>
                <a:miter lim="800000"/>
              </a:ln>
              <a:effectLst/>
            </p:spPr>
          </p:cxnSp>
          <p:cxnSp>
            <p:nvCxnSpPr>
              <p:cNvPr id="658" name="Straight Connector 657"/>
              <p:cNvCxnSpPr/>
              <p:nvPr/>
            </p:nvCxnSpPr>
            <p:spPr>
              <a:xfrm>
                <a:off x="7662596" y="1407172"/>
                <a:ext cx="0" cy="489210"/>
              </a:xfrm>
              <a:prstGeom prst="line">
                <a:avLst/>
              </a:prstGeom>
              <a:noFill/>
              <a:ln w="19050" cap="flat" cmpd="sng" algn="ctr">
                <a:solidFill>
                  <a:srgbClr val="FF0000"/>
                </a:solidFill>
                <a:prstDash val="solid"/>
                <a:miter lim="800000"/>
              </a:ln>
              <a:effectLst/>
            </p:spPr>
          </p:cxnSp>
          <p:cxnSp>
            <p:nvCxnSpPr>
              <p:cNvPr id="659" name="Straight Connector 658"/>
              <p:cNvCxnSpPr/>
              <p:nvPr/>
            </p:nvCxnSpPr>
            <p:spPr>
              <a:xfrm>
                <a:off x="7662596" y="1902500"/>
                <a:ext cx="422100" cy="0"/>
              </a:xfrm>
              <a:prstGeom prst="line">
                <a:avLst/>
              </a:prstGeom>
              <a:noFill/>
              <a:ln w="19050" cap="flat" cmpd="sng" algn="ctr">
                <a:solidFill>
                  <a:srgbClr val="FF0000"/>
                </a:solidFill>
                <a:prstDash val="solid"/>
                <a:miter lim="800000"/>
              </a:ln>
              <a:effectLst/>
            </p:spPr>
          </p:cxnSp>
        </p:grpSp>
        <p:cxnSp>
          <p:nvCxnSpPr>
            <p:cNvPr id="652" name="Straight Connector 651"/>
            <p:cNvCxnSpPr/>
            <p:nvPr/>
          </p:nvCxnSpPr>
          <p:spPr>
            <a:xfrm>
              <a:off x="7240495" y="1417242"/>
              <a:ext cx="0" cy="489210"/>
            </a:xfrm>
            <a:prstGeom prst="line">
              <a:avLst/>
            </a:prstGeom>
            <a:noFill/>
            <a:ln w="19050" cap="flat" cmpd="sng" algn="ctr">
              <a:solidFill>
                <a:srgbClr val="FF0000"/>
              </a:solidFill>
              <a:prstDash val="solid"/>
              <a:miter lim="800000"/>
            </a:ln>
            <a:effectLst/>
          </p:spPr>
        </p:cxnSp>
      </p:grpSp>
      <p:grpSp>
        <p:nvGrpSpPr>
          <p:cNvPr id="660" name="Group 659"/>
          <p:cNvGrpSpPr/>
          <p:nvPr/>
        </p:nvGrpSpPr>
        <p:grpSpPr>
          <a:xfrm>
            <a:off x="5964297" y="3722371"/>
            <a:ext cx="601891" cy="297058"/>
            <a:chOff x="8084996" y="1405169"/>
            <a:chExt cx="844201" cy="497331"/>
          </a:xfrm>
        </p:grpSpPr>
        <p:grpSp>
          <p:nvGrpSpPr>
            <p:cNvPr id="663" name="Group 662"/>
            <p:cNvGrpSpPr/>
            <p:nvPr/>
          </p:nvGrpSpPr>
          <p:grpSpPr>
            <a:xfrm>
              <a:off x="8084996" y="1405169"/>
              <a:ext cx="844201" cy="492879"/>
              <a:chOff x="6780577" y="315907"/>
              <a:chExt cx="844201" cy="492879"/>
            </a:xfrm>
          </p:grpSpPr>
          <p:sp>
            <p:nvSpPr>
              <p:cNvPr id="665" name="Rectangle 664"/>
              <p:cNvSpPr/>
              <p:nvPr/>
            </p:nvSpPr>
            <p:spPr>
              <a:xfrm>
                <a:off x="7308129" y="412974"/>
                <a:ext cx="315252"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666" name="Rectangle 665"/>
              <p:cNvSpPr/>
              <p:nvPr/>
            </p:nvSpPr>
            <p:spPr>
              <a:xfrm>
                <a:off x="7206325" y="412974"/>
                <a:ext cx="101804"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667" name="Straight Connector 666"/>
              <p:cNvCxnSpPr/>
              <p:nvPr/>
            </p:nvCxnSpPr>
            <p:spPr>
              <a:xfrm>
                <a:off x="6780577" y="808786"/>
                <a:ext cx="420880" cy="0"/>
              </a:xfrm>
              <a:prstGeom prst="line">
                <a:avLst/>
              </a:prstGeom>
              <a:noFill/>
              <a:ln w="19050" cap="flat" cmpd="sng" algn="ctr">
                <a:solidFill>
                  <a:srgbClr val="FF0000"/>
                </a:solidFill>
                <a:prstDash val="solid"/>
                <a:miter lim="800000"/>
              </a:ln>
              <a:effectLst/>
            </p:spPr>
          </p:cxnSp>
          <p:cxnSp>
            <p:nvCxnSpPr>
              <p:cNvPr id="668" name="Straight Connector 667"/>
              <p:cNvCxnSpPr/>
              <p:nvPr/>
            </p:nvCxnSpPr>
            <p:spPr>
              <a:xfrm>
                <a:off x="7202678" y="315907"/>
                <a:ext cx="0" cy="489210"/>
              </a:xfrm>
              <a:prstGeom prst="line">
                <a:avLst/>
              </a:prstGeom>
              <a:noFill/>
              <a:ln w="19050" cap="flat" cmpd="sng" algn="ctr">
                <a:solidFill>
                  <a:srgbClr val="FF0000"/>
                </a:solidFill>
                <a:prstDash val="solid"/>
                <a:miter lim="800000"/>
              </a:ln>
              <a:effectLst/>
            </p:spPr>
          </p:cxnSp>
          <p:cxnSp>
            <p:nvCxnSpPr>
              <p:cNvPr id="669" name="Straight Connector 668"/>
              <p:cNvCxnSpPr/>
              <p:nvPr/>
            </p:nvCxnSpPr>
            <p:spPr>
              <a:xfrm>
                <a:off x="7202678" y="321447"/>
                <a:ext cx="422100" cy="0"/>
              </a:xfrm>
              <a:prstGeom prst="line">
                <a:avLst/>
              </a:prstGeom>
              <a:noFill/>
              <a:ln w="19050" cap="flat" cmpd="sng" algn="ctr">
                <a:solidFill>
                  <a:srgbClr val="FF0000"/>
                </a:solidFill>
                <a:prstDash val="solid"/>
                <a:miter lim="800000"/>
              </a:ln>
              <a:effectLst/>
            </p:spPr>
          </p:cxnSp>
        </p:grpSp>
        <p:cxnSp>
          <p:nvCxnSpPr>
            <p:cNvPr id="662" name="Straight Connector 661"/>
            <p:cNvCxnSpPr/>
            <p:nvPr/>
          </p:nvCxnSpPr>
          <p:spPr>
            <a:xfrm>
              <a:off x="8929072" y="1413290"/>
              <a:ext cx="0" cy="489210"/>
            </a:xfrm>
            <a:prstGeom prst="line">
              <a:avLst/>
            </a:prstGeom>
            <a:noFill/>
            <a:ln w="19050" cap="flat" cmpd="sng" algn="ctr">
              <a:solidFill>
                <a:srgbClr val="FF0000"/>
              </a:solidFill>
              <a:prstDash val="solid"/>
              <a:miter lim="800000"/>
            </a:ln>
            <a:effectLst/>
          </p:spPr>
        </p:cxnSp>
      </p:grpSp>
      <p:grpSp>
        <p:nvGrpSpPr>
          <p:cNvPr id="670" name="Group 669"/>
          <p:cNvGrpSpPr/>
          <p:nvPr/>
        </p:nvGrpSpPr>
        <p:grpSpPr>
          <a:xfrm>
            <a:off x="6570244" y="3721206"/>
            <a:ext cx="601891" cy="298222"/>
            <a:chOff x="7240495" y="1407172"/>
            <a:chExt cx="844201" cy="499280"/>
          </a:xfrm>
        </p:grpSpPr>
        <p:grpSp>
          <p:nvGrpSpPr>
            <p:cNvPr id="673" name="Group 672"/>
            <p:cNvGrpSpPr/>
            <p:nvPr/>
          </p:nvGrpSpPr>
          <p:grpSpPr>
            <a:xfrm>
              <a:off x="7240495" y="1407172"/>
              <a:ext cx="844201" cy="495327"/>
              <a:chOff x="7240495" y="1407172"/>
              <a:chExt cx="844201" cy="495328"/>
            </a:xfrm>
          </p:grpSpPr>
          <p:sp>
            <p:nvSpPr>
              <p:cNvPr id="675" name="Rectangle 674"/>
              <p:cNvSpPr/>
              <p:nvPr/>
            </p:nvSpPr>
            <p:spPr>
              <a:xfrm>
                <a:off x="7329306" y="1504239"/>
                <a:ext cx="333338"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676" name="Rectangle 675"/>
              <p:cNvSpPr/>
              <p:nvPr/>
            </p:nvSpPr>
            <p:spPr>
              <a:xfrm>
                <a:off x="7240727" y="1504239"/>
                <a:ext cx="86189"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677" name="Straight Connector 676"/>
              <p:cNvCxnSpPr/>
              <p:nvPr/>
            </p:nvCxnSpPr>
            <p:spPr>
              <a:xfrm>
                <a:off x="7240495" y="1410811"/>
                <a:ext cx="420880" cy="0"/>
              </a:xfrm>
              <a:prstGeom prst="line">
                <a:avLst/>
              </a:prstGeom>
              <a:noFill/>
              <a:ln w="19050" cap="flat" cmpd="sng" algn="ctr">
                <a:solidFill>
                  <a:srgbClr val="FF0000"/>
                </a:solidFill>
                <a:prstDash val="solid"/>
                <a:miter lim="800000"/>
              </a:ln>
              <a:effectLst/>
            </p:spPr>
          </p:cxnSp>
          <p:cxnSp>
            <p:nvCxnSpPr>
              <p:cNvPr id="678" name="Straight Connector 677"/>
              <p:cNvCxnSpPr/>
              <p:nvPr/>
            </p:nvCxnSpPr>
            <p:spPr>
              <a:xfrm>
                <a:off x="7662596" y="1407172"/>
                <a:ext cx="0" cy="489210"/>
              </a:xfrm>
              <a:prstGeom prst="line">
                <a:avLst/>
              </a:prstGeom>
              <a:noFill/>
              <a:ln w="19050" cap="flat" cmpd="sng" algn="ctr">
                <a:solidFill>
                  <a:srgbClr val="FF0000"/>
                </a:solidFill>
                <a:prstDash val="solid"/>
                <a:miter lim="800000"/>
              </a:ln>
              <a:effectLst/>
            </p:spPr>
          </p:cxnSp>
          <p:cxnSp>
            <p:nvCxnSpPr>
              <p:cNvPr id="679" name="Straight Connector 678"/>
              <p:cNvCxnSpPr/>
              <p:nvPr/>
            </p:nvCxnSpPr>
            <p:spPr>
              <a:xfrm>
                <a:off x="7662596" y="1902500"/>
                <a:ext cx="422100" cy="0"/>
              </a:xfrm>
              <a:prstGeom prst="line">
                <a:avLst/>
              </a:prstGeom>
              <a:noFill/>
              <a:ln w="19050" cap="flat" cmpd="sng" algn="ctr">
                <a:solidFill>
                  <a:srgbClr val="FF0000"/>
                </a:solidFill>
                <a:prstDash val="solid"/>
                <a:miter lim="800000"/>
              </a:ln>
              <a:effectLst/>
            </p:spPr>
          </p:cxnSp>
        </p:grpSp>
        <p:cxnSp>
          <p:nvCxnSpPr>
            <p:cNvPr id="672" name="Straight Connector 671"/>
            <p:cNvCxnSpPr/>
            <p:nvPr/>
          </p:nvCxnSpPr>
          <p:spPr>
            <a:xfrm>
              <a:off x="7240495" y="1417242"/>
              <a:ext cx="0" cy="489210"/>
            </a:xfrm>
            <a:prstGeom prst="line">
              <a:avLst/>
            </a:prstGeom>
            <a:noFill/>
            <a:ln w="19050" cap="flat" cmpd="sng" algn="ctr">
              <a:solidFill>
                <a:srgbClr val="FF0000"/>
              </a:solidFill>
              <a:prstDash val="solid"/>
              <a:miter lim="800000"/>
            </a:ln>
            <a:effectLst/>
          </p:spPr>
        </p:cxnSp>
      </p:grpSp>
      <p:grpSp>
        <p:nvGrpSpPr>
          <p:cNvPr id="683" name="Group 682"/>
          <p:cNvGrpSpPr/>
          <p:nvPr/>
        </p:nvGrpSpPr>
        <p:grpSpPr>
          <a:xfrm>
            <a:off x="5368867" y="2346756"/>
            <a:ext cx="601891" cy="294399"/>
            <a:chOff x="6780577" y="315907"/>
            <a:chExt cx="844201" cy="492879"/>
          </a:xfrm>
        </p:grpSpPr>
        <p:sp>
          <p:nvSpPr>
            <p:cNvPr id="685" name="Rectangle 684"/>
            <p:cNvSpPr/>
            <p:nvPr/>
          </p:nvSpPr>
          <p:spPr>
            <a:xfrm>
              <a:off x="7308129" y="412974"/>
              <a:ext cx="315252"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686" name="Rectangle 685"/>
            <p:cNvSpPr/>
            <p:nvPr/>
          </p:nvSpPr>
          <p:spPr>
            <a:xfrm>
              <a:off x="7206325" y="412974"/>
              <a:ext cx="101804"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687" name="Straight Connector 686"/>
            <p:cNvCxnSpPr/>
            <p:nvPr/>
          </p:nvCxnSpPr>
          <p:spPr>
            <a:xfrm>
              <a:off x="6780577" y="808786"/>
              <a:ext cx="420880" cy="0"/>
            </a:xfrm>
            <a:prstGeom prst="line">
              <a:avLst/>
            </a:prstGeom>
            <a:noFill/>
            <a:ln w="19050" cap="flat" cmpd="sng" algn="ctr">
              <a:solidFill>
                <a:srgbClr val="FF0000"/>
              </a:solidFill>
              <a:prstDash val="solid"/>
              <a:miter lim="800000"/>
            </a:ln>
            <a:effectLst/>
          </p:spPr>
        </p:cxnSp>
        <p:cxnSp>
          <p:nvCxnSpPr>
            <p:cNvPr id="688" name="Straight Connector 687"/>
            <p:cNvCxnSpPr/>
            <p:nvPr/>
          </p:nvCxnSpPr>
          <p:spPr>
            <a:xfrm>
              <a:off x="7202678" y="315907"/>
              <a:ext cx="0" cy="489210"/>
            </a:xfrm>
            <a:prstGeom prst="line">
              <a:avLst/>
            </a:prstGeom>
            <a:noFill/>
            <a:ln w="19050" cap="flat" cmpd="sng" algn="ctr">
              <a:solidFill>
                <a:srgbClr val="FF0000"/>
              </a:solidFill>
              <a:prstDash val="solid"/>
              <a:miter lim="800000"/>
            </a:ln>
            <a:effectLst/>
          </p:spPr>
        </p:cxnSp>
        <p:cxnSp>
          <p:nvCxnSpPr>
            <p:cNvPr id="689" name="Straight Connector 688"/>
            <p:cNvCxnSpPr/>
            <p:nvPr/>
          </p:nvCxnSpPr>
          <p:spPr>
            <a:xfrm>
              <a:off x="7202678" y="321447"/>
              <a:ext cx="422100" cy="0"/>
            </a:xfrm>
            <a:prstGeom prst="line">
              <a:avLst/>
            </a:prstGeom>
            <a:noFill/>
            <a:ln w="19050" cap="flat" cmpd="sng" algn="ctr">
              <a:solidFill>
                <a:srgbClr val="FF0000"/>
              </a:solidFill>
              <a:prstDash val="solid"/>
              <a:miter lim="800000"/>
            </a:ln>
            <a:effectLst/>
          </p:spPr>
        </p:cxnSp>
      </p:grpSp>
      <p:sp>
        <p:nvSpPr>
          <p:cNvPr id="684" name="TextBox 683"/>
          <p:cNvSpPr txBox="1"/>
          <p:nvPr/>
        </p:nvSpPr>
        <p:spPr>
          <a:xfrm>
            <a:off x="5712430" y="2160673"/>
            <a:ext cx="192629" cy="246221"/>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a:ea typeface="+mn-ea"/>
              </a:rPr>
              <a:t>1</a:t>
            </a:r>
          </a:p>
        </p:txBody>
      </p:sp>
      <p:cxnSp>
        <p:nvCxnSpPr>
          <p:cNvPr id="682" name="Straight Connector 681"/>
          <p:cNvCxnSpPr/>
          <p:nvPr/>
        </p:nvCxnSpPr>
        <p:spPr>
          <a:xfrm>
            <a:off x="5970669" y="2351606"/>
            <a:ext cx="0" cy="292208"/>
          </a:xfrm>
          <a:prstGeom prst="line">
            <a:avLst/>
          </a:prstGeom>
          <a:noFill/>
          <a:ln w="19050" cap="flat" cmpd="sng" algn="ctr">
            <a:solidFill>
              <a:srgbClr val="FF0000"/>
            </a:solidFill>
            <a:prstDash val="solid"/>
            <a:miter lim="800000"/>
          </a:ln>
          <a:effectLst/>
        </p:spPr>
      </p:cxnSp>
      <p:grpSp>
        <p:nvGrpSpPr>
          <p:cNvPr id="690" name="Group 689"/>
          <p:cNvGrpSpPr/>
          <p:nvPr/>
        </p:nvGrpSpPr>
        <p:grpSpPr>
          <a:xfrm>
            <a:off x="6566559" y="2345590"/>
            <a:ext cx="601891" cy="298222"/>
            <a:chOff x="7240495" y="1407172"/>
            <a:chExt cx="844201" cy="499280"/>
          </a:xfrm>
        </p:grpSpPr>
        <p:grpSp>
          <p:nvGrpSpPr>
            <p:cNvPr id="693" name="Group 692"/>
            <p:cNvGrpSpPr/>
            <p:nvPr/>
          </p:nvGrpSpPr>
          <p:grpSpPr>
            <a:xfrm>
              <a:off x="7240495" y="1407172"/>
              <a:ext cx="844201" cy="495327"/>
              <a:chOff x="7240495" y="1407172"/>
              <a:chExt cx="844201" cy="495328"/>
            </a:xfrm>
          </p:grpSpPr>
          <p:sp>
            <p:nvSpPr>
              <p:cNvPr id="695" name="Rectangle 694"/>
              <p:cNvSpPr/>
              <p:nvPr/>
            </p:nvSpPr>
            <p:spPr>
              <a:xfrm>
                <a:off x="7329306" y="1504239"/>
                <a:ext cx="333338"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696" name="Rectangle 695"/>
              <p:cNvSpPr/>
              <p:nvPr/>
            </p:nvSpPr>
            <p:spPr>
              <a:xfrm>
                <a:off x="7240727" y="1504239"/>
                <a:ext cx="86189"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697" name="Straight Connector 696"/>
              <p:cNvCxnSpPr/>
              <p:nvPr/>
            </p:nvCxnSpPr>
            <p:spPr>
              <a:xfrm>
                <a:off x="7240495" y="1410811"/>
                <a:ext cx="420880" cy="0"/>
              </a:xfrm>
              <a:prstGeom prst="line">
                <a:avLst/>
              </a:prstGeom>
              <a:noFill/>
              <a:ln w="19050" cap="flat" cmpd="sng" algn="ctr">
                <a:solidFill>
                  <a:srgbClr val="FF0000"/>
                </a:solidFill>
                <a:prstDash val="solid"/>
                <a:miter lim="800000"/>
              </a:ln>
              <a:effectLst/>
            </p:spPr>
          </p:cxnSp>
          <p:cxnSp>
            <p:nvCxnSpPr>
              <p:cNvPr id="698" name="Straight Connector 697"/>
              <p:cNvCxnSpPr/>
              <p:nvPr/>
            </p:nvCxnSpPr>
            <p:spPr>
              <a:xfrm>
                <a:off x="7662596" y="1407172"/>
                <a:ext cx="0" cy="489210"/>
              </a:xfrm>
              <a:prstGeom prst="line">
                <a:avLst/>
              </a:prstGeom>
              <a:noFill/>
              <a:ln w="19050" cap="flat" cmpd="sng" algn="ctr">
                <a:solidFill>
                  <a:srgbClr val="FF0000"/>
                </a:solidFill>
                <a:prstDash val="solid"/>
                <a:miter lim="800000"/>
              </a:ln>
              <a:effectLst/>
            </p:spPr>
          </p:cxnSp>
          <p:cxnSp>
            <p:nvCxnSpPr>
              <p:cNvPr id="699" name="Straight Connector 698"/>
              <p:cNvCxnSpPr/>
              <p:nvPr/>
            </p:nvCxnSpPr>
            <p:spPr>
              <a:xfrm>
                <a:off x="7662596" y="1902500"/>
                <a:ext cx="422100" cy="0"/>
              </a:xfrm>
              <a:prstGeom prst="line">
                <a:avLst/>
              </a:prstGeom>
              <a:noFill/>
              <a:ln w="19050" cap="flat" cmpd="sng" algn="ctr">
                <a:solidFill>
                  <a:srgbClr val="FF0000"/>
                </a:solidFill>
                <a:prstDash val="solid"/>
                <a:miter lim="800000"/>
              </a:ln>
              <a:effectLst/>
            </p:spPr>
          </p:cxnSp>
        </p:grpSp>
        <p:cxnSp>
          <p:nvCxnSpPr>
            <p:cNvPr id="692" name="Straight Connector 691"/>
            <p:cNvCxnSpPr/>
            <p:nvPr/>
          </p:nvCxnSpPr>
          <p:spPr>
            <a:xfrm>
              <a:off x="7240495" y="1417242"/>
              <a:ext cx="0" cy="489210"/>
            </a:xfrm>
            <a:prstGeom prst="line">
              <a:avLst/>
            </a:prstGeom>
            <a:noFill/>
            <a:ln w="19050" cap="flat" cmpd="sng" algn="ctr">
              <a:solidFill>
                <a:srgbClr val="FF0000"/>
              </a:solidFill>
              <a:prstDash val="solid"/>
              <a:miter lim="800000"/>
            </a:ln>
            <a:effectLst/>
          </p:spPr>
        </p:cxnSp>
      </p:grpSp>
      <p:grpSp>
        <p:nvGrpSpPr>
          <p:cNvPr id="703" name="Group 702"/>
          <p:cNvGrpSpPr/>
          <p:nvPr/>
        </p:nvGrpSpPr>
        <p:grpSpPr>
          <a:xfrm>
            <a:off x="5374618" y="3721206"/>
            <a:ext cx="601891" cy="292717"/>
            <a:chOff x="7240495" y="1407172"/>
            <a:chExt cx="844201" cy="490064"/>
          </a:xfrm>
        </p:grpSpPr>
        <p:sp>
          <p:nvSpPr>
            <p:cNvPr id="705" name="Rectangle 704"/>
            <p:cNvSpPr/>
            <p:nvPr/>
          </p:nvSpPr>
          <p:spPr>
            <a:xfrm>
              <a:off x="7329306" y="1504239"/>
              <a:ext cx="333338"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706" name="Rectangle 705"/>
            <p:cNvSpPr/>
            <p:nvPr/>
          </p:nvSpPr>
          <p:spPr>
            <a:xfrm>
              <a:off x="7240727" y="1504239"/>
              <a:ext cx="86189"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707" name="Straight Connector 706"/>
            <p:cNvCxnSpPr/>
            <p:nvPr/>
          </p:nvCxnSpPr>
          <p:spPr>
            <a:xfrm>
              <a:off x="7240495" y="1410811"/>
              <a:ext cx="420880" cy="0"/>
            </a:xfrm>
            <a:prstGeom prst="line">
              <a:avLst/>
            </a:prstGeom>
            <a:noFill/>
            <a:ln w="19050" cap="flat" cmpd="sng" algn="ctr">
              <a:solidFill>
                <a:srgbClr val="FF0000"/>
              </a:solidFill>
              <a:prstDash val="solid"/>
              <a:miter lim="800000"/>
            </a:ln>
            <a:effectLst/>
          </p:spPr>
        </p:cxnSp>
        <p:cxnSp>
          <p:nvCxnSpPr>
            <p:cNvPr id="708" name="Straight Connector 707"/>
            <p:cNvCxnSpPr/>
            <p:nvPr/>
          </p:nvCxnSpPr>
          <p:spPr>
            <a:xfrm>
              <a:off x="7662596" y="1407172"/>
              <a:ext cx="0" cy="489210"/>
            </a:xfrm>
            <a:prstGeom prst="line">
              <a:avLst/>
            </a:prstGeom>
            <a:noFill/>
            <a:ln w="19050" cap="flat" cmpd="sng" algn="ctr">
              <a:solidFill>
                <a:srgbClr val="FF0000"/>
              </a:solidFill>
              <a:prstDash val="solid"/>
              <a:miter lim="800000"/>
            </a:ln>
            <a:effectLst/>
          </p:spPr>
        </p:cxnSp>
        <p:cxnSp>
          <p:nvCxnSpPr>
            <p:cNvPr id="709" name="Straight Connector 708"/>
            <p:cNvCxnSpPr/>
            <p:nvPr/>
          </p:nvCxnSpPr>
          <p:spPr>
            <a:xfrm>
              <a:off x="7662596" y="1891466"/>
              <a:ext cx="422100" cy="0"/>
            </a:xfrm>
            <a:prstGeom prst="line">
              <a:avLst/>
            </a:prstGeom>
            <a:noFill/>
            <a:ln w="19050" cap="flat" cmpd="sng" algn="ctr">
              <a:solidFill>
                <a:srgbClr val="FF0000"/>
              </a:solidFill>
              <a:prstDash val="solid"/>
              <a:miter lim="800000"/>
            </a:ln>
            <a:effectLst/>
          </p:spPr>
        </p:cxnSp>
      </p:grpSp>
      <p:sp>
        <p:nvSpPr>
          <p:cNvPr id="704" name="TextBox 703"/>
          <p:cNvSpPr txBox="1"/>
          <p:nvPr/>
        </p:nvSpPr>
        <p:spPr>
          <a:xfrm>
            <a:off x="5712430" y="3776251"/>
            <a:ext cx="192629" cy="246221"/>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a:ea typeface="+mn-ea"/>
              </a:rPr>
              <a:t>0</a:t>
            </a:r>
          </a:p>
        </p:txBody>
      </p:sp>
      <p:cxnSp>
        <p:nvCxnSpPr>
          <p:cNvPr id="702" name="Straight Connector 701"/>
          <p:cNvCxnSpPr/>
          <p:nvPr/>
        </p:nvCxnSpPr>
        <p:spPr>
          <a:xfrm>
            <a:off x="5374618" y="3727221"/>
            <a:ext cx="0" cy="292207"/>
          </a:xfrm>
          <a:prstGeom prst="line">
            <a:avLst/>
          </a:prstGeom>
          <a:noFill/>
          <a:ln w="19050" cap="flat" cmpd="sng" algn="ctr">
            <a:solidFill>
              <a:srgbClr val="FF0000"/>
            </a:solidFill>
            <a:prstDash val="solid"/>
            <a:miter lim="800000"/>
          </a:ln>
          <a:effectLst/>
        </p:spPr>
      </p:cxnSp>
      <p:sp>
        <p:nvSpPr>
          <p:cNvPr id="727" name="TextBox 726"/>
          <p:cNvSpPr txBox="1"/>
          <p:nvPr/>
        </p:nvSpPr>
        <p:spPr>
          <a:xfrm>
            <a:off x="7978556" y="1916601"/>
            <a:ext cx="389956" cy="266193"/>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400" dirty="0">
                <a:solidFill>
                  <a:prstClr val="black"/>
                </a:solidFill>
                <a:latin typeface="Calibri"/>
                <a:ea typeface="+mn-ea"/>
              </a:rPr>
              <a:t>Time</a:t>
            </a:r>
          </a:p>
        </p:txBody>
      </p:sp>
      <p:sp>
        <p:nvSpPr>
          <p:cNvPr id="728" name="TextBox 727"/>
          <p:cNvSpPr txBox="1"/>
          <p:nvPr/>
        </p:nvSpPr>
        <p:spPr>
          <a:xfrm>
            <a:off x="7978556" y="2602023"/>
            <a:ext cx="389956" cy="266193"/>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400" dirty="0">
                <a:solidFill>
                  <a:prstClr val="black"/>
                </a:solidFill>
                <a:latin typeface="Calibri"/>
                <a:ea typeface="+mn-ea"/>
              </a:rPr>
              <a:t>Time</a:t>
            </a:r>
          </a:p>
        </p:txBody>
      </p:sp>
      <p:sp>
        <p:nvSpPr>
          <p:cNvPr id="729" name="TextBox 728"/>
          <p:cNvSpPr txBox="1"/>
          <p:nvPr/>
        </p:nvSpPr>
        <p:spPr>
          <a:xfrm>
            <a:off x="7978556" y="3252285"/>
            <a:ext cx="389956" cy="266193"/>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400" dirty="0">
                <a:solidFill>
                  <a:prstClr val="black"/>
                </a:solidFill>
                <a:latin typeface="Calibri"/>
                <a:ea typeface="+mn-ea"/>
              </a:rPr>
              <a:t>Time</a:t>
            </a:r>
          </a:p>
        </p:txBody>
      </p:sp>
      <p:sp>
        <p:nvSpPr>
          <p:cNvPr id="730" name="TextBox 729"/>
          <p:cNvSpPr txBox="1"/>
          <p:nvPr/>
        </p:nvSpPr>
        <p:spPr>
          <a:xfrm>
            <a:off x="7978556" y="3983899"/>
            <a:ext cx="389956" cy="266193"/>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400" dirty="0">
                <a:solidFill>
                  <a:prstClr val="black"/>
                </a:solidFill>
                <a:latin typeface="Calibri"/>
                <a:ea typeface="+mn-ea"/>
              </a:rPr>
              <a:t>Time</a:t>
            </a:r>
          </a:p>
        </p:txBody>
      </p:sp>
      <p:sp>
        <p:nvSpPr>
          <p:cNvPr id="740" name="Right Brace 739"/>
          <p:cNvSpPr/>
          <p:nvPr/>
        </p:nvSpPr>
        <p:spPr>
          <a:xfrm rot="5400000">
            <a:off x="5794887" y="3921208"/>
            <a:ext cx="50285" cy="295234"/>
          </a:xfrm>
          <a:prstGeom prst="rightBrace">
            <a:avLst/>
          </a:prstGeom>
          <a:noFill/>
          <a:ln w="635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a:ea typeface="+mn-ea"/>
              <a:cs typeface="+mn-cs"/>
            </a:endParaRPr>
          </a:p>
        </p:txBody>
      </p:sp>
      <p:cxnSp>
        <p:nvCxnSpPr>
          <p:cNvPr id="824" name="Straight Connector 823"/>
          <p:cNvCxnSpPr/>
          <p:nvPr/>
        </p:nvCxnSpPr>
        <p:spPr>
          <a:xfrm>
            <a:off x="4689687" y="3041601"/>
            <a:ext cx="184150" cy="0"/>
          </a:xfrm>
          <a:prstGeom prst="line">
            <a:avLst/>
          </a:prstGeom>
          <a:noFill/>
          <a:ln w="6350" cap="flat" cmpd="sng" algn="ctr">
            <a:solidFill>
              <a:sysClr val="windowText" lastClr="000000"/>
            </a:solidFill>
            <a:prstDash val="solid"/>
            <a:miter lim="800000"/>
          </a:ln>
          <a:effectLst/>
        </p:spPr>
      </p:cxnSp>
      <p:sp>
        <p:nvSpPr>
          <p:cNvPr id="30" name="Freeform: Shape 29"/>
          <p:cNvSpPr/>
          <p:nvPr/>
        </p:nvSpPr>
        <p:spPr bwMode="auto">
          <a:xfrm>
            <a:off x="4834359" y="3147956"/>
            <a:ext cx="980549" cy="1406534"/>
          </a:xfrm>
          <a:custGeom>
            <a:avLst/>
            <a:gdLst>
              <a:gd name="connsiteX0" fmla="*/ 0 w 1193800"/>
              <a:gd name="connsiteY0" fmla="*/ 0 h 1452608"/>
              <a:gd name="connsiteX1" fmla="*/ 711200 w 1193800"/>
              <a:gd name="connsiteY1" fmla="*/ 1397000 h 1452608"/>
              <a:gd name="connsiteX2" fmla="*/ 1193800 w 1193800"/>
              <a:gd name="connsiteY2" fmla="*/ 1041400 h 1452608"/>
            </a:gdLst>
            <a:ahLst/>
            <a:cxnLst>
              <a:cxn ang="0">
                <a:pos x="connsiteX0" y="connsiteY0"/>
              </a:cxn>
              <a:cxn ang="0">
                <a:pos x="connsiteX1" y="connsiteY1"/>
              </a:cxn>
              <a:cxn ang="0">
                <a:pos x="connsiteX2" y="connsiteY2"/>
              </a:cxn>
            </a:cxnLst>
            <a:rect l="l" t="t" r="r" b="b"/>
            <a:pathLst>
              <a:path w="1193800" h="1452608">
                <a:moveTo>
                  <a:pt x="0" y="0"/>
                </a:moveTo>
                <a:cubicBezTo>
                  <a:pt x="256116" y="611716"/>
                  <a:pt x="512233" y="1223433"/>
                  <a:pt x="711200" y="1397000"/>
                </a:cubicBezTo>
                <a:cubicBezTo>
                  <a:pt x="910167" y="1570567"/>
                  <a:pt x="1051983" y="1305983"/>
                  <a:pt x="1193800" y="104140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826" name="Straight Arrow Connector 825"/>
          <p:cNvCxnSpPr/>
          <p:nvPr/>
        </p:nvCxnSpPr>
        <p:spPr bwMode="auto">
          <a:xfrm>
            <a:off x="7168450" y="4106831"/>
            <a:ext cx="329186" cy="0"/>
          </a:xfrm>
          <a:prstGeom prst="straightConnector1">
            <a:avLst/>
          </a:prstGeom>
          <a:solidFill>
            <a:srgbClr val="00B8FF"/>
          </a:solidFill>
          <a:ln w="9525" cap="flat" cmpd="sng" algn="ctr">
            <a:solidFill>
              <a:schemeClr val="tx1"/>
            </a:solidFill>
            <a:prstDash val="solid"/>
            <a:round/>
            <a:headEnd type="triangle" w="med" len="med"/>
            <a:tailEnd type="triangle" w="med" len="med"/>
          </a:ln>
          <a:effectLst/>
        </p:spPr>
      </p:cxnSp>
      <mc:AlternateContent xmlns:mc="http://schemas.openxmlformats.org/markup-compatibility/2006" xmlns:a14="http://schemas.microsoft.com/office/drawing/2010/main">
        <mc:Choice Requires="a14">
          <p:sp>
            <p:nvSpPr>
              <p:cNvPr id="827" name="Rectangle 826"/>
              <p:cNvSpPr/>
              <p:nvPr/>
            </p:nvSpPr>
            <p:spPr>
              <a:xfrm>
                <a:off x="7144918" y="4110887"/>
                <a:ext cx="411588" cy="276999"/>
              </a:xfrm>
              <a:prstGeom prst="rect">
                <a:avLst/>
              </a:prstGeom>
            </p:spPr>
            <p:txBody>
              <a:bodyPr wrap="none">
                <a:spAutoFit/>
              </a:bodyPr>
              <a:lstStyle/>
              <a:p>
                <a:r>
                  <a:rPr lang="en-US" sz="1200" dirty="0">
                    <a:solidFill>
                      <a:prstClr val="black"/>
                    </a:solidFill>
                    <a:latin typeface="Calibri"/>
                  </a:rPr>
                  <a:t>2</a:t>
                </a:r>
                <a14:m>
                  <m:oMath xmlns:m="http://schemas.openxmlformats.org/officeDocument/2006/math">
                    <m:r>
                      <a:rPr lang="en-US" sz="1200" b="0" i="1" smtClean="0">
                        <a:solidFill>
                          <a:prstClr val="black"/>
                        </a:solidFill>
                        <a:latin typeface="Cambria Math" panose="02040503050406030204" pitchFamily="18" charset="0"/>
                      </a:rPr>
                      <m:t>𝜇</m:t>
                    </m:r>
                  </m:oMath>
                </a14:m>
                <a:r>
                  <a:rPr lang="en-US" sz="1200" dirty="0">
                    <a:solidFill>
                      <a:schemeClr val="tx1"/>
                    </a:solidFill>
                  </a:rPr>
                  <a:t>s</a:t>
                </a:r>
              </a:p>
            </p:txBody>
          </p:sp>
        </mc:Choice>
        <mc:Fallback xmlns="">
          <p:sp>
            <p:nvSpPr>
              <p:cNvPr id="827" name="Rectangle 826"/>
              <p:cNvSpPr>
                <a:spLocks noRot="1" noChangeAspect="1" noMove="1" noResize="1" noEditPoints="1" noAdjustHandles="1" noChangeArrowheads="1" noChangeShapeType="1" noTextEdit="1"/>
              </p:cNvSpPr>
              <p:nvPr/>
            </p:nvSpPr>
            <p:spPr>
              <a:xfrm>
                <a:off x="7144918" y="4110887"/>
                <a:ext cx="411588" cy="276999"/>
              </a:xfrm>
              <a:prstGeom prst="rect">
                <a:avLst/>
              </a:prstGeom>
              <a:blipFill>
                <a:blip r:embed="rId2"/>
                <a:stretch>
                  <a:fillRect b="-17391"/>
                </a:stretch>
              </a:blipFill>
            </p:spPr>
            <p:txBody>
              <a:bodyPr/>
              <a:lstStyle/>
              <a:p>
                <a:r>
                  <a:rPr lang="en-US">
                    <a:noFill/>
                  </a:rPr>
                  <a:t> </a:t>
                </a:r>
              </a:p>
            </p:txBody>
          </p:sp>
        </mc:Fallback>
      </mc:AlternateContent>
      <p:grpSp>
        <p:nvGrpSpPr>
          <p:cNvPr id="831" name="Group 830"/>
          <p:cNvGrpSpPr/>
          <p:nvPr/>
        </p:nvGrpSpPr>
        <p:grpSpPr>
          <a:xfrm>
            <a:off x="5359610" y="3003141"/>
            <a:ext cx="601891" cy="294399"/>
            <a:chOff x="6780577" y="315907"/>
            <a:chExt cx="844201" cy="492879"/>
          </a:xfrm>
        </p:grpSpPr>
        <p:sp>
          <p:nvSpPr>
            <p:cNvPr id="833" name="Rectangle 832"/>
            <p:cNvSpPr/>
            <p:nvPr/>
          </p:nvSpPr>
          <p:spPr>
            <a:xfrm>
              <a:off x="7308129" y="412974"/>
              <a:ext cx="315252"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834" name="Rectangle 833"/>
            <p:cNvSpPr/>
            <p:nvPr/>
          </p:nvSpPr>
          <p:spPr>
            <a:xfrm>
              <a:off x="7206325" y="412974"/>
              <a:ext cx="101804"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835" name="Straight Connector 834"/>
            <p:cNvCxnSpPr/>
            <p:nvPr/>
          </p:nvCxnSpPr>
          <p:spPr>
            <a:xfrm>
              <a:off x="6780577" y="808786"/>
              <a:ext cx="420880" cy="0"/>
            </a:xfrm>
            <a:prstGeom prst="line">
              <a:avLst/>
            </a:prstGeom>
            <a:noFill/>
            <a:ln w="19050" cap="flat" cmpd="sng" algn="ctr">
              <a:solidFill>
                <a:srgbClr val="FF0000"/>
              </a:solidFill>
              <a:prstDash val="solid"/>
              <a:miter lim="800000"/>
            </a:ln>
            <a:effectLst/>
          </p:spPr>
        </p:cxnSp>
        <p:cxnSp>
          <p:nvCxnSpPr>
            <p:cNvPr id="836" name="Straight Connector 835"/>
            <p:cNvCxnSpPr/>
            <p:nvPr/>
          </p:nvCxnSpPr>
          <p:spPr>
            <a:xfrm>
              <a:off x="7202678" y="315907"/>
              <a:ext cx="0" cy="489210"/>
            </a:xfrm>
            <a:prstGeom prst="line">
              <a:avLst/>
            </a:prstGeom>
            <a:noFill/>
            <a:ln w="19050" cap="flat" cmpd="sng" algn="ctr">
              <a:solidFill>
                <a:srgbClr val="FF0000"/>
              </a:solidFill>
              <a:prstDash val="solid"/>
              <a:miter lim="800000"/>
            </a:ln>
            <a:effectLst/>
          </p:spPr>
        </p:cxnSp>
        <p:cxnSp>
          <p:nvCxnSpPr>
            <p:cNvPr id="837" name="Straight Connector 836"/>
            <p:cNvCxnSpPr/>
            <p:nvPr/>
          </p:nvCxnSpPr>
          <p:spPr>
            <a:xfrm>
              <a:off x="7202678" y="321447"/>
              <a:ext cx="422100" cy="0"/>
            </a:xfrm>
            <a:prstGeom prst="line">
              <a:avLst/>
            </a:prstGeom>
            <a:noFill/>
            <a:ln w="19050" cap="flat" cmpd="sng" algn="ctr">
              <a:solidFill>
                <a:srgbClr val="FF0000"/>
              </a:solidFill>
              <a:prstDash val="solid"/>
              <a:miter lim="800000"/>
            </a:ln>
            <a:effectLst/>
          </p:spPr>
        </p:cxnSp>
      </p:grpSp>
      <p:sp>
        <p:nvSpPr>
          <p:cNvPr id="832" name="TextBox 831"/>
          <p:cNvSpPr txBox="1"/>
          <p:nvPr/>
        </p:nvSpPr>
        <p:spPr>
          <a:xfrm>
            <a:off x="5712430" y="2816656"/>
            <a:ext cx="192629" cy="246221"/>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a:ea typeface="+mn-ea"/>
              </a:rPr>
              <a:t>1</a:t>
            </a:r>
          </a:p>
        </p:txBody>
      </p:sp>
      <p:cxnSp>
        <p:nvCxnSpPr>
          <p:cNvPr id="830" name="Straight Connector 829"/>
          <p:cNvCxnSpPr/>
          <p:nvPr/>
        </p:nvCxnSpPr>
        <p:spPr>
          <a:xfrm>
            <a:off x="5961412" y="3007991"/>
            <a:ext cx="0" cy="292208"/>
          </a:xfrm>
          <a:prstGeom prst="line">
            <a:avLst/>
          </a:prstGeom>
          <a:noFill/>
          <a:ln w="19050" cap="flat" cmpd="sng" algn="ctr">
            <a:solidFill>
              <a:srgbClr val="FF0000"/>
            </a:solidFill>
            <a:prstDash val="solid"/>
            <a:miter lim="800000"/>
          </a:ln>
          <a:effectLst/>
        </p:spPr>
      </p:cxnSp>
      <p:grpSp>
        <p:nvGrpSpPr>
          <p:cNvPr id="838" name="Group 837"/>
          <p:cNvGrpSpPr/>
          <p:nvPr/>
        </p:nvGrpSpPr>
        <p:grpSpPr>
          <a:xfrm>
            <a:off x="5963517" y="3003140"/>
            <a:ext cx="601891" cy="297058"/>
            <a:chOff x="8084996" y="1405169"/>
            <a:chExt cx="844201" cy="497331"/>
          </a:xfrm>
        </p:grpSpPr>
        <p:grpSp>
          <p:nvGrpSpPr>
            <p:cNvPr id="841" name="Group 840"/>
            <p:cNvGrpSpPr/>
            <p:nvPr/>
          </p:nvGrpSpPr>
          <p:grpSpPr>
            <a:xfrm>
              <a:off x="8084996" y="1405169"/>
              <a:ext cx="844201" cy="492879"/>
              <a:chOff x="6780577" y="315907"/>
              <a:chExt cx="844201" cy="492879"/>
            </a:xfrm>
          </p:grpSpPr>
          <p:sp>
            <p:nvSpPr>
              <p:cNvPr id="843" name="Rectangle 842"/>
              <p:cNvSpPr/>
              <p:nvPr/>
            </p:nvSpPr>
            <p:spPr>
              <a:xfrm>
                <a:off x="7308129" y="412974"/>
                <a:ext cx="315252"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844" name="Rectangle 843"/>
              <p:cNvSpPr/>
              <p:nvPr/>
            </p:nvSpPr>
            <p:spPr>
              <a:xfrm>
                <a:off x="7206325" y="412974"/>
                <a:ext cx="101804"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845" name="Straight Connector 844"/>
              <p:cNvCxnSpPr/>
              <p:nvPr/>
            </p:nvCxnSpPr>
            <p:spPr>
              <a:xfrm>
                <a:off x="6780577" y="808786"/>
                <a:ext cx="420880" cy="0"/>
              </a:xfrm>
              <a:prstGeom prst="line">
                <a:avLst/>
              </a:prstGeom>
              <a:noFill/>
              <a:ln w="19050" cap="flat" cmpd="sng" algn="ctr">
                <a:solidFill>
                  <a:srgbClr val="FF0000"/>
                </a:solidFill>
                <a:prstDash val="solid"/>
                <a:miter lim="800000"/>
              </a:ln>
              <a:effectLst/>
            </p:spPr>
          </p:cxnSp>
          <p:cxnSp>
            <p:nvCxnSpPr>
              <p:cNvPr id="846" name="Straight Connector 845"/>
              <p:cNvCxnSpPr/>
              <p:nvPr/>
            </p:nvCxnSpPr>
            <p:spPr>
              <a:xfrm>
                <a:off x="7202678" y="315907"/>
                <a:ext cx="0" cy="489210"/>
              </a:xfrm>
              <a:prstGeom prst="line">
                <a:avLst/>
              </a:prstGeom>
              <a:noFill/>
              <a:ln w="19050" cap="flat" cmpd="sng" algn="ctr">
                <a:solidFill>
                  <a:srgbClr val="FF0000"/>
                </a:solidFill>
                <a:prstDash val="solid"/>
                <a:miter lim="800000"/>
              </a:ln>
              <a:effectLst/>
            </p:spPr>
          </p:cxnSp>
          <p:cxnSp>
            <p:nvCxnSpPr>
              <p:cNvPr id="847" name="Straight Connector 846"/>
              <p:cNvCxnSpPr/>
              <p:nvPr/>
            </p:nvCxnSpPr>
            <p:spPr>
              <a:xfrm>
                <a:off x="7202678" y="321447"/>
                <a:ext cx="422100" cy="0"/>
              </a:xfrm>
              <a:prstGeom prst="line">
                <a:avLst/>
              </a:prstGeom>
              <a:noFill/>
              <a:ln w="19050" cap="flat" cmpd="sng" algn="ctr">
                <a:solidFill>
                  <a:srgbClr val="FF0000"/>
                </a:solidFill>
                <a:prstDash val="solid"/>
                <a:miter lim="800000"/>
              </a:ln>
              <a:effectLst/>
            </p:spPr>
          </p:cxnSp>
        </p:grpSp>
        <p:cxnSp>
          <p:nvCxnSpPr>
            <p:cNvPr id="840" name="Straight Connector 839"/>
            <p:cNvCxnSpPr/>
            <p:nvPr/>
          </p:nvCxnSpPr>
          <p:spPr>
            <a:xfrm>
              <a:off x="8929072" y="1413290"/>
              <a:ext cx="0" cy="489210"/>
            </a:xfrm>
            <a:prstGeom prst="line">
              <a:avLst/>
            </a:prstGeom>
            <a:noFill/>
            <a:ln w="19050" cap="flat" cmpd="sng" algn="ctr">
              <a:solidFill>
                <a:srgbClr val="FF0000"/>
              </a:solidFill>
              <a:prstDash val="solid"/>
              <a:miter lim="800000"/>
            </a:ln>
            <a:effectLst/>
          </p:spPr>
        </p:cxnSp>
      </p:grpSp>
      <p:grpSp>
        <p:nvGrpSpPr>
          <p:cNvPr id="848" name="Group 847"/>
          <p:cNvGrpSpPr/>
          <p:nvPr/>
        </p:nvGrpSpPr>
        <p:grpSpPr>
          <a:xfrm>
            <a:off x="6566559" y="3003140"/>
            <a:ext cx="601891" cy="297058"/>
            <a:chOff x="8084996" y="1405169"/>
            <a:chExt cx="844201" cy="497331"/>
          </a:xfrm>
        </p:grpSpPr>
        <p:grpSp>
          <p:nvGrpSpPr>
            <p:cNvPr id="851" name="Group 850"/>
            <p:cNvGrpSpPr/>
            <p:nvPr/>
          </p:nvGrpSpPr>
          <p:grpSpPr>
            <a:xfrm>
              <a:off x="8084996" y="1405169"/>
              <a:ext cx="844201" cy="492879"/>
              <a:chOff x="6780577" y="315907"/>
              <a:chExt cx="844201" cy="492879"/>
            </a:xfrm>
          </p:grpSpPr>
          <p:sp>
            <p:nvSpPr>
              <p:cNvPr id="853" name="Rectangle 852"/>
              <p:cNvSpPr/>
              <p:nvPr/>
            </p:nvSpPr>
            <p:spPr>
              <a:xfrm>
                <a:off x="7308129" y="412974"/>
                <a:ext cx="315252"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854" name="Rectangle 853"/>
              <p:cNvSpPr/>
              <p:nvPr/>
            </p:nvSpPr>
            <p:spPr>
              <a:xfrm>
                <a:off x="7206325" y="412974"/>
                <a:ext cx="101804"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855" name="Straight Connector 854"/>
              <p:cNvCxnSpPr/>
              <p:nvPr/>
            </p:nvCxnSpPr>
            <p:spPr>
              <a:xfrm>
                <a:off x="6780577" y="808786"/>
                <a:ext cx="420880" cy="0"/>
              </a:xfrm>
              <a:prstGeom prst="line">
                <a:avLst/>
              </a:prstGeom>
              <a:noFill/>
              <a:ln w="19050" cap="flat" cmpd="sng" algn="ctr">
                <a:solidFill>
                  <a:srgbClr val="FF0000"/>
                </a:solidFill>
                <a:prstDash val="solid"/>
                <a:miter lim="800000"/>
              </a:ln>
              <a:effectLst/>
            </p:spPr>
          </p:cxnSp>
          <p:cxnSp>
            <p:nvCxnSpPr>
              <p:cNvPr id="856" name="Straight Connector 855"/>
              <p:cNvCxnSpPr/>
              <p:nvPr/>
            </p:nvCxnSpPr>
            <p:spPr>
              <a:xfrm>
                <a:off x="7202678" y="315907"/>
                <a:ext cx="0" cy="489210"/>
              </a:xfrm>
              <a:prstGeom prst="line">
                <a:avLst/>
              </a:prstGeom>
              <a:noFill/>
              <a:ln w="19050" cap="flat" cmpd="sng" algn="ctr">
                <a:solidFill>
                  <a:srgbClr val="FF0000"/>
                </a:solidFill>
                <a:prstDash val="solid"/>
                <a:miter lim="800000"/>
              </a:ln>
              <a:effectLst/>
            </p:spPr>
          </p:cxnSp>
          <p:cxnSp>
            <p:nvCxnSpPr>
              <p:cNvPr id="857" name="Straight Connector 856"/>
              <p:cNvCxnSpPr/>
              <p:nvPr/>
            </p:nvCxnSpPr>
            <p:spPr>
              <a:xfrm>
                <a:off x="7202678" y="321447"/>
                <a:ext cx="422100" cy="0"/>
              </a:xfrm>
              <a:prstGeom prst="line">
                <a:avLst/>
              </a:prstGeom>
              <a:noFill/>
              <a:ln w="19050" cap="flat" cmpd="sng" algn="ctr">
                <a:solidFill>
                  <a:srgbClr val="FF0000"/>
                </a:solidFill>
                <a:prstDash val="solid"/>
                <a:miter lim="800000"/>
              </a:ln>
              <a:effectLst/>
            </p:spPr>
          </p:cxnSp>
        </p:grpSp>
        <p:cxnSp>
          <p:nvCxnSpPr>
            <p:cNvPr id="850" name="Straight Connector 849"/>
            <p:cNvCxnSpPr/>
            <p:nvPr/>
          </p:nvCxnSpPr>
          <p:spPr>
            <a:xfrm>
              <a:off x="8929072" y="1413290"/>
              <a:ext cx="0" cy="489210"/>
            </a:xfrm>
            <a:prstGeom prst="line">
              <a:avLst/>
            </a:prstGeom>
            <a:noFill/>
            <a:ln w="19050" cap="flat" cmpd="sng" algn="ctr">
              <a:solidFill>
                <a:srgbClr val="FF0000"/>
              </a:solidFill>
              <a:prstDash val="solid"/>
              <a:miter lim="800000"/>
            </a:ln>
            <a:effectLst/>
          </p:spPr>
        </p:cxnSp>
      </p:grpSp>
      <p:grpSp>
        <p:nvGrpSpPr>
          <p:cNvPr id="858" name="Group 857"/>
          <p:cNvGrpSpPr/>
          <p:nvPr/>
        </p:nvGrpSpPr>
        <p:grpSpPr>
          <a:xfrm>
            <a:off x="7177096" y="3003140"/>
            <a:ext cx="601891" cy="297058"/>
            <a:chOff x="8084996" y="1405169"/>
            <a:chExt cx="844201" cy="497331"/>
          </a:xfrm>
        </p:grpSpPr>
        <p:grpSp>
          <p:nvGrpSpPr>
            <p:cNvPr id="861" name="Group 860"/>
            <p:cNvGrpSpPr/>
            <p:nvPr/>
          </p:nvGrpSpPr>
          <p:grpSpPr>
            <a:xfrm>
              <a:off x="8084996" y="1405169"/>
              <a:ext cx="844201" cy="492879"/>
              <a:chOff x="6780577" y="315907"/>
              <a:chExt cx="844201" cy="492879"/>
            </a:xfrm>
          </p:grpSpPr>
          <p:sp>
            <p:nvSpPr>
              <p:cNvPr id="863" name="Rectangle 862"/>
              <p:cNvSpPr/>
              <p:nvPr/>
            </p:nvSpPr>
            <p:spPr>
              <a:xfrm>
                <a:off x="7308129" y="412974"/>
                <a:ext cx="315252"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864" name="Rectangle 863"/>
              <p:cNvSpPr/>
              <p:nvPr/>
            </p:nvSpPr>
            <p:spPr>
              <a:xfrm>
                <a:off x="7206325" y="412974"/>
                <a:ext cx="101804"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865" name="Straight Connector 864"/>
              <p:cNvCxnSpPr/>
              <p:nvPr/>
            </p:nvCxnSpPr>
            <p:spPr>
              <a:xfrm>
                <a:off x="6780577" y="808786"/>
                <a:ext cx="420880" cy="0"/>
              </a:xfrm>
              <a:prstGeom prst="line">
                <a:avLst/>
              </a:prstGeom>
              <a:noFill/>
              <a:ln w="19050" cap="flat" cmpd="sng" algn="ctr">
                <a:solidFill>
                  <a:srgbClr val="FF0000"/>
                </a:solidFill>
                <a:prstDash val="solid"/>
                <a:miter lim="800000"/>
              </a:ln>
              <a:effectLst/>
            </p:spPr>
          </p:cxnSp>
          <p:cxnSp>
            <p:nvCxnSpPr>
              <p:cNvPr id="866" name="Straight Connector 865"/>
              <p:cNvCxnSpPr/>
              <p:nvPr/>
            </p:nvCxnSpPr>
            <p:spPr>
              <a:xfrm>
                <a:off x="7202678" y="315907"/>
                <a:ext cx="0" cy="489210"/>
              </a:xfrm>
              <a:prstGeom prst="line">
                <a:avLst/>
              </a:prstGeom>
              <a:noFill/>
              <a:ln w="19050" cap="flat" cmpd="sng" algn="ctr">
                <a:solidFill>
                  <a:srgbClr val="FF0000"/>
                </a:solidFill>
                <a:prstDash val="solid"/>
                <a:miter lim="800000"/>
              </a:ln>
              <a:effectLst/>
            </p:spPr>
          </p:cxnSp>
          <p:cxnSp>
            <p:nvCxnSpPr>
              <p:cNvPr id="867" name="Straight Connector 866"/>
              <p:cNvCxnSpPr/>
              <p:nvPr/>
            </p:nvCxnSpPr>
            <p:spPr>
              <a:xfrm>
                <a:off x="7202678" y="321447"/>
                <a:ext cx="422100" cy="0"/>
              </a:xfrm>
              <a:prstGeom prst="line">
                <a:avLst/>
              </a:prstGeom>
              <a:noFill/>
              <a:ln w="19050" cap="flat" cmpd="sng" algn="ctr">
                <a:solidFill>
                  <a:srgbClr val="FF0000"/>
                </a:solidFill>
                <a:prstDash val="solid"/>
                <a:miter lim="800000"/>
              </a:ln>
              <a:effectLst/>
            </p:spPr>
          </p:cxnSp>
        </p:grpSp>
        <p:cxnSp>
          <p:nvCxnSpPr>
            <p:cNvPr id="860" name="Straight Connector 859"/>
            <p:cNvCxnSpPr/>
            <p:nvPr/>
          </p:nvCxnSpPr>
          <p:spPr>
            <a:xfrm>
              <a:off x="8929072" y="1413290"/>
              <a:ext cx="0" cy="489210"/>
            </a:xfrm>
            <a:prstGeom prst="line">
              <a:avLst/>
            </a:prstGeom>
            <a:noFill/>
            <a:ln w="19050" cap="flat" cmpd="sng" algn="ctr">
              <a:solidFill>
                <a:srgbClr val="FF0000"/>
              </a:solidFill>
              <a:prstDash val="solid"/>
              <a:miter lim="800000"/>
            </a:ln>
            <a:effectLst/>
          </p:spPr>
        </p:cxnSp>
      </p:grpSp>
      <p:sp>
        <p:nvSpPr>
          <p:cNvPr id="320" name="Rectangle 319"/>
          <p:cNvSpPr/>
          <p:nvPr/>
        </p:nvSpPr>
        <p:spPr>
          <a:xfrm>
            <a:off x="3497652" y="1492958"/>
            <a:ext cx="563019" cy="3097285"/>
          </a:xfrm>
          <a:prstGeom prst="rect">
            <a:avLst/>
          </a:prstGeom>
          <a:solidFill>
            <a:sysClr val="window" lastClr="FFFFFF"/>
          </a:solidFill>
          <a:ln w="12700" cap="flat" cmpd="sng" algn="ctr">
            <a:solidFill>
              <a:sysClr val="windowText" lastClr="000000"/>
            </a:solidFill>
            <a:prstDash val="solid"/>
            <a:miter lim="800000"/>
          </a:ln>
          <a:effectLst/>
        </p:spPr>
        <p:txBody>
          <a:bodyPr vert="vert27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IDFT</a:t>
            </a:r>
          </a:p>
        </p:txBody>
      </p:sp>
      <p:sp>
        <p:nvSpPr>
          <p:cNvPr id="321" name="Rectangle 320"/>
          <p:cNvSpPr/>
          <p:nvPr/>
        </p:nvSpPr>
        <p:spPr>
          <a:xfrm>
            <a:off x="4249160" y="2825700"/>
            <a:ext cx="454603" cy="431800"/>
          </a:xfrm>
          <a:prstGeom prst="rect">
            <a:avLst/>
          </a:prstGeom>
          <a:solidFill>
            <a:sysClr val="window" lastClr="FFFFFF"/>
          </a:solidFill>
          <a:ln w="12700" cap="flat" cmpd="sng" algn="ctr">
            <a:solidFill>
              <a:sysClr val="windowText" lastClr="000000"/>
            </a:solidFill>
            <a:prstDash val="solid"/>
            <a:miter lim="800000"/>
          </a:ln>
          <a:effectLst/>
        </p:spPr>
        <p:txBody>
          <a:bodyPr vert="horz"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322" name="Straight Connector 321"/>
          <p:cNvCxnSpPr>
            <a:stCxn id="320" idx="3"/>
          </p:cNvCxnSpPr>
          <p:nvPr/>
        </p:nvCxnSpPr>
        <p:spPr>
          <a:xfrm>
            <a:off x="4060671" y="3041601"/>
            <a:ext cx="184150" cy="0"/>
          </a:xfrm>
          <a:prstGeom prst="line">
            <a:avLst/>
          </a:prstGeom>
          <a:noFill/>
          <a:ln w="6350" cap="flat" cmpd="sng" algn="ctr">
            <a:solidFill>
              <a:sysClr val="windowText" lastClr="000000"/>
            </a:solidFill>
            <a:prstDash val="solid"/>
            <a:miter lim="800000"/>
          </a:ln>
          <a:effectLst/>
        </p:spPr>
      </p:cxnSp>
      <p:cxnSp>
        <p:nvCxnSpPr>
          <p:cNvPr id="323" name="Straight Connector 322"/>
          <p:cNvCxnSpPr/>
          <p:nvPr/>
        </p:nvCxnSpPr>
        <p:spPr>
          <a:xfrm>
            <a:off x="2388347" y="1762667"/>
            <a:ext cx="42862" cy="104775"/>
          </a:xfrm>
          <a:prstGeom prst="line">
            <a:avLst/>
          </a:prstGeom>
          <a:noFill/>
          <a:ln w="6350" cap="flat" cmpd="sng" algn="ctr">
            <a:solidFill>
              <a:sysClr val="windowText" lastClr="000000"/>
            </a:solidFill>
            <a:prstDash val="solid"/>
            <a:miter lim="800000"/>
          </a:ln>
          <a:effectLst/>
        </p:spPr>
      </p:cxnSp>
      <p:sp>
        <p:nvSpPr>
          <p:cNvPr id="324" name="TextBox 323"/>
          <p:cNvSpPr txBox="1"/>
          <p:nvPr/>
        </p:nvSpPr>
        <p:spPr>
          <a:xfrm>
            <a:off x="2259853" y="1520080"/>
            <a:ext cx="276038" cy="307777"/>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400" dirty="0">
                <a:solidFill>
                  <a:prstClr val="black"/>
                </a:solidFill>
                <a:latin typeface="Calibri"/>
                <a:ea typeface="+mn-ea"/>
              </a:rPr>
              <a:t>7</a:t>
            </a:r>
          </a:p>
        </p:txBody>
      </p:sp>
      <p:cxnSp>
        <p:nvCxnSpPr>
          <p:cNvPr id="325" name="Straight Connector 324"/>
          <p:cNvCxnSpPr/>
          <p:nvPr/>
        </p:nvCxnSpPr>
        <p:spPr>
          <a:xfrm flipH="1">
            <a:off x="2126690" y="1810347"/>
            <a:ext cx="1374512" cy="0"/>
          </a:xfrm>
          <a:prstGeom prst="line">
            <a:avLst/>
          </a:prstGeom>
          <a:noFill/>
          <a:ln w="6350" cap="flat" cmpd="sng" algn="ctr">
            <a:solidFill>
              <a:sysClr val="windowText" lastClr="000000"/>
            </a:solidFill>
            <a:prstDash val="solid"/>
            <a:miter lim="800000"/>
          </a:ln>
          <a:effectLst/>
        </p:spPr>
      </p:cxnSp>
      <p:cxnSp>
        <p:nvCxnSpPr>
          <p:cNvPr id="326" name="Straight Connector 325"/>
          <p:cNvCxnSpPr/>
          <p:nvPr/>
        </p:nvCxnSpPr>
        <p:spPr>
          <a:xfrm flipH="1">
            <a:off x="1900312" y="1716253"/>
            <a:ext cx="150176" cy="0"/>
          </a:xfrm>
          <a:prstGeom prst="line">
            <a:avLst/>
          </a:prstGeom>
          <a:noFill/>
          <a:ln w="6350" cap="flat" cmpd="sng" algn="ctr">
            <a:solidFill>
              <a:sysClr val="windowText" lastClr="000000"/>
            </a:solidFill>
            <a:prstDash val="solid"/>
            <a:miter lim="800000"/>
          </a:ln>
          <a:effectLst/>
        </p:spPr>
      </p:cxnSp>
      <p:cxnSp>
        <p:nvCxnSpPr>
          <p:cNvPr id="327" name="Straight Connector 326"/>
          <p:cNvCxnSpPr/>
          <p:nvPr/>
        </p:nvCxnSpPr>
        <p:spPr>
          <a:xfrm flipH="1">
            <a:off x="1904439" y="1908196"/>
            <a:ext cx="146050" cy="0"/>
          </a:xfrm>
          <a:prstGeom prst="line">
            <a:avLst/>
          </a:prstGeom>
          <a:noFill/>
          <a:ln w="6350" cap="flat" cmpd="sng" algn="ctr">
            <a:solidFill>
              <a:sysClr val="windowText" lastClr="000000"/>
            </a:solidFill>
            <a:prstDash val="solid"/>
            <a:miter lim="800000"/>
          </a:ln>
          <a:effectLst/>
        </p:spPr>
      </p:cxnSp>
      <p:cxnSp>
        <p:nvCxnSpPr>
          <p:cNvPr id="328" name="Straight Connector 327"/>
          <p:cNvCxnSpPr/>
          <p:nvPr/>
        </p:nvCxnSpPr>
        <p:spPr>
          <a:xfrm flipH="1">
            <a:off x="2054608" y="1813767"/>
            <a:ext cx="72080" cy="98970"/>
          </a:xfrm>
          <a:prstGeom prst="line">
            <a:avLst/>
          </a:prstGeom>
          <a:noFill/>
          <a:ln w="6350" cap="flat" cmpd="sng" algn="ctr">
            <a:solidFill>
              <a:sysClr val="windowText" lastClr="000000"/>
            </a:solidFill>
            <a:prstDash val="solid"/>
            <a:miter lim="800000"/>
          </a:ln>
          <a:effectLst/>
        </p:spPr>
      </p:cxnSp>
      <mc:AlternateContent xmlns:mc="http://schemas.openxmlformats.org/markup-compatibility/2006" xmlns:a14="http://schemas.microsoft.com/office/drawing/2010/main">
        <mc:Choice Requires="a14">
          <p:sp>
            <p:nvSpPr>
              <p:cNvPr id="329" name="TextBox 328"/>
              <p:cNvSpPr txBox="1"/>
              <p:nvPr/>
            </p:nvSpPr>
            <p:spPr>
              <a:xfrm>
                <a:off x="1497507" y="1537396"/>
                <a:ext cx="388311" cy="307777"/>
              </a:xfrm>
              <a:prstGeom prst="rect">
                <a:avLst/>
              </a:prstGeom>
              <a:noFill/>
            </p:spPr>
            <p:txBody>
              <a:bodyPr wrap="none"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lang="en-US" sz="1400" b="1" i="1" dirty="0" smtClean="0">
                              <a:solidFill>
                                <a:prstClr val="black"/>
                              </a:solidFill>
                              <a:latin typeface="Cambria Math" panose="02040503050406030204" pitchFamily="18" charset="0"/>
                              <a:ea typeface="+mn-ea"/>
                            </a:rPr>
                          </m:ctrlPr>
                        </m:sSubPr>
                        <m:e>
                          <m:r>
                            <a:rPr lang="en-US" sz="1400" b="1" dirty="0" smtClean="0">
                              <a:solidFill>
                                <a:prstClr val="black"/>
                              </a:solidFill>
                              <a:latin typeface="Cambria Math" panose="02040503050406030204" pitchFamily="18" charset="0"/>
                              <a:ea typeface="+mn-ea"/>
                            </a:rPr>
                            <m:t>𝐬</m:t>
                          </m:r>
                        </m:e>
                        <m:sub>
                          <m:r>
                            <a:rPr lang="en-US" sz="1400" dirty="0" smtClean="0">
                              <a:solidFill>
                                <a:prstClr val="black"/>
                              </a:solidFill>
                              <a:latin typeface="Cambria Math" panose="02040503050406030204" pitchFamily="18" charset="0"/>
                              <a:ea typeface="+mn-ea"/>
                            </a:rPr>
                            <m:t>1</m:t>
                          </m:r>
                        </m:sub>
                      </m:sSub>
                    </m:oMath>
                  </m:oMathPara>
                </a14:m>
                <a:endParaRPr lang="en-US" sz="1400" b="1" dirty="0">
                  <a:solidFill>
                    <a:prstClr val="black"/>
                  </a:solidFill>
                  <a:latin typeface="Calibri"/>
                  <a:ea typeface="+mn-ea"/>
                </a:endParaRPr>
              </a:p>
            </p:txBody>
          </p:sp>
        </mc:Choice>
        <mc:Fallback xmlns="">
          <p:sp>
            <p:nvSpPr>
              <p:cNvPr id="329" name="TextBox 328"/>
              <p:cNvSpPr txBox="1">
                <a:spLocks noRot="1" noChangeAspect="1" noMove="1" noResize="1" noEditPoints="1" noAdjustHandles="1" noChangeArrowheads="1" noChangeShapeType="1" noTextEdit="1"/>
              </p:cNvSpPr>
              <p:nvPr/>
            </p:nvSpPr>
            <p:spPr>
              <a:xfrm>
                <a:off x="1497507" y="1537396"/>
                <a:ext cx="388311"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0" name="TextBox 329"/>
              <p:cNvSpPr txBox="1"/>
              <p:nvPr/>
            </p:nvSpPr>
            <p:spPr>
              <a:xfrm>
                <a:off x="1497507" y="1762667"/>
                <a:ext cx="332142" cy="307777"/>
              </a:xfrm>
              <a:prstGeom prst="rect">
                <a:avLst/>
              </a:prstGeom>
              <a:noFill/>
            </p:spPr>
            <p:txBody>
              <a:bodyPr wrap="none"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r>
                        <a:rPr lang="en-US" sz="1400" b="1" dirty="0" smtClean="0">
                          <a:solidFill>
                            <a:prstClr val="black"/>
                          </a:solidFill>
                          <a:latin typeface="Cambria Math" panose="02040503050406030204" pitchFamily="18" charset="0"/>
                          <a:ea typeface="+mn-ea"/>
                        </a:rPr>
                        <m:t>𝟎</m:t>
                      </m:r>
                    </m:oMath>
                  </m:oMathPara>
                </a14:m>
                <a:endParaRPr lang="en-US" sz="1400" b="1" dirty="0">
                  <a:solidFill>
                    <a:prstClr val="black"/>
                  </a:solidFill>
                  <a:latin typeface="Calibri"/>
                  <a:ea typeface="+mn-ea"/>
                </a:endParaRPr>
              </a:p>
            </p:txBody>
          </p:sp>
        </mc:Choice>
        <mc:Fallback xmlns="">
          <p:sp>
            <p:nvSpPr>
              <p:cNvPr id="330" name="TextBox 329"/>
              <p:cNvSpPr txBox="1">
                <a:spLocks noRot="1" noChangeAspect="1" noMove="1" noResize="1" noEditPoints="1" noAdjustHandles="1" noChangeArrowheads="1" noChangeShapeType="1" noTextEdit="1"/>
              </p:cNvSpPr>
              <p:nvPr/>
            </p:nvSpPr>
            <p:spPr>
              <a:xfrm>
                <a:off x="1497507" y="1762667"/>
                <a:ext cx="332142" cy="307777"/>
              </a:xfrm>
              <a:prstGeom prst="rect">
                <a:avLst/>
              </a:prstGeom>
              <a:blipFill>
                <a:blip r:embed="rId4"/>
                <a:stretch>
                  <a:fillRect/>
                </a:stretch>
              </a:blipFill>
            </p:spPr>
            <p:txBody>
              <a:bodyPr/>
              <a:lstStyle/>
              <a:p>
                <a:r>
                  <a:rPr lang="en-US">
                    <a:noFill/>
                  </a:rPr>
                  <a:t> </a:t>
                </a:r>
              </a:p>
            </p:txBody>
          </p:sp>
        </mc:Fallback>
      </mc:AlternateContent>
      <p:cxnSp>
        <p:nvCxnSpPr>
          <p:cNvPr id="331" name="Straight Arrow Connector 330"/>
          <p:cNvCxnSpPr>
            <a:endCxn id="3" idx="0"/>
          </p:cNvCxnSpPr>
          <p:nvPr/>
        </p:nvCxnSpPr>
        <p:spPr>
          <a:xfrm>
            <a:off x="2087724" y="1492958"/>
            <a:ext cx="0" cy="180020"/>
          </a:xfrm>
          <a:prstGeom prst="straightConnector1">
            <a:avLst/>
          </a:prstGeom>
          <a:noFill/>
          <a:ln w="6350" cap="flat" cmpd="sng" algn="ctr">
            <a:solidFill>
              <a:sysClr val="windowText" lastClr="000000"/>
            </a:solidFill>
            <a:prstDash val="solid"/>
            <a:miter lim="800000"/>
            <a:tailEnd type="triangle"/>
          </a:ln>
          <a:effectLst/>
        </p:spPr>
      </p:cxnSp>
      <p:sp>
        <p:nvSpPr>
          <p:cNvPr id="332" name="TextBox 331"/>
          <p:cNvSpPr txBox="1"/>
          <p:nvPr/>
        </p:nvSpPr>
        <p:spPr>
          <a:xfrm>
            <a:off x="1239482" y="1162821"/>
            <a:ext cx="2038763" cy="307777"/>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400" dirty="0">
                <a:solidFill>
                  <a:prstClr val="black"/>
                </a:solidFill>
                <a:latin typeface="Calibri"/>
                <a:ea typeface="+mn-ea"/>
              </a:rPr>
              <a:t>Manchester-coded bit (0)</a:t>
            </a:r>
          </a:p>
        </p:txBody>
      </p:sp>
      <p:sp>
        <p:nvSpPr>
          <p:cNvPr id="333" name="TextBox 332"/>
          <p:cNvSpPr txBox="1"/>
          <p:nvPr/>
        </p:nvSpPr>
        <p:spPr>
          <a:xfrm>
            <a:off x="2551072" y="1537396"/>
            <a:ext cx="914033" cy="307777"/>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400" dirty="0">
                <a:solidFill>
                  <a:prstClr val="black"/>
                </a:solidFill>
                <a:latin typeface="Calibri"/>
                <a:ea typeface="+mn-ea"/>
              </a:rPr>
              <a:t>Channel 1</a:t>
            </a:r>
          </a:p>
        </p:txBody>
      </p:sp>
      <p:cxnSp>
        <p:nvCxnSpPr>
          <p:cNvPr id="334" name="Straight Connector 333"/>
          <p:cNvCxnSpPr/>
          <p:nvPr/>
        </p:nvCxnSpPr>
        <p:spPr>
          <a:xfrm flipH="1">
            <a:off x="3351602" y="1998570"/>
            <a:ext cx="146050" cy="0"/>
          </a:xfrm>
          <a:prstGeom prst="line">
            <a:avLst/>
          </a:prstGeom>
          <a:noFill/>
          <a:ln w="6350" cap="flat" cmpd="sng" algn="ctr">
            <a:solidFill>
              <a:sysClr val="windowText" lastClr="000000"/>
            </a:solidFill>
            <a:prstDash val="solid"/>
            <a:miter lim="800000"/>
          </a:ln>
          <a:effectLst/>
        </p:spPr>
      </p:cxnSp>
      <mc:AlternateContent xmlns:mc="http://schemas.openxmlformats.org/markup-compatibility/2006" xmlns:a14="http://schemas.microsoft.com/office/drawing/2010/main">
        <mc:Choice Requires="a14">
          <p:sp>
            <p:nvSpPr>
              <p:cNvPr id="335" name="TextBox 334"/>
              <p:cNvSpPr txBox="1"/>
              <p:nvPr/>
            </p:nvSpPr>
            <p:spPr>
              <a:xfrm>
                <a:off x="3097070" y="1853041"/>
                <a:ext cx="332142" cy="307777"/>
              </a:xfrm>
              <a:prstGeom prst="rect">
                <a:avLst/>
              </a:prstGeom>
              <a:noFill/>
            </p:spPr>
            <p:txBody>
              <a:bodyPr wrap="none"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r>
                        <a:rPr lang="en-US" sz="1400" b="1" dirty="0" smtClean="0">
                          <a:solidFill>
                            <a:prstClr val="black"/>
                          </a:solidFill>
                          <a:latin typeface="Cambria Math" panose="02040503050406030204" pitchFamily="18" charset="0"/>
                          <a:ea typeface="+mn-ea"/>
                        </a:rPr>
                        <m:t>𝟎</m:t>
                      </m:r>
                    </m:oMath>
                  </m:oMathPara>
                </a14:m>
                <a:endParaRPr lang="en-US" sz="1400" b="1" dirty="0">
                  <a:solidFill>
                    <a:prstClr val="black"/>
                  </a:solidFill>
                  <a:latin typeface="Calibri"/>
                  <a:ea typeface="+mn-ea"/>
                </a:endParaRPr>
              </a:p>
            </p:txBody>
          </p:sp>
        </mc:Choice>
        <mc:Fallback xmlns="">
          <p:sp>
            <p:nvSpPr>
              <p:cNvPr id="335" name="TextBox 334"/>
              <p:cNvSpPr txBox="1">
                <a:spLocks noRot="1" noChangeAspect="1" noMove="1" noResize="1" noEditPoints="1" noAdjustHandles="1" noChangeArrowheads="1" noChangeShapeType="1" noTextEdit="1"/>
              </p:cNvSpPr>
              <p:nvPr/>
            </p:nvSpPr>
            <p:spPr>
              <a:xfrm>
                <a:off x="3097070" y="1853041"/>
                <a:ext cx="332142" cy="307777"/>
              </a:xfrm>
              <a:prstGeom prst="rect">
                <a:avLst/>
              </a:prstGeom>
              <a:blipFill>
                <a:blip r:embed="rId5"/>
                <a:stretch>
                  <a:fillRect/>
                </a:stretch>
              </a:blipFill>
            </p:spPr>
            <p:txBody>
              <a:bodyPr/>
              <a:lstStyle/>
              <a:p>
                <a:r>
                  <a:rPr lang="en-US">
                    <a:noFill/>
                  </a:rPr>
                  <a:t> </a:t>
                </a:r>
              </a:p>
            </p:txBody>
          </p:sp>
        </mc:Fallback>
      </mc:AlternateContent>
      <p:cxnSp>
        <p:nvCxnSpPr>
          <p:cNvPr id="336" name="Straight Connector 335"/>
          <p:cNvCxnSpPr/>
          <p:nvPr/>
        </p:nvCxnSpPr>
        <p:spPr>
          <a:xfrm>
            <a:off x="2388347" y="2601339"/>
            <a:ext cx="42862" cy="104775"/>
          </a:xfrm>
          <a:prstGeom prst="line">
            <a:avLst/>
          </a:prstGeom>
          <a:noFill/>
          <a:ln w="6350" cap="flat" cmpd="sng" algn="ctr">
            <a:solidFill>
              <a:sysClr val="windowText" lastClr="000000"/>
            </a:solidFill>
            <a:prstDash val="solid"/>
            <a:miter lim="800000"/>
          </a:ln>
          <a:effectLst/>
        </p:spPr>
      </p:cxnSp>
      <p:sp>
        <p:nvSpPr>
          <p:cNvPr id="337" name="TextBox 336"/>
          <p:cNvSpPr txBox="1"/>
          <p:nvPr/>
        </p:nvSpPr>
        <p:spPr>
          <a:xfrm>
            <a:off x="2259853" y="2358752"/>
            <a:ext cx="276038" cy="307777"/>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400" dirty="0">
                <a:solidFill>
                  <a:prstClr val="black"/>
                </a:solidFill>
                <a:latin typeface="Calibri"/>
                <a:ea typeface="+mn-ea"/>
              </a:rPr>
              <a:t>7</a:t>
            </a:r>
          </a:p>
        </p:txBody>
      </p:sp>
      <p:cxnSp>
        <p:nvCxnSpPr>
          <p:cNvPr id="338" name="Straight Connector 337"/>
          <p:cNvCxnSpPr/>
          <p:nvPr/>
        </p:nvCxnSpPr>
        <p:spPr>
          <a:xfrm flipH="1">
            <a:off x="2126690" y="2649019"/>
            <a:ext cx="1361812" cy="0"/>
          </a:xfrm>
          <a:prstGeom prst="line">
            <a:avLst/>
          </a:prstGeom>
          <a:noFill/>
          <a:ln w="6350" cap="flat" cmpd="sng" algn="ctr">
            <a:solidFill>
              <a:sysClr val="windowText" lastClr="000000"/>
            </a:solidFill>
            <a:prstDash val="solid"/>
            <a:miter lim="800000"/>
          </a:ln>
          <a:effectLst/>
        </p:spPr>
      </p:cxnSp>
      <p:cxnSp>
        <p:nvCxnSpPr>
          <p:cNvPr id="339" name="Straight Connector 338"/>
          <p:cNvCxnSpPr/>
          <p:nvPr/>
        </p:nvCxnSpPr>
        <p:spPr>
          <a:xfrm flipH="1">
            <a:off x="1900312" y="2554925"/>
            <a:ext cx="150176" cy="0"/>
          </a:xfrm>
          <a:prstGeom prst="line">
            <a:avLst/>
          </a:prstGeom>
          <a:noFill/>
          <a:ln w="6350" cap="flat" cmpd="sng" algn="ctr">
            <a:solidFill>
              <a:sysClr val="windowText" lastClr="000000"/>
            </a:solidFill>
            <a:prstDash val="solid"/>
            <a:miter lim="800000"/>
          </a:ln>
          <a:effectLst/>
        </p:spPr>
      </p:cxnSp>
      <p:cxnSp>
        <p:nvCxnSpPr>
          <p:cNvPr id="340" name="Straight Connector 339"/>
          <p:cNvCxnSpPr/>
          <p:nvPr/>
        </p:nvCxnSpPr>
        <p:spPr>
          <a:xfrm flipH="1">
            <a:off x="1904439" y="2746868"/>
            <a:ext cx="146050" cy="0"/>
          </a:xfrm>
          <a:prstGeom prst="line">
            <a:avLst/>
          </a:prstGeom>
          <a:noFill/>
          <a:ln w="6350" cap="flat" cmpd="sng" algn="ctr">
            <a:solidFill>
              <a:sysClr val="windowText" lastClr="000000"/>
            </a:solidFill>
            <a:prstDash val="solid"/>
            <a:miter lim="800000"/>
          </a:ln>
          <a:effectLst/>
        </p:spPr>
      </p:cxnSp>
      <p:cxnSp>
        <p:nvCxnSpPr>
          <p:cNvPr id="341" name="Straight Connector 340"/>
          <p:cNvCxnSpPr/>
          <p:nvPr/>
        </p:nvCxnSpPr>
        <p:spPr>
          <a:xfrm flipH="1" flipV="1">
            <a:off x="2050488" y="2550385"/>
            <a:ext cx="76200" cy="102054"/>
          </a:xfrm>
          <a:prstGeom prst="line">
            <a:avLst/>
          </a:prstGeom>
          <a:noFill/>
          <a:ln w="6350" cap="flat" cmpd="sng" algn="ctr">
            <a:solidFill>
              <a:sysClr val="windowText" lastClr="000000"/>
            </a:solidFill>
            <a:prstDash val="solid"/>
            <a:miter lim="800000"/>
          </a:ln>
          <a:effectLst/>
        </p:spPr>
      </p:cxnSp>
      <mc:AlternateContent xmlns:mc="http://schemas.openxmlformats.org/markup-compatibility/2006" xmlns:a14="http://schemas.microsoft.com/office/drawing/2010/main">
        <mc:Choice Requires="a14">
          <p:sp>
            <p:nvSpPr>
              <p:cNvPr id="342" name="TextBox 341"/>
              <p:cNvSpPr txBox="1"/>
              <p:nvPr/>
            </p:nvSpPr>
            <p:spPr>
              <a:xfrm>
                <a:off x="1497507" y="2376068"/>
                <a:ext cx="392480" cy="307777"/>
              </a:xfrm>
              <a:prstGeom prst="rect">
                <a:avLst/>
              </a:prstGeom>
              <a:noFill/>
            </p:spPr>
            <p:txBody>
              <a:bodyPr wrap="none"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lang="en-US" sz="1400" b="1" i="1" dirty="0" smtClean="0">
                              <a:solidFill>
                                <a:prstClr val="black"/>
                              </a:solidFill>
                              <a:latin typeface="Cambria Math" panose="02040503050406030204" pitchFamily="18" charset="0"/>
                              <a:ea typeface="+mn-ea"/>
                            </a:rPr>
                          </m:ctrlPr>
                        </m:sSubPr>
                        <m:e>
                          <m:r>
                            <a:rPr lang="en-US" sz="1400" b="1" dirty="0">
                              <a:solidFill>
                                <a:prstClr val="black"/>
                              </a:solidFill>
                              <a:latin typeface="Cambria Math" panose="02040503050406030204" pitchFamily="18" charset="0"/>
                              <a:ea typeface="+mn-ea"/>
                            </a:rPr>
                            <m:t>𝐬</m:t>
                          </m:r>
                        </m:e>
                        <m:sub>
                          <m:r>
                            <a:rPr lang="en-US" sz="1400" dirty="0" smtClean="0">
                              <a:solidFill>
                                <a:prstClr val="black"/>
                              </a:solidFill>
                              <a:latin typeface="Cambria Math" panose="02040503050406030204" pitchFamily="18" charset="0"/>
                              <a:ea typeface="+mn-ea"/>
                            </a:rPr>
                            <m:t>2</m:t>
                          </m:r>
                        </m:sub>
                      </m:sSub>
                    </m:oMath>
                  </m:oMathPara>
                </a14:m>
                <a:endParaRPr lang="en-US" sz="1400" b="1" dirty="0">
                  <a:solidFill>
                    <a:prstClr val="black"/>
                  </a:solidFill>
                  <a:latin typeface="Calibri"/>
                  <a:ea typeface="+mn-ea"/>
                </a:endParaRPr>
              </a:p>
            </p:txBody>
          </p:sp>
        </mc:Choice>
        <mc:Fallback xmlns="">
          <p:sp>
            <p:nvSpPr>
              <p:cNvPr id="342" name="TextBox 341"/>
              <p:cNvSpPr txBox="1">
                <a:spLocks noRot="1" noChangeAspect="1" noMove="1" noResize="1" noEditPoints="1" noAdjustHandles="1" noChangeArrowheads="1" noChangeShapeType="1" noTextEdit="1"/>
              </p:cNvSpPr>
              <p:nvPr/>
            </p:nvSpPr>
            <p:spPr>
              <a:xfrm>
                <a:off x="1497507" y="2376068"/>
                <a:ext cx="392480"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3" name="TextBox 342"/>
              <p:cNvSpPr txBox="1"/>
              <p:nvPr/>
            </p:nvSpPr>
            <p:spPr>
              <a:xfrm>
                <a:off x="1497507" y="2601339"/>
                <a:ext cx="332142" cy="307777"/>
              </a:xfrm>
              <a:prstGeom prst="rect">
                <a:avLst/>
              </a:prstGeom>
              <a:noFill/>
            </p:spPr>
            <p:txBody>
              <a:bodyPr wrap="none"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r>
                        <a:rPr lang="en-US" sz="1400" b="1" dirty="0" smtClean="0">
                          <a:solidFill>
                            <a:prstClr val="black"/>
                          </a:solidFill>
                          <a:latin typeface="Cambria Math" panose="02040503050406030204" pitchFamily="18" charset="0"/>
                          <a:ea typeface="+mn-ea"/>
                        </a:rPr>
                        <m:t>𝟎</m:t>
                      </m:r>
                    </m:oMath>
                  </m:oMathPara>
                </a14:m>
                <a:endParaRPr lang="en-US" sz="1400" b="1" dirty="0">
                  <a:solidFill>
                    <a:prstClr val="black"/>
                  </a:solidFill>
                  <a:latin typeface="Calibri"/>
                  <a:ea typeface="+mn-ea"/>
                </a:endParaRPr>
              </a:p>
            </p:txBody>
          </p:sp>
        </mc:Choice>
        <mc:Fallback xmlns="">
          <p:sp>
            <p:nvSpPr>
              <p:cNvPr id="343" name="TextBox 342"/>
              <p:cNvSpPr txBox="1">
                <a:spLocks noRot="1" noChangeAspect="1" noMove="1" noResize="1" noEditPoints="1" noAdjustHandles="1" noChangeArrowheads="1" noChangeShapeType="1" noTextEdit="1"/>
              </p:cNvSpPr>
              <p:nvPr/>
            </p:nvSpPr>
            <p:spPr>
              <a:xfrm>
                <a:off x="1497507" y="2601339"/>
                <a:ext cx="332142" cy="307777"/>
              </a:xfrm>
              <a:prstGeom prst="rect">
                <a:avLst/>
              </a:prstGeom>
              <a:blipFill>
                <a:blip r:embed="rId7"/>
                <a:stretch>
                  <a:fillRect/>
                </a:stretch>
              </a:blipFill>
            </p:spPr>
            <p:txBody>
              <a:bodyPr/>
              <a:lstStyle/>
              <a:p>
                <a:r>
                  <a:rPr lang="en-US">
                    <a:noFill/>
                  </a:rPr>
                  <a:t> </a:t>
                </a:r>
              </a:p>
            </p:txBody>
          </p:sp>
        </mc:Fallback>
      </mc:AlternateContent>
      <p:cxnSp>
        <p:nvCxnSpPr>
          <p:cNvPr id="344" name="Straight Arrow Connector 343"/>
          <p:cNvCxnSpPr>
            <a:endCxn id="217" idx="0"/>
          </p:cNvCxnSpPr>
          <p:nvPr/>
        </p:nvCxnSpPr>
        <p:spPr>
          <a:xfrm>
            <a:off x="2085241" y="2332633"/>
            <a:ext cx="0" cy="180465"/>
          </a:xfrm>
          <a:prstGeom prst="straightConnector1">
            <a:avLst/>
          </a:prstGeom>
          <a:noFill/>
          <a:ln w="6350" cap="flat" cmpd="sng" algn="ctr">
            <a:solidFill>
              <a:sysClr val="windowText" lastClr="000000"/>
            </a:solidFill>
            <a:prstDash val="solid"/>
            <a:miter lim="800000"/>
            <a:tailEnd type="triangle"/>
          </a:ln>
          <a:effectLst/>
        </p:spPr>
      </p:cxnSp>
      <p:sp>
        <p:nvSpPr>
          <p:cNvPr id="345" name="TextBox 344"/>
          <p:cNvSpPr txBox="1"/>
          <p:nvPr/>
        </p:nvSpPr>
        <p:spPr>
          <a:xfrm>
            <a:off x="1285564" y="2099556"/>
            <a:ext cx="2038763" cy="307777"/>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400" dirty="0">
                <a:solidFill>
                  <a:prstClr val="black"/>
                </a:solidFill>
                <a:latin typeface="Calibri"/>
              </a:rPr>
              <a:t>Manchester-coded bit (1)</a:t>
            </a:r>
          </a:p>
        </p:txBody>
      </p:sp>
      <p:sp>
        <p:nvSpPr>
          <p:cNvPr id="346" name="TextBox 345"/>
          <p:cNvSpPr txBox="1"/>
          <p:nvPr/>
        </p:nvSpPr>
        <p:spPr>
          <a:xfrm>
            <a:off x="2532022" y="2376068"/>
            <a:ext cx="914033" cy="307777"/>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400" dirty="0">
                <a:solidFill>
                  <a:prstClr val="black"/>
                </a:solidFill>
                <a:latin typeface="Calibri"/>
                <a:ea typeface="+mn-ea"/>
              </a:rPr>
              <a:t>Channel 2</a:t>
            </a:r>
          </a:p>
        </p:txBody>
      </p:sp>
      <p:cxnSp>
        <p:nvCxnSpPr>
          <p:cNvPr id="347" name="Straight Connector 346"/>
          <p:cNvCxnSpPr/>
          <p:nvPr/>
        </p:nvCxnSpPr>
        <p:spPr>
          <a:xfrm flipH="1">
            <a:off x="3351602" y="2837242"/>
            <a:ext cx="146050" cy="0"/>
          </a:xfrm>
          <a:prstGeom prst="line">
            <a:avLst/>
          </a:prstGeom>
          <a:noFill/>
          <a:ln w="6350" cap="flat" cmpd="sng" algn="ctr">
            <a:solidFill>
              <a:sysClr val="windowText" lastClr="000000"/>
            </a:solidFill>
            <a:prstDash val="solid"/>
            <a:miter lim="800000"/>
          </a:ln>
          <a:effectLst/>
        </p:spPr>
      </p:cxnSp>
      <mc:AlternateContent xmlns:mc="http://schemas.openxmlformats.org/markup-compatibility/2006" xmlns:a14="http://schemas.microsoft.com/office/drawing/2010/main">
        <mc:Choice Requires="a14">
          <p:sp>
            <p:nvSpPr>
              <p:cNvPr id="348" name="TextBox 347"/>
              <p:cNvSpPr txBox="1"/>
              <p:nvPr/>
            </p:nvSpPr>
            <p:spPr>
              <a:xfrm>
                <a:off x="3097070" y="2691713"/>
                <a:ext cx="332142" cy="307777"/>
              </a:xfrm>
              <a:prstGeom prst="rect">
                <a:avLst/>
              </a:prstGeom>
              <a:noFill/>
            </p:spPr>
            <p:txBody>
              <a:bodyPr wrap="none"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r>
                        <a:rPr lang="en-US" sz="1400" b="1" dirty="0" smtClean="0">
                          <a:solidFill>
                            <a:prstClr val="black"/>
                          </a:solidFill>
                          <a:latin typeface="Cambria Math" panose="02040503050406030204" pitchFamily="18" charset="0"/>
                          <a:ea typeface="+mn-ea"/>
                        </a:rPr>
                        <m:t>𝟎</m:t>
                      </m:r>
                    </m:oMath>
                  </m:oMathPara>
                </a14:m>
                <a:endParaRPr lang="en-US" sz="1400" b="1" dirty="0">
                  <a:solidFill>
                    <a:prstClr val="black"/>
                  </a:solidFill>
                  <a:latin typeface="Calibri"/>
                  <a:ea typeface="+mn-ea"/>
                </a:endParaRPr>
              </a:p>
            </p:txBody>
          </p:sp>
        </mc:Choice>
        <mc:Fallback xmlns="">
          <p:sp>
            <p:nvSpPr>
              <p:cNvPr id="348" name="TextBox 347"/>
              <p:cNvSpPr txBox="1">
                <a:spLocks noRot="1" noChangeAspect="1" noMove="1" noResize="1" noEditPoints="1" noAdjustHandles="1" noChangeArrowheads="1" noChangeShapeType="1" noTextEdit="1"/>
              </p:cNvSpPr>
              <p:nvPr/>
            </p:nvSpPr>
            <p:spPr>
              <a:xfrm>
                <a:off x="3097070" y="2691713"/>
                <a:ext cx="332142" cy="307777"/>
              </a:xfrm>
              <a:prstGeom prst="rect">
                <a:avLst/>
              </a:prstGeom>
              <a:blipFill>
                <a:blip r:embed="rId8"/>
                <a:stretch>
                  <a:fillRect/>
                </a:stretch>
              </a:blipFill>
            </p:spPr>
            <p:txBody>
              <a:bodyPr/>
              <a:lstStyle/>
              <a:p>
                <a:r>
                  <a:rPr lang="en-US">
                    <a:noFill/>
                  </a:rPr>
                  <a:t> </a:t>
                </a:r>
              </a:p>
            </p:txBody>
          </p:sp>
        </mc:Fallback>
      </mc:AlternateContent>
      <p:cxnSp>
        <p:nvCxnSpPr>
          <p:cNvPr id="349" name="Straight Connector 348"/>
          <p:cNvCxnSpPr/>
          <p:nvPr/>
        </p:nvCxnSpPr>
        <p:spPr>
          <a:xfrm>
            <a:off x="2388347" y="3440011"/>
            <a:ext cx="42862" cy="104775"/>
          </a:xfrm>
          <a:prstGeom prst="line">
            <a:avLst/>
          </a:prstGeom>
          <a:noFill/>
          <a:ln w="6350" cap="flat" cmpd="sng" algn="ctr">
            <a:solidFill>
              <a:sysClr val="windowText" lastClr="000000"/>
            </a:solidFill>
            <a:prstDash val="solid"/>
            <a:miter lim="800000"/>
          </a:ln>
          <a:effectLst/>
        </p:spPr>
      </p:cxnSp>
      <p:sp>
        <p:nvSpPr>
          <p:cNvPr id="350" name="TextBox 349"/>
          <p:cNvSpPr txBox="1"/>
          <p:nvPr/>
        </p:nvSpPr>
        <p:spPr>
          <a:xfrm>
            <a:off x="2259853" y="3197424"/>
            <a:ext cx="276038" cy="307777"/>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400" dirty="0">
                <a:solidFill>
                  <a:prstClr val="black"/>
                </a:solidFill>
                <a:latin typeface="Calibri"/>
                <a:ea typeface="+mn-ea"/>
              </a:rPr>
              <a:t>7</a:t>
            </a:r>
          </a:p>
        </p:txBody>
      </p:sp>
      <p:cxnSp>
        <p:nvCxnSpPr>
          <p:cNvPr id="351" name="Straight Connector 350"/>
          <p:cNvCxnSpPr/>
          <p:nvPr/>
        </p:nvCxnSpPr>
        <p:spPr>
          <a:xfrm flipH="1">
            <a:off x="2126689" y="3487691"/>
            <a:ext cx="1361813" cy="0"/>
          </a:xfrm>
          <a:prstGeom prst="line">
            <a:avLst/>
          </a:prstGeom>
          <a:noFill/>
          <a:ln w="6350" cap="flat" cmpd="sng" algn="ctr">
            <a:solidFill>
              <a:sysClr val="windowText" lastClr="000000"/>
            </a:solidFill>
            <a:prstDash val="solid"/>
            <a:miter lim="800000"/>
          </a:ln>
          <a:effectLst/>
        </p:spPr>
      </p:cxnSp>
      <p:cxnSp>
        <p:nvCxnSpPr>
          <p:cNvPr id="352" name="Straight Connector 351"/>
          <p:cNvCxnSpPr/>
          <p:nvPr/>
        </p:nvCxnSpPr>
        <p:spPr>
          <a:xfrm flipH="1">
            <a:off x="1900312" y="3393597"/>
            <a:ext cx="150176" cy="0"/>
          </a:xfrm>
          <a:prstGeom prst="line">
            <a:avLst/>
          </a:prstGeom>
          <a:noFill/>
          <a:ln w="6350" cap="flat" cmpd="sng" algn="ctr">
            <a:solidFill>
              <a:sysClr val="windowText" lastClr="000000"/>
            </a:solidFill>
            <a:prstDash val="solid"/>
            <a:miter lim="800000"/>
          </a:ln>
          <a:effectLst/>
        </p:spPr>
      </p:cxnSp>
      <p:cxnSp>
        <p:nvCxnSpPr>
          <p:cNvPr id="353" name="Straight Connector 352"/>
          <p:cNvCxnSpPr/>
          <p:nvPr/>
        </p:nvCxnSpPr>
        <p:spPr>
          <a:xfrm flipH="1">
            <a:off x="1904439" y="3585540"/>
            <a:ext cx="146050" cy="0"/>
          </a:xfrm>
          <a:prstGeom prst="line">
            <a:avLst/>
          </a:prstGeom>
          <a:noFill/>
          <a:ln w="6350" cap="flat" cmpd="sng" algn="ctr">
            <a:solidFill>
              <a:sysClr val="windowText" lastClr="000000"/>
            </a:solidFill>
            <a:prstDash val="solid"/>
            <a:miter lim="800000"/>
          </a:ln>
          <a:effectLst/>
        </p:spPr>
      </p:cxnSp>
      <p:cxnSp>
        <p:nvCxnSpPr>
          <p:cNvPr id="354" name="Straight Connector 353"/>
          <p:cNvCxnSpPr/>
          <p:nvPr/>
        </p:nvCxnSpPr>
        <p:spPr>
          <a:xfrm flipH="1" flipV="1">
            <a:off x="2050488" y="3389057"/>
            <a:ext cx="76200" cy="102054"/>
          </a:xfrm>
          <a:prstGeom prst="line">
            <a:avLst/>
          </a:prstGeom>
          <a:noFill/>
          <a:ln w="6350" cap="flat" cmpd="sng" algn="ctr">
            <a:solidFill>
              <a:sysClr val="windowText" lastClr="000000"/>
            </a:solidFill>
            <a:prstDash val="solid"/>
            <a:miter lim="800000"/>
          </a:ln>
          <a:effectLst/>
        </p:spPr>
      </p:cxnSp>
      <mc:AlternateContent xmlns:mc="http://schemas.openxmlformats.org/markup-compatibility/2006" xmlns:a14="http://schemas.microsoft.com/office/drawing/2010/main">
        <mc:Choice Requires="a14">
          <p:sp>
            <p:nvSpPr>
              <p:cNvPr id="355" name="TextBox 354"/>
              <p:cNvSpPr txBox="1"/>
              <p:nvPr/>
            </p:nvSpPr>
            <p:spPr>
              <a:xfrm>
                <a:off x="1497507" y="3214740"/>
                <a:ext cx="392480" cy="307777"/>
              </a:xfrm>
              <a:prstGeom prst="rect">
                <a:avLst/>
              </a:prstGeom>
              <a:noFill/>
            </p:spPr>
            <p:txBody>
              <a:bodyPr wrap="none"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lang="en-US" sz="1400" b="1" i="1" dirty="0" smtClean="0">
                              <a:solidFill>
                                <a:prstClr val="black"/>
                              </a:solidFill>
                              <a:latin typeface="Cambria Math" panose="02040503050406030204" pitchFamily="18" charset="0"/>
                              <a:ea typeface="+mn-ea"/>
                            </a:rPr>
                          </m:ctrlPr>
                        </m:sSubPr>
                        <m:e>
                          <m:r>
                            <a:rPr lang="en-US" sz="1400" b="1" dirty="0">
                              <a:solidFill>
                                <a:prstClr val="black"/>
                              </a:solidFill>
                              <a:latin typeface="Cambria Math" panose="02040503050406030204" pitchFamily="18" charset="0"/>
                              <a:ea typeface="+mn-ea"/>
                            </a:rPr>
                            <m:t>𝐬</m:t>
                          </m:r>
                        </m:e>
                        <m:sub>
                          <m:r>
                            <a:rPr lang="en-US" sz="1400" dirty="0" smtClean="0">
                              <a:solidFill>
                                <a:prstClr val="black"/>
                              </a:solidFill>
                              <a:latin typeface="Cambria Math" panose="02040503050406030204" pitchFamily="18" charset="0"/>
                              <a:ea typeface="+mn-ea"/>
                            </a:rPr>
                            <m:t>3</m:t>
                          </m:r>
                        </m:sub>
                      </m:sSub>
                    </m:oMath>
                  </m:oMathPara>
                </a14:m>
                <a:endParaRPr lang="en-US" sz="1400" b="1" dirty="0">
                  <a:solidFill>
                    <a:prstClr val="black"/>
                  </a:solidFill>
                  <a:latin typeface="Calibri"/>
                  <a:ea typeface="+mn-ea"/>
                </a:endParaRPr>
              </a:p>
            </p:txBody>
          </p:sp>
        </mc:Choice>
        <mc:Fallback xmlns="">
          <p:sp>
            <p:nvSpPr>
              <p:cNvPr id="355" name="TextBox 354"/>
              <p:cNvSpPr txBox="1">
                <a:spLocks noRot="1" noChangeAspect="1" noMove="1" noResize="1" noEditPoints="1" noAdjustHandles="1" noChangeArrowheads="1" noChangeShapeType="1" noTextEdit="1"/>
              </p:cNvSpPr>
              <p:nvPr/>
            </p:nvSpPr>
            <p:spPr>
              <a:xfrm>
                <a:off x="1497507" y="3214740"/>
                <a:ext cx="392480" cy="30777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6" name="TextBox 355"/>
              <p:cNvSpPr txBox="1"/>
              <p:nvPr/>
            </p:nvSpPr>
            <p:spPr>
              <a:xfrm>
                <a:off x="1497507" y="3440011"/>
                <a:ext cx="332142" cy="307777"/>
              </a:xfrm>
              <a:prstGeom prst="rect">
                <a:avLst/>
              </a:prstGeom>
              <a:noFill/>
            </p:spPr>
            <p:txBody>
              <a:bodyPr wrap="none"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r>
                        <a:rPr lang="en-US" sz="1400" b="1" dirty="0" smtClean="0">
                          <a:solidFill>
                            <a:prstClr val="black"/>
                          </a:solidFill>
                          <a:latin typeface="Cambria Math" panose="02040503050406030204" pitchFamily="18" charset="0"/>
                          <a:ea typeface="+mn-ea"/>
                        </a:rPr>
                        <m:t>𝟎</m:t>
                      </m:r>
                    </m:oMath>
                  </m:oMathPara>
                </a14:m>
                <a:endParaRPr lang="en-US" sz="1400" b="1" dirty="0">
                  <a:solidFill>
                    <a:prstClr val="black"/>
                  </a:solidFill>
                  <a:latin typeface="Calibri"/>
                  <a:ea typeface="+mn-ea"/>
                </a:endParaRPr>
              </a:p>
            </p:txBody>
          </p:sp>
        </mc:Choice>
        <mc:Fallback xmlns="">
          <p:sp>
            <p:nvSpPr>
              <p:cNvPr id="356" name="TextBox 355"/>
              <p:cNvSpPr txBox="1">
                <a:spLocks noRot="1" noChangeAspect="1" noMove="1" noResize="1" noEditPoints="1" noAdjustHandles="1" noChangeArrowheads="1" noChangeShapeType="1" noTextEdit="1"/>
              </p:cNvSpPr>
              <p:nvPr/>
            </p:nvSpPr>
            <p:spPr>
              <a:xfrm>
                <a:off x="1497507" y="3440011"/>
                <a:ext cx="332142" cy="307777"/>
              </a:xfrm>
              <a:prstGeom prst="rect">
                <a:avLst/>
              </a:prstGeom>
              <a:blipFill>
                <a:blip r:embed="rId4"/>
                <a:stretch>
                  <a:fillRect/>
                </a:stretch>
              </a:blipFill>
            </p:spPr>
            <p:txBody>
              <a:bodyPr/>
              <a:lstStyle/>
              <a:p>
                <a:r>
                  <a:rPr lang="en-US">
                    <a:noFill/>
                  </a:rPr>
                  <a:t> </a:t>
                </a:r>
              </a:p>
            </p:txBody>
          </p:sp>
        </mc:Fallback>
      </mc:AlternateContent>
      <p:cxnSp>
        <p:nvCxnSpPr>
          <p:cNvPr id="357" name="Straight Arrow Connector 356"/>
          <p:cNvCxnSpPr>
            <a:endCxn id="218" idx="0"/>
          </p:cNvCxnSpPr>
          <p:nvPr/>
        </p:nvCxnSpPr>
        <p:spPr>
          <a:xfrm>
            <a:off x="2085774" y="3159048"/>
            <a:ext cx="0" cy="194394"/>
          </a:xfrm>
          <a:prstGeom prst="straightConnector1">
            <a:avLst/>
          </a:prstGeom>
          <a:noFill/>
          <a:ln w="6350" cap="flat" cmpd="sng" algn="ctr">
            <a:solidFill>
              <a:sysClr val="windowText" lastClr="000000"/>
            </a:solidFill>
            <a:prstDash val="solid"/>
            <a:miter lim="800000"/>
            <a:tailEnd type="triangle"/>
          </a:ln>
          <a:effectLst/>
        </p:spPr>
      </p:cxnSp>
      <p:sp>
        <p:nvSpPr>
          <p:cNvPr id="358" name="TextBox 357"/>
          <p:cNvSpPr txBox="1"/>
          <p:nvPr/>
        </p:nvSpPr>
        <p:spPr>
          <a:xfrm>
            <a:off x="1268485" y="2868909"/>
            <a:ext cx="2038763" cy="307777"/>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400" dirty="0">
                <a:solidFill>
                  <a:prstClr val="black"/>
                </a:solidFill>
                <a:latin typeface="Calibri"/>
              </a:rPr>
              <a:t>Manchester-coded bit (1)</a:t>
            </a:r>
          </a:p>
        </p:txBody>
      </p:sp>
      <p:sp>
        <p:nvSpPr>
          <p:cNvPr id="359" name="TextBox 358"/>
          <p:cNvSpPr txBox="1"/>
          <p:nvPr/>
        </p:nvSpPr>
        <p:spPr>
          <a:xfrm>
            <a:off x="2551072" y="3214740"/>
            <a:ext cx="914033" cy="307777"/>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400" dirty="0">
                <a:solidFill>
                  <a:prstClr val="black"/>
                </a:solidFill>
                <a:latin typeface="Calibri"/>
                <a:ea typeface="+mn-ea"/>
              </a:rPr>
              <a:t>Channel 3</a:t>
            </a:r>
          </a:p>
        </p:txBody>
      </p:sp>
      <p:cxnSp>
        <p:nvCxnSpPr>
          <p:cNvPr id="360" name="Straight Connector 359"/>
          <p:cNvCxnSpPr/>
          <p:nvPr/>
        </p:nvCxnSpPr>
        <p:spPr>
          <a:xfrm flipH="1">
            <a:off x="3351602" y="3675914"/>
            <a:ext cx="146050" cy="0"/>
          </a:xfrm>
          <a:prstGeom prst="line">
            <a:avLst/>
          </a:prstGeom>
          <a:noFill/>
          <a:ln w="6350" cap="flat" cmpd="sng" algn="ctr">
            <a:solidFill>
              <a:sysClr val="windowText" lastClr="000000"/>
            </a:solidFill>
            <a:prstDash val="solid"/>
            <a:miter lim="800000"/>
          </a:ln>
          <a:effectLst/>
        </p:spPr>
      </p:cxnSp>
      <mc:AlternateContent xmlns:mc="http://schemas.openxmlformats.org/markup-compatibility/2006" xmlns:a14="http://schemas.microsoft.com/office/drawing/2010/main">
        <mc:Choice Requires="a14">
          <p:sp>
            <p:nvSpPr>
              <p:cNvPr id="361" name="TextBox 360"/>
              <p:cNvSpPr txBox="1"/>
              <p:nvPr/>
            </p:nvSpPr>
            <p:spPr>
              <a:xfrm>
                <a:off x="3097070" y="3530385"/>
                <a:ext cx="332142" cy="307777"/>
              </a:xfrm>
              <a:prstGeom prst="rect">
                <a:avLst/>
              </a:prstGeom>
              <a:noFill/>
            </p:spPr>
            <p:txBody>
              <a:bodyPr wrap="none"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r>
                        <a:rPr lang="en-US" sz="1400" b="1" dirty="0" smtClean="0">
                          <a:solidFill>
                            <a:prstClr val="black"/>
                          </a:solidFill>
                          <a:latin typeface="Cambria Math" panose="02040503050406030204" pitchFamily="18" charset="0"/>
                          <a:ea typeface="+mn-ea"/>
                        </a:rPr>
                        <m:t>𝟎</m:t>
                      </m:r>
                    </m:oMath>
                  </m:oMathPara>
                </a14:m>
                <a:endParaRPr lang="en-US" sz="1400" b="1" dirty="0">
                  <a:solidFill>
                    <a:prstClr val="black"/>
                  </a:solidFill>
                  <a:latin typeface="Calibri"/>
                  <a:ea typeface="+mn-ea"/>
                </a:endParaRPr>
              </a:p>
            </p:txBody>
          </p:sp>
        </mc:Choice>
        <mc:Fallback xmlns="">
          <p:sp>
            <p:nvSpPr>
              <p:cNvPr id="361" name="TextBox 360"/>
              <p:cNvSpPr txBox="1">
                <a:spLocks noRot="1" noChangeAspect="1" noMove="1" noResize="1" noEditPoints="1" noAdjustHandles="1" noChangeArrowheads="1" noChangeShapeType="1" noTextEdit="1"/>
              </p:cNvSpPr>
              <p:nvPr/>
            </p:nvSpPr>
            <p:spPr>
              <a:xfrm>
                <a:off x="3097070" y="3530385"/>
                <a:ext cx="332142" cy="307777"/>
              </a:xfrm>
              <a:prstGeom prst="rect">
                <a:avLst/>
              </a:prstGeom>
              <a:blipFill>
                <a:blip r:embed="rId10"/>
                <a:stretch>
                  <a:fillRect/>
                </a:stretch>
              </a:blipFill>
            </p:spPr>
            <p:txBody>
              <a:bodyPr/>
              <a:lstStyle/>
              <a:p>
                <a:r>
                  <a:rPr lang="en-US">
                    <a:noFill/>
                  </a:rPr>
                  <a:t> </a:t>
                </a:r>
              </a:p>
            </p:txBody>
          </p:sp>
        </mc:Fallback>
      </mc:AlternateContent>
      <p:cxnSp>
        <p:nvCxnSpPr>
          <p:cNvPr id="362" name="Straight Connector 361"/>
          <p:cNvCxnSpPr/>
          <p:nvPr/>
        </p:nvCxnSpPr>
        <p:spPr>
          <a:xfrm>
            <a:off x="2388347" y="4278683"/>
            <a:ext cx="42862" cy="104775"/>
          </a:xfrm>
          <a:prstGeom prst="line">
            <a:avLst/>
          </a:prstGeom>
          <a:noFill/>
          <a:ln w="6350" cap="flat" cmpd="sng" algn="ctr">
            <a:solidFill>
              <a:sysClr val="windowText" lastClr="000000"/>
            </a:solidFill>
            <a:prstDash val="solid"/>
            <a:miter lim="800000"/>
          </a:ln>
          <a:effectLst/>
        </p:spPr>
      </p:cxnSp>
      <p:sp>
        <p:nvSpPr>
          <p:cNvPr id="363" name="TextBox 362"/>
          <p:cNvSpPr txBox="1"/>
          <p:nvPr/>
        </p:nvSpPr>
        <p:spPr>
          <a:xfrm>
            <a:off x="2259853" y="4036096"/>
            <a:ext cx="276038" cy="307777"/>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400" dirty="0">
                <a:solidFill>
                  <a:prstClr val="black"/>
                </a:solidFill>
                <a:latin typeface="Calibri"/>
                <a:ea typeface="+mn-ea"/>
              </a:rPr>
              <a:t>7</a:t>
            </a:r>
          </a:p>
        </p:txBody>
      </p:sp>
      <p:cxnSp>
        <p:nvCxnSpPr>
          <p:cNvPr id="364" name="Straight Connector 363"/>
          <p:cNvCxnSpPr/>
          <p:nvPr/>
        </p:nvCxnSpPr>
        <p:spPr>
          <a:xfrm flipH="1">
            <a:off x="2126689" y="4326363"/>
            <a:ext cx="1355463" cy="0"/>
          </a:xfrm>
          <a:prstGeom prst="line">
            <a:avLst/>
          </a:prstGeom>
          <a:noFill/>
          <a:ln w="6350" cap="flat" cmpd="sng" algn="ctr">
            <a:solidFill>
              <a:sysClr val="windowText" lastClr="000000"/>
            </a:solidFill>
            <a:prstDash val="solid"/>
            <a:miter lim="800000"/>
          </a:ln>
          <a:effectLst/>
        </p:spPr>
      </p:cxnSp>
      <p:cxnSp>
        <p:nvCxnSpPr>
          <p:cNvPr id="365" name="Straight Connector 364"/>
          <p:cNvCxnSpPr/>
          <p:nvPr/>
        </p:nvCxnSpPr>
        <p:spPr>
          <a:xfrm flipH="1">
            <a:off x="1900312" y="4232269"/>
            <a:ext cx="150176" cy="0"/>
          </a:xfrm>
          <a:prstGeom prst="line">
            <a:avLst/>
          </a:prstGeom>
          <a:noFill/>
          <a:ln w="6350" cap="flat" cmpd="sng" algn="ctr">
            <a:solidFill>
              <a:sysClr val="windowText" lastClr="000000"/>
            </a:solidFill>
            <a:prstDash val="solid"/>
            <a:miter lim="800000"/>
          </a:ln>
          <a:effectLst/>
        </p:spPr>
      </p:cxnSp>
      <p:cxnSp>
        <p:nvCxnSpPr>
          <p:cNvPr id="366" name="Straight Connector 365"/>
          <p:cNvCxnSpPr/>
          <p:nvPr/>
        </p:nvCxnSpPr>
        <p:spPr>
          <a:xfrm flipH="1">
            <a:off x="1904439" y="4424212"/>
            <a:ext cx="146050" cy="0"/>
          </a:xfrm>
          <a:prstGeom prst="line">
            <a:avLst/>
          </a:prstGeom>
          <a:noFill/>
          <a:ln w="6350" cap="flat" cmpd="sng" algn="ctr">
            <a:solidFill>
              <a:sysClr val="windowText" lastClr="000000"/>
            </a:solidFill>
            <a:prstDash val="solid"/>
            <a:miter lim="800000"/>
          </a:ln>
          <a:effectLst/>
        </p:spPr>
      </p:cxnSp>
      <p:cxnSp>
        <p:nvCxnSpPr>
          <p:cNvPr id="367" name="Straight Connector 366"/>
          <p:cNvCxnSpPr/>
          <p:nvPr/>
        </p:nvCxnSpPr>
        <p:spPr>
          <a:xfrm flipH="1">
            <a:off x="2050488" y="4329783"/>
            <a:ext cx="76200" cy="94429"/>
          </a:xfrm>
          <a:prstGeom prst="line">
            <a:avLst/>
          </a:prstGeom>
          <a:noFill/>
          <a:ln w="6350" cap="flat" cmpd="sng" algn="ctr">
            <a:solidFill>
              <a:sysClr val="windowText" lastClr="000000"/>
            </a:solidFill>
            <a:prstDash val="solid"/>
            <a:miter lim="800000"/>
          </a:ln>
          <a:effectLst/>
        </p:spPr>
      </p:cxnSp>
      <mc:AlternateContent xmlns:mc="http://schemas.openxmlformats.org/markup-compatibility/2006" xmlns:a14="http://schemas.microsoft.com/office/drawing/2010/main">
        <mc:Choice Requires="a14">
          <p:sp>
            <p:nvSpPr>
              <p:cNvPr id="368" name="TextBox 367"/>
              <p:cNvSpPr txBox="1"/>
              <p:nvPr/>
            </p:nvSpPr>
            <p:spPr>
              <a:xfrm>
                <a:off x="1497507" y="4053412"/>
                <a:ext cx="392480" cy="307777"/>
              </a:xfrm>
              <a:prstGeom prst="rect">
                <a:avLst/>
              </a:prstGeom>
              <a:noFill/>
            </p:spPr>
            <p:txBody>
              <a:bodyPr wrap="none"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lang="en-US" sz="1400" b="1" i="1" dirty="0" smtClean="0">
                              <a:solidFill>
                                <a:prstClr val="black"/>
                              </a:solidFill>
                              <a:latin typeface="Cambria Math" panose="02040503050406030204" pitchFamily="18" charset="0"/>
                              <a:ea typeface="+mn-ea"/>
                            </a:rPr>
                          </m:ctrlPr>
                        </m:sSubPr>
                        <m:e>
                          <m:r>
                            <a:rPr lang="en-US" sz="1400" b="1" dirty="0">
                              <a:solidFill>
                                <a:prstClr val="black"/>
                              </a:solidFill>
                              <a:latin typeface="Cambria Math" panose="02040503050406030204" pitchFamily="18" charset="0"/>
                              <a:ea typeface="+mn-ea"/>
                            </a:rPr>
                            <m:t>𝐬</m:t>
                          </m:r>
                        </m:e>
                        <m:sub>
                          <m:r>
                            <a:rPr lang="en-US" sz="1400" dirty="0" smtClean="0">
                              <a:solidFill>
                                <a:prstClr val="black"/>
                              </a:solidFill>
                              <a:latin typeface="Cambria Math" panose="02040503050406030204" pitchFamily="18" charset="0"/>
                              <a:ea typeface="+mn-ea"/>
                            </a:rPr>
                            <m:t>4</m:t>
                          </m:r>
                        </m:sub>
                      </m:sSub>
                    </m:oMath>
                  </m:oMathPara>
                </a14:m>
                <a:endParaRPr lang="en-US" sz="1400" b="1" dirty="0">
                  <a:solidFill>
                    <a:prstClr val="black"/>
                  </a:solidFill>
                  <a:latin typeface="Calibri"/>
                  <a:ea typeface="+mn-ea"/>
                </a:endParaRPr>
              </a:p>
            </p:txBody>
          </p:sp>
        </mc:Choice>
        <mc:Fallback xmlns="">
          <p:sp>
            <p:nvSpPr>
              <p:cNvPr id="368" name="TextBox 367"/>
              <p:cNvSpPr txBox="1">
                <a:spLocks noRot="1" noChangeAspect="1" noMove="1" noResize="1" noEditPoints="1" noAdjustHandles="1" noChangeArrowheads="1" noChangeShapeType="1" noTextEdit="1"/>
              </p:cNvSpPr>
              <p:nvPr/>
            </p:nvSpPr>
            <p:spPr>
              <a:xfrm>
                <a:off x="1497507" y="4053412"/>
                <a:ext cx="392480" cy="30777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9" name="TextBox 368"/>
              <p:cNvSpPr txBox="1"/>
              <p:nvPr/>
            </p:nvSpPr>
            <p:spPr>
              <a:xfrm>
                <a:off x="1497507" y="4278683"/>
                <a:ext cx="332142" cy="307777"/>
              </a:xfrm>
              <a:prstGeom prst="rect">
                <a:avLst/>
              </a:prstGeom>
              <a:noFill/>
            </p:spPr>
            <p:txBody>
              <a:bodyPr wrap="none"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r>
                        <a:rPr lang="en-US" sz="1400" b="1" dirty="0" smtClean="0">
                          <a:solidFill>
                            <a:prstClr val="black"/>
                          </a:solidFill>
                          <a:latin typeface="Cambria Math" panose="02040503050406030204" pitchFamily="18" charset="0"/>
                          <a:ea typeface="+mn-ea"/>
                        </a:rPr>
                        <m:t>𝟎</m:t>
                      </m:r>
                    </m:oMath>
                  </m:oMathPara>
                </a14:m>
                <a:endParaRPr lang="en-US" sz="1400" b="1" dirty="0">
                  <a:solidFill>
                    <a:prstClr val="black"/>
                  </a:solidFill>
                  <a:latin typeface="Calibri"/>
                  <a:ea typeface="+mn-ea"/>
                </a:endParaRPr>
              </a:p>
            </p:txBody>
          </p:sp>
        </mc:Choice>
        <mc:Fallback xmlns="">
          <p:sp>
            <p:nvSpPr>
              <p:cNvPr id="369" name="TextBox 368"/>
              <p:cNvSpPr txBox="1">
                <a:spLocks noRot="1" noChangeAspect="1" noMove="1" noResize="1" noEditPoints="1" noAdjustHandles="1" noChangeArrowheads="1" noChangeShapeType="1" noTextEdit="1"/>
              </p:cNvSpPr>
              <p:nvPr/>
            </p:nvSpPr>
            <p:spPr>
              <a:xfrm>
                <a:off x="1497507" y="4278683"/>
                <a:ext cx="332142" cy="307777"/>
              </a:xfrm>
              <a:prstGeom prst="rect">
                <a:avLst/>
              </a:prstGeom>
              <a:blipFill>
                <a:blip r:embed="rId7"/>
                <a:stretch>
                  <a:fillRect/>
                </a:stretch>
              </a:blipFill>
            </p:spPr>
            <p:txBody>
              <a:bodyPr/>
              <a:lstStyle/>
              <a:p>
                <a:r>
                  <a:rPr lang="en-US">
                    <a:noFill/>
                  </a:rPr>
                  <a:t> </a:t>
                </a:r>
              </a:p>
            </p:txBody>
          </p:sp>
        </mc:Fallback>
      </mc:AlternateContent>
      <p:cxnSp>
        <p:nvCxnSpPr>
          <p:cNvPr id="370" name="Straight Arrow Connector 369"/>
          <p:cNvCxnSpPr/>
          <p:nvPr/>
        </p:nvCxnSpPr>
        <p:spPr>
          <a:xfrm>
            <a:off x="2083035" y="3983899"/>
            <a:ext cx="0" cy="213410"/>
          </a:xfrm>
          <a:prstGeom prst="straightConnector1">
            <a:avLst/>
          </a:prstGeom>
          <a:noFill/>
          <a:ln w="6350" cap="flat" cmpd="sng" algn="ctr">
            <a:solidFill>
              <a:sysClr val="windowText" lastClr="000000"/>
            </a:solidFill>
            <a:prstDash val="solid"/>
            <a:miter lim="800000"/>
            <a:tailEnd type="triangle"/>
          </a:ln>
          <a:effectLst/>
        </p:spPr>
      </p:cxnSp>
      <p:sp>
        <p:nvSpPr>
          <p:cNvPr id="371" name="TextBox 370"/>
          <p:cNvSpPr txBox="1"/>
          <p:nvPr/>
        </p:nvSpPr>
        <p:spPr>
          <a:xfrm>
            <a:off x="1218458" y="3712962"/>
            <a:ext cx="2038763" cy="307777"/>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400" dirty="0">
                <a:solidFill>
                  <a:prstClr val="black"/>
                </a:solidFill>
                <a:latin typeface="Calibri"/>
              </a:rPr>
              <a:t>Manchester-coded bit (0)</a:t>
            </a:r>
          </a:p>
        </p:txBody>
      </p:sp>
      <p:sp>
        <p:nvSpPr>
          <p:cNvPr id="372" name="TextBox 371"/>
          <p:cNvSpPr txBox="1"/>
          <p:nvPr/>
        </p:nvSpPr>
        <p:spPr>
          <a:xfrm>
            <a:off x="2551072" y="4053412"/>
            <a:ext cx="914033" cy="307777"/>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400" dirty="0">
                <a:solidFill>
                  <a:prstClr val="black"/>
                </a:solidFill>
                <a:latin typeface="Calibri"/>
                <a:ea typeface="+mn-ea"/>
              </a:rPr>
              <a:t>Channel 4</a:t>
            </a:r>
          </a:p>
        </p:txBody>
      </p:sp>
      <p:cxnSp>
        <p:nvCxnSpPr>
          <p:cNvPr id="373" name="Straight Connector 372"/>
          <p:cNvCxnSpPr/>
          <p:nvPr/>
        </p:nvCxnSpPr>
        <p:spPr>
          <a:xfrm flipH="1">
            <a:off x="3351602" y="4514586"/>
            <a:ext cx="146050" cy="0"/>
          </a:xfrm>
          <a:prstGeom prst="line">
            <a:avLst/>
          </a:prstGeom>
          <a:noFill/>
          <a:ln w="6350" cap="flat" cmpd="sng" algn="ctr">
            <a:solidFill>
              <a:sysClr val="windowText" lastClr="000000"/>
            </a:solidFill>
            <a:prstDash val="solid"/>
            <a:miter lim="800000"/>
          </a:ln>
          <a:effectLst/>
        </p:spPr>
      </p:cxnSp>
      <mc:AlternateContent xmlns:mc="http://schemas.openxmlformats.org/markup-compatibility/2006" xmlns:a14="http://schemas.microsoft.com/office/drawing/2010/main">
        <mc:Choice Requires="a14">
          <p:sp>
            <p:nvSpPr>
              <p:cNvPr id="374" name="TextBox 373"/>
              <p:cNvSpPr txBox="1"/>
              <p:nvPr/>
            </p:nvSpPr>
            <p:spPr>
              <a:xfrm>
                <a:off x="3097070" y="4369057"/>
                <a:ext cx="332142" cy="307777"/>
              </a:xfrm>
              <a:prstGeom prst="rect">
                <a:avLst/>
              </a:prstGeom>
              <a:noFill/>
            </p:spPr>
            <p:txBody>
              <a:bodyPr wrap="none" rtlCol="0">
                <a:spAutoFit/>
              </a:bodyPr>
              <a:lstStyle/>
              <a:p>
                <a:pPr defTabSz="6858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r>
                        <a:rPr lang="en-US" sz="1400" b="1" dirty="0" smtClean="0">
                          <a:solidFill>
                            <a:prstClr val="black"/>
                          </a:solidFill>
                          <a:latin typeface="Cambria Math" panose="02040503050406030204" pitchFamily="18" charset="0"/>
                          <a:ea typeface="+mn-ea"/>
                        </a:rPr>
                        <m:t>𝟎</m:t>
                      </m:r>
                    </m:oMath>
                  </m:oMathPara>
                </a14:m>
                <a:endParaRPr lang="en-US" sz="1400" b="1" dirty="0">
                  <a:solidFill>
                    <a:prstClr val="black"/>
                  </a:solidFill>
                  <a:latin typeface="Calibri"/>
                  <a:ea typeface="+mn-ea"/>
                </a:endParaRPr>
              </a:p>
            </p:txBody>
          </p:sp>
        </mc:Choice>
        <mc:Fallback xmlns="">
          <p:sp>
            <p:nvSpPr>
              <p:cNvPr id="374" name="TextBox 373"/>
              <p:cNvSpPr txBox="1">
                <a:spLocks noRot="1" noChangeAspect="1" noMove="1" noResize="1" noEditPoints="1" noAdjustHandles="1" noChangeArrowheads="1" noChangeShapeType="1" noTextEdit="1"/>
              </p:cNvSpPr>
              <p:nvPr/>
            </p:nvSpPr>
            <p:spPr>
              <a:xfrm>
                <a:off x="3097070" y="4369057"/>
                <a:ext cx="332142" cy="30777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685799" y="4707940"/>
                <a:ext cx="7770813" cy="1025316"/>
              </a:xfrm>
            </p:spPr>
            <p:txBody>
              <a:bodyPr/>
              <a:lstStyle/>
              <a:p>
                <a:pPr>
                  <a:buFont typeface="Arial" panose="020B0604020202020204" pitchFamily="34" charset="0"/>
                  <a:buChar char="•"/>
                </a:pPr>
                <a:r>
                  <a:rPr lang="en-US" sz="1800" dirty="0"/>
                  <a:t>For HDR, FDMA can be supported through a single IDFT operation </a:t>
                </a:r>
              </a:p>
              <a:p>
                <a:pPr lvl="1">
                  <a:buFont typeface="Arial" panose="020B0604020202020204" pitchFamily="34" charset="0"/>
                  <a:buChar char="•"/>
                </a:pPr>
                <a:r>
                  <a:rPr lang="en-US" sz="1400" dirty="0"/>
                  <a:t>This </a:t>
                </a:r>
                <a:r>
                  <a:rPr lang="en-US" sz="1400" dirty="0">
                    <a:solidFill>
                      <a:schemeClr val="tx1"/>
                    </a:solidFill>
                  </a:rPr>
                  <a:t>representation is not different than generating single-channel mask–based MC-OOK (length of 7) waveforms, shifting them in frequency, and then summing them up every 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a:p>
                <a:pPr lvl="1">
                  <a:buFont typeface="Arial" panose="020B0604020202020204" pitchFamily="34" charset="0"/>
                  <a:buChar char="•"/>
                </a:pPr>
                <a:r>
                  <a:rPr lang="en-US" sz="1400" dirty="0"/>
                  <a:t>We use this representation for the following discussions</a:t>
                </a:r>
              </a:p>
              <a:p>
                <a:pPr>
                  <a:buFont typeface="Arial" panose="020B0604020202020204" pitchFamily="34" charset="0"/>
                  <a:buChar char="•"/>
                </a:pPr>
                <a:r>
                  <a:rPr lang="en-US" sz="1800" dirty="0"/>
                  <a:t>Question: </a:t>
                </a:r>
                <a:r>
                  <a:rPr lang="en-US" sz="1800" dirty="0">
                    <a:solidFill>
                      <a:schemeClr val="tx1"/>
                    </a:solidFill>
                  </a:rPr>
                  <a:t>How to choose the sequences {</a:t>
                </a:r>
                <a14:m>
                  <m:oMath xmlns:m="http://schemas.openxmlformats.org/officeDocument/2006/math">
                    <m:sSub>
                      <m:sSubPr>
                        <m:ctrlPr>
                          <a:rPr lang="en-US" sz="1800" i="1" dirty="0">
                            <a:solidFill>
                              <a:schemeClr val="tx1"/>
                            </a:solidFill>
                            <a:latin typeface="Cambria Math" panose="02040503050406030204" pitchFamily="18" charset="0"/>
                          </a:rPr>
                        </m:ctrlPr>
                      </m:sSubPr>
                      <m:e>
                        <m:r>
                          <a:rPr lang="en-US" sz="1800" dirty="0">
                            <a:solidFill>
                              <a:schemeClr val="tx1"/>
                            </a:solidFill>
                            <a:latin typeface="Cambria Math" panose="02040503050406030204" pitchFamily="18" charset="0"/>
                          </a:rPr>
                          <m:t>𝐬</m:t>
                        </m:r>
                      </m:e>
                      <m:sub>
                        <m:r>
                          <a:rPr lang="en-US" sz="1800" b="0" i="1" dirty="0" smtClean="0">
                            <a:solidFill>
                              <a:schemeClr val="tx1"/>
                            </a:solidFill>
                            <a:latin typeface="Cambria Math" panose="02040503050406030204" pitchFamily="18" charset="0"/>
                          </a:rPr>
                          <m:t>𝑖</m:t>
                        </m:r>
                      </m:sub>
                    </m:sSub>
                    <m:r>
                      <a:rPr lang="en-US" sz="1800" b="1" i="1" dirty="0" smtClean="0">
                        <a:solidFill>
                          <a:schemeClr val="tx1"/>
                        </a:solidFill>
                        <a:latin typeface="Cambria Math" panose="02040503050406030204" pitchFamily="18" charset="0"/>
                      </a:rPr>
                      <m:t> </m:t>
                    </m:r>
                    <m:r>
                      <a:rPr lang="en-US" sz="1800" b="1" i="0" dirty="0" smtClean="0">
                        <a:solidFill>
                          <a:schemeClr val="tx1"/>
                        </a:solidFill>
                        <a:latin typeface="Cambria Math" panose="02040503050406030204" pitchFamily="18" charset="0"/>
                      </a:rPr>
                      <m:t>𝐟𝐨𝐫</m:t>
                    </m:r>
                    <m:r>
                      <a:rPr lang="en-US" sz="1800" b="1" i="0" dirty="0" smtClean="0">
                        <a:solidFill>
                          <a:schemeClr val="tx1"/>
                        </a:solidFill>
                        <a:latin typeface="Cambria Math" panose="02040503050406030204" pitchFamily="18" charset="0"/>
                      </a:rPr>
                      <m:t> </m:t>
                    </m:r>
                    <m:r>
                      <a:rPr lang="en-US" sz="1800" b="0" i="1" dirty="0" smtClean="0">
                        <a:solidFill>
                          <a:schemeClr val="tx1"/>
                        </a:solidFill>
                        <a:latin typeface="Cambria Math" panose="02040503050406030204" pitchFamily="18" charset="0"/>
                      </a:rPr>
                      <m:t>𝑖</m:t>
                    </m:r>
                    <m:r>
                      <a:rPr lang="en-US" sz="1800" b="0" i="0" dirty="0" smtClean="0">
                        <a:solidFill>
                          <a:schemeClr val="tx1"/>
                        </a:solidFill>
                        <a:latin typeface="Cambria Math" panose="02040503050406030204" pitchFamily="18" charset="0"/>
                      </a:rPr>
                      <m:t>=1,…, 4</m:t>
                    </m:r>
                    <m:r>
                      <a:rPr lang="en-US" sz="1800" b="1" i="0" dirty="0" smtClean="0">
                        <a:solidFill>
                          <a:schemeClr val="tx1"/>
                        </a:solidFill>
                        <a:latin typeface="Cambria Math" panose="02040503050406030204" pitchFamily="18" charset="0"/>
                      </a:rPr>
                      <m:t>}</m:t>
                    </m:r>
                  </m:oMath>
                </a14:m>
                <a:r>
                  <a:rPr lang="en-US" sz="1800" dirty="0">
                    <a:solidFill>
                      <a:schemeClr val="tx1"/>
                    </a:solidFill>
                  </a:rPr>
                  <a:t> such that the PAPR of the signal </a:t>
                </a:r>
                <a14:m>
                  <m:oMath xmlns:m="http://schemas.openxmlformats.org/officeDocument/2006/math">
                    <m:r>
                      <a:rPr lang="en-US" sz="1800" b="1" i="0" dirty="0" smtClean="0">
                        <a:solidFill>
                          <a:schemeClr val="tx1"/>
                        </a:solidFill>
                        <a:latin typeface="Cambria Math" panose="02040503050406030204" pitchFamily="18" charset="0"/>
                      </a:rPr>
                      <m:t>𝐱</m:t>
                    </m:r>
                  </m:oMath>
                </a14:m>
                <a:r>
                  <a:rPr lang="en-US" sz="1800" dirty="0">
                    <a:solidFill>
                      <a:schemeClr val="tx1"/>
                    </a:solidFill>
                  </a:rPr>
                  <a:t> is below a certain </a:t>
                </a:r>
                <a:r>
                  <a:rPr lang="en-US" sz="1800" dirty="0"/>
                  <a:t>level, e.g., 3 dB?</a:t>
                </a:r>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685799" y="4707940"/>
                <a:ext cx="7770813" cy="1025316"/>
              </a:xfrm>
              <a:blipFill>
                <a:blip r:embed="rId12"/>
                <a:stretch>
                  <a:fillRect l="-471" t="-2976" b="-81548"/>
                </a:stretch>
              </a:blipFill>
            </p:spPr>
            <p:txBody>
              <a:bodyPr/>
              <a:lstStyle/>
              <a:p>
                <a:r>
                  <a:rPr lang="en-US">
                    <a:noFill/>
                  </a:rPr>
                  <a:t> </a:t>
                </a:r>
              </a:p>
            </p:txBody>
          </p:sp>
        </mc:Fallback>
      </mc:AlternateContent>
      <p:sp>
        <p:nvSpPr>
          <p:cNvPr id="3" name="Rectangle 2"/>
          <p:cNvSpPr/>
          <p:nvPr/>
        </p:nvSpPr>
        <p:spPr bwMode="auto">
          <a:xfrm>
            <a:off x="1979712" y="1672978"/>
            <a:ext cx="216024" cy="268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17" name="Rectangle 216"/>
          <p:cNvSpPr/>
          <p:nvPr/>
        </p:nvSpPr>
        <p:spPr bwMode="auto">
          <a:xfrm>
            <a:off x="1977229" y="2513098"/>
            <a:ext cx="216024" cy="268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18" name="Rectangle 217"/>
          <p:cNvSpPr/>
          <p:nvPr/>
        </p:nvSpPr>
        <p:spPr bwMode="auto">
          <a:xfrm>
            <a:off x="1977762" y="3353442"/>
            <a:ext cx="216024" cy="268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19" name="Rectangle 218"/>
          <p:cNvSpPr/>
          <p:nvPr/>
        </p:nvSpPr>
        <p:spPr bwMode="auto">
          <a:xfrm>
            <a:off x="1975023" y="4197309"/>
            <a:ext cx="216024" cy="268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14" name="Rectangle 13"/>
              <p:cNvSpPr/>
              <p:nvPr/>
            </p:nvSpPr>
            <p:spPr>
              <a:xfrm>
                <a:off x="4817071" y="2853520"/>
                <a:ext cx="34336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0" dirty="0" smtClean="0">
                          <a:solidFill>
                            <a:prstClr val="black"/>
                          </a:solidFill>
                          <a:latin typeface="Cambria Math" panose="02040503050406030204" pitchFamily="18" charset="0"/>
                        </a:rPr>
                        <m:t>𝐱</m:t>
                      </m:r>
                    </m:oMath>
                  </m:oMathPara>
                </a14:m>
                <a:endParaRPr lang="en-US" sz="1600" dirty="0"/>
              </a:p>
            </p:txBody>
          </p:sp>
        </mc:Choice>
        <mc:Fallback xmlns="">
          <p:sp>
            <p:nvSpPr>
              <p:cNvPr id="14" name="Rectangle 13"/>
              <p:cNvSpPr>
                <a:spLocks noRot="1" noChangeAspect="1" noMove="1" noResize="1" noEditPoints="1" noAdjustHandles="1" noChangeArrowheads="1" noChangeShapeType="1" noTextEdit="1"/>
              </p:cNvSpPr>
              <p:nvPr/>
            </p:nvSpPr>
            <p:spPr>
              <a:xfrm>
                <a:off x="4817071" y="2853520"/>
                <a:ext cx="343363" cy="338554"/>
              </a:xfrm>
              <a:prstGeom prst="rect">
                <a:avLst/>
              </a:prstGeom>
              <a:blipFill>
                <a:blip r:embed="rId13"/>
                <a:stretch>
                  <a:fillRect/>
                </a:stretch>
              </a:blipFill>
            </p:spPr>
            <p:txBody>
              <a:bodyPr/>
              <a:lstStyle/>
              <a:p>
                <a:r>
                  <a:rPr lang="en-US">
                    <a:noFill/>
                  </a:rPr>
                  <a:t> </a:t>
                </a:r>
              </a:p>
            </p:txBody>
          </p:sp>
        </mc:Fallback>
      </mc:AlternateContent>
      <p:sp>
        <p:nvSpPr>
          <p:cNvPr id="220" name="Slide Number Placeholder 3">
            <a:extLst>
              <a:ext uri="{FF2B5EF4-FFF2-40B4-BE49-F238E27FC236}">
                <a16:creationId xmlns:a16="http://schemas.microsoft.com/office/drawing/2014/main" id="{F9496C9F-1204-4F5C-BFED-F6087AB5F447}"/>
              </a:ext>
            </a:extLst>
          </p:cNvPr>
          <p:cNvSpPr>
            <a:spLocks noGrp="1"/>
          </p:cNvSpPr>
          <p:nvPr>
            <p:ph type="sldNum" idx="12"/>
          </p:nvPr>
        </p:nvSpPr>
        <p:spPr>
          <a:xfrm>
            <a:off x="4344988" y="6475413"/>
            <a:ext cx="528637" cy="363537"/>
          </a:xfrm>
        </p:spPr>
        <p:txBody>
          <a:bodyPr/>
          <a:lstStyle/>
          <a:p>
            <a:r>
              <a:rPr lang="en-GB" dirty="0"/>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2580215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05160"/>
          </a:xfrm>
        </p:spPr>
        <p:txBody>
          <a:bodyPr/>
          <a:lstStyle/>
          <a:p>
            <a:r>
              <a:rPr lang="en-GB" dirty="0">
                <a:solidFill>
                  <a:schemeClr val="tx1"/>
                </a:solidFill>
              </a:rPr>
              <a:t>Golay Complementary Sequences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62719" y="1441152"/>
                <a:ext cx="7770813" cy="2265743"/>
              </a:xfrm>
            </p:spPr>
            <p:txBody>
              <a:bodyPr/>
              <a:lstStyle/>
              <a:p>
                <a:pPr algn="just" fontAlgn="auto">
                  <a:buFont typeface="Arial" panose="020B0604020202020204" pitchFamily="34" charset="0"/>
                  <a:buChar char="•"/>
                </a:pPr>
                <a:r>
                  <a:rPr lang="en-US" sz="1800" b="0" dirty="0">
                    <a:latin typeface="+mj-lt"/>
                    <a:cs typeface="Calibri" panose="020F0502020204030204" pitchFamily="34" charset="0"/>
                  </a:rPr>
                  <a:t>A sequence pair </a:t>
                </a:r>
                <a14:m>
                  <m:oMath xmlns:m="http://schemas.openxmlformats.org/officeDocument/2006/math">
                    <m:r>
                      <a:rPr lang="en-US" sz="1800" b="0" i="1">
                        <a:latin typeface="Cambria Math" panose="02040503050406030204" pitchFamily="18" charset="0"/>
                      </a:rPr>
                      <m:t>(</m:t>
                    </m:r>
                    <m:r>
                      <a:rPr lang="en-US" sz="1800" b="1" i="0">
                        <a:latin typeface="Cambria Math" panose="02040503050406030204" pitchFamily="18" charset="0"/>
                      </a:rPr>
                      <m:t>𝐚</m:t>
                    </m:r>
                    <m:r>
                      <a:rPr lang="en-US" sz="1800" b="0">
                        <a:latin typeface="Cambria Math" panose="02040503050406030204" pitchFamily="18" charset="0"/>
                      </a:rPr>
                      <m:t>,</m:t>
                    </m:r>
                    <m:r>
                      <a:rPr lang="en-US" sz="1800" b="1" i="0">
                        <a:latin typeface="Cambria Math" panose="02040503050406030204" pitchFamily="18" charset="0"/>
                      </a:rPr>
                      <m:t>𝐛</m:t>
                    </m:r>
                    <m:r>
                      <a:rPr lang="en-US" sz="1800" b="0">
                        <a:latin typeface="Cambria Math" panose="02040503050406030204" pitchFamily="18" charset="0"/>
                      </a:rPr>
                      <m:t>)</m:t>
                    </m:r>
                  </m:oMath>
                </a14:m>
                <a:r>
                  <a:rPr lang="en-US" sz="1800" b="0" dirty="0">
                    <a:latin typeface="+mj-lt"/>
                    <a:cs typeface="Calibri" panose="020F0502020204030204" pitchFamily="34" charset="0"/>
                  </a:rPr>
                  <a:t> is </a:t>
                </a:r>
                <a:r>
                  <a:rPr lang="en-US" sz="1800" b="0" dirty="0">
                    <a:solidFill>
                      <a:schemeClr val="tx1"/>
                    </a:solidFill>
                    <a:latin typeface="+mj-lt"/>
                    <a:cs typeface="Calibri" panose="020F0502020204030204" pitchFamily="34" charset="0"/>
                  </a:rPr>
                  <a:t>called a complementary sequence if </a:t>
                </a:r>
              </a:p>
              <a:p>
                <a:pPr marL="0" indent="0" algn="ctr" fontAlgn="auto"/>
                <a14:m>
                  <m:oMath xmlns:m="http://schemas.openxmlformats.org/officeDocument/2006/math">
                    <m:sSup>
                      <m:sSupPr>
                        <m:ctrlPr>
                          <a:rPr lang="en-US" sz="1800" b="0" i="1">
                            <a:solidFill>
                              <a:schemeClr val="tx1"/>
                            </a:solidFill>
                            <a:latin typeface="Cambria Math" panose="02040503050406030204" pitchFamily="18" charset="0"/>
                          </a:rPr>
                        </m:ctrlPr>
                      </m:sSupPr>
                      <m:e>
                        <m:d>
                          <m:dPr>
                            <m:begChr m:val="|"/>
                            <m:endChr m:val="|"/>
                            <m:ctrlPr>
                              <a:rPr lang="en-US" sz="1800" b="0" i="1">
                                <a:solidFill>
                                  <a:schemeClr val="tx1"/>
                                </a:solidFill>
                                <a:latin typeface="Cambria Math" panose="02040503050406030204" pitchFamily="18" charset="0"/>
                              </a:rPr>
                            </m:ctrlPr>
                          </m:dPr>
                          <m:e>
                            <m:sSub>
                              <m:sSubPr>
                                <m:ctrlPr>
                                  <a:rPr lang="en-US" sz="1800" b="0" i="1">
                                    <a:solidFill>
                                      <a:schemeClr val="tx1"/>
                                    </a:solidFill>
                                    <a:latin typeface="Cambria Math" panose="02040503050406030204" pitchFamily="18" charset="0"/>
                                  </a:rPr>
                                </m:ctrlPr>
                              </m:sSubPr>
                              <m:e>
                                <m:r>
                                  <a:rPr lang="en-US" sz="1800" b="0" i="1">
                                    <a:solidFill>
                                      <a:schemeClr val="tx1"/>
                                    </a:solidFill>
                                    <a:latin typeface="Cambria Math" panose="02040503050406030204" pitchFamily="18" charset="0"/>
                                  </a:rPr>
                                  <m:t>𝑥</m:t>
                                </m:r>
                              </m:e>
                              <m:sub>
                                <m:r>
                                  <a:rPr lang="en-US" sz="1800" b="1" i="0">
                                    <a:solidFill>
                                      <a:schemeClr val="tx1"/>
                                    </a:solidFill>
                                    <a:latin typeface="Cambria Math" panose="02040503050406030204" pitchFamily="18" charset="0"/>
                                  </a:rPr>
                                  <m:t>𝐚</m:t>
                                </m:r>
                              </m:sub>
                            </m:sSub>
                            <m:d>
                              <m:dPr>
                                <m:ctrlPr>
                                  <a:rPr lang="en-US" sz="1800" b="0" i="1">
                                    <a:solidFill>
                                      <a:schemeClr val="tx1"/>
                                    </a:solidFill>
                                    <a:latin typeface="Cambria Math" panose="02040503050406030204" pitchFamily="18" charset="0"/>
                                  </a:rPr>
                                </m:ctrlPr>
                              </m:dPr>
                              <m:e>
                                <m:r>
                                  <a:rPr lang="en-US" sz="1800" b="0" i="1">
                                    <a:solidFill>
                                      <a:schemeClr val="tx1"/>
                                    </a:solidFill>
                                    <a:latin typeface="Cambria Math" panose="02040503050406030204" pitchFamily="18" charset="0"/>
                                  </a:rPr>
                                  <m:t>𝑡</m:t>
                                </m:r>
                              </m:e>
                            </m:d>
                          </m:e>
                        </m:d>
                      </m:e>
                      <m:sup>
                        <m:r>
                          <a:rPr lang="en-US" sz="1800" b="0" i="1">
                            <a:solidFill>
                              <a:schemeClr val="tx1"/>
                            </a:solidFill>
                            <a:latin typeface="Cambria Math" panose="02040503050406030204" pitchFamily="18" charset="0"/>
                          </a:rPr>
                          <m:t>2</m:t>
                        </m:r>
                      </m:sup>
                    </m:sSup>
                    <m:r>
                      <a:rPr lang="en-US" sz="1800" b="0" i="1">
                        <a:solidFill>
                          <a:schemeClr val="tx1"/>
                        </a:solidFill>
                        <a:latin typeface="Cambria Math" panose="02040503050406030204" pitchFamily="18" charset="0"/>
                      </a:rPr>
                      <m:t>+</m:t>
                    </m:r>
                    <m:sSup>
                      <m:sSupPr>
                        <m:ctrlPr>
                          <a:rPr lang="en-US" sz="1800" b="0" i="1">
                            <a:solidFill>
                              <a:schemeClr val="tx1"/>
                            </a:solidFill>
                            <a:latin typeface="Cambria Math" panose="02040503050406030204" pitchFamily="18" charset="0"/>
                          </a:rPr>
                        </m:ctrlPr>
                      </m:sSupPr>
                      <m:e>
                        <m:d>
                          <m:dPr>
                            <m:begChr m:val="|"/>
                            <m:endChr m:val="|"/>
                            <m:ctrlPr>
                              <a:rPr lang="en-US" sz="1800" b="0" i="1">
                                <a:solidFill>
                                  <a:schemeClr val="tx1"/>
                                </a:solidFill>
                                <a:latin typeface="Cambria Math" panose="02040503050406030204" pitchFamily="18" charset="0"/>
                              </a:rPr>
                            </m:ctrlPr>
                          </m:dPr>
                          <m:e>
                            <m:sSub>
                              <m:sSubPr>
                                <m:ctrlPr>
                                  <a:rPr lang="en-US" sz="1800" b="0" i="1">
                                    <a:solidFill>
                                      <a:schemeClr val="tx1"/>
                                    </a:solidFill>
                                    <a:latin typeface="Cambria Math" panose="02040503050406030204" pitchFamily="18" charset="0"/>
                                  </a:rPr>
                                </m:ctrlPr>
                              </m:sSubPr>
                              <m:e>
                                <m:r>
                                  <a:rPr lang="en-US" sz="1800" b="0" i="1">
                                    <a:solidFill>
                                      <a:schemeClr val="tx1"/>
                                    </a:solidFill>
                                    <a:latin typeface="Cambria Math" panose="02040503050406030204" pitchFamily="18" charset="0"/>
                                  </a:rPr>
                                  <m:t>𝑥</m:t>
                                </m:r>
                              </m:e>
                              <m:sub>
                                <m:r>
                                  <a:rPr lang="en-US" sz="1800" b="1" i="0" smtClean="0">
                                    <a:solidFill>
                                      <a:schemeClr val="tx1"/>
                                    </a:solidFill>
                                    <a:latin typeface="Cambria Math" panose="02040503050406030204" pitchFamily="18" charset="0"/>
                                  </a:rPr>
                                  <m:t>𝐛</m:t>
                                </m:r>
                              </m:sub>
                            </m:sSub>
                            <m:d>
                              <m:dPr>
                                <m:ctrlPr>
                                  <a:rPr lang="en-US" sz="1800" b="0" i="1">
                                    <a:solidFill>
                                      <a:schemeClr val="tx1"/>
                                    </a:solidFill>
                                    <a:latin typeface="Cambria Math" panose="02040503050406030204" pitchFamily="18" charset="0"/>
                                  </a:rPr>
                                </m:ctrlPr>
                              </m:dPr>
                              <m:e>
                                <m:r>
                                  <a:rPr lang="en-US" sz="1800" b="0" i="1">
                                    <a:solidFill>
                                      <a:schemeClr val="tx1"/>
                                    </a:solidFill>
                                    <a:latin typeface="Cambria Math" panose="02040503050406030204" pitchFamily="18" charset="0"/>
                                  </a:rPr>
                                  <m:t>𝑡</m:t>
                                </m:r>
                              </m:e>
                            </m:d>
                          </m:e>
                        </m:d>
                      </m:e>
                      <m:sup>
                        <m:r>
                          <a:rPr lang="en-US" sz="1800" b="0" i="1">
                            <a:solidFill>
                              <a:schemeClr val="tx1"/>
                            </a:solidFill>
                            <a:latin typeface="Cambria Math" panose="02040503050406030204" pitchFamily="18" charset="0"/>
                          </a:rPr>
                          <m:t>2</m:t>
                        </m:r>
                      </m:sup>
                    </m:sSup>
                    <m:r>
                      <a:rPr lang="en-US" sz="1800" b="0" i="1">
                        <a:solidFill>
                          <a:schemeClr val="tx1"/>
                        </a:solidFill>
                        <a:latin typeface="Cambria Math" panose="02040503050406030204" pitchFamily="18" charset="0"/>
                      </a:rPr>
                      <m:t>=2</m:t>
                    </m:r>
                    <m:r>
                      <a:rPr lang="en-US" sz="1800" b="0" i="1">
                        <a:solidFill>
                          <a:schemeClr val="tx1"/>
                        </a:solidFill>
                        <a:latin typeface="Cambria Math" panose="02040503050406030204" pitchFamily="18" charset="0"/>
                      </a:rPr>
                      <m:t>𝑁</m:t>
                    </m:r>
                  </m:oMath>
                </a14:m>
                <a:r>
                  <a:rPr lang="en-US" sz="1800" b="0" dirty="0">
                    <a:solidFill>
                      <a:schemeClr val="tx1"/>
                    </a:solidFill>
                    <a:latin typeface="+mj-lt"/>
                    <a:cs typeface="Calibri" panose="020F0502020204030204" pitchFamily="34" charset="0"/>
                  </a:rPr>
                  <a:t>, </a:t>
                </a:r>
              </a:p>
              <a:p>
                <a:pPr marL="0" indent="0" algn="just" fontAlgn="auto"/>
                <a:r>
                  <a:rPr lang="en-US" sz="1800" b="0" dirty="0">
                    <a:solidFill>
                      <a:schemeClr val="tx1"/>
                    </a:solidFill>
                    <a:latin typeface="+mj-lt"/>
                    <a:cs typeface="Calibri" panose="020F0502020204030204" pitchFamily="34" charset="0"/>
                  </a:rPr>
                  <a:t>       where </a:t>
                </a:r>
                <a14:m>
                  <m:oMath xmlns:m="http://schemas.openxmlformats.org/officeDocument/2006/math">
                    <m:r>
                      <a:rPr lang="en-US" sz="1800" b="0" i="1" dirty="0">
                        <a:solidFill>
                          <a:schemeClr val="tx1"/>
                        </a:solidFill>
                        <a:latin typeface="Cambria Math" panose="02040503050406030204" pitchFamily="18" charset="0"/>
                      </a:rPr>
                      <m:t>𝑁</m:t>
                    </m:r>
                  </m:oMath>
                </a14:m>
                <a:r>
                  <a:rPr lang="en-US" sz="1800" b="0" dirty="0">
                    <a:solidFill>
                      <a:schemeClr val="tx1"/>
                    </a:solidFill>
                    <a:latin typeface="+mj-lt"/>
                    <a:cs typeface="Calibri" panose="020F0502020204030204" pitchFamily="34" charset="0"/>
                  </a:rPr>
                  <a:t> is the length of </a:t>
                </a:r>
                <a14:m>
                  <m:oMath xmlns:m="http://schemas.openxmlformats.org/officeDocument/2006/math">
                    <m:r>
                      <a:rPr lang="en-US" sz="1800">
                        <a:solidFill>
                          <a:schemeClr val="tx1"/>
                        </a:solidFill>
                        <a:latin typeface="Cambria Math" panose="02040503050406030204" pitchFamily="18" charset="0"/>
                      </a:rPr>
                      <m:t>𝐚</m:t>
                    </m:r>
                  </m:oMath>
                </a14:m>
                <a:r>
                  <a:rPr lang="en-US" sz="1800" b="0" dirty="0">
                    <a:solidFill>
                      <a:schemeClr val="tx1"/>
                    </a:solidFill>
                    <a:latin typeface="+mj-lt"/>
                    <a:cs typeface="Calibri" panose="020F0502020204030204" pitchFamily="34" charset="0"/>
                  </a:rPr>
                  <a:t> and </a:t>
                </a:r>
                <a14:m>
                  <m:oMath xmlns:m="http://schemas.openxmlformats.org/officeDocument/2006/math">
                    <m:r>
                      <a:rPr lang="en-US" sz="1800">
                        <a:solidFill>
                          <a:schemeClr val="tx1"/>
                        </a:solidFill>
                        <a:latin typeface="Cambria Math" panose="02040503050406030204" pitchFamily="18" charset="0"/>
                      </a:rPr>
                      <m:t>𝐛</m:t>
                    </m:r>
                  </m:oMath>
                </a14:m>
                <a:r>
                  <a:rPr lang="en-US" sz="1800" b="0" dirty="0">
                    <a:solidFill>
                      <a:schemeClr val="tx1"/>
                    </a:solidFill>
                    <a:latin typeface="+mj-lt"/>
                    <a:cs typeface="Calibri" panose="020F0502020204030204" pitchFamily="34" charset="0"/>
                  </a:rPr>
                  <a:t>, </a:t>
                </a:r>
                <a14:m>
                  <m:oMath xmlns:m="http://schemas.openxmlformats.org/officeDocument/2006/math">
                    <m:sSub>
                      <m:sSubPr>
                        <m:ctrlPr>
                          <a:rPr lang="en-US" sz="1800" b="0" i="1">
                            <a:solidFill>
                              <a:schemeClr val="tx1"/>
                            </a:solidFill>
                            <a:latin typeface="Cambria Math" panose="02040503050406030204" pitchFamily="18" charset="0"/>
                          </a:rPr>
                        </m:ctrlPr>
                      </m:sSubPr>
                      <m:e>
                        <m:r>
                          <a:rPr lang="en-US" sz="1800" b="0" i="1">
                            <a:solidFill>
                              <a:schemeClr val="tx1"/>
                            </a:solidFill>
                            <a:latin typeface="Cambria Math" panose="02040503050406030204" pitchFamily="18" charset="0"/>
                          </a:rPr>
                          <m:t>𝑥</m:t>
                        </m:r>
                      </m:e>
                      <m:sub>
                        <m:r>
                          <a:rPr lang="en-US" sz="1800" b="1" i="0">
                            <a:solidFill>
                              <a:schemeClr val="tx1"/>
                            </a:solidFill>
                            <a:latin typeface="Cambria Math" panose="02040503050406030204" pitchFamily="18" charset="0"/>
                          </a:rPr>
                          <m:t>𝐚</m:t>
                        </m:r>
                      </m:sub>
                    </m:sSub>
                    <m:d>
                      <m:dPr>
                        <m:ctrlPr>
                          <a:rPr lang="en-US" sz="1800" b="0" i="1">
                            <a:solidFill>
                              <a:schemeClr val="tx1"/>
                            </a:solidFill>
                            <a:latin typeface="Cambria Math" panose="02040503050406030204" pitchFamily="18" charset="0"/>
                          </a:rPr>
                        </m:ctrlPr>
                      </m:dPr>
                      <m:e>
                        <m:r>
                          <a:rPr lang="en-US" sz="1800" b="0" i="1">
                            <a:solidFill>
                              <a:schemeClr val="tx1"/>
                            </a:solidFill>
                            <a:latin typeface="Cambria Math" panose="02040503050406030204" pitchFamily="18" charset="0"/>
                          </a:rPr>
                          <m:t>𝑡</m:t>
                        </m:r>
                      </m:e>
                    </m:d>
                  </m:oMath>
                </a14:m>
                <a:r>
                  <a:rPr lang="en-US" sz="1800" b="0" dirty="0">
                    <a:solidFill>
                      <a:schemeClr val="tx1"/>
                    </a:solidFill>
                    <a:latin typeface="+mj-lt"/>
                    <a:cs typeface="Calibri" panose="020F0502020204030204" pitchFamily="34" charset="0"/>
                  </a:rPr>
                  <a:t> and </a:t>
                </a:r>
                <a14:m>
                  <m:oMath xmlns:m="http://schemas.openxmlformats.org/officeDocument/2006/math">
                    <m:sSub>
                      <m:sSubPr>
                        <m:ctrlPr>
                          <a:rPr lang="en-US" sz="1800" b="0" i="1">
                            <a:solidFill>
                              <a:schemeClr val="tx1"/>
                            </a:solidFill>
                            <a:latin typeface="Cambria Math" panose="02040503050406030204" pitchFamily="18" charset="0"/>
                          </a:rPr>
                        </m:ctrlPr>
                      </m:sSubPr>
                      <m:e>
                        <m:r>
                          <a:rPr lang="en-US" sz="1800" b="0" i="1">
                            <a:solidFill>
                              <a:schemeClr val="tx1"/>
                            </a:solidFill>
                            <a:latin typeface="Cambria Math" panose="02040503050406030204" pitchFamily="18" charset="0"/>
                          </a:rPr>
                          <m:t>𝑥</m:t>
                        </m:r>
                      </m:e>
                      <m:sub>
                        <m:r>
                          <a:rPr lang="en-US" sz="1800" b="1" i="0" smtClean="0">
                            <a:solidFill>
                              <a:schemeClr val="tx1"/>
                            </a:solidFill>
                            <a:latin typeface="Cambria Math" panose="02040503050406030204" pitchFamily="18" charset="0"/>
                          </a:rPr>
                          <m:t>𝐛</m:t>
                        </m:r>
                      </m:sub>
                    </m:sSub>
                    <m:d>
                      <m:dPr>
                        <m:ctrlPr>
                          <a:rPr lang="en-US" sz="1800" b="0" i="1">
                            <a:solidFill>
                              <a:schemeClr val="tx1"/>
                            </a:solidFill>
                            <a:latin typeface="Cambria Math" panose="02040503050406030204" pitchFamily="18" charset="0"/>
                          </a:rPr>
                        </m:ctrlPr>
                      </m:dPr>
                      <m:e>
                        <m:r>
                          <a:rPr lang="en-US" sz="1800" b="0" i="1">
                            <a:solidFill>
                              <a:schemeClr val="tx1"/>
                            </a:solidFill>
                            <a:latin typeface="Cambria Math" panose="02040503050406030204" pitchFamily="18" charset="0"/>
                          </a:rPr>
                          <m:t>𝑡</m:t>
                        </m:r>
                      </m:e>
                    </m:d>
                  </m:oMath>
                </a14:m>
                <a:r>
                  <a:rPr lang="en-US" sz="1800" b="0" dirty="0">
                    <a:solidFill>
                      <a:schemeClr val="tx1"/>
                    </a:solidFill>
                    <a:latin typeface="+mj-lt"/>
                    <a:cs typeface="Calibri" panose="020F0502020204030204" pitchFamily="34" charset="0"/>
                  </a:rPr>
                  <a:t> are the inverse Fourier      </a:t>
                </a:r>
              </a:p>
              <a:p>
                <a:pPr marL="0" indent="0" algn="just" fontAlgn="auto"/>
                <a:r>
                  <a:rPr lang="en-US" sz="1800" b="0" dirty="0">
                    <a:solidFill>
                      <a:schemeClr val="tx1"/>
                    </a:solidFill>
                    <a:latin typeface="+mj-lt"/>
                    <a:cs typeface="Calibri" panose="020F0502020204030204" pitchFamily="34" charset="0"/>
                  </a:rPr>
                  <a:t>       transforms of </a:t>
                </a:r>
                <a14:m>
                  <m:oMath xmlns:m="http://schemas.openxmlformats.org/officeDocument/2006/math">
                    <m:r>
                      <a:rPr lang="en-US" sz="1800">
                        <a:solidFill>
                          <a:schemeClr val="tx1"/>
                        </a:solidFill>
                        <a:latin typeface="Cambria Math" panose="02040503050406030204" pitchFamily="18" charset="0"/>
                      </a:rPr>
                      <m:t>𝐚</m:t>
                    </m:r>
                  </m:oMath>
                </a14:m>
                <a:r>
                  <a:rPr lang="en-US" sz="1800" b="0" dirty="0">
                    <a:solidFill>
                      <a:schemeClr val="tx1"/>
                    </a:solidFill>
                    <a:latin typeface="+mj-lt"/>
                    <a:cs typeface="Calibri" panose="020F0502020204030204" pitchFamily="34" charset="0"/>
                  </a:rPr>
                  <a:t> and </a:t>
                </a:r>
                <a14:m>
                  <m:oMath xmlns:m="http://schemas.openxmlformats.org/officeDocument/2006/math">
                    <m:r>
                      <a:rPr lang="en-US" sz="1800">
                        <a:solidFill>
                          <a:schemeClr val="tx1"/>
                        </a:solidFill>
                        <a:latin typeface="Cambria Math" panose="02040503050406030204" pitchFamily="18" charset="0"/>
                      </a:rPr>
                      <m:t>𝐛</m:t>
                    </m:r>
                  </m:oMath>
                </a14:m>
                <a:r>
                  <a:rPr lang="en-US" sz="1800" b="0" dirty="0">
                    <a:solidFill>
                      <a:schemeClr val="tx1"/>
                    </a:solidFill>
                    <a:latin typeface="+mj-lt"/>
                    <a:cs typeface="Calibri" panose="020F0502020204030204" pitchFamily="34" charset="0"/>
                  </a:rPr>
                  <a:t>, respectively</a:t>
                </a:r>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solidFill>
                      <a:schemeClr val="tx1"/>
                    </a:solidFill>
                    <a:latin typeface="+mj-lt"/>
                    <a:cs typeface="Calibri" panose="020F0502020204030204" pitchFamily="34" charset="0"/>
                  </a:rPr>
                  <a:t>Because of the definition, the PAPR of the inverse Fourier transform of a Golay sequence is always bounded by 3 dB</a:t>
                </a:r>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solidFill>
                      <a:schemeClr val="tx1"/>
                    </a:solidFill>
                    <a:latin typeface="+mj-lt"/>
                    <a:cs typeface="Calibri" panose="020F0502020204030204" pitchFamily="34" charset="0"/>
                  </a:rPr>
                  <a:t>The sequences and the construction methods have been known since 1961* and have been heavily-used in IEEE 802.11ad/ay</a:t>
                </a:r>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800" b="0" dirty="0">
                  <a:latin typeface="+mj-lt"/>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62719" y="1441152"/>
                <a:ext cx="7770813" cy="2265743"/>
              </a:xfrm>
              <a:blipFill>
                <a:blip r:embed="rId2"/>
                <a:stretch>
                  <a:fillRect l="-549" t="-1344" r="-628" b="-22043"/>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Rectangle 4"/>
          <p:cNvSpPr/>
          <p:nvPr/>
        </p:nvSpPr>
        <p:spPr>
          <a:xfrm>
            <a:off x="2810263" y="4195967"/>
            <a:ext cx="943012" cy="1443931"/>
          </a:xfrm>
          <a:prstGeom prst="rect">
            <a:avLst/>
          </a:prstGeom>
          <a:solidFill>
            <a:schemeClr val="bg1"/>
          </a:solidFill>
          <a:ln w="12700" cap="flat" cmpd="sng" algn="ctr">
            <a:solidFill>
              <a:sysClr val="windowText" lastClr="000000"/>
            </a:solidFill>
            <a:prstDash val="solid"/>
            <a:miter lim="800000"/>
          </a:ln>
          <a:effectLst/>
        </p:spPr>
        <p:txBody>
          <a:bodyPr vert="horz"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IDFT</a:t>
            </a:r>
          </a:p>
        </p:txBody>
      </p:sp>
      <mc:AlternateContent xmlns:mc="http://schemas.openxmlformats.org/markup-compatibility/2006" xmlns:a14="http://schemas.microsoft.com/office/drawing/2010/main">
        <mc:Choice Requires="a14">
          <p:sp>
            <p:nvSpPr>
              <p:cNvPr id="6" name="Rectangle 5"/>
              <p:cNvSpPr/>
              <p:nvPr/>
            </p:nvSpPr>
            <p:spPr>
              <a:xfrm>
                <a:off x="2059089" y="4687099"/>
                <a:ext cx="43152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smtClean="0">
                          <a:solidFill>
                            <a:schemeClr val="tx1"/>
                          </a:solidFill>
                          <a:latin typeface="Cambria Math" panose="02040503050406030204" pitchFamily="18" charset="0"/>
                        </a:rPr>
                        <m:t>𝐚</m:t>
                      </m:r>
                    </m:oMath>
                  </m:oMathPara>
                </a14:m>
                <a:endParaRPr lang="en-US" b="1" dirty="0">
                  <a:solidFill>
                    <a:schemeClr val="tx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059089" y="4687099"/>
                <a:ext cx="431528" cy="461665"/>
              </a:xfrm>
              <a:prstGeom prst="rect">
                <a:avLst/>
              </a:prstGeom>
              <a:blipFill>
                <a:blip r:embed="rId4"/>
                <a:stretch>
                  <a:fillRect/>
                </a:stretch>
              </a:blipFill>
            </p:spPr>
            <p:txBody>
              <a:bodyPr/>
              <a:lstStyle/>
              <a:p>
                <a:r>
                  <a:rPr lang="en-US">
                    <a:noFill/>
                  </a:rPr>
                  <a:t> </a:t>
                </a:r>
              </a:p>
            </p:txBody>
          </p:sp>
        </mc:Fallback>
      </mc:AlternateContent>
      <p:cxnSp>
        <p:nvCxnSpPr>
          <p:cNvPr id="8" name="Straight Arrow Connector 7"/>
          <p:cNvCxnSpPr>
            <a:stCxn id="6" idx="3"/>
            <a:endCxn id="5" idx="1"/>
          </p:cNvCxnSpPr>
          <p:nvPr/>
        </p:nvCxnSpPr>
        <p:spPr bwMode="auto">
          <a:xfrm>
            <a:off x="2490617" y="4917932"/>
            <a:ext cx="319646" cy="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9" name="Straight Arrow Connector 8"/>
          <p:cNvCxnSpPr/>
          <p:nvPr/>
        </p:nvCxnSpPr>
        <p:spPr bwMode="auto">
          <a:xfrm flipV="1">
            <a:off x="3753274" y="4917932"/>
            <a:ext cx="417251" cy="1"/>
          </a:xfrm>
          <a:prstGeom prst="straightConnector1">
            <a:avLst/>
          </a:prstGeom>
          <a:solidFill>
            <a:srgbClr val="00B8FF"/>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0" name="Rectangle 9"/>
              <p:cNvSpPr/>
              <p:nvPr/>
            </p:nvSpPr>
            <p:spPr>
              <a:xfrm>
                <a:off x="5148064" y="4687099"/>
                <a:ext cx="2440668" cy="453137"/>
              </a:xfrm>
              <a:prstGeom prst="rect">
                <a:avLst/>
              </a:prstGeom>
            </p:spPr>
            <p:txBody>
              <a:bodyPr wrap="none">
                <a:spAutoFit/>
              </a:bodyPr>
              <a:lstStyle/>
              <a:p>
                <a14:m>
                  <m:oMath xmlns:m="http://schemas.openxmlformats.org/officeDocument/2006/math">
                    <m:r>
                      <m:rPr>
                        <m:sty m:val="p"/>
                      </m:rPr>
                      <a:rPr lang="en-US" b="0" i="0" dirty="0" smtClean="0">
                        <a:solidFill>
                          <a:schemeClr val="tx1"/>
                        </a:solidFill>
                        <a:latin typeface="Cambria Math" panose="02040503050406030204" pitchFamily="18" charset="0"/>
                      </a:rPr>
                      <m:t>PAPR</m:t>
                    </m:r>
                    <m:d>
                      <m:dPr>
                        <m:begChr m:val="{"/>
                        <m:endChr m:val="}"/>
                        <m:ctrlPr>
                          <a:rPr lang="en-US" i="1" dirty="0" smtClean="0">
                            <a:solidFill>
                              <a:schemeClr val="tx1"/>
                            </a:solidFill>
                            <a:latin typeface="Cambria Math" panose="02040503050406030204" pitchFamily="18" charset="0"/>
                          </a:rPr>
                        </m:ctrlPr>
                      </m:dPr>
                      <m:e>
                        <m:r>
                          <m:rPr>
                            <m:sty m:val="p"/>
                          </m:rPr>
                          <a:rPr lang="en-US" b="0" i="1">
                            <a:solidFill>
                              <a:schemeClr val="tx1"/>
                            </a:solidFill>
                            <a:latin typeface="Cambria Math" panose="02040503050406030204" pitchFamily="18" charset="0"/>
                          </a:rPr>
                          <m:t>x</m:t>
                        </m:r>
                      </m:e>
                    </m:d>
                    <m:r>
                      <a:rPr lang="en-US" b="0" i="1" dirty="0" smtClean="0">
                        <a:solidFill>
                          <a:schemeClr val="tx1"/>
                        </a:solidFill>
                        <a:latin typeface="Cambria Math" panose="02040503050406030204" pitchFamily="18" charset="0"/>
                      </a:rPr>
                      <m:t>≤3</m:t>
                    </m:r>
                    <m:r>
                      <m:rPr>
                        <m:sty m:val="p"/>
                      </m:rPr>
                      <a:rPr lang="en-US" dirty="0">
                        <a:solidFill>
                          <a:schemeClr val="tx1"/>
                        </a:solidFill>
                        <a:latin typeface="Cambria Math" panose="02040503050406030204" pitchFamily="18" charset="0"/>
                      </a:rPr>
                      <m:t>dB</m:t>
                    </m:r>
                  </m:oMath>
                </a14:m>
                <a:r>
                  <a:rPr lang="en-US" baseline="30000" dirty="0">
                    <a:solidFill>
                      <a:schemeClr val="tx1"/>
                    </a:solidFill>
                  </a:rPr>
                  <a:t>**</a:t>
                </a:r>
              </a:p>
            </p:txBody>
          </p:sp>
        </mc:Choice>
        <mc:Fallback xmlns="">
          <p:sp>
            <p:nvSpPr>
              <p:cNvPr id="10" name="Rectangle 9"/>
              <p:cNvSpPr>
                <a:spLocks noRot="1" noChangeAspect="1" noMove="1" noResize="1" noEditPoints="1" noAdjustHandles="1" noChangeArrowheads="1" noChangeShapeType="1" noTextEdit="1"/>
              </p:cNvSpPr>
              <p:nvPr/>
            </p:nvSpPr>
            <p:spPr>
              <a:xfrm>
                <a:off x="5148064" y="4687099"/>
                <a:ext cx="2440668" cy="453137"/>
              </a:xfrm>
              <a:prstGeom prst="rect">
                <a:avLst/>
              </a:prstGeom>
              <a:blipFill>
                <a:blip r:embed="rId5"/>
                <a:stretch>
                  <a:fillRect l="-499" t="-2703"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099912" y="4643618"/>
                <a:ext cx="42351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0" smtClean="0">
                          <a:solidFill>
                            <a:schemeClr val="tx1"/>
                          </a:solidFill>
                          <a:latin typeface="Cambria Math" panose="02040503050406030204" pitchFamily="18" charset="0"/>
                        </a:rPr>
                        <m:t>𝐱</m:t>
                      </m:r>
                    </m:oMath>
                  </m:oMathPara>
                </a14:m>
                <a:endParaRPr lang="en-US" b="1" dirty="0">
                  <a:solidFill>
                    <a:schemeClr val="tx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4099912" y="4643618"/>
                <a:ext cx="423513" cy="461665"/>
              </a:xfrm>
              <a:prstGeom prst="rect">
                <a:avLst/>
              </a:prstGeom>
              <a:blipFill>
                <a:blip r:embed="rId6"/>
                <a:stretch>
                  <a:fillRect/>
                </a:stretch>
              </a:blipFill>
            </p:spPr>
            <p:txBody>
              <a:bodyPr/>
              <a:lstStyle/>
              <a:p>
                <a:r>
                  <a:rPr lang="en-US">
                    <a:noFill/>
                  </a:rPr>
                  <a:t> </a:t>
                </a:r>
              </a:p>
            </p:txBody>
          </p:sp>
        </mc:Fallback>
      </mc:AlternateContent>
      <p:sp>
        <p:nvSpPr>
          <p:cNvPr id="24" name="Rectangle 23"/>
          <p:cNvSpPr/>
          <p:nvPr/>
        </p:nvSpPr>
        <p:spPr>
          <a:xfrm>
            <a:off x="995595" y="5736459"/>
            <a:ext cx="7227421" cy="646331"/>
          </a:xfrm>
          <a:prstGeom prst="rect">
            <a:avLst/>
          </a:prstGeom>
        </p:spPr>
        <p:txBody>
          <a:bodyPr wrap="square">
            <a:spAutoFit/>
          </a:bodyPr>
          <a:lstStyle/>
          <a:p>
            <a:r>
              <a:rPr lang="en-US" sz="1200" dirty="0">
                <a:solidFill>
                  <a:schemeClr val="tx1"/>
                </a:solidFill>
                <a:latin typeface="+mn-lt"/>
              </a:rPr>
              <a:t>*Golay, M. (April 1961). "Complementary series". IEEE Transactions on Information Theory. </a:t>
            </a:r>
            <a:r>
              <a:rPr lang="en-US" sz="1200" b="1" dirty="0">
                <a:solidFill>
                  <a:schemeClr val="tx1"/>
                </a:solidFill>
                <a:latin typeface="+mn-lt"/>
              </a:rPr>
              <a:t>7</a:t>
            </a:r>
            <a:r>
              <a:rPr lang="en-US" sz="1200" dirty="0">
                <a:solidFill>
                  <a:schemeClr val="tx1"/>
                </a:solidFill>
                <a:latin typeface="+mn-lt"/>
              </a:rPr>
              <a:t> (2): 82–8</a:t>
            </a:r>
          </a:p>
          <a:p>
            <a:r>
              <a:rPr lang="en-US" sz="1200" dirty="0">
                <a:solidFill>
                  <a:schemeClr val="tx1"/>
                </a:solidFill>
                <a:latin typeface="+mn-lt"/>
              </a:rPr>
              <a:t>*https://en.wikipedia.org/wiki/Complementary_sequences</a:t>
            </a:r>
          </a:p>
          <a:p>
            <a:r>
              <a:rPr lang="en-US" sz="1200" dirty="0">
                <a:solidFill>
                  <a:schemeClr val="tx1"/>
                </a:solidFill>
                <a:latin typeface="+mn-lt"/>
              </a:rPr>
              <a:t>**Matthew G. Parker, Kenneth G. Paterson, </a:t>
            </a:r>
            <a:r>
              <a:rPr lang="en-US" sz="1200" dirty="0" err="1">
                <a:solidFill>
                  <a:schemeClr val="tx1"/>
                </a:solidFill>
                <a:latin typeface="+mn-lt"/>
              </a:rPr>
              <a:t>Chintha</a:t>
            </a:r>
            <a:r>
              <a:rPr lang="en-US" sz="1200" dirty="0">
                <a:solidFill>
                  <a:schemeClr val="tx1"/>
                </a:solidFill>
                <a:latin typeface="+mn-lt"/>
              </a:rPr>
              <a:t> </a:t>
            </a:r>
            <a:r>
              <a:rPr lang="en-US" sz="1200" dirty="0" err="1">
                <a:solidFill>
                  <a:schemeClr val="tx1"/>
                </a:solidFill>
                <a:latin typeface="+mn-lt"/>
              </a:rPr>
              <a:t>Tellambura</a:t>
            </a:r>
            <a:r>
              <a:rPr lang="en-US" sz="1200" dirty="0">
                <a:solidFill>
                  <a:schemeClr val="tx1"/>
                </a:solidFill>
                <a:latin typeface="+mn-lt"/>
              </a:rPr>
              <a:t>, “Golay Complementary Sequences”, 2004</a:t>
            </a:r>
          </a:p>
        </p:txBody>
      </p:sp>
    </p:spTree>
    <p:extLst>
      <p:ext uri="{BB962C8B-B14F-4D97-AF65-F5344CB8AC3E}">
        <p14:creationId xmlns:p14="http://schemas.microsoft.com/office/powerpoint/2010/main" val="1419728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Generating </a:t>
            </a:r>
            <a:r>
              <a:rPr lang="en-US" dirty="0">
                <a:solidFill>
                  <a:schemeClr val="tx1"/>
                </a:solidFill>
              </a:rPr>
              <a:t>a Length 7 Sequence with nulled DC tone (Single Channel</a:t>
            </a:r>
            <a:r>
              <a:rPr lang="en-US" dirty="0"/>
              <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844823"/>
                <a:ext cx="7918648" cy="1872279"/>
              </a:xfrm>
            </p:spPr>
            <p:txBody>
              <a:bodyPr/>
              <a:lstStyle/>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t>The Golay </a:t>
                </a:r>
                <a:r>
                  <a:rPr lang="en-US" sz="1800" b="0" dirty="0">
                    <a:solidFill>
                      <a:schemeClr val="tx1"/>
                    </a:solidFill>
                  </a:rPr>
                  <a:t>sequences can be generated through concatenations and zero padding of the sequences in a pair</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b="0" dirty="0">
                    <a:solidFill>
                      <a:schemeClr val="tx1"/>
                    </a:solidFill>
                  </a:rPr>
                  <a:t>For example, </a:t>
                </a:r>
                <a14:m>
                  <m:oMath xmlns:m="http://schemas.openxmlformats.org/officeDocument/2006/math">
                    <m:r>
                      <a:rPr lang="en-US" sz="1600" b="1" i="1" smtClean="0">
                        <a:solidFill>
                          <a:schemeClr val="tx1"/>
                        </a:solidFill>
                        <a:latin typeface="Cambria Math" panose="02040503050406030204" pitchFamily="18" charset="0"/>
                      </a:rPr>
                      <m:t>𝐚</m:t>
                    </m:r>
                    <m:r>
                      <a:rPr lang="en-US" sz="1600" b="1">
                        <a:solidFill>
                          <a:schemeClr val="tx1"/>
                        </a:solidFill>
                        <a:latin typeface="Cambria Math" panose="02040503050406030204" pitchFamily="18" charset="0"/>
                      </a:rPr>
                      <m:t>=[</m:t>
                    </m:r>
                    <m:r>
                      <a:rPr lang="en-US" sz="1600">
                        <a:solidFill>
                          <a:schemeClr val="tx1"/>
                        </a:solidFill>
                        <a:latin typeface="Cambria Math" panose="02040503050406030204" pitchFamily="18" charset="0"/>
                      </a:rPr>
                      <m:t>1 1</m:t>
                    </m:r>
                    <m:r>
                      <m:rPr>
                        <m:sty m:val="p"/>
                      </m:rPr>
                      <a:rPr lang="en-US" sz="1600">
                        <a:solidFill>
                          <a:schemeClr val="tx1"/>
                        </a:solidFill>
                        <a:latin typeface="Cambria Math" panose="02040503050406030204" pitchFamily="18" charset="0"/>
                      </a:rPr>
                      <m:t>i</m:t>
                    </m:r>
                    <m:r>
                      <a:rPr lang="en-US" sz="1600">
                        <a:solidFill>
                          <a:schemeClr val="tx1"/>
                        </a:solidFill>
                        <a:latin typeface="Cambria Math" panose="02040503050406030204" pitchFamily="18" charset="0"/>
                      </a:rPr>
                      <m:t> 1]</m:t>
                    </m:r>
                  </m:oMath>
                </a14:m>
                <a:r>
                  <a:rPr lang="en-US" sz="1600" dirty="0">
                    <a:solidFill>
                      <a:schemeClr val="tx1"/>
                    </a:solidFill>
                  </a:rPr>
                  <a:t> and </a:t>
                </a:r>
                <a14:m>
                  <m:oMath xmlns:m="http://schemas.openxmlformats.org/officeDocument/2006/math">
                    <m:r>
                      <a:rPr lang="en-US" sz="1600" b="1" i="1">
                        <a:solidFill>
                          <a:schemeClr val="tx1"/>
                        </a:solidFill>
                        <a:latin typeface="Cambria Math" panose="02040503050406030204" pitchFamily="18" charset="0"/>
                      </a:rPr>
                      <m:t>𝐛</m:t>
                    </m:r>
                    <m:r>
                      <a:rPr lang="en-US" sz="1600" b="1">
                        <a:solidFill>
                          <a:schemeClr val="tx1"/>
                        </a:solidFill>
                        <a:latin typeface="Cambria Math" panose="02040503050406030204" pitchFamily="18" charset="0"/>
                      </a:rPr>
                      <m:t>=</m:t>
                    </m:r>
                    <m:r>
                      <a:rPr lang="en-US" sz="1600">
                        <a:solidFill>
                          <a:schemeClr val="tx1"/>
                        </a:solidFill>
                        <a:latin typeface="Cambria Math" panose="02040503050406030204" pitchFamily="18" charset="0"/>
                      </a:rPr>
                      <m:t>[</m:t>
                    </m:r>
                    <m:r>
                      <a:rPr lang="en-US" sz="1600" b="0" i="0" smtClean="0">
                        <a:solidFill>
                          <a:schemeClr val="tx1"/>
                        </a:solidFill>
                        <a:latin typeface="Cambria Math" panose="02040503050406030204" pitchFamily="18" charset="0"/>
                      </a:rPr>
                      <m:t>1</m:t>
                    </m:r>
                    <m:r>
                      <m:rPr>
                        <m:sty m:val="p"/>
                      </m:rPr>
                      <a:rPr lang="en-US" sz="1600" b="0" i="0" smtClean="0">
                        <a:solidFill>
                          <a:schemeClr val="tx1"/>
                        </a:solidFill>
                        <a:latin typeface="Cambria Math" panose="02040503050406030204" pitchFamily="18" charset="0"/>
                      </a:rPr>
                      <m:t>i</m:t>
                    </m:r>
                    <m:r>
                      <a:rPr lang="en-US" sz="1600">
                        <a:solidFill>
                          <a:schemeClr val="tx1"/>
                        </a:solidFill>
                        <a:latin typeface="Cambria Math" panose="02040503050406030204" pitchFamily="18" charset="0"/>
                      </a:rPr>
                      <m:t> </m:t>
                    </m:r>
                    <m:r>
                      <a:rPr lang="en-US" sz="1600" b="0" i="0" smtClean="0">
                        <a:solidFill>
                          <a:schemeClr val="tx1"/>
                        </a:solidFill>
                        <a:latin typeface="Cambria Math" panose="02040503050406030204" pitchFamily="18" charset="0"/>
                      </a:rPr>
                      <m:t> 1</m:t>
                    </m:r>
                    <m:r>
                      <m:rPr>
                        <m:sty m:val="p"/>
                      </m:rPr>
                      <a:rPr lang="en-US" sz="1600" b="0" i="0" smtClean="0">
                        <a:solidFill>
                          <a:schemeClr val="tx1"/>
                        </a:solidFill>
                        <a:latin typeface="Cambria Math" panose="02040503050406030204" pitchFamily="18" charset="0"/>
                      </a:rPr>
                      <m:t>i</m:t>
                    </m:r>
                    <m:r>
                      <a:rPr lang="en-US" sz="1600" b="0" i="1" smtClean="0">
                        <a:solidFill>
                          <a:schemeClr val="tx1"/>
                        </a:solidFill>
                        <a:latin typeface="Cambria Math" panose="02040503050406030204" pitchFamily="18" charset="0"/>
                      </a:rPr>
                      <m:t> </m:t>
                    </m:r>
                    <m:r>
                      <a:rPr lang="en-US" sz="1600" b="0" i="0" smtClean="0">
                        <a:solidFill>
                          <a:schemeClr val="tx1"/>
                        </a:solidFill>
                        <a:latin typeface="Cambria Math" panose="02040503050406030204" pitchFamily="18" charset="0"/>
                      </a:rPr>
                      <m:t> </m:t>
                    </m:r>
                    <m:r>
                      <m:rPr>
                        <m:nor/>
                      </m:rPr>
                      <a:rPr lang="en-US" sz="1600" b="0" i="0" smtClean="0">
                        <a:solidFill>
                          <a:schemeClr val="tx1"/>
                        </a:solidFill>
                        <a:latin typeface="Cambria Math" panose="02040503050406030204" pitchFamily="18" charset="0"/>
                      </a:rPr>
                      <m:t>−</m:t>
                    </m:r>
                    <m:r>
                      <a:rPr lang="en-US" sz="1600" b="0" i="0" smtClean="0">
                        <a:solidFill>
                          <a:schemeClr val="tx1"/>
                        </a:solidFill>
                        <a:latin typeface="Cambria Math" panose="02040503050406030204" pitchFamily="18" charset="0"/>
                      </a:rPr>
                      <m:t>1</m:t>
                    </m:r>
                    <m:r>
                      <m:rPr>
                        <m:sty m:val="p"/>
                      </m:rPr>
                      <a:rPr lang="en-US" sz="1600" b="0" i="0" smtClean="0">
                        <a:solidFill>
                          <a:schemeClr val="tx1"/>
                        </a:solidFill>
                        <a:latin typeface="Cambria Math" panose="02040503050406030204" pitchFamily="18" charset="0"/>
                      </a:rPr>
                      <m:t>i</m:t>
                    </m:r>
                    <m:r>
                      <a:rPr lang="en-US" sz="1600">
                        <a:solidFill>
                          <a:schemeClr val="tx1"/>
                        </a:solidFill>
                        <a:latin typeface="Cambria Math" panose="02040503050406030204" pitchFamily="18" charset="0"/>
                      </a:rPr>
                      <m:t>]</m:t>
                    </m:r>
                  </m:oMath>
                </a14:m>
                <a:r>
                  <a:rPr lang="en-US" sz="1600" b="0" dirty="0">
                    <a:solidFill>
                      <a:schemeClr val="tx1"/>
                    </a:solidFill>
                  </a:rPr>
                  <a:t> </a:t>
                </a:r>
                <a:r>
                  <a:rPr lang="en-US" sz="1600" dirty="0">
                    <a:solidFill>
                      <a:schemeClr val="tx1"/>
                    </a:solidFill>
                  </a:rPr>
                  <a:t>construct </a:t>
                </a:r>
                <a:r>
                  <a:rPr lang="en-US" sz="1600" b="0" dirty="0">
                    <a:solidFill>
                      <a:schemeClr val="tx1"/>
                    </a:solidFill>
                  </a:rPr>
                  <a:t>a Golay pair. </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b="0" dirty="0">
                    <a:solidFill>
                      <a:schemeClr val="tx1"/>
                    </a:solidFill>
                  </a:rPr>
                  <a:t>Hence, </a:t>
                </a:r>
                <a14:m>
                  <m:oMath xmlns:m="http://schemas.openxmlformats.org/officeDocument/2006/math">
                    <m:r>
                      <a:rPr lang="en-US" sz="1600" b="1" i="0" smtClean="0">
                        <a:solidFill>
                          <a:schemeClr val="tx1"/>
                        </a:solidFill>
                        <a:latin typeface="Cambria Math" panose="02040503050406030204" pitchFamily="18" charset="0"/>
                      </a:rPr>
                      <m:t>𝐞</m:t>
                    </m:r>
                    <m:r>
                      <a:rPr lang="en-US" sz="1600" b="1" i="0"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m:t>
                    </m:r>
                    <m:r>
                      <a:rPr lang="en-US" sz="1600" b="1" i="0" smtClean="0">
                        <a:solidFill>
                          <a:schemeClr val="tx1"/>
                        </a:solidFill>
                        <a:latin typeface="Cambria Math" panose="02040503050406030204" pitchFamily="18" charset="0"/>
                      </a:rPr>
                      <m:t>𝐚</m:t>
                    </m:r>
                    <m:r>
                      <a:rPr lang="en-US" sz="1600" b="1" i="0" smtClean="0">
                        <a:solidFill>
                          <a:schemeClr val="tx1"/>
                        </a:solidFill>
                        <a:latin typeface="Cambria Math" panose="02040503050406030204" pitchFamily="18" charset="0"/>
                      </a:rPr>
                      <m:t> </m:t>
                    </m:r>
                    <m:r>
                      <a:rPr lang="en-US" sz="1600" b="0" i="0" smtClean="0">
                        <a:solidFill>
                          <a:schemeClr val="tx1"/>
                        </a:solidFill>
                        <a:latin typeface="Cambria Math" panose="02040503050406030204" pitchFamily="18" charset="0"/>
                      </a:rPr>
                      <m:t>0</m:t>
                    </m:r>
                    <m:r>
                      <a:rPr lang="en-US" sz="1600" b="1" i="0" smtClean="0">
                        <a:solidFill>
                          <a:schemeClr val="tx1"/>
                        </a:solidFill>
                        <a:latin typeface="Cambria Math" panose="02040503050406030204" pitchFamily="18" charset="0"/>
                      </a:rPr>
                      <m:t> </m:t>
                    </m:r>
                    <m:r>
                      <a:rPr lang="en-US" sz="1600" b="1" i="0" smtClean="0">
                        <a:solidFill>
                          <a:schemeClr val="tx1"/>
                        </a:solidFill>
                        <a:latin typeface="Cambria Math" panose="02040503050406030204" pitchFamily="18" charset="0"/>
                      </a:rPr>
                      <m:t>𝐛</m:t>
                    </m:r>
                    <m:r>
                      <a:rPr lang="en-US" sz="1600" b="0" i="1" smtClean="0">
                        <a:solidFill>
                          <a:schemeClr val="tx1"/>
                        </a:solidFill>
                        <a:latin typeface="Cambria Math" panose="02040503050406030204" pitchFamily="18" charset="0"/>
                      </a:rPr>
                      <m:t>]</m:t>
                    </m:r>
                  </m:oMath>
                </a14:m>
                <a:r>
                  <a:rPr lang="en-US" sz="1600" b="0" dirty="0">
                    <a:solidFill>
                      <a:schemeClr val="tx1"/>
                    </a:solidFill>
                  </a:rPr>
                  <a:t> and </a:t>
                </a:r>
                <a14:m>
                  <m:oMath xmlns:m="http://schemas.openxmlformats.org/officeDocument/2006/math">
                    <m:r>
                      <a:rPr lang="en-US" sz="1600" b="1" i="0" smtClean="0">
                        <a:solidFill>
                          <a:schemeClr val="tx1"/>
                        </a:solidFill>
                        <a:latin typeface="Cambria Math" panose="02040503050406030204" pitchFamily="18" charset="0"/>
                      </a:rPr>
                      <m:t>𝐟</m:t>
                    </m:r>
                    <m:r>
                      <a:rPr lang="en-US" sz="1600" b="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m:t>
                    </m:r>
                    <m:r>
                      <a:rPr lang="en-US" sz="1600" b="1">
                        <a:solidFill>
                          <a:schemeClr val="tx1"/>
                        </a:solidFill>
                        <a:latin typeface="Cambria Math" panose="02040503050406030204" pitchFamily="18" charset="0"/>
                      </a:rPr>
                      <m:t>𝐚</m:t>
                    </m:r>
                    <m:r>
                      <a:rPr lang="en-US" sz="1600" b="1">
                        <a:solidFill>
                          <a:schemeClr val="tx1"/>
                        </a:solidFill>
                        <a:latin typeface="Cambria Math" panose="02040503050406030204" pitchFamily="18" charset="0"/>
                      </a:rPr>
                      <m:t> </m:t>
                    </m:r>
                    <m:r>
                      <a:rPr lang="en-US" sz="1600">
                        <a:solidFill>
                          <a:schemeClr val="tx1"/>
                        </a:solidFill>
                        <a:latin typeface="Cambria Math" panose="02040503050406030204" pitchFamily="18" charset="0"/>
                      </a:rPr>
                      <m:t>0</m:t>
                    </m:r>
                    <m:r>
                      <a:rPr lang="en-US" sz="1600" b="1">
                        <a:solidFill>
                          <a:schemeClr val="tx1"/>
                        </a:solidFill>
                        <a:latin typeface="Cambria Math" panose="02040503050406030204" pitchFamily="18" charset="0"/>
                      </a:rPr>
                      <m:t> </m:t>
                    </m:r>
                    <m:r>
                      <a:rPr lang="en-US" sz="1600" b="1" i="0" smtClean="0">
                        <a:solidFill>
                          <a:schemeClr val="tx1"/>
                        </a:solidFill>
                        <a:latin typeface="Cambria Math" panose="02040503050406030204" pitchFamily="18" charset="0"/>
                      </a:rPr>
                      <m:t>−</m:t>
                    </m:r>
                    <m:r>
                      <a:rPr lang="en-US" sz="1600" b="1">
                        <a:solidFill>
                          <a:schemeClr val="tx1"/>
                        </a:solidFill>
                        <a:latin typeface="Cambria Math" panose="02040503050406030204" pitchFamily="18" charset="0"/>
                      </a:rPr>
                      <m:t>𝐛</m:t>
                    </m:r>
                    <m:r>
                      <a:rPr lang="en-US" sz="1600" i="1">
                        <a:solidFill>
                          <a:schemeClr val="tx1"/>
                        </a:solidFill>
                        <a:latin typeface="Cambria Math" panose="02040503050406030204" pitchFamily="18" charset="0"/>
                      </a:rPr>
                      <m:t>]</m:t>
                    </m:r>
                  </m:oMath>
                </a14:m>
                <a:r>
                  <a:rPr lang="en-US" sz="1600" dirty="0">
                    <a:solidFill>
                      <a:schemeClr val="tx1"/>
                    </a:solidFill>
                  </a:rPr>
                  <a:t> also construct another pair</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solidFill>
                      <a:schemeClr val="tx1"/>
                    </a:solidFill>
                  </a:rPr>
                  <a:t>This property can be useful to generate a Golay sequence with a nulled </a:t>
                </a:r>
                <a:r>
                  <a:rPr lang="en-US" sz="1600" dirty="0"/>
                  <a:t>DC tone, e.g.,</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800" b="0" dirty="0"/>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800" dirty="0"/>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800" b="0" dirty="0"/>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800" dirty="0"/>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200" b="0" dirty="0"/>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b="0" dirty="0"/>
                  <a:t>We can use the same construction method to </a:t>
                </a:r>
                <a:r>
                  <a:rPr lang="en-US" sz="2000" b="0" dirty="0">
                    <a:solidFill>
                      <a:schemeClr val="tx1"/>
                    </a:solidFill>
                  </a:rPr>
                  <a:t>remedy the </a:t>
                </a:r>
                <a:r>
                  <a:rPr lang="en-US" sz="2000" b="0" dirty="0"/>
                  <a:t>PAPR problem</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800" b="0" dirty="0"/>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200" b="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844823"/>
                <a:ext cx="7918648" cy="1872279"/>
              </a:xfrm>
              <a:blipFill>
                <a:blip r:embed="rId2"/>
                <a:stretch>
                  <a:fillRect l="-693" t="-1954" r="-693" b="-103909"/>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6</a:t>
            </a:fld>
            <a:endParaRPr lang="en-GB" dirty="0"/>
          </a:p>
        </p:txBody>
      </p:sp>
      <p:cxnSp>
        <p:nvCxnSpPr>
          <p:cNvPr id="17" name="Straight Arrow Connector 16"/>
          <p:cNvCxnSpPr/>
          <p:nvPr/>
        </p:nvCxnSpPr>
        <p:spPr bwMode="auto">
          <a:xfrm>
            <a:off x="1696958" y="4628155"/>
            <a:ext cx="3245948"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6" name="Rectangle 25"/>
              <p:cNvSpPr/>
              <p:nvPr/>
            </p:nvSpPr>
            <p:spPr bwMode="auto">
              <a:xfrm>
                <a:off x="1924903" y="4340640"/>
                <a:ext cx="1248330" cy="287516"/>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14:m>
                  <m:oMathPara xmlns:m="http://schemas.openxmlformats.org/officeDocument/2006/math">
                    <m:oMathParaPr>
                      <m:jc m:val="centerGroup"/>
                    </m:oMathParaPr>
                    <m:oMath xmlns:m="http://schemas.openxmlformats.org/officeDocument/2006/math">
                      <m:r>
                        <a:rPr lang="en-US" sz="1600" b="1" i="1" kern="0">
                          <a:solidFill>
                            <a:srgbClr val="000000"/>
                          </a:solidFill>
                          <a:latin typeface="Cambria Math" panose="02040503050406030204" pitchFamily="18" charset="0"/>
                        </a:rPr>
                        <m:t>𝐚</m:t>
                      </m:r>
                    </m:oMath>
                  </m:oMathPara>
                </a14:m>
                <a:endParaRPr lang="en-US" sz="1600" dirty="0"/>
              </a:p>
            </p:txBody>
          </p:sp>
        </mc:Choice>
        <mc:Fallback xmlns="">
          <p:sp>
            <p:nvSpPr>
              <p:cNvPr id="26" name="Rectangle 25"/>
              <p:cNvSpPr>
                <a:spLocks noRot="1" noChangeAspect="1" noMove="1" noResize="1" noEditPoints="1" noAdjustHandles="1" noChangeArrowheads="1" noChangeShapeType="1" noTextEdit="1"/>
              </p:cNvSpPr>
              <p:nvPr/>
            </p:nvSpPr>
            <p:spPr bwMode="auto">
              <a:xfrm>
                <a:off x="1924903" y="4340640"/>
                <a:ext cx="1248330" cy="287516"/>
              </a:xfrm>
              <a:prstGeom prst="rect">
                <a:avLst/>
              </a:prstGeom>
              <a:blipFill>
                <a:blip r:embed="rId3"/>
                <a:stretch>
                  <a:fillRect/>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bwMode="auto">
              <a:xfrm>
                <a:off x="3377210" y="4340640"/>
                <a:ext cx="1248330" cy="287516"/>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r>
                        <a:rPr lang="en-US" sz="1600" b="1" i="1" kern="0">
                          <a:solidFill>
                            <a:srgbClr val="000000"/>
                          </a:solidFill>
                          <a:latin typeface="Cambria Math" panose="02040503050406030204" pitchFamily="18" charset="0"/>
                        </a:rPr>
                        <m:t>𝐛</m:t>
                      </m:r>
                    </m:oMath>
                  </m:oMathPara>
                </a14:m>
                <a:endParaRPr lang="en-US" sz="1600" dirty="0"/>
              </a:p>
            </p:txBody>
          </p:sp>
        </mc:Choice>
        <mc:Fallback xmlns="">
          <p:sp>
            <p:nvSpPr>
              <p:cNvPr id="27" name="Rectangle 26"/>
              <p:cNvSpPr>
                <a:spLocks noRot="1" noChangeAspect="1" noMove="1" noResize="1" noEditPoints="1" noAdjustHandles="1" noChangeArrowheads="1" noChangeShapeType="1" noTextEdit="1"/>
              </p:cNvSpPr>
              <p:nvPr/>
            </p:nvSpPr>
            <p:spPr bwMode="auto">
              <a:xfrm>
                <a:off x="3377210" y="4340640"/>
                <a:ext cx="1248330" cy="287516"/>
              </a:xfrm>
              <a:prstGeom prst="rect">
                <a:avLst/>
              </a:prstGeom>
              <a:blipFill>
                <a:blip r:embed="rId4"/>
                <a:stretch>
                  <a:fillRect b="-8163"/>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sp>
        <p:nvSpPr>
          <p:cNvPr id="5" name="TextBox 4"/>
          <p:cNvSpPr txBox="1"/>
          <p:nvPr/>
        </p:nvSpPr>
        <p:spPr>
          <a:xfrm>
            <a:off x="4653168" y="4641230"/>
            <a:ext cx="1051891" cy="338554"/>
          </a:xfrm>
          <a:prstGeom prst="rect">
            <a:avLst/>
          </a:prstGeom>
          <a:noFill/>
        </p:spPr>
        <p:txBody>
          <a:bodyPr wrap="none" rtlCol="0">
            <a:spAutoFit/>
          </a:bodyPr>
          <a:lstStyle/>
          <a:p>
            <a:r>
              <a:rPr lang="en-US" sz="1600" dirty="0">
                <a:solidFill>
                  <a:schemeClr val="tx1"/>
                </a:solidFill>
              </a:rPr>
              <a:t>Frequency</a:t>
            </a:r>
          </a:p>
        </p:txBody>
      </p:sp>
      <p:sp>
        <p:nvSpPr>
          <p:cNvPr id="6" name="Left Brace 5"/>
          <p:cNvSpPr/>
          <p:nvPr/>
        </p:nvSpPr>
        <p:spPr bwMode="auto">
          <a:xfrm rot="16200000">
            <a:off x="2489754" y="4089207"/>
            <a:ext cx="121585" cy="1245377"/>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800" b="0" i="0" u="none" strike="noStrike" cap="none" normalizeH="0" baseline="0">
              <a:ln>
                <a:noFill/>
              </a:ln>
              <a:solidFill>
                <a:schemeClr val="bg1"/>
              </a:solidFill>
              <a:effectLst/>
              <a:latin typeface="Times New Roman" pitchFamily="16" charset="0"/>
              <a:ea typeface="MS Gothic" charset="-128"/>
            </a:endParaRPr>
          </a:p>
        </p:txBody>
      </p:sp>
      <p:sp>
        <p:nvSpPr>
          <p:cNvPr id="7" name="TextBox 6"/>
          <p:cNvSpPr txBox="1"/>
          <p:nvPr/>
        </p:nvSpPr>
        <p:spPr>
          <a:xfrm>
            <a:off x="2411851" y="4746427"/>
            <a:ext cx="287258" cy="338554"/>
          </a:xfrm>
          <a:prstGeom prst="rect">
            <a:avLst/>
          </a:prstGeom>
          <a:noFill/>
        </p:spPr>
        <p:txBody>
          <a:bodyPr wrap="none" rtlCol="0">
            <a:spAutoFit/>
          </a:bodyPr>
          <a:lstStyle/>
          <a:p>
            <a:r>
              <a:rPr lang="en-US" sz="1600" dirty="0">
                <a:solidFill>
                  <a:schemeClr val="tx1"/>
                </a:solidFill>
              </a:rPr>
              <a:t>3</a:t>
            </a:r>
          </a:p>
        </p:txBody>
      </p:sp>
      <p:sp>
        <p:nvSpPr>
          <p:cNvPr id="16" name="Left Brace 15"/>
          <p:cNvSpPr/>
          <p:nvPr/>
        </p:nvSpPr>
        <p:spPr bwMode="auto">
          <a:xfrm rot="16200000">
            <a:off x="3939106" y="4089410"/>
            <a:ext cx="121585" cy="1245377"/>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800" b="0" i="0" u="none" strike="noStrike" cap="none" normalizeH="0" baseline="0">
              <a:ln>
                <a:noFill/>
              </a:ln>
              <a:solidFill>
                <a:schemeClr val="bg1"/>
              </a:solidFill>
              <a:effectLst/>
              <a:latin typeface="Times New Roman" pitchFamily="16" charset="0"/>
              <a:ea typeface="MS Gothic" charset="-128"/>
            </a:endParaRPr>
          </a:p>
        </p:txBody>
      </p:sp>
      <p:sp>
        <p:nvSpPr>
          <p:cNvPr id="18" name="TextBox 17"/>
          <p:cNvSpPr txBox="1"/>
          <p:nvPr/>
        </p:nvSpPr>
        <p:spPr>
          <a:xfrm>
            <a:off x="3861203" y="4746630"/>
            <a:ext cx="287258" cy="338554"/>
          </a:xfrm>
          <a:prstGeom prst="rect">
            <a:avLst/>
          </a:prstGeom>
          <a:noFill/>
        </p:spPr>
        <p:txBody>
          <a:bodyPr wrap="none" rtlCol="0">
            <a:spAutoFit/>
          </a:bodyPr>
          <a:lstStyle/>
          <a:p>
            <a:r>
              <a:rPr lang="en-US" sz="1600" dirty="0">
                <a:solidFill>
                  <a:schemeClr val="tx1"/>
                </a:solidFill>
              </a:rPr>
              <a:t>3</a:t>
            </a:r>
          </a:p>
        </p:txBody>
      </p:sp>
      <p:sp>
        <p:nvSpPr>
          <p:cNvPr id="19" name="Left Brace 18"/>
          <p:cNvSpPr/>
          <p:nvPr/>
        </p:nvSpPr>
        <p:spPr bwMode="auto">
          <a:xfrm rot="16200000">
            <a:off x="3212952" y="4661202"/>
            <a:ext cx="121585" cy="101386"/>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800" b="0" i="0" u="none" strike="noStrike" cap="none" normalizeH="0" baseline="0">
              <a:ln>
                <a:noFill/>
              </a:ln>
              <a:solidFill>
                <a:schemeClr val="bg1"/>
              </a:solidFill>
              <a:effectLst/>
              <a:latin typeface="Times New Roman" pitchFamily="16" charset="0"/>
              <a:ea typeface="MS Gothic" charset="-128"/>
            </a:endParaRPr>
          </a:p>
        </p:txBody>
      </p:sp>
      <p:sp>
        <p:nvSpPr>
          <p:cNvPr id="20" name="TextBox 19"/>
          <p:cNvSpPr txBox="1"/>
          <p:nvPr/>
        </p:nvSpPr>
        <p:spPr>
          <a:xfrm>
            <a:off x="3136527" y="4746427"/>
            <a:ext cx="287258" cy="338554"/>
          </a:xfrm>
          <a:prstGeom prst="rect">
            <a:avLst/>
          </a:prstGeom>
          <a:noFill/>
        </p:spPr>
        <p:txBody>
          <a:bodyPr wrap="none" rtlCol="0">
            <a:spAutoFit/>
          </a:bodyPr>
          <a:lstStyle/>
          <a:p>
            <a:r>
              <a:rPr lang="en-US" sz="1600" dirty="0">
                <a:solidFill>
                  <a:schemeClr val="tx1"/>
                </a:solidFill>
              </a:rPr>
              <a:t>1</a:t>
            </a:r>
          </a:p>
        </p:txBody>
      </p:sp>
      <p:sp>
        <p:nvSpPr>
          <p:cNvPr id="8" name="Oval 7"/>
          <p:cNvSpPr/>
          <p:nvPr/>
        </p:nvSpPr>
        <p:spPr bwMode="auto">
          <a:xfrm>
            <a:off x="3250237" y="4605295"/>
            <a:ext cx="49969" cy="45719"/>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8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21" name="Rectangle 20"/>
              <p:cNvSpPr/>
              <p:nvPr/>
            </p:nvSpPr>
            <p:spPr>
              <a:xfrm>
                <a:off x="5868144" y="4374462"/>
                <a:ext cx="2499467" cy="4036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1800" b="0" i="0" dirty="0" smtClean="0">
                          <a:solidFill>
                            <a:schemeClr val="tx1"/>
                          </a:solidFill>
                          <a:latin typeface="Cambria Math" panose="02040503050406030204" pitchFamily="18" charset="0"/>
                        </a:rPr>
                        <m:t>PAPR</m:t>
                      </m:r>
                      <m:d>
                        <m:dPr>
                          <m:begChr m:val="{"/>
                          <m:endChr m:val="}"/>
                          <m:ctrlPr>
                            <a:rPr lang="en-US" sz="1800" i="1" dirty="0" smtClean="0">
                              <a:solidFill>
                                <a:schemeClr val="tx1"/>
                              </a:solidFill>
                              <a:latin typeface="Cambria Math" panose="02040503050406030204" pitchFamily="18" charset="0"/>
                            </a:rPr>
                          </m:ctrlPr>
                        </m:dPr>
                        <m:e>
                          <m:r>
                            <m:rPr>
                              <m:sty m:val="p"/>
                            </m:rPr>
                            <a:rPr lang="en-US" sz="1800" b="0" i="0" dirty="0" smtClean="0">
                              <a:solidFill>
                                <a:schemeClr val="tx1"/>
                              </a:solidFill>
                              <a:latin typeface="Cambria Math" panose="02040503050406030204" pitchFamily="18" charset="0"/>
                            </a:rPr>
                            <m:t>IDFT</m:t>
                          </m:r>
                          <m:d>
                            <m:dPr>
                              <m:begChr m:val="{"/>
                              <m:endChr m:val="}"/>
                              <m:ctrlPr>
                                <a:rPr lang="en-US" sz="1800" b="0" i="1" dirty="0" smtClean="0">
                                  <a:solidFill>
                                    <a:schemeClr val="tx1"/>
                                  </a:solidFill>
                                  <a:latin typeface="Cambria Math" panose="02040503050406030204" pitchFamily="18" charset="0"/>
                                </a:rPr>
                              </m:ctrlPr>
                            </m:dPr>
                            <m:e>
                              <m:r>
                                <a:rPr lang="en-US" sz="1800" b="1" i="0" dirty="0" smtClean="0">
                                  <a:solidFill>
                                    <a:schemeClr val="tx1"/>
                                  </a:solidFill>
                                  <a:latin typeface="Cambria Math" panose="02040503050406030204" pitchFamily="18" charset="0"/>
                                </a:rPr>
                                <m:t>𝐞</m:t>
                              </m:r>
                            </m:e>
                          </m:d>
                        </m:e>
                      </m:d>
                      <m:r>
                        <a:rPr lang="en-US" sz="1800" b="0" i="1" dirty="0" smtClean="0">
                          <a:solidFill>
                            <a:schemeClr val="tx1"/>
                          </a:solidFill>
                          <a:latin typeface="Cambria Math" panose="02040503050406030204" pitchFamily="18" charset="0"/>
                        </a:rPr>
                        <m:t>≤3 </m:t>
                      </m:r>
                      <m:r>
                        <m:rPr>
                          <m:sty m:val="p"/>
                        </m:rPr>
                        <a:rPr lang="en-US" sz="1800" b="0" i="0" dirty="0" smtClean="0">
                          <a:solidFill>
                            <a:schemeClr val="tx1"/>
                          </a:solidFill>
                          <a:latin typeface="Cambria Math" panose="02040503050406030204" pitchFamily="18" charset="0"/>
                        </a:rPr>
                        <m:t>dB</m:t>
                      </m:r>
                    </m:oMath>
                  </m:oMathPara>
                </a14:m>
                <a:endParaRPr lang="en-US" sz="1800" dirty="0">
                  <a:solidFill>
                    <a:schemeClr val="tx1"/>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5868144" y="4374462"/>
                <a:ext cx="2499467" cy="403637"/>
              </a:xfrm>
              <a:prstGeom prst="rect">
                <a:avLst/>
              </a:prstGeom>
              <a:blipFill>
                <a:blip r:embed="rId5"/>
                <a:stretch>
                  <a:fillRect/>
                </a:stretch>
              </a:blipFill>
            </p:spPr>
            <p:txBody>
              <a:bodyPr/>
              <a:lstStyle/>
              <a:p>
                <a:r>
                  <a:rPr lang="en-US">
                    <a:noFill/>
                  </a:rPr>
                  <a:t> </a:t>
                </a:r>
              </a:p>
            </p:txBody>
          </p:sp>
        </mc:Fallback>
      </mc:AlternateContent>
      <p:sp>
        <p:nvSpPr>
          <p:cNvPr id="9" name="Left Brace 8"/>
          <p:cNvSpPr/>
          <p:nvPr/>
        </p:nvSpPr>
        <p:spPr bwMode="auto">
          <a:xfrm rot="5400000">
            <a:off x="3111124" y="2698170"/>
            <a:ext cx="360040" cy="272404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10" name="Rectangle 9"/>
              <p:cNvSpPr/>
              <p:nvPr/>
            </p:nvSpPr>
            <p:spPr>
              <a:xfrm>
                <a:off x="3059832" y="3504385"/>
                <a:ext cx="42992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dirty="0">
                          <a:solidFill>
                            <a:schemeClr val="tx1"/>
                          </a:solidFill>
                          <a:latin typeface="Cambria Math" panose="02040503050406030204" pitchFamily="18" charset="0"/>
                        </a:rPr>
                        <m:t>𝐞</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3059832" y="3504385"/>
                <a:ext cx="429925" cy="46166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3709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Concatenating Golay Sequences</a:t>
            </a:r>
            <a:br>
              <a:rPr lang="en-US" dirty="0"/>
            </a:br>
            <a:r>
              <a:rPr lang="en-US" dirty="0"/>
              <a:t>(Multiple Channels) 1/2</a:t>
            </a:r>
          </a:p>
        </p:txBody>
      </p:sp>
      <p:sp>
        <p:nvSpPr>
          <p:cNvPr id="12" name="Content Placeholder 11"/>
          <p:cNvSpPr>
            <a:spLocks noGrp="1"/>
          </p:cNvSpPr>
          <p:nvPr>
            <p:ph idx="1"/>
          </p:nvPr>
        </p:nvSpPr>
        <p:spPr>
          <a:xfrm>
            <a:off x="685800" y="5383274"/>
            <a:ext cx="7770813" cy="924203"/>
          </a:xfrm>
        </p:spPr>
        <p:txBody>
          <a:bodyPr/>
          <a:lstStyle/>
          <a:p>
            <a:pPr>
              <a:buFont typeface="Arial" panose="020B0604020202020204" pitchFamily="34" charset="0"/>
              <a:buChar char="•"/>
            </a:pPr>
            <a:r>
              <a:rPr lang="en-US" sz="2000" dirty="0">
                <a:solidFill>
                  <a:schemeClr val="tx1"/>
                </a:solidFill>
              </a:rPr>
              <a:t>The figure above shows some examples of several channelization</a:t>
            </a:r>
          </a:p>
          <a:p>
            <a:pPr lvl="1">
              <a:buFont typeface="Arial" panose="020B0604020202020204" pitchFamily="34" charset="0"/>
              <a:buChar char="•"/>
            </a:pPr>
            <a:r>
              <a:rPr lang="en-US" sz="1600" dirty="0">
                <a:solidFill>
                  <a:schemeClr val="tx1"/>
                </a:solidFill>
              </a:rPr>
              <a:t>The PAPR is always less than or equal to 3 dB even if there is a non-contiguous mapping</a:t>
            </a:r>
          </a:p>
          <a:p>
            <a:endParaRPr lang="en-US" sz="20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7</a:t>
            </a:fld>
            <a:endParaRPr lang="en-GB" dirty="0"/>
          </a:p>
        </p:txBody>
      </p:sp>
      <p:cxnSp>
        <p:nvCxnSpPr>
          <p:cNvPr id="17" name="Straight Arrow Connector 16"/>
          <p:cNvCxnSpPr/>
          <p:nvPr/>
        </p:nvCxnSpPr>
        <p:spPr bwMode="auto">
          <a:xfrm>
            <a:off x="685800" y="2644639"/>
            <a:ext cx="7422729"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9" name="Rectangle 8"/>
              <p:cNvSpPr/>
              <p:nvPr/>
            </p:nvSpPr>
            <p:spPr bwMode="auto">
              <a:xfrm>
                <a:off x="818979" y="2407023"/>
                <a:ext cx="540171" cy="23761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14:m>
                  <m:oMathPara xmlns:m="http://schemas.openxmlformats.org/officeDocument/2006/math">
                    <m:oMathParaPr>
                      <m:jc m:val="centerGroup"/>
                    </m:oMathParaPr>
                    <m:oMath xmlns:m="http://schemas.openxmlformats.org/officeDocument/2006/math">
                      <m:r>
                        <a:rPr lang="en-US" sz="1200" b="1" i="1" kern="0">
                          <a:solidFill>
                            <a:srgbClr val="000000"/>
                          </a:solidFill>
                          <a:latin typeface="Cambria Math" panose="02040503050406030204" pitchFamily="18" charset="0"/>
                        </a:rPr>
                        <m:t>𝐚</m:t>
                      </m:r>
                    </m:oMath>
                  </m:oMathPara>
                </a14:m>
                <a:endParaRPr lang="en-US" sz="1200" dirty="0"/>
              </a:p>
            </p:txBody>
          </p:sp>
        </mc:Choice>
        <mc:Fallback xmlns="">
          <p:sp>
            <p:nvSpPr>
              <p:cNvPr id="9" name="Rectangle 8"/>
              <p:cNvSpPr>
                <a:spLocks noRot="1" noChangeAspect="1" noMove="1" noResize="1" noEditPoints="1" noAdjustHandles="1" noChangeArrowheads="1" noChangeShapeType="1" noTextEdit="1"/>
              </p:cNvSpPr>
              <p:nvPr/>
            </p:nvSpPr>
            <p:spPr bwMode="auto">
              <a:xfrm>
                <a:off x="818979" y="2407023"/>
                <a:ext cx="540171" cy="237617"/>
              </a:xfrm>
              <a:prstGeom prst="rect">
                <a:avLst/>
              </a:prstGeom>
              <a:blipFill>
                <a:blip r:embed="rId2"/>
                <a:stretch>
                  <a:fillRect/>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bwMode="auto">
              <a:xfrm>
                <a:off x="1619672" y="2407023"/>
                <a:ext cx="551996" cy="23761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r>
                        <a:rPr lang="en-US" sz="1200" b="1" i="1" kern="0">
                          <a:solidFill>
                            <a:srgbClr val="000000"/>
                          </a:solidFill>
                          <a:latin typeface="Cambria Math" panose="02040503050406030204" pitchFamily="18" charset="0"/>
                        </a:rPr>
                        <m:t>𝐛</m:t>
                      </m:r>
                    </m:oMath>
                  </m:oMathPara>
                </a14:m>
                <a:endParaRPr lang="en-US" sz="1200" dirty="0"/>
              </a:p>
            </p:txBody>
          </p:sp>
        </mc:Choice>
        <mc:Fallback xmlns="">
          <p:sp>
            <p:nvSpPr>
              <p:cNvPr id="10" name="Rectangle 9"/>
              <p:cNvSpPr>
                <a:spLocks noRot="1" noChangeAspect="1" noMove="1" noResize="1" noEditPoints="1" noAdjustHandles="1" noChangeArrowheads="1" noChangeShapeType="1" noTextEdit="1"/>
              </p:cNvSpPr>
              <p:nvPr/>
            </p:nvSpPr>
            <p:spPr bwMode="auto">
              <a:xfrm>
                <a:off x="1619672" y="2407023"/>
                <a:ext cx="551996" cy="237617"/>
              </a:xfrm>
              <a:prstGeom prst="rect">
                <a:avLst/>
              </a:prstGeom>
              <a:blipFill>
                <a:blip r:embed="rId3"/>
                <a:stretch>
                  <a:fillRect b="-2439"/>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11" name="Straight Arrow Connector 10"/>
          <p:cNvCxnSpPr/>
          <p:nvPr/>
        </p:nvCxnSpPr>
        <p:spPr bwMode="auto">
          <a:xfrm flipV="1">
            <a:off x="1463340" y="2085176"/>
            <a:ext cx="0" cy="559463"/>
          </a:xfrm>
          <a:prstGeom prst="straightConnector1">
            <a:avLst/>
          </a:prstGeom>
          <a:solidFill>
            <a:srgbClr val="00B8FF"/>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1" name="Rectangle 20"/>
              <p:cNvSpPr/>
              <p:nvPr/>
            </p:nvSpPr>
            <p:spPr bwMode="auto">
              <a:xfrm>
                <a:off x="6333125" y="2401518"/>
                <a:ext cx="540171" cy="23761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14:m>
                  <m:oMathPara xmlns:m="http://schemas.openxmlformats.org/officeDocument/2006/math">
                    <m:oMathParaPr>
                      <m:jc m:val="centerGroup"/>
                    </m:oMathParaPr>
                    <m:oMath xmlns:m="http://schemas.openxmlformats.org/officeDocument/2006/math">
                      <m:r>
                        <a:rPr lang="en-US" sz="1200" b="1" i="1" kern="0">
                          <a:solidFill>
                            <a:srgbClr val="000000"/>
                          </a:solidFill>
                          <a:latin typeface="Cambria Math" panose="02040503050406030204" pitchFamily="18" charset="0"/>
                        </a:rPr>
                        <m:t>𝐚</m:t>
                      </m:r>
                    </m:oMath>
                  </m:oMathPara>
                </a14:m>
                <a:endParaRPr lang="en-US" sz="1200" dirty="0"/>
              </a:p>
            </p:txBody>
          </p:sp>
        </mc:Choice>
        <mc:Fallback xmlns="">
          <p:sp>
            <p:nvSpPr>
              <p:cNvPr id="21" name="Rectangle 20"/>
              <p:cNvSpPr>
                <a:spLocks noRot="1" noChangeAspect="1" noMove="1" noResize="1" noEditPoints="1" noAdjustHandles="1" noChangeArrowheads="1" noChangeShapeType="1" noTextEdit="1"/>
              </p:cNvSpPr>
              <p:nvPr/>
            </p:nvSpPr>
            <p:spPr bwMode="auto">
              <a:xfrm>
                <a:off x="6333125" y="2401518"/>
                <a:ext cx="540171" cy="237617"/>
              </a:xfrm>
              <a:prstGeom prst="rect">
                <a:avLst/>
              </a:prstGeom>
              <a:blipFill>
                <a:blip r:embed="rId2"/>
                <a:stretch>
                  <a:fillRect/>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bwMode="auto">
              <a:xfrm>
                <a:off x="7077274" y="2401518"/>
                <a:ext cx="551996" cy="23761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r>
                        <a:rPr lang="en-US" sz="1200" b="1" i="1" kern="0" smtClean="0">
                          <a:solidFill>
                            <a:srgbClr val="000000"/>
                          </a:solidFill>
                          <a:latin typeface="Cambria Math" panose="02040503050406030204" pitchFamily="18" charset="0"/>
                        </a:rPr>
                        <m:t>−</m:t>
                      </m:r>
                      <m:r>
                        <a:rPr lang="en-US" sz="1200" b="1" i="1" kern="0">
                          <a:solidFill>
                            <a:srgbClr val="000000"/>
                          </a:solidFill>
                          <a:latin typeface="Cambria Math" panose="02040503050406030204" pitchFamily="18" charset="0"/>
                        </a:rPr>
                        <m:t>𝐛</m:t>
                      </m:r>
                    </m:oMath>
                  </m:oMathPara>
                </a14:m>
                <a:endParaRPr lang="en-US" sz="1200" dirty="0"/>
              </a:p>
            </p:txBody>
          </p:sp>
        </mc:Choice>
        <mc:Fallback xmlns="">
          <p:sp>
            <p:nvSpPr>
              <p:cNvPr id="22" name="Rectangle 21"/>
              <p:cNvSpPr>
                <a:spLocks noRot="1" noChangeAspect="1" noMove="1" noResize="1" noEditPoints="1" noAdjustHandles="1" noChangeArrowheads="1" noChangeShapeType="1" noTextEdit="1"/>
              </p:cNvSpPr>
              <p:nvPr/>
            </p:nvSpPr>
            <p:spPr bwMode="auto">
              <a:xfrm>
                <a:off x="7077274" y="2401518"/>
                <a:ext cx="551996" cy="237617"/>
              </a:xfrm>
              <a:prstGeom prst="rect">
                <a:avLst/>
              </a:prstGeom>
              <a:blipFill>
                <a:blip r:embed="rId4"/>
                <a:stretch>
                  <a:fillRect b="-2439"/>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23" name="Straight Arrow Connector 22"/>
          <p:cNvCxnSpPr/>
          <p:nvPr/>
        </p:nvCxnSpPr>
        <p:spPr bwMode="auto">
          <a:xfrm flipV="1">
            <a:off x="6977486" y="2079671"/>
            <a:ext cx="0" cy="55946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75" name="TextBox 74"/>
          <p:cNvSpPr txBox="1"/>
          <p:nvPr/>
        </p:nvSpPr>
        <p:spPr>
          <a:xfrm>
            <a:off x="8067256" y="2536535"/>
            <a:ext cx="728084" cy="246221"/>
          </a:xfrm>
          <a:prstGeom prst="rect">
            <a:avLst/>
          </a:prstGeom>
          <a:noFill/>
        </p:spPr>
        <p:txBody>
          <a:bodyPr wrap="none" rtlCol="0">
            <a:spAutoFit/>
          </a:bodyPr>
          <a:lstStyle/>
          <a:p>
            <a:r>
              <a:rPr lang="en-US" sz="1000" dirty="0">
                <a:solidFill>
                  <a:schemeClr val="tx1"/>
                </a:solidFill>
              </a:rPr>
              <a:t>Frequency</a:t>
            </a:r>
          </a:p>
        </p:txBody>
      </p:sp>
      <p:sp>
        <p:nvSpPr>
          <p:cNvPr id="78" name="TextBox 77"/>
          <p:cNvSpPr txBox="1"/>
          <p:nvPr/>
        </p:nvSpPr>
        <p:spPr>
          <a:xfrm>
            <a:off x="1089064" y="1870707"/>
            <a:ext cx="814647" cy="276999"/>
          </a:xfrm>
          <a:prstGeom prst="rect">
            <a:avLst/>
          </a:prstGeom>
          <a:noFill/>
        </p:spPr>
        <p:txBody>
          <a:bodyPr wrap="none" rtlCol="0">
            <a:spAutoFit/>
          </a:bodyPr>
          <a:lstStyle/>
          <a:p>
            <a:r>
              <a:rPr lang="en-US" sz="1200" dirty="0">
                <a:solidFill>
                  <a:schemeClr val="tx1"/>
                </a:solidFill>
              </a:rPr>
              <a:t>Channel 1</a:t>
            </a:r>
          </a:p>
        </p:txBody>
      </p:sp>
      <p:sp>
        <p:nvSpPr>
          <p:cNvPr id="79" name="TextBox 78"/>
          <p:cNvSpPr txBox="1"/>
          <p:nvPr/>
        </p:nvSpPr>
        <p:spPr>
          <a:xfrm>
            <a:off x="2879515" y="1870707"/>
            <a:ext cx="814647" cy="276999"/>
          </a:xfrm>
          <a:prstGeom prst="rect">
            <a:avLst/>
          </a:prstGeom>
          <a:noFill/>
        </p:spPr>
        <p:txBody>
          <a:bodyPr wrap="none" rtlCol="0">
            <a:spAutoFit/>
          </a:bodyPr>
          <a:lstStyle/>
          <a:p>
            <a:r>
              <a:rPr lang="en-US" sz="1200" dirty="0">
                <a:solidFill>
                  <a:schemeClr val="tx1"/>
                </a:solidFill>
              </a:rPr>
              <a:t>Channel 2</a:t>
            </a:r>
          </a:p>
        </p:txBody>
      </p:sp>
      <p:sp>
        <p:nvSpPr>
          <p:cNvPr id="80" name="TextBox 79"/>
          <p:cNvSpPr txBox="1"/>
          <p:nvPr/>
        </p:nvSpPr>
        <p:spPr>
          <a:xfrm>
            <a:off x="4784255" y="1878136"/>
            <a:ext cx="814647" cy="276999"/>
          </a:xfrm>
          <a:prstGeom prst="rect">
            <a:avLst/>
          </a:prstGeom>
          <a:noFill/>
        </p:spPr>
        <p:txBody>
          <a:bodyPr wrap="none" rtlCol="0">
            <a:spAutoFit/>
          </a:bodyPr>
          <a:lstStyle/>
          <a:p>
            <a:r>
              <a:rPr lang="en-US" sz="1200" dirty="0">
                <a:solidFill>
                  <a:schemeClr val="tx1"/>
                </a:solidFill>
              </a:rPr>
              <a:t>Channel 3</a:t>
            </a:r>
          </a:p>
        </p:txBody>
      </p:sp>
      <p:sp>
        <p:nvSpPr>
          <p:cNvPr id="81" name="TextBox 80"/>
          <p:cNvSpPr txBox="1"/>
          <p:nvPr/>
        </p:nvSpPr>
        <p:spPr>
          <a:xfrm>
            <a:off x="6598056" y="1846486"/>
            <a:ext cx="814647" cy="276999"/>
          </a:xfrm>
          <a:prstGeom prst="rect">
            <a:avLst/>
          </a:prstGeom>
          <a:noFill/>
        </p:spPr>
        <p:txBody>
          <a:bodyPr wrap="none" rtlCol="0">
            <a:spAutoFit/>
          </a:bodyPr>
          <a:lstStyle/>
          <a:p>
            <a:r>
              <a:rPr lang="en-US" sz="1200" dirty="0">
                <a:solidFill>
                  <a:schemeClr val="tx1"/>
                </a:solidFill>
              </a:rPr>
              <a:t>Channel 4</a:t>
            </a:r>
          </a:p>
        </p:txBody>
      </p:sp>
      <p:cxnSp>
        <p:nvCxnSpPr>
          <p:cNvPr id="43" name="Straight Arrow Connector 42"/>
          <p:cNvCxnSpPr/>
          <p:nvPr/>
        </p:nvCxnSpPr>
        <p:spPr bwMode="auto">
          <a:xfrm>
            <a:off x="685800" y="3748394"/>
            <a:ext cx="7422729"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4" name="Rectangle 43"/>
              <p:cNvSpPr/>
              <p:nvPr/>
            </p:nvSpPr>
            <p:spPr bwMode="auto">
              <a:xfrm>
                <a:off x="818979" y="3510778"/>
                <a:ext cx="540171" cy="23761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14:m>
                  <m:oMathPara xmlns:m="http://schemas.openxmlformats.org/officeDocument/2006/math">
                    <m:oMathParaPr>
                      <m:jc m:val="centerGroup"/>
                    </m:oMathParaPr>
                    <m:oMath xmlns:m="http://schemas.openxmlformats.org/officeDocument/2006/math">
                      <m:r>
                        <a:rPr lang="en-US" sz="1200" b="1" i="1" kern="0">
                          <a:solidFill>
                            <a:srgbClr val="000000"/>
                          </a:solidFill>
                          <a:latin typeface="Cambria Math" panose="02040503050406030204" pitchFamily="18" charset="0"/>
                        </a:rPr>
                        <m:t>𝐚</m:t>
                      </m:r>
                    </m:oMath>
                  </m:oMathPara>
                </a14:m>
                <a:endParaRPr lang="en-US" sz="1200" dirty="0"/>
              </a:p>
            </p:txBody>
          </p:sp>
        </mc:Choice>
        <mc:Fallback xmlns="">
          <p:sp>
            <p:nvSpPr>
              <p:cNvPr id="44" name="Rectangle 43"/>
              <p:cNvSpPr>
                <a:spLocks noRot="1" noChangeAspect="1" noMove="1" noResize="1" noEditPoints="1" noAdjustHandles="1" noChangeArrowheads="1" noChangeShapeType="1" noTextEdit="1"/>
              </p:cNvSpPr>
              <p:nvPr/>
            </p:nvSpPr>
            <p:spPr bwMode="auto">
              <a:xfrm>
                <a:off x="818979" y="3510778"/>
                <a:ext cx="540171" cy="237617"/>
              </a:xfrm>
              <a:prstGeom prst="rect">
                <a:avLst/>
              </a:prstGeom>
              <a:blipFill>
                <a:blip r:embed="rId5"/>
                <a:stretch>
                  <a:fillRect/>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bwMode="auto">
              <a:xfrm>
                <a:off x="1619672" y="3510778"/>
                <a:ext cx="551996" cy="23761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r>
                        <a:rPr lang="en-US" sz="1200" b="1" i="1" kern="0">
                          <a:solidFill>
                            <a:srgbClr val="000000"/>
                          </a:solidFill>
                          <a:latin typeface="Cambria Math" panose="02040503050406030204" pitchFamily="18" charset="0"/>
                        </a:rPr>
                        <m:t>𝐛</m:t>
                      </m:r>
                    </m:oMath>
                  </m:oMathPara>
                </a14:m>
                <a:endParaRPr lang="en-US" sz="1200" dirty="0"/>
              </a:p>
            </p:txBody>
          </p:sp>
        </mc:Choice>
        <mc:Fallback xmlns="">
          <p:sp>
            <p:nvSpPr>
              <p:cNvPr id="45" name="Rectangle 44"/>
              <p:cNvSpPr>
                <a:spLocks noRot="1" noChangeAspect="1" noMove="1" noResize="1" noEditPoints="1" noAdjustHandles="1" noChangeArrowheads="1" noChangeShapeType="1" noTextEdit="1"/>
              </p:cNvSpPr>
              <p:nvPr/>
            </p:nvSpPr>
            <p:spPr bwMode="auto">
              <a:xfrm>
                <a:off x="1619672" y="3510778"/>
                <a:ext cx="551996" cy="237617"/>
              </a:xfrm>
              <a:prstGeom prst="rect">
                <a:avLst/>
              </a:prstGeom>
              <a:blipFill>
                <a:blip r:embed="rId6"/>
                <a:stretch>
                  <a:fillRect b="-2439"/>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46" name="Straight Arrow Connector 45"/>
          <p:cNvCxnSpPr/>
          <p:nvPr/>
        </p:nvCxnSpPr>
        <p:spPr bwMode="auto">
          <a:xfrm flipV="1">
            <a:off x="1463340" y="3188931"/>
            <a:ext cx="0" cy="559463"/>
          </a:xfrm>
          <a:prstGeom prst="straightConnector1">
            <a:avLst/>
          </a:prstGeom>
          <a:solidFill>
            <a:srgbClr val="00B8FF"/>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7" name="Rectangle 46"/>
              <p:cNvSpPr/>
              <p:nvPr/>
            </p:nvSpPr>
            <p:spPr bwMode="auto">
              <a:xfrm>
                <a:off x="4566469" y="3505273"/>
                <a:ext cx="540171" cy="23761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14:m>
                  <m:oMathPara xmlns:m="http://schemas.openxmlformats.org/officeDocument/2006/math">
                    <m:oMathParaPr>
                      <m:jc m:val="centerGroup"/>
                    </m:oMathParaPr>
                    <m:oMath xmlns:m="http://schemas.openxmlformats.org/officeDocument/2006/math">
                      <m:r>
                        <a:rPr lang="en-US" sz="1200" b="1" i="1" kern="0">
                          <a:solidFill>
                            <a:srgbClr val="000000"/>
                          </a:solidFill>
                          <a:latin typeface="Cambria Math" panose="02040503050406030204" pitchFamily="18" charset="0"/>
                        </a:rPr>
                        <m:t>𝐚</m:t>
                      </m:r>
                    </m:oMath>
                  </m:oMathPara>
                </a14:m>
                <a:endParaRPr lang="en-US" sz="1200" dirty="0"/>
              </a:p>
            </p:txBody>
          </p:sp>
        </mc:Choice>
        <mc:Fallback xmlns="">
          <p:sp>
            <p:nvSpPr>
              <p:cNvPr id="47" name="Rectangle 46"/>
              <p:cNvSpPr>
                <a:spLocks noRot="1" noChangeAspect="1" noMove="1" noResize="1" noEditPoints="1" noAdjustHandles="1" noChangeArrowheads="1" noChangeShapeType="1" noTextEdit="1"/>
              </p:cNvSpPr>
              <p:nvPr/>
            </p:nvSpPr>
            <p:spPr bwMode="auto">
              <a:xfrm>
                <a:off x="4566469" y="3505273"/>
                <a:ext cx="540171" cy="237617"/>
              </a:xfrm>
              <a:prstGeom prst="rect">
                <a:avLst/>
              </a:prstGeom>
              <a:blipFill>
                <a:blip r:embed="rId7"/>
                <a:stretch>
                  <a:fillRect/>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bwMode="auto">
              <a:xfrm>
                <a:off x="5310618" y="3505273"/>
                <a:ext cx="551996" cy="23761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r>
                        <a:rPr lang="en-US" sz="1200" b="1" i="1" kern="0" smtClean="0">
                          <a:solidFill>
                            <a:srgbClr val="000000"/>
                          </a:solidFill>
                          <a:latin typeface="Cambria Math" panose="02040503050406030204" pitchFamily="18" charset="0"/>
                        </a:rPr>
                        <m:t>−</m:t>
                      </m:r>
                      <m:r>
                        <a:rPr lang="en-US" sz="1200" b="1" i="1" kern="0">
                          <a:solidFill>
                            <a:srgbClr val="000000"/>
                          </a:solidFill>
                          <a:latin typeface="Cambria Math" panose="02040503050406030204" pitchFamily="18" charset="0"/>
                        </a:rPr>
                        <m:t>𝐛</m:t>
                      </m:r>
                    </m:oMath>
                  </m:oMathPara>
                </a14:m>
                <a:endParaRPr lang="en-US" sz="1200" dirty="0"/>
              </a:p>
            </p:txBody>
          </p:sp>
        </mc:Choice>
        <mc:Fallback xmlns="">
          <p:sp>
            <p:nvSpPr>
              <p:cNvPr id="48" name="Rectangle 47"/>
              <p:cNvSpPr>
                <a:spLocks noRot="1" noChangeAspect="1" noMove="1" noResize="1" noEditPoints="1" noAdjustHandles="1" noChangeArrowheads="1" noChangeShapeType="1" noTextEdit="1"/>
              </p:cNvSpPr>
              <p:nvPr/>
            </p:nvSpPr>
            <p:spPr bwMode="auto">
              <a:xfrm>
                <a:off x="5310618" y="3505273"/>
                <a:ext cx="551996" cy="237617"/>
              </a:xfrm>
              <a:prstGeom prst="rect">
                <a:avLst/>
              </a:prstGeom>
              <a:blipFill>
                <a:blip r:embed="rId8"/>
                <a:stretch>
                  <a:fillRect b="-2439"/>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49" name="Straight Arrow Connector 48"/>
          <p:cNvCxnSpPr/>
          <p:nvPr/>
        </p:nvCxnSpPr>
        <p:spPr bwMode="auto">
          <a:xfrm flipV="1">
            <a:off x="5210830" y="3183426"/>
            <a:ext cx="0" cy="55946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1" name="TextBox 50"/>
          <p:cNvSpPr txBox="1"/>
          <p:nvPr/>
        </p:nvSpPr>
        <p:spPr>
          <a:xfrm>
            <a:off x="8067256" y="3640290"/>
            <a:ext cx="728084" cy="246221"/>
          </a:xfrm>
          <a:prstGeom prst="rect">
            <a:avLst/>
          </a:prstGeom>
          <a:noFill/>
        </p:spPr>
        <p:txBody>
          <a:bodyPr wrap="none" rtlCol="0">
            <a:spAutoFit/>
          </a:bodyPr>
          <a:lstStyle/>
          <a:p>
            <a:r>
              <a:rPr lang="en-US" sz="1000" dirty="0">
                <a:solidFill>
                  <a:schemeClr val="tx1"/>
                </a:solidFill>
              </a:rPr>
              <a:t>Frequency</a:t>
            </a:r>
          </a:p>
        </p:txBody>
      </p:sp>
      <p:cxnSp>
        <p:nvCxnSpPr>
          <p:cNvPr id="52" name="Straight Arrow Connector 51"/>
          <p:cNvCxnSpPr/>
          <p:nvPr/>
        </p:nvCxnSpPr>
        <p:spPr bwMode="auto">
          <a:xfrm>
            <a:off x="685800" y="4871606"/>
            <a:ext cx="7422729"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3" name="Rectangle 52"/>
              <p:cNvSpPr/>
              <p:nvPr/>
            </p:nvSpPr>
            <p:spPr bwMode="auto">
              <a:xfrm>
                <a:off x="818979" y="4633990"/>
                <a:ext cx="540171" cy="23761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14:m>
                  <m:oMathPara xmlns:m="http://schemas.openxmlformats.org/officeDocument/2006/math">
                    <m:oMathParaPr>
                      <m:jc m:val="centerGroup"/>
                    </m:oMathParaPr>
                    <m:oMath xmlns:m="http://schemas.openxmlformats.org/officeDocument/2006/math">
                      <m:r>
                        <a:rPr lang="en-US" sz="1200" b="1" i="1" kern="0">
                          <a:solidFill>
                            <a:srgbClr val="000000"/>
                          </a:solidFill>
                          <a:latin typeface="Cambria Math" panose="02040503050406030204" pitchFamily="18" charset="0"/>
                        </a:rPr>
                        <m:t>𝐚</m:t>
                      </m:r>
                    </m:oMath>
                  </m:oMathPara>
                </a14:m>
                <a:endParaRPr lang="en-US" sz="1200" dirty="0"/>
              </a:p>
            </p:txBody>
          </p:sp>
        </mc:Choice>
        <mc:Fallback xmlns="">
          <p:sp>
            <p:nvSpPr>
              <p:cNvPr id="53" name="Rectangle 52"/>
              <p:cNvSpPr>
                <a:spLocks noRot="1" noChangeAspect="1" noMove="1" noResize="1" noEditPoints="1" noAdjustHandles="1" noChangeArrowheads="1" noChangeShapeType="1" noTextEdit="1"/>
              </p:cNvSpPr>
              <p:nvPr/>
            </p:nvSpPr>
            <p:spPr bwMode="auto">
              <a:xfrm>
                <a:off x="818979" y="4633990"/>
                <a:ext cx="540171" cy="237617"/>
              </a:xfrm>
              <a:prstGeom prst="rect">
                <a:avLst/>
              </a:prstGeom>
              <a:blipFill>
                <a:blip r:embed="rId9"/>
                <a:stretch>
                  <a:fillRect/>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bwMode="auto">
              <a:xfrm>
                <a:off x="1619672" y="4633990"/>
                <a:ext cx="551996" cy="23761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r>
                        <a:rPr lang="en-US" sz="1200" b="1" i="1" kern="0">
                          <a:solidFill>
                            <a:srgbClr val="000000"/>
                          </a:solidFill>
                          <a:latin typeface="Cambria Math" panose="02040503050406030204" pitchFamily="18" charset="0"/>
                        </a:rPr>
                        <m:t>𝐛</m:t>
                      </m:r>
                    </m:oMath>
                  </m:oMathPara>
                </a14:m>
                <a:endParaRPr lang="en-US" sz="1200" dirty="0"/>
              </a:p>
            </p:txBody>
          </p:sp>
        </mc:Choice>
        <mc:Fallback xmlns="">
          <p:sp>
            <p:nvSpPr>
              <p:cNvPr id="54" name="Rectangle 53"/>
              <p:cNvSpPr>
                <a:spLocks noRot="1" noChangeAspect="1" noMove="1" noResize="1" noEditPoints="1" noAdjustHandles="1" noChangeArrowheads="1" noChangeShapeType="1" noTextEdit="1"/>
              </p:cNvSpPr>
              <p:nvPr/>
            </p:nvSpPr>
            <p:spPr bwMode="auto">
              <a:xfrm>
                <a:off x="1619672" y="4633990"/>
                <a:ext cx="551996" cy="237617"/>
              </a:xfrm>
              <a:prstGeom prst="rect">
                <a:avLst/>
              </a:prstGeom>
              <a:blipFill>
                <a:blip r:embed="rId10"/>
                <a:stretch>
                  <a:fillRect b="-2439"/>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55" name="Straight Arrow Connector 54"/>
          <p:cNvCxnSpPr/>
          <p:nvPr/>
        </p:nvCxnSpPr>
        <p:spPr bwMode="auto">
          <a:xfrm flipV="1">
            <a:off x="1463340" y="4312143"/>
            <a:ext cx="0" cy="559463"/>
          </a:xfrm>
          <a:prstGeom prst="straightConnector1">
            <a:avLst/>
          </a:prstGeom>
          <a:solidFill>
            <a:srgbClr val="00B8FF"/>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6" name="Rectangle 55"/>
              <p:cNvSpPr/>
              <p:nvPr/>
            </p:nvSpPr>
            <p:spPr bwMode="auto">
              <a:xfrm>
                <a:off x="2719914" y="4628485"/>
                <a:ext cx="540171" cy="23761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14:m>
                  <m:oMathPara xmlns:m="http://schemas.openxmlformats.org/officeDocument/2006/math">
                    <m:oMathParaPr>
                      <m:jc m:val="centerGroup"/>
                    </m:oMathParaPr>
                    <m:oMath xmlns:m="http://schemas.openxmlformats.org/officeDocument/2006/math">
                      <m:r>
                        <a:rPr lang="en-US" sz="1200" b="1" i="1" kern="0">
                          <a:solidFill>
                            <a:srgbClr val="000000"/>
                          </a:solidFill>
                          <a:latin typeface="Cambria Math" panose="02040503050406030204" pitchFamily="18" charset="0"/>
                        </a:rPr>
                        <m:t>𝐚</m:t>
                      </m:r>
                    </m:oMath>
                  </m:oMathPara>
                </a14:m>
                <a:endParaRPr lang="en-US" sz="1200" dirty="0"/>
              </a:p>
            </p:txBody>
          </p:sp>
        </mc:Choice>
        <mc:Fallback xmlns="">
          <p:sp>
            <p:nvSpPr>
              <p:cNvPr id="56" name="Rectangle 55"/>
              <p:cNvSpPr>
                <a:spLocks noRot="1" noChangeAspect="1" noMove="1" noResize="1" noEditPoints="1" noAdjustHandles="1" noChangeArrowheads="1" noChangeShapeType="1" noTextEdit="1"/>
              </p:cNvSpPr>
              <p:nvPr/>
            </p:nvSpPr>
            <p:spPr bwMode="auto">
              <a:xfrm>
                <a:off x="2719914" y="4628485"/>
                <a:ext cx="540171" cy="237617"/>
              </a:xfrm>
              <a:prstGeom prst="rect">
                <a:avLst/>
              </a:prstGeom>
              <a:blipFill>
                <a:blip r:embed="rId9"/>
                <a:stretch>
                  <a:fillRect/>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bwMode="auto">
              <a:xfrm>
                <a:off x="3464063" y="4628485"/>
                <a:ext cx="551996" cy="23761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r>
                        <a:rPr lang="en-US" sz="1200" b="1" i="1" kern="0" smtClean="0">
                          <a:solidFill>
                            <a:srgbClr val="000000"/>
                          </a:solidFill>
                          <a:latin typeface="Cambria Math" panose="02040503050406030204" pitchFamily="18" charset="0"/>
                        </a:rPr>
                        <m:t>−</m:t>
                      </m:r>
                      <m:r>
                        <a:rPr lang="en-US" sz="1200" b="1" i="1" kern="0">
                          <a:solidFill>
                            <a:srgbClr val="000000"/>
                          </a:solidFill>
                          <a:latin typeface="Cambria Math" panose="02040503050406030204" pitchFamily="18" charset="0"/>
                        </a:rPr>
                        <m:t>𝐛</m:t>
                      </m:r>
                    </m:oMath>
                  </m:oMathPara>
                </a14:m>
                <a:endParaRPr lang="en-US" sz="1200" dirty="0"/>
              </a:p>
            </p:txBody>
          </p:sp>
        </mc:Choice>
        <mc:Fallback xmlns="">
          <p:sp>
            <p:nvSpPr>
              <p:cNvPr id="57" name="Rectangle 56"/>
              <p:cNvSpPr>
                <a:spLocks noRot="1" noChangeAspect="1" noMove="1" noResize="1" noEditPoints="1" noAdjustHandles="1" noChangeArrowheads="1" noChangeShapeType="1" noTextEdit="1"/>
              </p:cNvSpPr>
              <p:nvPr/>
            </p:nvSpPr>
            <p:spPr bwMode="auto">
              <a:xfrm>
                <a:off x="3464063" y="4628485"/>
                <a:ext cx="551996" cy="237617"/>
              </a:xfrm>
              <a:prstGeom prst="rect">
                <a:avLst/>
              </a:prstGeom>
              <a:blipFill>
                <a:blip r:embed="rId11"/>
                <a:stretch>
                  <a:fillRect b="-2439"/>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58" name="Straight Arrow Connector 57"/>
          <p:cNvCxnSpPr/>
          <p:nvPr/>
        </p:nvCxnSpPr>
        <p:spPr bwMode="auto">
          <a:xfrm flipV="1">
            <a:off x="3364275" y="4306638"/>
            <a:ext cx="0" cy="55946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9" name="TextBox 58"/>
          <p:cNvSpPr txBox="1"/>
          <p:nvPr/>
        </p:nvSpPr>
        <p:spPr>
          <a:xfrm>
            <a:off x="8067256" y="4763502"/>
            <a:ext cx="728084" cy="246221"/>
          </a:xfrm>
          <a:prstGeom prst="rect">
            <a:avLst/>
          </a:prstGeom>
          <a:noFill/>
        </p:spPr>
        <p:txBody>
          <a:bodyPr wrap="none" rtlCol="0">
            <a:spAutoFit/>
          </a:bodyPr>
          <a:lstStyle/>
          <a:p>
            <a:r>
              <a:rPr lang="en-US" sz="1000" dirty="0">
                <a:solidFill>
                  <a:schemeClr val="tx1"/>
                </a:solidFill>
              </a:rPr>
              <a:t>Frequency</a:t>
            </a:r>
          </a:p>
        </p:txBody>
      </p:sp>
      <p:sp>
        <p:nvSpPr>
          <p:cNvPr id="3" name="Rectangle: Rounded Corners 2"/>
          <p:cNvSpPr/>
          <p:nvPr/>
        </p:nvSpPr>
        <p:spPr bwMode="auto">
          <a:xfrm>
            <a:off x="611560" y="2204864"/>
            <a:ext cx="7200800" cy="577892"/>
          </a:xfrm>
          <a:prstGeom prst="roundRect">
            <a:avLst/>
          </a:pr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5" name="Freeform: Shape 4"/>
          <p:cNvSpPr/>
          <p:nvPr/>
        </p:nvSpPr>
        <p:spPr bwMode="auto">
          <a:xfrm>
            <a:off x="7803472" y="2104008"/>
            <a:ext cx="248575" cy="133165"/>
          </a:xfrm>
          <a:custGeom>
            <a:avLst/>
            <a:gdLst>
              <a:gd name="connsiteX0" fmla="*/ 0 w 248575"/>
              <a:gd name="connsiteY0" fmla="*/ 133165 h 133165"/>
              <a:gd name="connsiteX1" fmla="*/ 186431 w 248575"/>
              <a:gd name="connsiteY1" fmla="*/ 62143 h 133165"/>
              <a:gd name="connsiteX2" fmla="*/ 248575 w 248575"/>
              <a:gd name="connsiteY2" fmla="*/ 0 h 133165"/>
            </a:gdLst>
            <a:ahLst/>
            <a:cxnLst>
              <a:cxn ang="0">
                <a:pos x="connsiteX0" y="connsiteY0"/>
              </a:cxn>
              <a:cxn ang="0">
                <a:pos x="connsiteX1" y="connsiteY1"/>
              </a:cxn>
              <a:cxn ang="0">
                <a:pos x="connsiteX2" y="connsiteY2"/>
              </a:cxn>
            </a:cxnLst>
            <a:rect l="l" t="t" r="r" b="b"/>
            <a:pathLst>
              <a:path w="248575" h="133165">
                <a:moveTo>
                  <a:pt x="0" y="133165"/>
                </a:moveTo>
                <a:cubicBezTo>
                  <a:pt x="72501" y="108751"/>
                  <a:pt x="145002" y="84337"/>
                  <a:pt x="186431" y="62143"/>
                </a:cubicBezTo>
                <a:cubicBezTo>
                  <a:pt x="227860" y="39949"/>
                  <a:pt x="238217" y="19974"/>
                  <a:pt x="248575" y="0"/>
                </a:cubicBezTo>
              </a:path>
            </a:pathLst>
          </a:cu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 name="TextBox 5"/>
          <p:cNvSpPr txBox="1"/>
          <p:nvPr/>
        </p:nvSpPr>
        <p:spPr>
          <a:xfrm>
            <a:off x="7600678" y="1778895"/>
            <a:ext cx="1494063" cy="307777"/>
          </a:xfrm>
          <a:prstGeom prst="rect">
            <a:avLst/>
          </a:prstGeom>
          <a:noFill/>
        </p:spPr>
        <p:txBody>
          <a:bodyPr wrap="none" rtlCol="0">
            <a:spAutoFit/>
          </a:bodyPr>
          <a:lstStyle/>
          <a:p>
            <a:r>
              <a:rPr lang="en-US" sz="1400" dirty="0">
                <a:solidFill>
                  <a:srgbClr val="BC8F00"/>
                </a:solidFill>
              </a:rPr>
              <a:t>A Golay sequence</a:t>
            </a:r>
          </a:p>
        </p:txBody>
      </p:sp>
      <p:sp>
        <p:nvSpPr>
          <p:cNvPr id="72" name="Rectangle: Rounded Corners 71"/>
          <p:cNvSpPr/>
          <p:nvPr/>
        </p:nvSpPr>
        <p:spPr bwMode="auto">
          <a:xfrm>
            <a:off x="576039" y="3340534"/>
            <a:ext cx="7209688" cy="577892"/>
          </a:xfrm>
          <a:prstGeom prst="roundRect">
            <a:avLst/>
          </a:pr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3" name="Freeform: Shape 72"/>
          <p:cNvSpPr/>
          <p:nvPr/>
        </p:nvSpPr>
        <p:spPr bwMode="auto">
          <a:xfrm>
            <a:off x="7397550" y="3207369"/>
            <a:ext cx="248575" cy="133165"/>
          </a:xfrm>
          <a:custGeom>
            <a:avLst/>
            <a:gdLst>
              <a:gd name="connsiteX0" fmla="*/ 0 w 248575"/>
              <a:gd name="connsiteY0" fmla="*/ 133165 h 133165"/>
              <a:gd name="connsiteX1" fmla="*/ 186431 w 248575"/>
              <a:gd name="connsiteY1" fmla="*/ 62143 h 133165"/>
              <a:gd name="connsiteX2" fmla="*/ 248575 w 248575"/>
              <a:gd name="connsiteY2" fmla="*/ 0 h 133165"/>
            </a:gdLst>
            <a:ahLst/>
            <a:cxnLst>
              <a:cxn ang="0">
                <a:pos x="connsiteX0" y="connsiteY0"/>
              </a:cxn>
              <a:cxn ang="0">
                <a:pos x="connsiteX1" y="connsiteY1"/>
              </a:cxn>
              <a:cxn ang="0">
                <a:pos x="connsiteX2" y="connsiteY2"/>
              </a:cxn>
            </a:cxnLst>
            <a:rect l="l" t="t" r="r" b="b"/>
            <a:pathLst>
              <a:path w="248575" h="133165">
                <a:moveTo>
                  <a:pt x="0" y="133165"/>
                </a:moveTo>
                <a:cubicBezTo>
                  <a:pt x="72501" y="108751"/>
                  <a:pt x="145002" y="84337"/>
                  <a:pt x="186431" y="62143"/>
                </a:cubicBezTo>
                <a:cubicBezTo>
                  <a:pt x="227860" y="39949"/>
                  <a:pt x="238217" y="19974"/>
                  <a:pt x="248575" y="0"/>
                </a:cubicBezTo>
              </a:path>
            </a:pathLst>
          </a:cu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2" name="TextBox 81"/>
          <p:cNvSpPr txBox="1"/>
          <p:nvPr/>
        </p:nvSpPr>
        <p:spPr>
          <a:xfrm>
            <a:off x="7542433" y="2882256"/>
            <a:ext cx="1494063" cy="307777"/>
          </a:xfrm>
          <a:prstGeom prst="rect">
            <a:avLst/>
          </a:prstGeom>
          <a:noFill/>
        </p:spPr>
        <p:txBody>
          <a:bodyPr wrap="none" rtlCol="0">
            <a:spAutoFit/>
          </a:bodyPr>
          <a:lstStyle/>
          <a:p>
            <a:r>
              <a:rPr lang="en-US" sz="1400" dirty="0">
                <a:solidFill>
                  <a:srgbClr val="BC8F00"/>
                </a:solidFill>
              </a:rPr>
              <a:t>A Golay sequence</a:t>
            </a:r>
          </a:p>
        </p:txBody>
      </p:sp>
      <p:sp>
        <p:nvSpPr>
          <p:cNvPr id="83" name="Rectangle: Rounded Corners 82"/>
          <p:cNvSpPr/>
          <p:nvPr/>
        </p:nvSpPr>
        <p:spPr bwMode="auto">
          <a:xfrm>
            <a:off x="577049" y="4418527"/>
            <a:ext cx="7209688" cy="577892"/>
          </a:xfrm>
          <a:prstGeom prst="roundRect">
            <a:avLst/>
          </a:pr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4" name="Freeform: Shape 83"/>
          <p:cNvSpPr/>
          <p:nvPr/>
        </p:nvSpPr>
        <p:spPr bwMode="auto">
          <a:xfrm>
            <a:off x="7398560" y="4285362"/>
            <a:ext cx="248575" cy="133165"/>
          </a:xfrm>
          <a:custGeom>
            <a:avLst/>
            <a:gdLst>
              <a:gd name="connsiteX0" fmla="*/ 0 w 248575"/>
              <a:gd name="connsiteY0" fmla="*/ 133165 h 133165"/>
              <a:gd name="connsiteX1" fmla="*/ 186431 w 248575"/>
              <a:gd name="connsiteY1" fmla="*/ 62143 h 133165"/>
              <a:gd name="connsiteX2" fmla="*/ 248575 w 248575"/>
              <a:gd name="connsiteY2" fmla="*/ 0 h 133165"/>
            </a:gdLst>
            <a:ahLst/>
            <a:cxnLst>
              <a:cxn ang="0">
                <a:pos x="connsiteX0" y="connsiteY0"/>
              </a:cxn>
              <a:cxn ang="0">
                <a:pos x="connsiteX1" y="connsiteY1"/>
              </a:cxn>
              <a:cxn ang="0">
                <a:pos x="connsiteX2" y="connsiteY2"/>
              </a:cxn>
            </a:cxnLst>
            <a:rect l="l" t="t" r="r" b="b"/>
            <a:pathLst>
              <a:path w="248575" h="133165">
                <a:moveTo>
                  <a:pt x="0" y="133165"/>
                </a:moveTo>
                <a:cubicBezTo>
                  <a:pt x="72501" y="108751"/>
                  <a:pt x="145002" y="84337"/>
                  <a:pt x="186431" y="62143"/>
                </a:cubicBezTo>
                <a:cubicBezTo>
                  <a:pt x="227860" y="39949"/>
                  <a:pt x="238217" y="19974"/>
                  <a:pt x="248575" y="0"/>
                </a:cubicBezTo>
              </a:path>
            </a:pathLst>
          </a:cu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5" name="TextBox 84"/>
          <p:cNvSpPr txBox="1"/>
          <p:nvPr/>
        </p:nvSpPr>
        <p:spPr>
          <a:xfrm>
            <a:off x="7195766" y="3960249"/>
            <a:ext cx="1494063" cy="307777"/>
          </a:xfrm>
          <a:prstGeom prst="rect">
            <a:avLst/>
          </a:prstGeom>
          <a:noFill/>
        </p:spPr>
        <p:txBody>
          <a:bodyPr wrap="none" rtlCol="0">
            <a:spAutoFit/>
          </a:bodyPr>
          <a:lstStyle/>
          <a:p>
            <a:r>
              <a:rPr lang="en-US" sz="1400" dirty="0">
                <a:solidFill>
                  <a:srgbClr val="BC8F00"/>
                </a:solidFill>
              </a:rPr>
              <a:t>A Golay sequence</a:t>
            </a:r>
          </a:p>
        </p:txBody>
      </p:sp>
      <p:sp>
        <p:nvSpPr>
          <p:cNvPr id="7" name="Right Brace 6"/>
          <p:cNvSpPr/>
          <p:nvPr/>
        </p:nvSpPr>
        <p:spPr bwMode="auto">
          <a:xfrm rot="5400000">
            <a:off x="1406055" y="2106066"/>
            <a:ext cx="180661" cy="1352690"/>
          </a:xfrm>
          <a:prstGeom prst="rightBrace">
            <a:avLst>
              <a:gd name="adj1" fmla="val 29247"/>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50" name="Rectangle 49"/>
              <p:cNvSpPr/>
              <p:nvPr/>
            </p:nvSpPr>
            <p:spPr>
              <a:xfrm>
                <a:off x="1311879" y="2787790"/>
                <a:ext cx="3690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1" dirty="0">
                          <a:solidFill>
                            <a:schemeClr val="tx1"/>
                          </a:solidFill>
                          <a:latin typeface="Cambria Math" panose="02040503050406030204" pitchFamily="18" charset="0"/>
                        </a:rPr>
                        <m:t>𝐞</m:t>
                      </m:r>
                    </m:oMath>
                  </m:oMathPara>
                </a14:m>
                <a:endParaRPr lang="en-US" sz="1800" dirty="0"/>
              </a:p>
            </p:txBody>
          </p:sp>
        </mc:Choice>
        <mc:Fallback xmlns="">
          <p:sp>
            <p:nvSpPr>
              <p:cNvPr id="50" name="Rectangle 49"/>
              <p:cNvSpPr>
                <a:spLocks noRot="1" noChangeAspect="1" noMove="1" noResize="1" noEditPoints="1" noAdjustHandles="1" noChangeArrowheads="1" noChangeShapeType="1" noTextEdit="1"/>
              </p:cNvSpPr>
              <p:nvPr/>
            </p:nvSpPr>
            <p:spPr>
              <a:xfrm>
                <a:off x="1311879" y="2787790"/>
                <a:ext cx="369011" cy="369332"/>
              </a:xfrm>
              <a:prstGeom prst="rect">
                <a:avLst/>
              </a:prstGeom>
              <a:blipFill>
                <a:blip r:embed="rId12"/>
                <a:stretch>
                  <a:fillRect/>
                </a:stretch>
              </a:blipFill>
            </p:spPr>
            <p:txBody>
              <a:bodyPr/>
              <a:lstStyle/>
              <a:p>
                <a:r>
                  <a:rPr lang="en-US">
                    <a:noFill/>
                  </a:rPr>
                  <a:t> </a:t>
                </a:r>
              </a:p>
            </p:txBody>
          </p:sp>
        </mc:Fallback>
      </mc:AlternateContent>
      <p:sp>
        <p:nvSpPr>
          <p:cNvPr id="60" name="Right Brace 59"/>
          <p:cNvSpPr/>
          <p:nvPr/>
        </p:nvSpPr>
        <p:spPr bwMode="auto">
          <a:xfrm rot="5400000">
            <a:off x="6887156" y="2099692"/>
            <a:ext cx="180661" cy="1352690"/>
          </a:xfrm>
          <a:prstGeom prst="rightBrace">
            <a:avLst>
              <a:gd name="adj1" fmla="val 29247"/>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61" name="Rectangle 60"/>
              <p:cNvSpPr/>
              <p:nvPr/>
            </p:nvSpPr>
            <p:spPr>
              <a:xfrm>
                <a:off x="6808209" y="2814094"/>
                <a:ext cx="3385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1" i="0" dirty="0" smtClean="0">
                          <a:solidFill>
                            <a:schemeClr val="tx1"/>
                          </a:solidFill>
                          <a:latin typeface="Cambria Math" panose="02040503050406030204" pitchFamily="18" charset="0"/>
                        </a:rPr>
                        <m:t>𝐟</m:t>
                      </m:r>
                    </m:oMath>
                  </m:oMathPara>
                </a14:m>
                <a:endParaRPr lang="en-US" sz="1800" dirty="0"/>
              </a:p>
            </p:txBody>
          </p:sp>
        </mc:Choice>
        <mc:Fallback xmlns="">
          <p:sp>
            <p:nvSpPr>
              <p:cNvPr id="61" name="Rectangle 60"/>
              <p:cNvSpPr>
                <a:spLocks noRot="1" noChangeAspect="1" noMove="1" noResize="1" noEditPoints="1" noAdjustHandles="1" noChangeArrowheads="1" noChangeShapeType="1" noTextEdit="1"/>
              </p:cNvSpPr>
              <p:nvPr/>
            </p:nvSpPr>
            <p:spPr>
              <a:xfrm>
                <a:off x="6808209" y="2814094"/>
                <a:ext cx="338554" cy="369332"/>
              </a:xfrm>
              <a:prstGeom prst="rect">
                <a:avLst/>
              </a:prstGeom>
              <a:blipFill>
                <a:blip r:embed="rId13"/>
                <a:stretch>
                  <a:fillRect/>
                </a:stretch>
              </a:blipFill>
            </p:spPr>
            <p:txBody>
              <a:bodyPr/>
              <a:lstStyle/>
              <a:p>
                <a:r>
                  <a:rPr lang="en-US">
                    <a:noFill/>
                  </a:rPr>
                  <a:t> </a:t>
                </a:r>
              </a:p>
            </p:txBody>
          </p:sp>
        </mc:Fallback>
      </mc:AlternateContent>
      <p:sp>
        <p:nvSpPr>
          <p:cNvPr id="62" name="Right Brace 61"/>
          <p:cNvSpPr/>
          <p:nvPr/>
        </p:nvSpPr>
        <p:spPr bwMode="auto">
          <a:xfrm rot="5400000">
            <a:off x="1404993" y="3199507"/>
            <a:ext cx="180661" cy="1352690"/>
          </a:xfrm>
          <a:prstGeom prst="rightBrace">
            <a:avLst>
              <a:gd name="adj1" fmla="val 29247"/>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63" name="Rectangle 62"/>
              <p:cNvSpPr/>
              <p:nvPr/>
            </p:nvSpPr>
            <p:spPr>
              <a:xfrm>
                <a:off x="1310817" y="3881231"/>
                <a:ext cx="3690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1" dirty="0">
                          <a:solidFill>
                            <a:schemeClr val="tx1"/>
                          </a:solidFill>
                          <a:latin typeface="Cambria Math" panose="02040503050406030204" pitchFamily="18" charset="0"/>
                        </a:rPr>
                        <m:t>𝐞</m:t>
                      </m:r>
                    </m:oMath>
                  </m:oMathPara>
                </a14:m>
                <a:endParaRPr lang="en-US" sz="1800" dirty="0"/>
              </a:p>
            </p:txBody>
          </p:sp>
        </mc:Choice>
        <mc:Fallback xmlns="">
          <p:sp>
            <p:nvSpPr>
              <p:cNvPr id="63" name="Rectangle 62"/>
              <p:cNvSpPr>
                <a:spLocks noRot="1" noChangeAspect="1" noMove="1" noResize="1" noEditPoints="1" noAdjustHandles="1" noChangeArrowheads="1" noChangeShapeType="1" noTextEdit="1"/>
              </p:cNvSpPr>
              <p:nvPr/>
            </p:nvSpPr>
            <p:spPr>
              <a:xfrm>
                <a:off x="1310817" y="3881231"/>
                <a:ext cx="369011" cy="369332"/>
              </a:xfrm>
              <a:prstGeom prst="rect">
                <a:avLst/>
              </a:prstGeom>
              <a:blipFill>
                <a:blip r:embed="rId14"/>
                <a:stretch>
                  <a:fillRect/>
                </a:stretch>
              </a:blipFill>
            </p:spPr>
            <p:txBody>
              <a:bodyPr/>
              <a:lstStyle/>
              <a:p>
                <a:r>
                  <a:rPr lang="en-US">
                    <a:noFill/>
                  </a:rPr>
                  <a:t> </a:t>
                </a:r>
              </a:p>
            </p:txBody>
          </p:sp>
        </mc:Fallback>
      </mc:AlternateContent>
      <p:sp>
        <p:nvSpPr>
          <p:cNvPr id="64" name="Right Brace 63"/>
          <p:cNvSpPr/>
          <p:nvPr/>
        </p:nvSpPr>
        <p:spPr bwMode="auto">
          <a:xfrm rot="5400000">
            <a:off x="5095938" y="3194399"/>
            <a:ext cx="180661" cy="1352690"/>
          </a:xfrm>
          <a:prstGeom prst="rightBrace">
            <a:avLst>
              <a:gd name="adj1" fmla="val 29247"/>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65" name="Rectangle 64"/>
              <p:cNvSpPr/>
              <p:nvPr/>
            </p:nvSpPr>
            <p:spPr>
              <a:xfrm>
                <a:off x="5016991" y="3908801"/>
                <a:ext cx="3385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1" i="0" dirty="0" smtClean="0">
                          <a:solidFill>
                            <a:schemeClr val="tx1"/>
                          </a:solidFill>
                          <a:latin typeface="Cambria Math" panose="02040503050406030204" pitchFamily="18" charset="0"/>
                        </a:rPr>
                        <m:t>𝐟</m:t>
                      </m:r>
                    </m:oMath>
                  </m:oMathPara>
                </a14:m>
                <a:endParaRPr lang="en-US" sz="1800" dirty="0"/>
              </a:p>
            </p:txBody>
          </p:sp>
        </mc:Choice>
        <mc:Fallback xmlns="">
          <p:sp>
            <p:nvSpPr>
              <p:cNvPr id="65" name="Rectangle 64"/>
              <p:cNvSpPr>
                <a:spLocks noRot="1" noChangeAspect="1" noMove="1" noResize="1" noEditPoints="1" noAdjustHandles="1" noChangeArrowheads="1" noChangeShapeType="1" noTextEdit="1"/>
              </p:cNvSpPr>
              <p:nvPr/>
            </p:nvSpPr>
            <p:spPr>
              <a:xfrm>
                <a:off x="5016991" y="3908801"/>
                <a:ext cx="338554" cy="369332"/>
              </a:xfrm>
              <a:prstGeom prst="rect">
                <a:avLst/>
              </a:prstGeom>
              <a:blipFill>
                <a:blip r:embed="rId15"/>
                <a:stretch>
                  <a:fillRect/>
                </a:stretch>
              </a:blipFill>
            </p:spPr>
            <p:txBody>
              <a:bodyPr/>
              <a:lstStyle/>
              <a:p>
                <a:r>
                  <a:rPr lang="en-US">
                    <a:noFill/>
                  </a:rPr>
                  <a:t> </a:t>
                </a:r>
              </a:p>
            </p:txBody>
          </p:sp>
        </mc:Fallback>
      </mc:AlternateContent>
      <p:sp>
        <p:nvSpPr>
          <p:cNvPr id="66" name="Right Brace 65"/>
          <p:cNvSpPr/>
          <p:nvPr/>
        </p:nvSpPr>
        <p:spPr bwMode="auto">
          <a:xfrm rot="5400000">
            <a:off x="1404992" y="4295781"/>
            <a:ext cx="180661" cy="1352690"/>
          </a:xfrm>
          <a:prstGeom prst="rightBrace">
            <a:avLst>
              <a:gd name="adj1" fmla="val 29247"/>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67" name="Rectangle 66"/>
              <p:cNvSpPr/>
              <p:nvPr/>
            </p:nvSpPr>
            <p:spPr>
              <a:xfrm>
                <a:off x="1310816" y="4977505"/>
                <a:ext cx="3690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1" dirty="0">
                          <a:solidFill>
                            <a:schemeClr val="tx1"/>
                          </a:solidFill>
                          <a:latin typeface="Cambria Math" panose="02040503050406030204" pitchFamily="18" charset="0"/>
                        </a:rPr>
                        <m:t>𝐞</m:t>
                      </m:r>
                    </m:oMath>
                  </m:oMathPara>
                </a14:m>
                <a:endParaRPr lang="en-US" sz="1800" dirty="0"/>
              </a:p>
            </p:txBody>
          </p:sp>
        </mc:Choice>
        <mc:Fallback xmlns="">
          <p:sp>
            <p:nvSpPr>
              <p:cNvPr id="67" name="Rectangle 66"/>
              <p:cNvSpPr>
                <a:spLocks noRot="1" noChangeAspect="1" noMove="1" noResize="1" noEditPoints="1" noAdjustHandles="1" noChangeArrowheads="1" noChangeShapeType="1" noTextEdit="1"/>
              </p:cNvSpPr>
              <p:nvPr/>
            </p:nvSpPr>
            <p:spPr>
              <a:xfrm>
                <a:off x="1310816" y="4977505"/>
                <a:ext cx="369011" cy="369332"/>
              </a:xfrm>
              <a:prstGeom prst="rect">
                <a:avLst/>
              </a:prstGeom>
              <a:blipFill>
                <a:blip r:embed="rId16"/>
                <a:stretch>
                  <a:fillRect/>
                </a:stretch>
              </a:blipFill>
            </p:spPr>
            <p:txBody>
              <a:bodyPr/>
              <a:lstStyle/>
              <a:p>
                <a:r>
                  <a:rPr lang="en-US">
                    <a:noFill/>
                  </a:rPr>
                  <a:t> </a:t>
                </a:r>
              </a:p>
            </p:txBody>
          </p:sp>
        </mc:Fallback>
      </mc:AlternateContent>
      <p:sp>
        <p:nvSpPr>
          <p:cNvPr id="68" name="Right Brace 67"/>
          <p:cNvSpPr/>
          <p:nvPr/>
        </p:nvSpPr>
        <p:spPr bwMode="auto">
          <a:xfrm rot="5400000">
            <a:off x="3294605" y="4300571"/>
            <a:ext cx="180661" cy="1352690"/>
          </a:xfrm>
          <a:prstGeom prst="rightBrace">
            <a:avLst>
              <a:gd name="adj1" fmla="val 29247"/>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69" name="Rectangle 68"/>
              <p:cNvSpPr/>
              <p:nvPr/>
            </p:nvSpPr>
            <p:spPr>
              <a:xfrm>
                <a:off x="3215658" y="5014973"/>
                <a:ext cx="3385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1" i="0" dirty="0" smtClean="0">
                          <a:solidFill>
                            <a:schemeClr val="tx1"/>
                          </a:solidFill>
                          <a:latin typeface="Cambria Math" panose="02040503050406030204" pitchFamily="18" charset="0"/>
                        </a:rPr>
                        <m:t>𝐟</m:t>
                      </m:r>
                    </m:oMath>
                  </m:oMathPara>
                </a14:m>
                <a:endParaRPr lang="en-US" sz="1800" dirty="0"/>
              </a:p>
            </p:txBody>
          </p:sp>
        </mc:Choice>
        <mc:Fallback xmlns="">
          <p:sp>
            <p:nvSpPr>
              <p:cNvPr id="69" name="Rectangle 68"/>
              <p:cNvSpPr>
                <a:spLocks noRot="1" noChangeAspect="1" noMove="1" noResize="1" noEditPoints="1" noAdjustHandles="1" noChangeArrowheads="1" noChangeShapeType="1" noTextEdit="1"/>
              </p:cNvSpPr>
              <p:nvPr/>
            </p:nvSpPr>
            <p:spPr>
              <a:xfrm>
                <a:off x="3215658" y="5014973"/>
                <a:ext cx="338554" cy="369332"/>
              </a:xfrm>
              <a:prstGeom prst="rect">
                <a:avLst/>
              </a:prstGeom>
              <a:blipFill>
                <a:blip r:embed="rId1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30329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Concatenating Golay Sequences</a:t>
            </a:r>
            <a:br>
              <a:rPr lang="en-US"/>
            </a:br>
            <a:r>
              <a:rPr lang="en-US"/>
              <a:t>(Multiple Channels) 2/2</a:t>
            </a:r>
            <a:endParaRPr lang="en-US" dirty="0"/>
          </a:p>
        </p:txBody>
      </p:sp>
      <p:sp>
        <p:nvSpPr>
          <p:cNvPr id="7" name="Content Placeholder 6"/>
          <p:cNvSpPr>
            <a:spLocks noGrp="1"/>
          </p:cNvSpPr>
          <p:nvPr>
            <p:ph idx="1"/>
          </p:nvPr>
        </p:nvSpPr>
        <p:spPr>
          <a:xfrm>
            <a:off x="685800" y="4892554"/>
            <a:ext cx="7770813" cy="673013"/>
          </a:xfrm>
        </p:spPr>
        <p:txBody>
          <a:bodyPr/>
          <a:lstStyle/>
          <a:p>
            <a:pPr algn="just">
              <a:buFont typeface="Arial" panose="020B0604020202020204" pitchFamily="34" charset="0"/>
              <a:buChar char="•"/>
            </a:pPr>
            <a:r>
              <a:rPr lang="en-US" sz="1800" dirty="0">
                <a:solidFill>
                  <a:schemeClr val="tx1"/>
                </a:solidFill>
              </a:rPr>
              <a:t>Other cases can also be generated with several Golay construction methods*</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74" name="Rectangle 73"/>
          <p:cNvSpPr/>
          <p:nvPr/>
        </p:nvSpPr>
        <p:spPr>
          <a:xfrm>
            <a:off x="691625" y="4957154"/>
            <a:ext cx="7702704" cy="707886"/>
          </a:xfrm>
          <a:prstGeom prst="rect">
            <a:avLst/>
          </a:prstGeom>
        </p:spPr>
        <p:txBody>
          <a:bodyPr wrap="square">
            <a:spAutoFit/>
          </a:bodyPr>
          <a:lstStyle/>
          <a:p>
            <a:pPr marL="342900" indent="-342900">
              <a:buFont typeface="Arial" panose="020B0604020202020204" pitchFamily="34" charset="0"/>
              <a:buChar char="•"/>
            </a:pPr>
            <a:endParaRPr lang="en-US" sz="2000" b="1" dirty="0">
              <a:solidFill>
                <a:schemeClr val="tx1"/>
              </a:solidFill>
            </a:endParaRPr>
          </a:p>
          <a:p>
            <a:pPr marL="1085850" lvl="1" indent="-342900">
              <a:buFont typeface="Arial" panose="020B0604020202020204" pitchFamily="34" charset="0"/>
              <a:buChar char="•"/>
            </a:pPr>
            <a:endParaRPr lang="en-US" sz="2000" b="1" dirty="0">
              <a:solidFill>
                <a:schemeClr val="tx1"/>
              </a:solidFill>
            </a:endParaRPr>
          </a:p>
        </p:txBody>
      </p:sp>
      <p:cxnSp>
        <p:nvCxnSpPr>
          <p:cNvPr id="13" name="Straight Arrow Connector 12"/>
          <p:cNvCxnSpPr/>
          <p:nvPr/>
        </p:nvCxnSpPr>
        <p:spPr bwMode="auto">
          <a:xfrm>
            <a:off x="685800" y="3121332"/>
            <a:ext cx="734283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4" name="Rectangle 23"/>
              <p:cNvSpPr/>
              <p:nvPr/>
            </p:nvSpPr>
            <p:spPr bwMode="auto">
              <a:xfrm>
                <a:off x="818979" y="2881374"/>
                <a:ext cx="540171" cy="23761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14:m>
                  <m:oMathPara xmlns:m="http://schemas.openxmlformats.org/officeDocument/2006/math">
                    <m:oMathParaPr>
                      <m:jc m:val="centerGroup"/>
                    </m:oMathParaPr>
                    <m:oMath xmlns:m="http://schemas.openxmlformats.org/officeDocument/2006/math">
                      <m:r>
                        <a:rPr lang="en-US" sz="1200" b="1" i="1" kern="0">
                          <a:solidFill>
                            <a:srgbClr val="000000"/>
                          </a:solidFill>
                          <a:latin typeface="Cambria Math" panose="02040503050406030204" pitchFamily="18" charset="0"/>
                        </a:rPr>
                        <m:t>𝐚</m:t>
                      </m:r>
                    </m:oMath>
                  </m:oMathPara>
                </a14:m>
                <a:endParaRPr lang="en-US" sz="1200" dirty="0"/>
              </a:p>
            </p:txBody>
          </p:sp>
        </mc:Choice>
        <mc:Fallback xmlns="">
          <p:sp>
            <p:nvSpPr>
              <p:cNvPr id="24" name="Rectangle 23"/>
              <p:cNvSpPr>
                <a:spLocks noRot="1" noChangeAspect="1" noMove="1" noResize="1" noEditPoints="1" noAdjustHandles="1" noChangeArrowheads="1" noChangeShapeType="1" noTextEdit="1"/>
              </p:cNvSpPr>
              <p:nvPr/>
            </p:nvSpPr>
            <p:spPr bwMode="auto">
              <a:xfrm>
                <a:off x="818979" y="2881374"/>
                <a:ext cx="540171" cy="237617"/>
              </a:xfrm>
              <a:prstGeom prst="rect">
                <a:avLst/>
              </a:prstGeom>
              <a:blipFill>
                <a:blip r:embed="rId2"/>
                <a:stretch>
                  <a:fillRect/>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bwMode="auto">
              <a:xfrm>
                <a:off x="1619672" y="2881374"/>
                <a:ext cx="551996" cy="23761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r>
                        <a:rPr lang="en-US" sz="1200" b="1" i="1" kern="0">
                          <a:solidFill>
                            <a:srgbClr val="000000"/>
                          </a:solidFill>
                          <a:latin typeface="Cambria Math" panose="02040503050406030204" pitchFamily="18" charset="0"/>
                        </a:rPr>
                        <m:t>𝐛</m:t>
                      </m:r>
                    </m:oMath>
                  </m:oMathPara>
                </a14:m>
                <a:endParaRPr lang="en-US" sz="1200" dirty="0"/>
              </a:p>
            </p:txBody>
          </p:sp>
        </mc:Choice>
        <mc:Fallback xmlns="">
          <p:sp>
            <p:nvSpPr>
              <p:cNvPr id="25" name="Rectangle 24"/>
              <p:cNvSpPr>
                <a:spLocks noRot="1" noChangeAspect="1" noMove="1" noResize="1" noEditPoints="1" noAdjustHandles="1" noChangeArrowheads="1" noChangeShapeType="1" noTextEdit="1"/>
              </p:cNvSpPr>
              <p:nvPr/>
            </p:nvSpPr>
            <p:spPr bwMode="auto">
              <a:xfrm>
                <a:off x="1619672" y="2881374"/>
                <a:ext cx="551996" cy="237617"/>
              </a:xfrm>
              <a:prstGeom prst="rect">
                <a:avLst/>
              </a:prstGeom>
              <a:blipFill>
                <a:blip r:embed="rId3"/>
                <a:stretch>
                  <a:fillRect b="-2439"/>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28" name="Straight Arrow Connector 27"/>
          <p:cNvCxnSpPr/>
          <p:nvPr/>
        </p:nvCxnSpPr>
        <p:spPr bwMode="auto">
          <a:xfrm flipV="1">
            <a:off x="1463340" y="2559527"/>
            <a:ext cx="0" cy="559463"/>
          </a:xfrm>
          <a:prstGeom prst="straightConnector1">
            <a:avLst/>
          </a:prstGeom>
          <a:solidFill>
            <a:srgbClr val="00B8FF"/>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29" name="Rectangle 28"/>
              <p:cNvSpPr/>
              <p:nvPr/>
            </p:nvSpPr>
            <p:spPr bwMode="auto">
              <a:xfrm>
                <a:off x="2694575" y="2883715"/>
                <a:ext cx="540171" cy="23761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14:m>
                  <m:oMathPara xmlns:m="http://schemas.openxmlformats.org/officeDocument/2006/math">
                    <m:oMathParaPr>
                      <m:jc m:val="centerGroup"/>
                    </m:oMathParaPr>
                    <m:oMath xmlns:m="http://schemas.openxmlformats.org/officeDocument/2006/math">
                      <m:r>
                        <a:rPr lang="en-US" sz="1200" b="0" i="1" kern="0" smtClean="0">
                          <a:solidFill>
                            <a:srgbClr val="000000"/>
                          </a:solidFill>
                          <a:latin typeface="Cambria Math" panose="02040503050406030204" pitchFamily="18" charset="0"/>
                        </a:rPr>
                        <m:t>𝑖</m:t>
                      </m:r>
                      <m:r>
                        <a:rPr lang="en-US" sz="1200" b="1" i="1" kern="0">
                          <a:solidFill>
                            <a:srgbClr val="000000"/>
                          </a:solidFill>
                          <a:latin typeface="Cambria Math" panose="02040503050406030204" pitchFamily="18" charset="0"/>
                        </a:rPr>
                        <m:t>𝐚</m:t>
                      </m:r>
                    </m:oMath>
                  </m:oMathPara>
                </a14:m>
                <a:endParaRPr lang="en-US" sz="1200" dirty="0"/>
              </a:p>
            </p:txBody>
          </p:sp>
        </mc:Choice>
        <mc:Fallback xmlns="">
          <p:sp>
            <p:nvSpPr>
              <p:cNvPr id="29" name="Rectangle 28"/>
              <p:cNvSpPr>
                <a:spLocks noRot="1" noChangeAspect="1" noMove="1" noResize="1" noEditPoints="1" noAdjustHandles="1" noChangeArrowheads="1" noChangeShapeType="1" noTextEdit="1"/>
              </p:cNvSpPr>
              <p:nvPr/>
            </p:nvSpPr>
            <p:spPr bwMode="auto">
              <a:xfrm>
                <a:off x="2694575" y="2883715"/>
                <a:ext cx="540171" cy="237617"/>
              </a:xfrm>
              <a:prstGeom prst="rect">
                <a:avLst/>
              </a:prstGeom>
              <a:blipFill>
                <a:blip r:embed="rId4"/>
                <a:stretch>
                  <a:fillRect/>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bwMode="auto">
              <a:xfrm>
                <a:off x="3438724" y="2883715"/>
                <a:ext cx="551996" cy="23761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r>
                        <a:rPr lang="en-US" sz="1200" b="1" i="1" kern="0">
                          <a:solidFill>
                            <a:srgbClr val="000000"/>
                          </a:solidFill>
                          <a:latin typeface="Cambria Math" panose="02040503050406030204" pitchFamily="18" charset="0"/>
                        </a:rPr>
                        <m:t>𝐛</m:t>
                      </m:r>
                    </m:oMath>
                  </m:oMathPara>
                </a14:m>
                <a:endParaRPr lang="en-US" sz="1200" dirty="0"/>
              </a:p>
            </p:txBody>
          </p:sp>
        </mc:Choice>
        <mc:Fallback xmlns="">
          <p:sp>
            <p:nvSpPr>
              <p:cNvPr id="30" name="Rectangle 29"/>
              <p:cNvSpPr>
                <a:spLocks noRot="1" noChangeAspect="1" noMove="1" noResize="1" noEditPoints="1" noAdjustHandles="1" noChangeArrowheads="1" noChangeShapeType="1" noTextEdit="1"/>
              </p:cNvSpPr>
              <p:nvPr/>
            </p:nvSpPr>
            <p:spPr bwMode="auto">
              <a:xfrm>
                <a:off x="3438724" y="2883715"/>
                <a:ext cx="551996" cy="237617"/>
              </a:xfrm>
              <a:prstGeom prst="rect">
                <a:avLst/>
              </a:prstGeom>
              <a:blipFill>
                <a:blip r:embed="rId5"/>
                <a:stretch>
                  <a:fillRect b="-2439"/>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31" name="Straight Arrow Connector 30"/>
          <p:cNvCxnSpPr/>
          <p:nvPr/>
        </p:nvCxnSpPr>
        <p:spPr bwMode="auto">
          <a:xfrm flipV="1">
            <a:off x="3338936" y="2561868"/>
            <a:ext cx="0" cy="559463"/>
          </a:xfrm>
          <a:prstGeom prst="straightConnector1">
            <a:avLst/>
          </a:prstGeom>
          <a:solidFill>
            <a:srgbClr val="00B8FF"/>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0" name="Rectangle 39"/>
              <p:cNvSpPr/>
              <p:nvPr/>
            </p:nvSpPr>
            <p:spPr bwMode="auto">
              <a:xfrm>
                <a:off x="4562723" y="2882545"/>
                <a:ext cx="540171" cy="23761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14:m>
                  <m:oMathPara xmlns:m="http://schemas.openxmlformats.org/officeDocument/2006/math">
                    <m:oMathParaPr>
                      <m:jc m:val="centerGroup"/>
                    </m:oMathParaPr>
                    <m:oMath xmlns:m="http://schemas.openxmlformats.org/officeDocument/2006/math">
                      <m:r>
                        <a:rPr lang="en-US" sz="1200" b="1" i="1" kern="0">
                          <a:solidFill>
                            <a:srgbClr val="000000"/>
                          </a:solidFill>
                          <a:latin typeface="Cambria Math" panose="02040503050406030204" pitchFamily="18" charset="0"/>
                        </a:rPr>
                        <m:t>𝐚</m:t>
                      </m:r>
                    </m:oMath>
                  </m:oMathPara>
                </a14:m>
                <a:endParaRPr lang="en-US" sz="1200" dirty="0"/>
              </a:p>
            </p:txBody>
          </p:sp>
        </mc:Choice>
        <mc:Fallback xmlns="">
          <p:sp>
            <p:nvSpPr>
              <p:cNvPr id="40" name="Rectangle 39"/>
              <p:cNvSpPr>
                <a:spLocks noRot="1" noChangeAspect="1" noMove="1" noResize="1" noEditPoints="1" noAdjustHandles="1" noChangeArrowheads="1" noChangeShapeType="1" noTextEdit="1"/>
              </p:cNvSpPr>
              <p:nvPr/>
            </p:nvSpPr>
            <p:spPr bwMode="auto">
              <a:xfrm>
                <a:off x="4562723" y="2882545"/>
                <a:ext cx="540171" cy="237617"/>
              </a:xfrm>
              <a:prstGeom prst="rect">
                <a:avLst/>
              </a:prstGeom>
              <a:blipFill>
                <a:blip r:embed="rId2"/>
                <a:stretch>
                  <a:fillRect/>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bwMode="auto">
              <a:xfrm>
                <a:off x="5306872" y="2882545"/>
                <a:ext cx="551996" cy="23761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r>
                        <a:rPr lang="en-US" sz="1200" b="1" i="1" kern="0" smtClean="0">
                          <a:solidFill>
                            <a:srgbClr val="000000"/>
                          </a:solidFill>
                          <a:latin typeface="Cambria Math" panose="02040503050406030204" pitchFamily="18" charset="0"/>
                        </a:rPr>
                        <m:t>−</m:t>
                      </m:r>
                      <m:r>
                        <a:rPr lang="en-US" sz="1200" b="1" i="1" kern="0">
                          <a:solidFill>
                            <a:srgbClr val="000000"/>
                          </a:solidFill>
                          <a:latin typeface="Cambria Math" panose="02040503050406030204" pitchFamily="18" charset="0"/>
                        </a:rPr>
                        <m:t>𝐛</m:t>
                      </m:r>
                    </m:oMath>
                  </m:oMathPara>
                </a14:m>
                <a:endParaRPr lang="en-US" sz="1200" dirty="0"/>
              </a:p>
            </p:txBody>
          </p:sp>
        </mc:Choice>
        <mc:Fallback xmlns="">
          <p:sp>
            <p:nvSpPr>
              <p:cNvPr id="41" name="Rectangle 40"/>
              <p:cNvSpPr>
                <a:spLocks noRot="1" noChangeAspect="1" noMove="1" noResize="1" noEditPoints="1" noAdjustHandles="1" noChangeArrowheads="1" noChangeShapeType="1" noTextEdit="1"/>
              </p:cNvSpPr>
              <p:nvPr/>
            </p:nvSpPr>
            <p:spPr bwMode="auto">
              <a:xfrm>
                <a:off x="5306872" y="2882545"/>
                <a:ext cx="551996" cy="237617"/>
              </a:xfrm>
              <a:prstGeom prst="rect">
                <a:avLst/>
              </a:prstGeom>
              <a:blipFill>
                <a:blip r:embed="rId6"/>
                <a:stretch>
                  <a:fillRect b="-2439"/>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42" name="Straight Arrow Connector 41"/>
          <p:cNvCxnSpPr/>
          <p:nvPr/>
        </p:nvCxnSpPr>
        <p:spPr bwMode="auto">
          <a:xfrm flipV="1">
            <a:off x="5207084" y="2560697"/>
            <a:ext cx="0" cy="55946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50" name="Straight Arrow Connector 49"/>
          <p:cNvCxnSpPr/>
          <p:nvPr/>
        </p:nvCxnSpPr>
        <p:spPr bwMode="auto">
          <a:xfrm>
            <a:off x="685800" y="4250456"/>
            <a:ext cx="7387218"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0" name="Rectangle 59"/>
              <p:cNvSpPr/>
              <p:nvPr/>
            </p:nvSpPr>
            <p:spPr bwMode="auto">
              <a:xfrm>
                <a:off x="818979" y="4007778"/>
                <a:ext cx="540171" cy="23761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14:m>
                  <m:oMathPara xmlns:m="http://schemas.openxmlformats.org/officeDocument/2006/math">
                    <m:oMathParaPr>
                      <m:jc m:val="centerGroup"/>
                    </m:oMathParaPr>
                    <m:oMath xmlns:m="http://schemas.openxmlformats.org/officeDocument/2006/math">
                      <m:r>
                        <a:rPr lang="en-US" sz="1200" b="1" i="1" kern="0">
                          <a:solidFill>
                            <a:srgbClr val="000000"/>
                          </a:solidFill>
                          <a:latin typeface="Cambria Math" panose="02040503050406030204" pitchFamily="18" charset="0"/>
                        </a:rPr>
                        <m:t>𝐚</m:t>
                      </m:r>
                    </m:oMath>
                  </m:oMathPara>
                </a14:m>
                <a:endParaRPr lang="en-US" sz="1200" dirty="0"/>
              </a:p>
            </p:txBody>
          </p:sp>
        </mc:Choice>
        <mc:Fallback xmlns="">
          <p:sp>
            <p:nvSpPr>
              <p:cNvPr id="60" name="Rectangle 59"/>
              <p:cNvSpPr>
                <a:spLocks noRot="1" noChangeAspect="1" noMove="1" noResize="1" noEditPoints="1" noAdjustHandles="1" noChangeArrowheads="1" noChangeShapeType="1" noTextEdit="1"/>
              </p:cNvSpPr>
              <p:nvPr/>
            </p:nvSpPr>
            <p:spPr bwMode="auto">
              <a:xfrm>
                <a:off x="818979" y="4007778"/>
                <a:ext cx="540171" cy="237617"/>
              </a:xfrm>
              <a:prstGeom prst="rect">
                <a:avLst/>
              </a:prstGeom>
              <a:blipFill>
                <a:blip r:embed="rId7"/>
                <a:stretch>
                  <a:fillRect/>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bwMode="auto">
              <a:xfrm>
                <a:off x="1619672" y="4007778"/>
                <a:ext cx="551996" cy="23761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r>
                        <a:rPr lang="en-US" sz="1200" b="1" i="1" kern="0">
                          <a:solidFill>
                            <a:srgbClr val="000000"/>
                          </a:solidFill>
                          <a:latin typeface="Cambria Math" panose="02040503050406030204" pitchFamily="18" charset="0"/>
                        </a:rPr>
                        <m:t>𝐛</m:t>
                      </m:r>
                    </m:oMath>
                  </m:oMathPara>
                </a14:m>
                <a:endParaRPr lang="en-US" sz="1200" dirty="0"/>
              </a:p>
            </p:txBody>
          </p:sp>
        </mc:Choice>
        <mc:Fallback xmlns="">
          <p:sp>
            <p:nvSpPr>
              <p:cNvPr id="61" name="Rectangle 60"/>
              <p:cNvSpPr>
                <a:spLocks noRot="1" noChangeAspect="1" noMove="1" noResize="1" noEditPoints="1" noAdjustHandles="1" noChangeArrowheads="1" noChangeShapeType="1" noTextEdit="1"/>
              </p:cNvSpPr>
              <p:nvPr/>
            </p:nvSpPr>
            <p:spPr bwMode="auto">
              <a:xfrm>
                <a:off x="1619672" y="4007778"/>
                <a:ext cx="551996" cy="237617"/>
              </a:xfrm>
              <a:prstGeom prst="rect">
                <a:avLst/>
              </a:prstGeom>
              <a:blipFill>
                <a:blip r:embed="rId8"/>
                <a:stretch>
                  <a:fillRect b="-2439"/>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62" name="Straight Arrow Connector 61"/>
          <p:cNvCxnSpPr/>
          <p:nvPr/>
        </p:nvCxnSpPr>
        <p:spPr bwMode="auto">
          <a:xfrm flipV="1">
            <a:off x="1463340" y="3685931"/>
            <a:ext cx="0" cy="559463"/>
          </a:xfrm>
          <a:prstGeom prst="straightConnector1">
            <a:avLst/>
          </a:prstGeom>
          <a:solidFill>
            <a:srgbClr val="00B8FF"/>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3" name="Rectangle 62"/>
              <p:cNvSpPr/>
              <p:nvPr/>
            </p:nvSpPr>
            <p:spPr bwMode="auto">
              <a:xfrm>
                <a:off x="2694575" y="4009610"/>
                <a:ext cx="540171" cy="23761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14:m>
                  <m:oMathPara xmlns:m="http://schemas.openxmlformats.org/officeDocument/2006/math">
                    <m:oMathParaPr>
                      <m:jc m:val="centerGroup"/>
                    </m:oMathParaPr>
                    <m:oMath xmlns:m="http://schemas.openxmlformats.org/officeDocument/2006/math">
                      <m:r>
                        <a:rPr lang="en-US" sz="1200" b="1" i="1" kern="0">
                          <a:solidFill>
                            <a:srgbClr val="000000"/>
                          </a:solidFill>
                          <a:latin typeface="Cambria Math" panose="02040503050406030204" pitchFamily="18" charset="0"/>
                        </a:rPr>
                        <m:t>𝐚</m:t>
                      </m:r>
                    </m:oMath>
                  </m:oMathPara>
                </a14:m>
                <a:endParaRPr lang="en-US" sz="1200" dirty="0"/>
              </a:p>
            </p:txBody>
          </p:sp>
        </mc:Choice>
        <mc:Fallback xmlns="">
          <p:sp>
            <p:nvSpPr>
              <p:cNvPr id="63" name="Rectangle 62"/>
              <p:cNvSpPr>
                <a:spLocks noRot="1" noChangeAspect="1" noMove="1" noResize="1" noEditPoints="1" noAdjustHandles="1" noChangeArrowheads="1" noChangeShapeType="1" noTextEdit="1"/>
              </p:cNvSpPr>
              <p:nvPr/>
            </p:nvSpPr>
            <p:spPr bwMode="auto">
              <a:xfrm>
                <a:off x="2694575" y="4009610"/>
                <a:ext cx="540171" cy="237617"/>
              </a:xfrm>
              <a:prstGeom prst="rect">
                <a:avLst/>
              </a:prstGeom>
              <a:blipFill>
                <a:blip r:embed="rId2"/>
                <a:stretch>
                  <a:fillRect/>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p:cNvSpPr/>
              <p:nvPr/>
            </p:nvSpPr>
            <p:spPr bwMode="auto">
              <a:xfrm>
                <a:off x="3438724" y="4009610"/>
                <a:ext cx="551996" cy="23761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r>
                        <a:rPr lang="en-US" sz="1200" b="1" i="1" kern="0" smtClean="0">
                          <a:solidFill>
                            <a:srgbClr val="000000"/>
                          </a:solidFill>
                          <a:latin typeface="Cambria Math" panose="02040503050406030204" pitchFamily="18" charset="0"/>
                        </a:rPr>
                        <m:t>−</m:t>
                      </m:r>
                      <m:r>
                        <a:rPr lang="en-US" sz="1200" b="1" i="1" kern="0">
                          <a:solidFill>
                            <a:srgbClr val="000000"/>
                          </a:solidFill>
                          <a:latin typeface="Cambria Math" panose="02040503050406030204" pitchFamily="18" charset="0"/>
                        </a:rPr>
                        <m:t>𝐛</m:t>
                      </m:r>
                    </m:oMath>
                  </m:oMathPara>
                </a14:m>
                <a:endParaRPr lang="en-US" sz="1200" dirty="0"/>
              </a:p>
            </p:txBody>
          </p:sp>
        </mc:Choice>
        <mc:Fallback xmlns="">
          <p:sp>
            <p:nvSpPr>
              <p:cNvPr id="64" name="Rectangle 63"/>
              <p:cNvSpPr>
                <a:spLocks noRot="1" noChangeAspect="1" noMove="1" noResize="1" noEditPoints="1" noAdjustHandles="1" noChangeArrowheads="1" noChangeShapeType="1" noTextEdit="1"/>
              </p:cNvSpPr>
              <p:nvPr/>
            </p:nvSpPr>
            <p:spPr bwMode="auto">
              <a:xfrm>
                <a:off x="3438724" y="4009610"/>
                <a:ext cx="551996" cy="237617"/>
              </a:xfrm>
              <a:prstGeom prst="rect">
                <a:avLst/>
              </a:prstGeom>
              <a:blipFill>
                <a:blip r:embed="rId9"/>
                <a:stretch>
                  <a:fillRect b="-2439"/>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65" name="Straight Arrow Connector 64"/>
          <p:cNvCxnSpPr/>
          <p:nvPr/>
        </p:nvCxnSpPr>
        <p:spPr bwMode="auto">
          <a:xfrm flipV="1">
            <a:off x="3338936" y="3687763"/>
            <a:ext cx="0" cy="559463"/>
          </a:xfrm>
          <a:prstGeom prst="straightConnector1">
            <a:avLst/>
          </a:prstGeom>
          <a:solidFill>
            <a:srgbClr val="00B8FF"/>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6" name="Rectangle 65"/>
              <p:cNvSpPr/>
              <p:nvPr/>
            </p:nvSpPr>
            <p:spPr bwMode="auto">
              <a:xfrm>
                <a:off x="4537520" y="4005945"/>
                <a:ext cx="540171" cy="23761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14:m>
                  <m:oMathPara xmlns:m="http://schemas.openxmlformats.org/officeDocument/2006/math">
                    <m:oMathParaPr>
                      <m:jc m:val="centerGroup"/>
                    </m:oMathParaPr>
                    <m:oMath xmlns:m="http://schemas.openxmlformats.org/officeDocument/2006/math">
                      <m:r>
                        <a:rPr lang="en-US" sz="1200" b="1" i="1" kern="0">
                          <a:solidFill>
                            <a:srgbClr val="000000"/>
                          </a:solidFill>
                          <a:latin typeface="Cambria Math" panose="02040503050406030204" pitchFamily="18" charset="0"/>
                        </a:rPr>
                        <m:t>𝐚</m:t>
                      </m:r>
                    </m:oMath>
                  </m:oMathPara>
                </a14:m>
                <a:endParaRPr lang="en-US" sz="1200" dirty="0"/>
              </a:p>
            </p:txBody>
          </p:sp>
        </mc:Choice>
        <mc:Fallback xmlns="">
          <p:sp>
            <p:nvSpPr>
              <p:cNvPr id="66" name="Rectangle 65"/>
              <p:cNvSpPr>
                <a:spLocks noRot="1" noChangeAspect="1" noMove="1" noResize="1" noEditPoints="1" noAdjustHandles="1" noChangeArrowheads="1" noChangeShapeType="1" noTextEdit="1"/>
              </p:cNvSpPr>
              <p:nvPr/>
            </p:nvSpPr>
            <p:spPr bwMode="auto">
              <a:xfrm>
                <a:off x="4537520" y="4005945"/>
                <a:ext cx="540171" cy="237617"/>
              </a:xfrm>
              <a:prstGeom prst="rect">
                <a:avLst/>
              </a:prstGeom>
              <a:blipFill>
                <a:blip r:embed="rId7"/>
                <a:stretch>
                  <a:fillRect/>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p:cNvSpPr/>
              <p:nvPr/>
            </p:nvSpPr>
            <p:spPr bwMode="auto">
              <a:xfrm>
                <a:off x="5281669" y="4005945"/>
                <a:ext cx="551996" cy="23761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r>
                        <a:rPr lang="en-US" sz="1200" b="1" i="1" kern="0">
                          <a:solidFill>
                            <a:srgbClr val="000000"/>
                          </a:solidFill>
                          <a:latin typeface="Cambria Math" panose="02040503050406030204" pitchFamily="18" charset="0"/>
                        </a:rPr>
                        <m:t>𝐛</m:t>
                      </m:r>
                    </m:oMath>
                  </m:oMathPara>
                </a14:m>
                <a:endParaRPr lang="en-US" sz="1200" dirty="0"/>
              </a:p>
            </p:txBody>
          </p:sp>
        </mc:Choice>
        <mc:Fallback xmlns="">
          <p:sp>
            <p:nvSpPr>
              <p:cNvPr id="67" name="Rectangle 66"/>
              <p:cNvSpPr>
                <a:spLocks noRot="1" noChangeAspect="1" noMove="1" noResize="1" noEditPoints="1" noAdjustHandles="1" noChangeArrowheads="1" noChangeShapeType="1" noTextEdit="1"/>
              </p:cNvSpPr>
              <p:nvPr/>
            </p:nvSpPr>
            <p:spPr bwMode="auto">
              <a:xfrm>
                <a:off x="5281669" y="4005945"/>
                <a:ext cx="551996" cy="237617"/>
              </a:xfrm>
              <a:prstGeom prst="rect">
                <a:avLst/>
              </a:prstGeom>
              <a:blipFill>
                <a:blip r:embed="rId5"/>
                <a:stretch>
                  <a:fillRect b="-2439"/>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68" name="Straight Arrow Connector 67"/>
          <p:cNvCxnSpPr/>
          <p:nvPr/>
        </p:nvCxnSpPr>
        <p:spPr bwMode="auto">
          <a:xfrm flipV="1">
            <a:off x="5181881" y="3684098"/>
            <a:ext cx="0" cy="559463"/>
          </a:xfrm>
          <a:prstGeom prst="straightConnector1">
            <a:avLst/>
          </a:prstGeom>
          <a:solidFill>
            <a:srgbClr val="00B8FF"/>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9" name="Rectangle 68"/>
              <p:cNvSpPr/>
              <p:nvPr/>
            </p:nvSpPr>
            <p:spPr bwMode="auto">
              <a:xfrm>
                <a:off x="6413116" y="4007777"/>
                <a:ext cx="540171" cy="23761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14:m>
                  <m:oMathPara xmlns:m="http://schemas.openxmlformats.org/officeDocument/2006/math">
                    <m:oMathParaPr>
                      <m:jc m:val="centerGroup"/>
                    </m:oMathParaPr>
                    <m:oMath xmlns:m="http://schemas.openxmlformats.org/officeDocument/2006/math">
                      <m:r>
                        <a:rPr lang="en-US" sz="1200" b="1" i="1" kern="0" smtClean="0">
                          <a:solidFill>
                            <a:srgbClr val="000000"/>
                          </a:solidFill>
                          <a:latin typeface="Cambria Math" panose="02040503050406030204" pitchFamily="18" charset="0"/>
                        </a:rPr>
                        <m:t>−</m:t>
                      </m:r>
                      <m:r>
                        <a:rPr lang="en-US" sz="1200" b="1" i="1" kern="0">
                          <a:solidFill>
                            <a:srgbClr val="000000"/>
                          </a:solidFill>
                          <a:latin typeface="Cambria Math" panose="02040503050406030204" pitchFamily="18" charset="0"/>
                        </a:rPr>
                        <m:t>𝐚</m:t>
                      </m:r>
                    </m:oMath>
                  </m:oMathPara>
                </a14:m>
                <a:endParaRPr lang="en-US" sz="1200" dirty="0"/>
              </a:p>
            </p:txBody>
          </p:sp>
        </mc:Choice>
        <mc:Fallback xmlns="">
          <p:sp>
            <p:nvSpPr>
              <p:cNvPr id="69" name="Rectangle 68"/>
              <p:cNvSpPr>
                <a:spLocks noRot="1" noChangeAspect="1" noMove="1" noResize="1" noEditPoints="1" noAdjustHandles="1" noChangeArrowheads="1" noChangeShapeType="1" noTextEdit="1"/>
              </p:cNvSpPr>
              <p:nvPr/>
            </p:nvSpPr>
            <p:spPr bwMode="auto">
              <a:xfrm>
                <a:off x="6413116" y="4007777"/>
                <a:ext cx="540171" cy="237617"/>
              </a:xfrm>
              <a:prstGeom prst="rect">
                <a:avLst/>
              </a:prstGeom>
              <a:blipFill>
                <a:blip r:embed="rId10"/>
                <a:stretch>
                  <a:fillRect/>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p:cNvSpPr/>
              <p:nvPr/>
            </p:nvSpPr>
            <p:spPr bwMode="auto">
              <a:xfrm>
                <a:off x="7157265" y="4007777"/>
                <a:ext cx="551996" cy="23761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r>
                        <a:rPr lang="en-US" sz="1200" b="1" i="1" kern="0">
                          <a:solidFill>
                            <a:srgbClr val="000000"/>
                          </a:solidFill>
                          <a:latin typeface="Cambria Math" panose="02040503050406030204" pitchFamily="18" charset="0"/>
                        </a:rPr>
                        <m:t>𝐛</m:t>
                      </m:r>
                    </m:oMath>
                  </m:oMathPara>
                </a14:m>
                <a:endParaRPr lang="en-US" sz="1200" dirty="0"/>
              </a:p>
            </p:txBody>
          </p:sp>
        </mc:Choice>
        <mc:Fallback xmlns="">
          <p:sp>
            <p:nvSpPr>
              <p:cNvPr id="70" name="Rectangle 69"/>
              <p:cNvSpPr>
                <a:spLocks noRot="1" noChangeAspect="1" noMove="1" noResize="1" noEditPoints="1" noAdjustHandles="1" noChangeArrowheads="1" noChangeShapeType="1" noTextEdit="1"/>
              </p:cNvSpPr>
              <p:nvPr/>
            </p:nvSpPr>
            <p:spPr bwMode="auto">
              <a:xfrm>
                <a:off x="7157265" y="4007777"/>
                <a:ext cx="551996" cy="237617"/>
              </a:xfrm>
              <a:prstGeom prst="rect">
                <a:avLst/>
              </a:prstGeom>
              <a:blipFill>
                <a:blip r:embed="rId5"/>
                <a:stretch>
                  <a:fillRect b="-2439"/>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cxnSp>
        <p:nvCxnSpPr>
          <p:cNvPr id="71" name="Straight Arrow Connector 70"/>
          <p:cNvCxnSpPr/>
          <p:nvPr/>
        </p:nvCxnSpPr>
        <p:spPr bwMode="auto">
          <a:xfrm flipV="1">
            <a:off x="7057477" y="3685930"/>
            <a:ext cx="0" cy="55946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76" name="TextBox 75"/>
          <p:cNvSpPr txBox="1"/>
          <p:nvPr/>
        </p:nvSpPr>
        <p:spPr>
          <a:xfrm>
            <a:off x="8031745" y="3025966"/>
            <a:ext cx="728084" cy="246221"/>
          </a:xfrm>
          <a:prstGeom prst="rect">
            <a:avLst/>
          </a:prstGeom>
          <a:noFill/>
        </p:spPr>
        <p:txBody>
          <a:bodyPr wrap="none" rtlCol="0">
            <a:spAutoFit/>
          </a:bodyPr>
          <a:lstStyle/>
          <a:p>
            <a:r>
              <a:rPr lang="en-US" sz="1000" dirty="0">
                <a:solidFill>
                  <a:schemeClr val="tx1"/>
                </a:solidFill>
              </a:rPr>
              <a:t>Frequency</a:t>
            </a:r>
          </a:p>
        </p:txBody>
      </p:sp>
      <p:sp>
        <p:nvSpPr>
          <p:cNvPr id="77" name="TextBox 76"/>
          <p:cNvSpPr txBox="1"/>
          <p:nvPr/>
        </p:nvSpPr>
        <p:spPr>
          <a:xfrm>
            <a:off x="8049501" y="4135457"/>
            <a:ext cx="728084" cy="246221"/>
          </a:xfrm>
          <a:prstGeom prst="rect">
            <a:avLst/>
          </a:prstGeom>
          <a:noFill/>
        </p:spPr>
        <p:txBody>
          <a:bodyPr wrap="none" rtlCol="0">
            <a:spAutoFit/>
          </a:bodyPr>
          <a:lstStyle/>
          <a:p>
            <a:r>
              <a:rPr lang="en-US" sz="1000" dirty="0">
                <a:solidFill>
                  <a:schemeClr val="tx1"/>
                </a:solidFill>
              </a:rPr>
              <a:t>Frequency</a:t>
            </a:r>
          </a:p>
        </p:txBody>
      </p:sp>
      <p:sp>
        <p:nvSpPr>
          <p:cNvPr id="78" name="TextBox 77"/>
          <p:cNvSpPr txBox="1"/>
          <p:nvPr/>
        </p:nvSpPr>
        <p:spPr>
          <a:xfrm>
            <a:off x="1141161" y="2234979"/>
            <a:ext cx="814647" cy="276999"/>
          </a:xfrm>
          <a:prstGeom prst="rect">
            <a:avLst/>
          </a:prstGeom>
          <a:noFill/>
        </p:spPr>
        <p:txBody>
          <a:bodyPr wrap="none" rtlCol="0">
            <a:spAutoFit/>
          </a:bodyPr>
          <a:lstStyle/>
          <a:p>
            <a:r>
              <a:rPr lang="en-US" sz="1200" dirty="0">
                <a:solidFill>
                  <a:schemeClr val="tx1"/>
                </a:solidFill>
              </a:rPr>
              <a:t>Channel 1</a:t>
            </a:r>
          </a:p>
        </p:txBody>
      </p:sp>
      <p:sp>
        <p:nvSpPr>
          <p:cNvPr id="79" name="TextBox 78"/>
          <p:cNvSpPr txBox="1"/>
          <p:nvPr/>
        </p:nvSpPr>
        <p:spPr>
          <a:xfrm>
            <a:off x="2931612" y="2234979"/>
            <a:ext cx="814647" cy="276999"/>
          </a:xfrm>
          <a:prstGeom prst="rect">
            <a:avLst/>
          </a:prstGeom>
          <a:noFill/>
        </p:spPr>
        <p:txBody>
          <a:bodyPr wrap="none" rtlCol="0">
            <a:spAutoFit/>
          </a:bodyPr>
          <a:lstStyle/>
          <a:p>
            <a:r>
              <a:rPr lang="en-US" sz="1200" dirty="0">
                <a:solidFill>
                  <a:schemeClr val="tx1"/>
                </a:solidFill>
              </a:rPr>
              <a:t>Channel 2</a:t>
            </a:r>
          </a:p>
        </p:txBody>
      </p:sp>
      <p:sp>
        <p:nvSpPr>
          <p:cNvPr id="80" name="TextBox 79"/>
          <p:cNvSpPr txBox="1"/>
          <p:nvPr/>
        </p:nvSpPr>
        <p:spPr>
          <a:xfrm>
            <a:off x="4836352" y="2242408"/>
            <a:ext cx="814647" cy="276999"/>
          </a:xfrm>
          <a:prstGeom prst="rect">
            <a:avLst/>
          </a:prstGeom>
          <a:noFill/>
        </p:spPr>
        <p:txBody>
          <a:bodyPr wrap="none" rtlCol="0">
            <a:spAutoFit/>
          </a:bodyPr>
          <a:lstStyle/>
          <a:p>
            <a:r>
              <a:rPr lang="en-US" sz="1200" dirty="0">
                <a:solidFill>
                  <a:schemeClr val="tx1"/>
                </a:solidFill>
              </a:rPr>
              <a:t>Channel 3</a:t>
            </a:r>
          </a:p>
        </p:txBody>
      </p:sp>
      <p:sp>
        <p:nvSpPr>
          <p:cNvPr id="81" name="TextBox 80"/>
          <p:cNvSpPr txBox="1"/>
          <p:nvPr/>
        </p:nvSpPr>
        <p:spPr>
          <a:xfrm>
            <a:off x="6650153" y="2210758"/>
            <a:ext cx="814647" cy="276999"/>
          </a:xfrm>
          <a:prstGeom prst="rect">
            <a:avLst/>
          </a:prstGeom>
          <a:noFill/>
        </p:spPr>
        <p:txBody>
          <a:bodyPr wrap="none" rtlCol="0">
            <a:spAutoFit/>
          </a:bodyPr>
          <a:lstStyle/>
          <a:p>
            <a:r>
              <a:rPr lang="en-US" sz="1200" dirty="0">
                <a:solidFill>
                  <a:schemeClr val="tx1"/>
                </a:solidFill>
              </a:rPr>
              <a:t>Channel 4</a:t>
            </a:r>
          </a:p>
        </p:txBody>
      </p:sp>
      <p:sp>
        <p:nvSpPr>
          <p:cNvPr id="43" name="Rectangle: Rounded Corners 42"/>
          <p:cNvSpPr/>
          <p:nvPr/>
        </p:nvSpPr>
        <p:spPr bwMode="auto">
          <a:xfrm>
            <a:off x="648003" y="2737020"/>
            <a:ext cx="7200800" cy="577892"/>
          </a:xfrm>
          <a:prstGeom prst="roundRect">
            <a:avLst/>
          </a:pr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4" name="Freeform: Shape 43"/>
          <p:cNvSpPr/>
          <p:nvPr/>
        </p:nvSpPr>
        <p:spPr bwMode="auto">
          <a:xfrm>
            <a:off x="7839915" y="2636164"/>
            <a:ext cx="248575" cy="133165"/>
          </a:xfrm>
          <a:custGeom>
            <a:avLst/>
            <a:gdLst>
              <a:gd name="connsiteX0" fmla="*/ 0 w 248575"/>
              <a:gd name="connsiteY0" fmla="*/ 133165 h 133165"/>
              <a:gd name="connsiteX1" fmla="*/ 186431 w 248575"/>
              <a:gd name="connsiteY1" fmla="*/ 62143 h 133165"/>
              <a:gd name="connsiteX2" fmla="*/ 248575 w 248575"/>
              <a:gd name="connsiteY2" fmla="*/ 0 h 133165"/>
            </a:gdLst>
            <a:ahLst/>
            <a:cxnLst>
              <a:cxn ang="0">
                <a:pos x="connsiteX0" y="connsiteY0"/>
              </a:cxn>
              <a:cxn ang="0">
                <a:pos x="connsiteX1" y="connsiteY1"/>
              </a:cxn>
              <a:cxn ang="0">
                <a:pos x="connsiteX2" y="connsiteY2"/>
              </a:cxn>
            </a:cxnLst>
            <a:rect l="l" t="t" r="r" b="b"/>
            <a:pathLst>
              <a:path w="248575" h="133165">
                <a:moveTo>
                  <a:pt x="0" y="133165"/>
                </a:moveTo>
                <a:cubicBezTo>
                  <a:pt x="72501" y="108751"/>
                  <a:pt x="145002" y="84337"/>
                  <a:pt x="186431" y="62143"/>
                </a:cubicBezTo>
                <a:cubicBezTo>
                  <a:pt x="227860" y="39949"/>
                  <a:pt x="238217" y="19974"/>
                  <a:pt x="248575" y="0"/>
                </a:cubicBezTo>
              </a:path>
            </a:pathLst>
          </a:cu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5" name="TextBox 44"/>
          <p:cNvSpPr txBox="1"/>
          <p:nvPr/>
        </p:nvSpPr>
        <p:spPr>
          <a:xfrm>
            <a:off x="7637121" y="2311051"/>
            <a:ext cx="1494063" cy="307777"/>
          </a:xfrm>
          <a:prstGeom prst="rect">
            <a:avLst/>
          </a:prstGeom>
          <a:noFill/>
        </p:spPr>
        <p:txBody>
          <a:bodyPr wrap="none" rtlCol="0">
            <a:spAutoFit/>
          </a:bodyPr>
          <a:lstStyle/>
          <a:p>
            <a:r>
              <a:rPr lang="en-US" sz="1400" dirty="0">
                <a:solidFill>
                  <a:srgbClr val="BC7A44"/>
                </a:solidFill>
              </a:rPr>
              <a:t>A Golay sequence</a:t>
            </a:r>
          </a:p>
        </p:txBody>
      </p:sp>
      <p:sp>
        <p:nvSpPr>
          <p:cNvPr id="46" name="Rectangle: Rounded Corners 45"/>
          <p:cNvSpPr/>
          <p:nvPr/>
        </p:nvSpPr>
        <p:spPr bwMode="auto">
          <a:xfrm>
            <a:off x="639115" y="3847663"/>
            <a:ext cx="7200800" cy="577892"/>
          </a:xfrm>
          <a:prstGeom prst="roundRect">
            <a:avLst/>
          </a:pr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7" name="Freeform: Shape 46"/>
          <p:cNvSpPr/>
          <p:nvPr/>
        </p:nvSpPr>
        <p:spPr bwMode="auto">
          <a:xfrm>
            <a:off x="7831027" y="3746807"/>
            <a:ext cx="248575" cy="133165"/>
          </a:xfrm>
          <a:custGeom>
            <a:avLst/>
            <a:gdLst>
              <a:gd name="connsiteX0" fmla="*/ 0 w 248575"/>
              <a:gd name="connsiteY0" fmla="*/ 133165 h 133165"/>
              <a:gd name="connsiteX1" fmla="*/ 186431 w 248575"/>
              <a:gd name="connsiteY1" fmla="*/ 62143 h 133165"/>
              <a:gd name="connsiteX2" fmla="*/ 248575 w 248575"/>
              <a:gd name="connsiteY2" fmla="*/ 0 h 133165"/>
            </a:gdLst>
            <a:ahLst/>
            <a:cxnLst>
              <a:cxn ang="0">
                <a:pos x="connsiteX0" y="connsiteY0"/>
              </a:cxn>
              <a:cxn ang="0">
                <a:pos x="connsiteX1" y="connsiteY1"/>
              </a:cxn>
              <a:cxn ang="0">
                <a:pos x="connsiteX2" y="connsiteY2"/>
              </a:cxn>
            </a:cxnLst>
            <a:rect l="l" t="t" r="r" b="b"/>
            <a:pathLst>
              <a:path w="248575" h="133165">
                <a:moveTo>
                  <a:pt x="0" y="133165"/>
                </a:moveTo>
                <a:cubicBezTo>
                  <a:pt x="72501" y="108751"/>
                  <a:pt x="145002" y="84337"/>
                  <a:pt x="186431" y="62143"/>
                </a:cubicBezTo>
                <a:cubicBezTo>
                  <a:pt x="227860" y="39949"/>
                  <a:pt x="238217" y="19974"/>
                  <a:pt x="248575" y="0"/>
                </a:cubicBezTo>
              </a:path>
            </a:pathLst>
          </a:cu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8" name="TextBox 47"/>
          <p:cNvSpPr txBox="1"/>
          <p:nvPr/>
        </p:nvSpPr>
        <p:spPr>
          <a:xfrm>
            <a:off x="7628233" y="3421694"/>
            <a:ext cx="1494063" cy="307777"/>
          </a:xfrm>
          <a:prstGeom prst="rect">
            <a:avLst/>
          </a:prstGeom>
          <a:noFill/>
        </p:spPr>
        <p:txBody>
          <a:bodyPr wrap="none" rtlCol="0">
            <a:spAutoFit/>
          </a:bodyPr>
          <a:lstStyle/>
          <a:p>
            <a:r>
              <a:rPr lang="en-US" sz="1400" dirty="0">
                <a:solidFill>
                  <a:srgbClr val="BC7A44"/>
                </a:solidFill>
              </a:rPr>
              <a:t>A Golay sequence</a:t>
            </a:r>
          </a:p>
        </p:txBody>
      </p:sp>
      <p:sp>
        <p:nvSpPr>
          <p:cNvPr id="3" name="Rectangle 2"/>
          <p:cNvSpPr/>
          <p:nvPr/>
        </p:nvSpPr>
        <p:spPr>
          <a:xfrm>
            <a:off x="604706" y="6086627"/>
            <a:ext cx="8155123" cy="307777"/>
          </a:xfrm>
          <a:prstGeom prst="rect">
            <a:avLst/>
          </a:prstGeom>
        </p:spPr>
        <p:txBody>
          <a:bodyPr wrap="square">
            <a:spAutoFit/>
          </a:bodyPr>
          <a:lstStyle/>
          <a:p>
            <a:r>
              <a:rPr lang="en-US" sz="1400" dirty="0">
                <a:solidFill>
                  <a:schemeClr val="tx1"/>
                </a:solidFill>
              </a:rPr>
              <a:t>*Matthew G. Parker, Kenneth G. Paterson, </a:t>
            </a:r>
            <a:r>
              <a:rPr lang="en-US" sz="1400" dirty="0" err="1">
                <a:solidFill>
                  <a:schemeClr val="tx1"/>
                </a:solidFill>
              </a:rPr>
              <a:t>Chintha</a:t>
            </a:r>
            <a:r>
              <a:rPr lang="en-US" sz="1400" dirty="0">
                <a:solidFill>
                  <a:schemeClr val="tx1"/>
                </a:solidFill>
              </a:rPr>
              <a:t> </a:t>
            </a:r>
            <a:r>
              <a:rPr lang="en-US" sz="1400" dirty="0" err="1">
                <a:solidFill>
                  <a:schemeClr val="tx1"/>
                </a:solidFill>
              </a:rPr>
              <a:t>Tellambura</a:t>
            </a:r>
            <a:r>
              <a:rPr lang="en-US" sz="1400" dirty="0">
                <a:solidFill>
                  <a:schemeClr val="tx1"/>
                </a:solidFill>
              </a:rPr>
              <a:t>, “Golay Complementary Sequences”, 2004</a:t>
            </a:r>
          </a:p>
        </p:txBody>
      </p:sp>
      <p:sp>
        <p:nvSpPr>
          <p:cNvPr id="49" name="Right Brace 48"/>
          <p:cNvSpPr/>
          <p:nvPr/>
        </p:nvSpPr>
        <p:spPr bwMode="auto">
          <a:xfrm rot="5400000">
            <a:off x="1402689" y="3689073"/>
            <a:ext cx="180661" cy="1352690"/>
          </a:xfrm>
          <a:prstGeom prst="rightBrace">
            <a:avLst>
              <a:gd name="adj1" fmla="val 29247"/>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51" name="Rectangle 50"/>
              <p:cNvSpPr/>
              <p:nvPr/>
            </p:nvSpPr>
            <p:spPr>
              <a:xfrm>
                <a:off x="1308513" y="4370797"/>
                <a:ext cx="3690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1" dirty="0">
                          <a:solidFill>
                            <a:schemeClr val="tx1"/>
                          </a:solidFill>
                          <a:latin typeface="Cambria Math" panose="02040503050406030204" pitchFamily="18" charset="0"/>
                        </a:rPr>
                        <m:t>𝐞</m:t>
                      </m:r>
                    </m:oMath>
                  </m:oMathPara>
                </a14:m>
                <a:endParaRPr lang="en-US" sz="1800" dirty="0"/>
              </a:p>
            </p:txBody>
          </p:sp>
        </mc:Choice>
        <mc:Fallback xmlns="">
          <p:sp>
            <p:nvSpPr>
              <p:cNvPr id="51" name="Rectangle 50"/>
              <p:cNvSpPr>
                <a:spLocks noRot="1" noChangeAspect="1" noMove="1" noResize="1" noEditPoints="1" noAdjustHandles="1" noChangeArrowheads="1" noChangeShapeType="1" noTextEdit="1"/>
              </p:cNvSpPr>
              <p:nvPr/>
            </p:nvSpPr>
            <p:spPr>
              <a:xfrm>
                <a:off x="1308513" y="4370797"/>
                <a:ext cx="369011" cy="369332"/>
              </a:xfrm>
              <a:prstGeom prst="rect">
                <a:avLst/>
              </a:prstGeom>
              <a:blipFill>
                <a:blip r:embed="rId11"/>
                <a:stretch>
                  <a:fillRect/>
                </a:stretch>
              </a:blipFill>
            </p:spPr>
            <p:txBody>
              <a:bodyPr/>
              <a:lstStyle/>
              <a:p>
                <a:r>
                  <a:rPr lang="en-US">
                    <a:noFill/>
                  </a:rPr>
                  <a:t> </a:t>
                </a:r>
              </a:p>
            </p:txBody>
          </p:sp>
        </mc:Fallback>
      </mc:AlternateContent>
      <p:sp>
        <p:nvSpPr>
          <p:cNvPr id="52" name="Right Brace 51"/>
          <p:cNvSpPr/>
          <p:nvPr/>
        </p:nvSpPr>
        <p:spPr bwMode="auto">
          <a:xfrm rot="5400000">
            <a:off x="3248605" y="3723305"/>
            <a:ext cx="180661" cy="1352690"/>
          </a:xfrm>
          <a:prstGeom prst="rightBrace">
            <a:avLst>
              <a:gd name="adj1" fmla="val 29247"/>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53" name="Rectangle 52"/>
              <p:cNvSpPr/>
              <p:nvPr/>
            </p:nvSpPr>
            <p:spPr>
              <a:xfrm>
                <a:off x="3169658" y="4437707"/>
                <a:ext cx="3385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1" i="0" dirty="0" smtClean="0">
                          <a:solidFill>
                            <a:schemeClr val="tx1"/>
                          </a:solidFill>
                          <a:latin typeface="Cambria Math" panose="02040503050406030204" pitchFamily="18" charset="0"/>
                        </a:rPr>
                        <m:t>𝐟</m:t>
                      </m:r>
                    </m:oMath>
                  </m:oMathPara>
                </a14:m>
                <a:endParaRPr lang="en-US" sz="1800" dirty="0"/>
              </a:p>
            </p:txBody>
          </p:sp>
        </mc:Choice>
        <mc:Fallback xmlns="">
          <p:sp>
            <p:nvSpPr>
              <p:cNvPr id="53" name="Rectangle 52"/>
              <p:cNvSpPr>
                <a:spLocks noRot="1" noChangeAspect="1" noMove="1" noResize="1" noEditPoints="1" noAdjustHandles="1" noChangeArrowheads="1" noChangeShapeType="1" noTextEdit="1"/>
              </p:cNvSpPr>
              <p:nvPr/>
            </p:nvSpPr>
            <p:spPr>
              <a:xfrm>
                <a:off x="3169658" y="4437707"/>
                <a:ext cx="338554" cy="369332"/>
              </a:xfrm>
              <a:prstGeom prst="rect">
                <a:avLst/>
              </a:prstGeom>
              <a:blipFill>
                <a:blip r:embed="rId12"/>
                <a:stretch>
                  <a:fillRect/>
                </a:stretch>
              </a:blipFill>
            </p:spPr>
            <p:txBody>
              <a:bodyPr/>
              <a:lstStyle/>
              <a:p>
                <a:r>
                  <a:rPr lang="en-US">
                    <a:noFill/>
                  </a:rPr>
                  <a:t> </a:t>
                </a:r>
              </a:p>
            </p:txBody>
          </p:sp>
        </mc:Fallback>
      </mc:AlternateContent>
      <p:sp>
        <p:nvSpPr>
          <p:cNvPr id="54" name="Right Brace 53"/>
          <p:cNvSpPr/>
          <p:nvPr/>
        </p:nvSpPr>
        <p:spPr bwMode="auto">
          <a:xfrm rot="5400000">
            <a:off x="5121231" y="3709440"/>
            <a:ext cx="180661" cy="1352690"/>
          </a:xfrm>
          <a:prstGeom prst="rightBrace">
            <a:avLst>
              <a:gd name="adj1" fmla="val 29247"/>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55" name="Rectangle 54"/>
              <p:cNvSpPr/>
              <p:nvPr/>
            </p:nvSpPr>
            <p:spPr>
              <a:xfrm>
                <a:off x="5027055" y="4391164"/>
                <a:ext cx="3690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1" dirty="0">
                          <a:solidFill>
                            <a:schemeClr val="tx1"/>
                          </a:solidFill>
                          <a:latin typeface="Cambria Math" panose="02040503050406030204" pitchFamily="18" charset="0"/>
                        </a:rPr>
                        <m:t>𝐞</m:t>
                      </m:r>
                    </m:oMath>
                  </m:oMathPara>
                </a14:m>
                <a:endParaRPr lang="en-US" sz="1800" dirty="0"/>
              </a:p>
            </p:txBody>
          </p:sp>
        </mc:Choice>
        <mc:Fallback xmlns="">
          <p:sp>
            <p:nvSpPr>
              <p:cNvPr id="55" name="Rectangle 54"/>
              <p:cNvSpPr>
                <a:spLocks noRot="1" noChangeAspect="1" noMove="1" noResize="1" noEditPoints="1" noAdjustHandles="1" noChangeArrowheads="1" noChangeShapeType="1" noTextEdit="1"/>
              </p:cNvSpPr>
              <p:nvPr/>
            </p:nvSpPr>
            <p:spPr>
              <a:xfrm>
                <a:off x="5027055" y="4391164"/>
                <a:ext cx="369011" cy="369332"/>
              </a:xfrm>
              <a:prstGeom prst="rect">
                <a:avLst/>
              </a:prstGeom>
              <a:blipFill>
                <a:blip r:embed="rId13"/>
                <a:stretch>
                  <a:fillRect/>
                </a:stretch>
              </a:blipFill>
            </p:spPr>
            <p:txBody>
              <a:bodyPr/>
              <a:lstStyle/>
              <a:p>
                <a:r>
                  <a:rPr lang="en-US">
                    <a:noFill/>
                  </a:rPr>
                  <a:t> </a:t>
                </a:r>
              </a:p>
            </p:txBody>
          </p:sp>
        </mc:Fallback>
      </mc:AlternateContent>
      <p:sp>
        <p:nvSpPr>
          <p:cNvPr id="56" name="Right Brace 55"/>
          <p:cNvSpPr/>
          <p:nvPr/>
        </p:nvSpPr>
        <p:spPr bwMode="auto">
          <a:xfrm rot="5400000">
            <a:off x="6967147" y="3743672"/>
            <a:ext cx="180661" cy="1352690"/>
          </a:xfrm>
          <a:prstGeom prst="rightBrace">
            <a:avLst>
              <a:gd name="adj1" fmla="val 29247"/>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57" name="Rectangle 56"/>
              <p:cNvSpPr/>
              <p:nvPr/>
            </p:nvSpPr>
            <p:spPr>
              <a:xfrm>
                <a:off x="6888200" y="4458074"/>
                <a:ext cx="5116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1" i="0" dirty="0" smtClean="0">
                          <a:solidFill>
                            <a:schemeClr val="tx1"/>
                          </a:solidFill>
                          <a:latin typeface="Cambria Math" panose="02040503050406030204" pitchFamily="18" charset="0"/>
                        </a:rPr>
                        <m:t>−</m:t>
                      </m:r>
                      <m:r>
                        <a:rPr lang="en-US" sz="1800" b="1" i="0" dirty="0" smtClean="0">
                          <a:solidFill>
                            <a:schemeClr val="tx1"/>
                          </a:solidFill>
                          <a:latin typeface="Cambria Math" panose="02040503050406030204" pitchFamily="18" charset="0"/>
                        </a:rPr>
                        <m:t>𝐟</m:t>
                      </m:r>
                    </m:oMath>
                  </m:oMathPara>
                </a14:m>
                <a:endParaRPr lang="en-US" sz="1800" dirty="0"/>
              </a:p>
            </p:txBody>
          </p:sp>
        </mc:Choice>
        <mc:Fallback xmlns="">
          <p:sp>
            <p:nvSpPr>
              <p:cNvPr id="57" name="Rectangle 56"/>
              <p:cNvSpPr>
                <a:spLocks noRot="1" noChangeAspect="1" noMove="1" noResize="1" noEditPoints="1" noAdjustHandles="1" noChangeArrowheads="1" noChangeShapeType="1" noTextEdit="1"/>
              </p:cNvSpPr>
              <p:nvPr/>
            </p:nvSpPr>
            <p:spPr>
              <a:xfrm>
                <a:off x="6888200" y="4458074"/>
                <a:ext cx="511679" cy="369332"/>
              </a:xfrm>
              <a:prstGeom prst="rect">
                <a:avLst/>
              </a:prstGeom>
              <a:blipFill>
                <a:blip r:embed="rId14"/>
                <a:stretch>
                  <a:fillRect/>
                </a:stretch>
              </a:blipFill>
            </p:spPr>
            <p:txBody>
              <a:bodyPr/>
              <a:lstStyle/>
              <a:p>
                <a:r>
                  <a:rPr lang="en-US">
                    <a:noFill/>
                  </a:rPr>
                  <a:t> </a:t>
                </a:r>
              </a:p>
            </p:txBody>
          </p:sp>
        </mc:Fallback>
      </mc:AlternateContent>
      <p:sp>
        <p:nvSpPr>
          <p:cNvPr id="58" name="Right Brace 57"/>
          <p:cNvSpPr/>
          <p:nvPr/>
        </p:nvSpPr>
        <p:spPr bwMode="auto">
          <a:xfrm rot="5400000">
            <a:off x="1387776" y="2565052"/>
            <a:ext cx="180661" cy="1352690"/>
          </a:xfrm>
          <a:prstGeom prst="rightBrace">
            <a:avLst>
              <a:gd name="adj1" fmla="val 29247"/>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59" name="Rectangle 58"/>
              <p:cNvSpPr/>
              <p:nvPr/>
            </p:nvSpPr>
            <p:spPr>
              <a:xfrm>
                <a:off x="1293600" y="3246776"/>
                <a:ext cx="3690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1" dirty="0">
                          <a:solidFill>
                            <a:schemeClr val="tx1"/>
                          </a:solidFill>
                          <a:latin typeface="Cambria Math" panose="02040503050406030204" pitchFamily="18" charset="0"/>
                        </a:rPr>
                        <m:t>𝐞</m:t>
                      </m:r>
                    </m:oMath>
                  </m:oMathPara>
                </a14:m>
                <a:endParaRPr lang="en-US" sz="1800" dirty="0"/>
              </a:p>
            </p:txBody>
          </p:sp>
        </mc:Choice>
        <mc:Fallback xmlns="">
          <p:sp>
            <p:nvSpPr>
              <p:cNvPr id="59" name="Rectangle 58"/>
              <p:cNvSpPr>
                <a:spLocks noRot="1" noChangeAspect="1" noMove="1" noResize="1" noEditPoints="1" noAdjustHandles="1" noChangeArrowheads="1" noChangeShapeType="1" noTextEdit="1"/>
              </p:cNvSpPr>
              <p:nvPr/>
            </p:nvSpPr>
            <p:spPr>
              <a:xfrm>
                <a:off x="1293600" y="3246776"/>
                <a:ext cx="369011" cy="369332"/>
              </a:xfrm>
              <a:prstGeom prst="rect">
                <a:avLst/>
              </a:prstGeom>
              <a:blipFill>
                <a:blip r:embed="rId15"/>
                <a:stretch>
                  <a:fillRect/>
                </a:stretch>
              </a:blipFill>
            </p:spPr>
            <p:txBody>
              <a:bodyPr/>
              <a:lstStyle/>
              <a:p>
                <a:r>
                  <a:rPr lang="en-US">
                    <a:noFill/>
                  </a:rPr>
                  <a:t> </a:t>
                </a:r>
              </a:p>
            </p:txBody>
          </p:sp>
        </mc:Fallback>
      </mc:AlternateContent>
      <p:sp>
        <p:nvSpPr>
          <p:cNvPr id="75" name="Right Brace 74"/>
          <p:cNvSpPr/>
          <p:nvPr/>
        </p:nvSpPr>
        <p:spPr bwMode="auto">
          <a:xfrm rot="5400000">
            <a:off x="5098757" y="2565053"/>
            <a:ext cx="180661" cy="1352690"/>
          </a:xfrm>
          <a:prstGeom prst="rightBrace">
            <a:avLst>
              <a:gd name="adj1" fmla="val 29247"/>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82" name="Rectangle 81"/>
              <p:cNvSpPr/>
              <p:nvPr/>
            </p:nvSpPr>
            <p:spPr>
              <a:xfrm>
                <a:off x="5004581" y="3246777"/>
                <a:ext cx="3385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1" i="0" dirty="0" smtClean="0">
                          <a:solidFill>
                            <a:schemeClr val="tx1"/>
                          </a:solidFill>
                          <a:latin typeface="Cambria Math" panose="02040503050406030204" pitchFamily="18" charset="0"/>
                        </a:rPr>
                        <m:t>𝐟</m:t>
                      </m:r>
                    </m:oMath>
                  </m:oMathPara>
                </a14:m>
                <a:endParaRPr lang="en-US" sz="1800" dirty="0"/>
              </a:p>
            </p:txBody>
          </p:sp>
        </mc:Choice>
        <mc:Fallback xmlns="">
          <p:sp>
            <p:nvSpPr>
              <p:cNvPr id="82" name="Rectangle 81"/>
              <p:cNvSpPr>
                <a:spLocks noRot="1" noChangeAspect="1" noMove="1" noResize="1" noEditPoints="1" noAdjustHandles="1" noChangeArrowheads="1" noChangeShapeType="1" noTextEdit="1"/>
              </p:cNvSpPr>
              <p:nvPr/>
            </p:nvSpPr>
            <p:spPr>
              <a:xfrm>
                <a:off x="5004581" y="3246777"/>
                <a:ext cx="338554" cy="36933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32921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830342"/>
          </a:xfrm>
        </p:spPr>
        <p:txBody>
          <a:bodyPr/>
          <a:lstStyle/>
          <a:p>
            <a:r>
              <a:rPr lang="en-US" dirty="0"/>
              <a:t>Handling </a:t>
            </a:r>
            <a:r>
              <a:rPr lang="en-US" dirty="0" err="1"/>
              <a:t>FDMed</a:t>
            </a:r>
            <a:r>
              <a:rPr lang="en-US" dirty="0"/>
              <a:t> LDR and HDR WUSs</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9</a:t>
            </a:fld>
            <a:endParaRPr lang="en-GB" dirty="0"/>
          </a:p>
        </p:txBody>
      </p:sp>
      <p:cxnSp>
        <p:nvCxnSpPr>
          <p:cNvPr id="589" name="Straight Connector 588"/>
          <p:cNvCxnSpPr/>
          <p:nvPr/>
        </p:nvCxnSpPr>
        <p:spPr>
          <a:xfrm>
            <a:off x="3886147" y="4691164"/>
            <a:ext cx="0" cy="1371600"/>
          </a:xfrm>
          <a:prstGeom prst="line">
            <a:avLst/>
          </a:prstGeom>
          <a:noFill/>
          <a:ln w="6350" cap="flat" cmpd="sng" algn="ctr">
            <a:solidFill>
              <a:sysClr val="windowText" lastClr="000000"/>
            </a:solidFill>
            <a:prstDash val="dash"/>
            <a:miter lim="800000"/>
          </a:ln>
          <a:effectLst/>
        </p:spPr>
      </p:cxnSp>
      <p:cxnSp>
        <p:nvCxnSpPr>
          <p:cNvPr id="590" name="Straight Connector 589"/>
          <p:cNvCxnSpPr/>
          <p:nvPr/>
        </p:nvCxnSpPr>
        <p:spPr>
          <a:xfrm>
            <a:off x="4667799" y="4685225"/>
            <a:ext cx="0" cy="1371600"/>
          </a:xfrm>
          <a:prstGeom prst="line">
            <a:avLst/>
          </a:prstGeom>
          <a:noFill/>
          <a:ln w="6350" cap="flat" cmpd="sng" algn="ctr">
            <a:solidFill>
              <a:sysClr val="windowText" lastClr="000000"/>
            </a:solidFill>
            <a:prstDash val="dash"/>
            <a:miter lim="800000"/>
          </a:ln>
          <a:effectLst/>
        </p:spPr>
      </p:cxnSp>
      <p:cxnSp>
        <p:nvCxnSpPr>
          <p:cNvPr id="591" name="Straight Connector 590"/>
          <p:cNvCxnSpPr/>
          <p:nvPr/>
        </p:nvCxnSpPr>
        <p:spPr>
          <a:xfrm>
            <a:off x="5458062" y="4685225"/>
            <a:ext cx="0" cy="1371600"/>
          </a:xfrm>
          <a:prstGeom prst="line">
            <a:avLst/>
          </a:prstGeom>
          <a:noFill/>
          <a:ln w="6350" cap="flat" cmpd="sng" algn="ctr">
            <a:solidFill>
              <a:sysClr val="windowText" lastClr="000000"/>
            </a:solidFill>
            <a:prstDash val="dash"/>
            <a:miter lim="800000"/>
          </a:ln>
          <a:effectLst/>
        </p:spPr>
      </p:cxnSp>
      <p:cxnSp>
        <p:nvCxnSpPr>
          <p:cNvPr id="592" name="Straight Connector 591"/>
          <p:cNvCxnSpPr/>
          <p:nvPr/>
        </p:nvCxnSpPr>
        <p:spPr>
          <a:xfrm>
            <a:off x="6259121" y="4685225"/>
            <a:ext cx="0" cy="1371600"/>
          </a:xfrm>
          <a:prstGeom prst="line">
            <a:avLst/>
          </a:prstGeom>
          <a:noFill/>
          <a:ln w="6350" cap="flat" cmpd="sng" algn="ctr">
            <a:solidFill>
              <a:sysClr val="windowText" lastClr="000000"/>
            </a:solidFill>
            <a:prstDash val="solid"/>
            <a:miter lim="800000"/>
          </a:ln>
          <a:effectLst/>
        </p:spPr>
      </p:cxnSp>
      <p:cxnSp>
        <p:nvCxnSpPr>
          <p:cNvPr id="593" name="Straight Connector 592"/>
          <p:cNvCxnSpPr/>
          <p:nvPr/>
        </p:nvCxnSpPr>
        <p:spPr>
          <a:xfrm>
            <a:off x="7050477" y="4685225"/>
            <a:ext cx="0" cy="1371600"/>
          </a:xfrm>
          <a:prstGeom prst="line">
            <a:avLst/>
          </a:prstGeom>
          <a:noFill/>
          <a:ln w="6350" cap="flat" cmpd="sng" algn="ctr">
            <a:solidFill>
              <a:sysClr val="windowText" lastClr="000000"/>
            </a:solidFill>
            <a:prstDash val="dash"/>
            <a:miter lim="800000"/>
          </a:ln>
          <a:effectLst/>
        </p:spPr>
      </p:cxnSp>
      <p:cxnSp>
        <p:nvCxnSpPr>
          <p:cNvPr id="635" name="Straight Arrow Connector 634"/>
          <p:cNvCxnSpPr/>
          <p:nvPr/>
        </p:nvCxnSpPr>
        <p:spPr>
          <a:xfrm>
            <a:off x="3842182" y="5267254"/>
            <a:ext cx="3893483" cy="0"/>
          </a:xfrm>
          <a:prstGeom prst="straightConnector1">
            <a:avLst/>
          </a:prstGeom>
          <a:noFill/>
          <a:ln w="6350" cap="flat" cmpd="sng" algn="ctr">
            <a:solidFill>
              <a:sysClr val="windowText" lastClr="000000"/>
            </a:solidFill>
            <a:prstDash val="solid"/>
            <a:miter lim="800000"/>
            <a:tailEnd type="triangle"/>
          </a:ln>
          <a:effectLst/>
        </p:spPr>
      </p:cxnSp>
      <p:grpSp>
        <p:nvGrpSpPr>
          <p:cNvPr id="636" name="Group 635"/>
          <p:cNvGrpSpPr/>
          <p:nvPr/>
        </p:nvGrpSpPr>
        <p:grpSpPr>
          <a:xfrm>
            <a:off x="4670640" y="4999541"/>
            <a:ext cx="791573" cy="267712"/>
            <a:chOff x="8084996" y="1405169"/>
            <a:chExt cx="844201" cy="497331"/>
          </a:xfrm>
        </p:grpSpPr>
        <p:grpSp>
          <p:nvGrpSpPr>
            <p:cNvPr id="639" name="Group 638"/>
            <p:cNvGrpSpPr/>
            <p:nvPr/>
          </p:nvGrpSpPr>
          <p:grpSpPr>
            <a:xfrm>
              <a:off x="8084996" y="1405169"/>
              <a:ext cx="844201" cy="492878"/>
              <a:chOff x="6780577" y="315907"/>
              <a:chExt cx="844201" cy="492879"/>
            </a:xfrm>
          </p:grpSpPr>
          <p:sp>
            <p:nvSpPr>
              <p:cNvPr id="641" name="Rectangle 640"/>
              <p:cNvSpPr/>
              <p:nvPr/>
            </p:nvSpPr>
            <p:spPr>
              <a:xfrm>
                <a:off x="7308129" y="412974"/>
                <a:ext cx="315252"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642" name="Rectangle 641"/>
              <p:cNvSpPr/>
              <p:nvPr/>
            </p:nvSpPr>
            <p:spPr>
              <a:xfrm>
                <a:off x="7206325" y="412974"/>
                <a:ext cx="101804"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643" name="Straight Connector 642"/>
              <p:cNvCxnSpPr/>
              <p:nvPr/>
            </p:nvCxnSpPr>
            <p:spPr>
              <a:xfrm>
                <a:off x="6780577" y="808786"/>
                <a:ext cx="420880" cy="0"/>
              </a:xfrm>
              <a:prstGeom prst="line">
                <a:avLst/>
              </a:prstGeom>
              <a:noFill/>
              <a:ln w="19050" cap="flat" cmpd="sng" algn="ctr">
                <a:solidFill>
                  <a:srgbClr val="FF0000"/>
                </a:solidFill>
                <a:prstDash val="solid"/>
                <a:miter lim="800000"/>
              </a:ln>
              <a:effectLst/>
            </p:spPr>
          </p:cxnSp>
          <p:cxnSp>
            <p:nvCxnSpPr>
              <p:cNvPr id="644" name="Straight Connector 643"/>
              <p:cNvCxnSpPr/>
              <p:nvPr/>
            </p:nvCxnSpPr>
            <p:spPr>
              <a:xfrm>
                <a:off x="7202678" y="315907"/>
                <a:ext cx="0" cy="489210"/>
              </a:xfrm>
              <a:prstGeom prst="line">
                <a:avLst/>
              </a:prstGeom>
              <a:noFill/>
              <a:ln w="19050" cap="flat" cmpd="sng" algn="ctr">
                <a:solidFill>
                  <a:srgbClr val="FF0000"/>
                </a:solidFill>
                <a:prstDash val="solid"/>
                <a:miter lim="800000"/>
              </a:ln>
              <a:effectLst/>
            </p:spPr>
          </p:cxnSp>
          <p:cxnSp>
            <p:nvCxnSpPr>
              <p:cNvPr id="645" name="Straight Connector 644"/>
              <p:cNvCxnSpPr/>
              <p:nvPr/>
            </p:nvCxnSpPr>
            <p:spPr>
              <a:xfrm>
                <a:off x="7202678" y="321447"/>
                <a:ext cx="422100" cy="0"/>
              </a:xfrm>
              <a:prstGeom prst="line">
                <a:avLst/>
              </a:prstGeom>
              <a:noFill/>
              <a:ln w="19050" cap="flat" cmpd="sng" algn="ctr">
                <a:solidFill>
                  <a:srgbClr val="FF0000"/>
                </a:solidFill>
                <a:prstDash val="solid"/>
                <a:miter lim="800000"/>
              </a:ln>
              <a:effectLst/>
            </p:spPr>
          </p:cxnSp>
        </p:grpSp>
        <p:cxnSp>
          <p:nvCxnSpPr>
            <p:cNvPr id="638" name="Straight Connector 637"/>
            <p:cNvCxnSpPr/>
            <p:nvPr/>
          </p:nvCxnSpPr>
          <p:spPr>
            <a:xfrm>
              <a:off x="8929072" y="1413290"/>
              <a:ext cx="0" cy="489210"/>
            </a:xfrm>
            <a:prstGeom prst="line">
              <a:avLst/>
            </a:prstGeom>
            <a:noFill/>
            <a:ln w="19050" cap="flat" cmpd="sng" algn="ctr">
              <a:solidFill>
                <a:srgbClr val="FF0000"/>
              </a:solidFill>
              <a:prstDash val="solid"/>
              <a:miter lim="800000"/>
            </a:ln>
            <a:effectLst/>
          </p:spPr>
        </p:cxnSp>
      </p:grpSp>
      <p:grpSp>
        <p:nvGrpSpPr>
          <p:cNvPr id="646" name="Group 645"/>
          <p:cNvGrpSpPr/>
          <p:nvPr/>
        </p:nvGrpSpPr>
        <p:grpSpPr>
          <a:xfrm>
            <a:off x="6259673" y="4998493"/>
            <a:ext cx="791573" cy="268762"/>
            <a:chOff x="7240495" y="1407172"/>
            <a:chExt cx="844201" cy="499280"/>
          </a:xfrm>
        </p:grpSpPr>
        <p:grpSp>
          <p:nvGrpSpPr>
            <p:cNvPr id="649" name="Group 648"/>
            <p:cNvGrpSpPr/>
            <p:nvPr/>
          </p:nvGrpSpPr>
          <p:grpSpPr>
            <a:xfrm>
              <a:off x="7240495" y="1407172"/>
              <a:ext cx="844201" cy="495329"/>
              <a:chOff x="7240495" y="1407172"/>
              <a:chExt cx="844201" cy="495328"/>
            </a:xfrm>
          </p:grpSpPr>
          <p:sp>
            <p:nvSpPr>
              <p:cNvPr id="651" name="Rectangle 650"/>
              <p:cNvSpPr/>
              <p:nvPr/>
            </p:nvSpPr>
            <p:spPr>
              <a:xfrm>
                <a:off x="7329306" y="1504239"/>
                <a:ext cx="333338"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652" name="Rectangle 651"/>
              <p:cNvSpPr/>
              <p:nvPr/>
            </p:nvSpPr>
            <p:spPr>
              <a:xfrm>
                <a:off x="7240727" y="1504239"/>
                <a:ext cx="86189"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653" name="Straight Connector 652"/>
              <p:cNvCxnSpPr/>
              <p:nvPr/>
            </p:nvCxnSpPr>
            <p:spPr>
              <a:xfrm>
                <a:off x="7240495" y="1410811"/>
                <a:ext cx="420880" cy="0"/>
              </a:xfrm>
              <a:prstGeom prst="line">
                <a:avLst/>
              </a:prstGeom>
              <a:noFill/>
              <a:ln w="19050" cap="flat" cmpd="sng" algn="ctr">
                <a:solidFill>
                  <a:srgbClr val="FF0000"/>
                </a:solidFill>
                <a:prstDash val="solid"/>
                <a:miter lim="800000"/>
              </a:ln>
              <a:effectLst/>
            </p:spPr>
          </p:cxnSp>
          <p:cxnSp>
            <p:nvCxnSpPr>
              <p:cNvPr id="654" name="Straight Connector 653"/>
              <p:cNvCxnSpPr/>
              <p:nvPr/>
            </p:nvCxnSpPr>
            <p:spPr>
              <a:xfrm>
                <a:off x="7662596" y="1407172"/>
                <a:ext cx="0" cy="489210"/>
              </a:xfrm>
              <a:prstGeom prst="line">
                <a:avLst/>
              </a:prstGeom>
              <a:noFill/>
              <a:ln w="19050" cap="flat" cmpd="sng" algn="ctr">
                <a:solidFill>
                  <a:srgbClr val="FF0000"/>
                </a:solidFill>
                <a:prstDash val="solid"/>
                <a:miter lim="800000"/>
              </a:ln>
              <a:effectLst/>
            </p:spPr>
          </p:cxnSp>
          <p:cxnSp>
            <p:nvCxnSpPr>
              <p:cNvPr id="655" name="Straight Connector 654"/>
              <p:cNvCxnSpPr/>
              <p:nvPr/>
            </p:nvCxnSpPr>
            <p:spPr>
              <a:xfrm>
                <a:off x="7662596" y="1902500"/>
                <a:ext cx="422100" cy="0"/>
              </a:xfrm>
              <a:prstGeom prst="line">
                <a:avLst/>
              </a:prstGeom>
              <a:noFill/>
              <a:ln w="19050" cap="flat" cmpd="sng" algn="ctr">
                <a:solidFill>
                  <a:srgbClr val="FF0000"/>
                </a:solidFill>
                <a:prstDash val="solid"/>
                <a:miter lim="800000"/>
              </a:ln>
              <a:effectLst/>
            </p:spPr>
          </p:cxnSp>
        </p:grpSp>
        <p:cxnSp>
          <p:nvCxnSpPr>
            <p:cNvPr id="648" name="Straight Connector 647"/>
            <p:cNvCxnSpPr/>
            <p:nvPr/>
          </p:nvCxnSpPr>
          <p:spPr>
            <a:xfrm>
              <a:off x="7240495" y="1417242"/>
              <a:ext cx="0" cy="489210"/>
            </a:xfrm>
            <a:prstGeom prst="line">
              <a:avLst/>
            </a:prstGeom>
            <a:noFill/>
            <a:ln w="19050" cap="flat" cmpd="sng" algn="ctr">
              <a:solidFill>
                <a:srgbClr val="FF0000"/>
              </a:solidFill>
              <a:prstDash val="solid"/>
              <a:miter lim="800000"/>
            </a:ln>
            <a:effectLst/>
          </p:spPr>
        </p:cxnSp>
      </p:grpSp>
      <p:cxnSp>
        <p:nvCxnSpPr>
          <p:cNvPr id="656" name="Straight Arrow Connector 655"/>
          <p:cNvCxnSpPr/>
          <p:nvPr/>
        </p:nvCxnSpPr>
        <p:spPr>
          <a:xfrm>
            <a:off x="3842181" y="5855354"/>
            <a:ext cx="3893483" cy="0"/>
          </a:xfrm>
          <a:prstGeom prst="straightConnector1">
            <a:avLst/>
          </a:prstGeom>
          <a:noFill/>
          <a:ln w="6350" cap="flat" cmpd="sng" algn="ctr">
            <a:solidFill>
              <a:sysClr val="windowText" lastClr="000000"/>
            </a:solidFill>
            <a:prstDash val="solid"/>
            <a:miter lim="800000"/>
            <a:tailEnd type="triangle"/>
          </a:ln>
          <a:effectLst/>
        </p:spPr>
      </p:cxnSp>
      <p:grpSp>
        <p:nvGrpSpPr>
          <p:cNvPr id="688" name="Group 687"/>
          <p:cNvGrpSpPr/>
          <p:nvPr/>
        </p:nvGrpSpPr>
        <p:grpSpPr>
          <a:xfrm>
            <a:off x="3879452" y="4999541"/>
            <a:ext cx="791573" cy="267712"/>
            <a:chOff x="8084996" y="1405169"/>
            <a:chExt cx="844201" cy="497331"/>
          </a:xfrm>
        </p:grpSpPr>
        <p:grpSp>
          <p:nvGrpSpPr>
            <p:cNvPr id="691" name="Group 690"/>
            <p:cNvGrpSpPr/>
            <p:nvPr/>
          </p:nvGrpSpPr>
          <p:grpSpPr>
            <a:xfrm>
              <a:off x="8084996" y="1405169"/>
              <a:ext cx="844201" cy="492878"/>
              <a:chOff x="6780577" y="315907"/>
              <a:chExt cx="844201" cy="492879"/>
            </a:xfrm>
          </p:grpSpPr>
          <p:sp>
            <p:nvSpPr>
              <p:cNvPr id="693" name="Rectangle 692"/>
              <p:cNvSpPr/>
              <p:nvPr/>
            </p:nvSpPr>
            <p:spPr>
              <a:xfrm>
                <a:off x="7308129" y="412974"/>
                <a:ext cx="315252"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694" name="Rectangle 693"/>
              <p:cNvSpPr/>
              <p:nvPr/>
            </p:nvSpPr>
            <p:spPr>
              <a:xfrm>
                <a:off x="7206325" y="412974"/>
                <a:ext cx="101804"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695" name="Straight Connector 694"/>
              <p:cNvCxnSpPr/>
              <p:nvPr/>
            </p:nvCxnSpPr>
            <p:spPr>
              <a:xfrm>
                <a:off x="6780577" y="808786"/>
                <a:ext cx="420880" cy="0"/>
              </a:xfrm>
              <a:prstGeom prst="line">
                <a:avLst/>
              </a:prstGeom>
              <a:noFill/>
              <a:ln w="19050" cap="flat" cmpd="sng" algn="ctr">
                <a:solidFill>
                  <a:srgbClr val="FF0000"/>
                </a:solidFill>
                <a:prstDash val="solid"/>
                <a:miter lim="800000"/>
              </a:ln>
              <a:effectLst/>
            </p:spPr>
          </p:cxnSp>
          <p:cxnSp>
            <p:nvCxnSpPr>
              <p:cNvPr id="696" name="Straight Connector 695"/>
              <p:cNvCxnSpPr/>
              <p:nvPr/>
            </p:nvCxnSpPr>
            <p:spPr>
              <a:xfrm>
                <a:off x="7202678" y="315907"/>
                <a:ext cx="0" cy="489210"/>
              </a:xfrm>
              <a:prstGeom prst="line">
                <a:avLst/>
              </a:prstGeom>
              <a:noFill/>
              <a:ln w="19050" cap="flat" cmpd="sng" algn="ctr">
                <a:solidFill>
                  <a:srgbClr val="FF0000"/>
                </a:solidFill>
                <a:prstDash val="solid"/>
                <a:miter lim="800000"/>
              </a:ln>
              <a:effectLst/>
            </p:spPr>
          </p:cxnSp>
          <p:cxnSp>
            <p:nvCxnSpPr>
              <p:cNvPr id="697" name="Straight Connector 696"/>
              <p:cNvCxnSpPr/>
              <p:nvPr/>
            </p:nvCxnSpPr>
            <p:spPr>
              <a:xfrm>
                <a:off x="7202678" y="321447"/>
                <a:ext cx="422100" cy="0"/>
              </a:xfrm>
              <a:prstGeom prst="line">
                <a:avLst/>
              </a:prstGeom>
              <a:noFill/>
              <a:ln w="19050" cap="flat" cmpd="sng" algn="ctr">
                <a:solidFill>
                  <a:srgbClr val="FF0000"/>
                </a:solidFill>
                <a:prstDash val="solid"/>
                <a:miter lim="800000"/>
              </a:ln>
              <a:effectLst/>
            </p:spPr>
          </p:cxnSp>
        </p:grpSp>
        <p:cxnSp>
          <p:nvCxnSpPr>
            <p:cNvPr id="690" name="Straight Connector 689"/>
            <p:cNvCxnSpPr/>
            <p:nvPr/>
          </p:nvCxnSpPr>
          <p:spPr>
            <a:xfrm>
              <a:off x="8929072" y="1413290"/>
              <a:ext cx="0" cy="489210"/>
            </a:xfrm>
            <a:prstGeom prst="line">
              <a:avLst/>
            </a:prstGeom>
            <a:noFill/>
            <a:ln w="19050" cap="flat" cmpd="sng" algn="ctr">
              <a:solidFill>
                <a:srgbClr val="FF0000"/>
              </a:solidFill>
              <a:prstDash val="solid"/>
              <a:miter lim="800000"/>
            </a:ln>
            <a:effectLst/>
          </p:spPr>
        </p:cxnSp>
      </p:grpSp>
      <p:grpSp>
        <p:nvGrpSpPr>
          <p:cNvPr id="698" name="Group 697"/>
          <p:cNvGrpSpPr/>
          <p:nvPr/>
        </p:nvGrpSpPr>
        <p:grpSpPr>
          <a:xfrm>
            <a:off x="5454589" y="4998493"/>
            <a:ext cx="791573" cy="268762"/>
            <a:chOff x="7240495" y="1407172"/>
            <a:chExt cx="844201" cy="499280"/>
          </a:xfrm>
        </p:grpSpPr>
        <p:grpSp>
          <p:nvGrpSpPr>
            <p:cNvPr id="701" name="Group 700"/>
            <p:cNvGrpSpPr/>
            <p:nvPr/>
          </p:nvGrpSpPr>
          <p:grpSpPr>
            <a:xfrm>
              <a:off x="7240495" y="1407172"/>
              <a:ext cx="844201" cy="495329"/>
              <a:chOff x="7240495" y="1407172"/>
              <a:chExt cx="844201" cy="495328"/>
            </a:xfrm>
          </p:grpSpPr>
          <p:sp>
            <p:nvSpPr>
              <p:cNvPr id="703" name="Rectangle 702"/>
              <p:cNvSpPr/>
              <p:nvPr/>
            </p:nvSpPr>
            <p:spPr>
              <a:xfrm>
                <a:off x="7329306" y="1504239"/>
                <a:ext cx="333338"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704" name="Rectangle 703"/>
              <p:cNvSpPr/>
              <p:nvPr/>
            </p:nvSpPr>
            <p:spPr>
              <a:xfrm>
                <a:off x="7240727" y="1504239"/>
                <a:ext cx="86189"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705" name="Straight Connector 704"/>
              <p:cNvCxnSpPr/>
              <p:nvPr/>
            </p:nvCxnSpPr>
            <p:spPr>
              <a:xfrm>
                <a:off x="7240495" y="1410811"/>
                <a:ext cx="420880" cy="0"/>
              </a:xfrm>
              <a:prstGeom prst="line">
                <a:avLst/>
              </a:prstGeom>
              <a:noFill/>
              <a:ln w="19050" cap="flat" cmpd="sng" algn="ctr">
                <a:solidFill>
                  <a:srgbClr val="FF0000"/>
                </a:solidFill>
                <a:prstDash val="solid"/>
                <a:miter lim="800000"/>
              </a:ln>
              <a:effectLst/>
            </p:spPr>
          </p:cxnSp>
          <p:cxnSp>
            <p:nvCxnSpPr>
              <p:cNvPr id="706" name="Straight Connector 705"/>
              <p:cNvCxnSpPr/>
              <p:nvPr/>
            </p:nvCxnSpPr>
            <p:spPr>
              <a:xfrm>
                <a:off x="7662596" y="1407172"/>
                <a:ext cx="0" cy="489210"/>
              </a:xfrm>
              <a:prstGeom prst="line">
                <a:avLst/>
              </a:prstGeom>
              <a:noFill/>
              <a:ln w="19050" cap="flat" cmpd="sng" algn="ctr">
                <a:solidFill>
                  <a:srgbClr val="FF0000"/>
                </a:solidFill>
                <a:prstDash val="solid"/>
                <a:miter lim="800000"/>
              </a:ln>
              <a:effectLst/>
            </p:spPr>
          </p:cxnSp>
          <p:cxnSp>
            <p:nvCxnSpPr>
              <p:cNvPr id="707" name="Straight Connector 706"/>
              <p:cNvCxnSpPr/>
              <p:nvPr/>
            </p:nvCxnSpPr>
            <p:spPr>
              <a:xfrm>
                <a:off x="7662596" y="1902500"/>
                <a:ext cx="422100" cy="0"/>
              </a:xfrm>
              <a:prstGeom prst="line">
                <a:avLst/>
              </a:prstGeom>
              <a:noFill/>
              <a:ln w="19050" cap="flat" cmpd="sng" algn="ctr">
                <a:solidFill>
                  <a:srgbClr val="FF0000"/>
                </a:solidFill>
                <a:prstDash val="solid"/>
                <a:miter lim="800000"/>
              </a:ln>
              <a:effectLst/>
            </p:spPr>
          </p:cxnSp>
        </p:grpSp>
        <p:cxnSp>
          <p:nvCxnSpPr>
            <p:cNvPr id="700" name="Straight Connector 699"/>
            <p:cNvCxnSpPr/>
            <p:nvPr/>
          </p:nvCxnSpPr>
          <p:spPr>
            <a:xfrm>
              <a:off x="7240495" y="1417242"/>
              <a:ext cx="0" cy="489210"/>
            </a:xfrm>
            <a:prstGeom prst="line">
              <a:avLst/>
            </a:prstGeom>
            <a:noFill/>
            <a:ln w="19050" cap="flat" cmpd="sng" algn="ctr">
              <a:solidFill>
                <a:srgbClr val="FF0000"/>
              </a:solidFill>
              <a:prstDash val="solid"/>
              <a:miter lim="800000"/>
            </a:ln>
            <a:effectLst/>
          </p:spPr>
        </p:cxnSp>
      </p:grpSp>
      <p:cxnSp>
        <p:nvCxnSpPr>
          <p:cNvPr id="718" name="Straight Connector 717"/>
          <p:cNvCxnSpPr/>
          <p:nvPr/>
        </p:nvCxnSpPr>
        <p:spPr>
          <a:xfrm>
            <a:off x="3879002" y="5591853"/>
            <a:ext cx="788677" cy="0"/>
          </a:xfrm>
          <a:prstGeom prst="line">
            <a:avLst/>
          </a:prstGeom>
          <a:noFill/>
          <a:ln w="19050" cap="flat" cmpd="sng" algn="ctr">
            <a:solidFill>
              <a:srgbClr val="FF0000"/>
            </a:solidFill>
            <a:prstDash val="solid"/>
            <a:miter lim="800000"/>
          </a:ln>
          <a:effectLst/>
        </p:spPr>
      </p:cxnSp>
      <p:cxnSp>
        <p:nvCxnSpPr>
          <p:cNvPr id="719" name="Straight Connector 718"/>
          <p:cNvCxnSpPr/>
          <p:nvPr/>
        </p:nvCxnSpPr>
        <p:spPr>
          <a:xfrm>
            <a:off x="4669967" y="5595105"/>
            <a:ext cx="0" cy="257814"/>
          </a:xfrm>
          <a:prstGeom prst="line">
            <a:avLst/>
          </a:prstGeom>
          <a:noFill/>
          <a:ln w="19050" cap="flat" cmpd="sng" algn="ctr">
            <a:solidFill>
              <a:srgbClr val="FF0000"/>
            </a:solidFill>
            <a:prstDash val="solid"/>
            <a:miter lim="800000"/>
          </a:ln>
          <a:effectLst/>
        </p:spPr>
      </p:cxnSp>
      <p:cxnSp>
        <p:nvCxnSpPr>
          <p:cNvPr id="720" name="Straight Connector 719"/>
          <p:cNvCxnSpPr/>
          <p:nvPr/>
        </p:nvCxnSpPr>
        <p:spPr>
          <a:xfrm>
            <a:off x="4669967" y="5852918"/>
            <a:ext cx="790963" cy="0"/>
          </a:xfrm>
          <a:prstGeom prst="line">
            <a:avLst/>
          </a:prstGeom>
          <a:noFill/>
          <a:ln w="19050" cap="flat" cmpd="sng" algn="ctr">
            <a:solidFill>
              <a:srgbClr val="FF0000"/>
            </a:solidFill>
            <a:prstDash val="solid"/>
            <a:miter lim="800000"/>
          </a:ln>
          <a:effectLst/>
        </p:spPr>
      </p:cxnSp>
      <p:cxnSp>
        <p:nvCxnSpPr>
          <p:cNvPr id="721" name="Straight Connector 720"/>
          <p:cNvCxnSpPr/>
          <p:nvPr/>
        </p:nvCxnSpPr>
        <p:spPr>
          <a:xfrm>
            <a:off x="5462779" y="5596379"/>
            <a:ext cx="788677" cy="0"/>
          </a:xfrm>
          <a:prstGeom prst="line">
            <a:avLst/>
          </a:prstGeom>
          <a:noFill/>
          <a:ln w="19050" cap="flat" cmpd="sng" algn="ctr">
            <a:solidFill>
              <a:srgbClr val="FF0000"/>
            </a:solidFill>
            <a:prstDash val="solid"/>
            <a:miter lim="800000"/>
          </a:ln>
          <a:effectLst/>
        </p:spPr>
      </p:cxnSp>
      <p:cxnSp>
        <p:nvCxnSpPr>
          <p:cNvPr id="722" name="Straight Connector 721"/>
          <p:cNvCxnSpPr/>
          <p:nvPr/>
        </p:nvCxnSpPr>
        <p:spPr>
          <a:xfrm>
            <a:off x="6253744" y="5595105"/>
            <a:ext cx="0" cy="257814"/>
          </a:xfrm>
          <a:prstGeom prst="line">
            <a:avLst/>
          </a:prstGeom>
          <a:noFill/>
          <a:ln w="19050" cap="flat" cmpd="sng" algn="ctr">
            <a:solidFill>
              <a:srgbClr val="FF0000"/>
            </a:solidFill>
            <a:prstDash val="solid"/>
            <a:miter lim="800000"/>
          </a:ln>
          <a:effectLst/>
        </p:spPr>
      </p:cxnSp>
      <p:cxnSp>
        <p:nvCxnSpPr>
          <p:cNvPr id="723" name="Straight Connector 722"/>
          <p:cNvCxnSpPr/>
          <p:nvPr/>
        </p:nvCxnSpPr>
        <p:spPr>
          <a:xfrm>
            <a:off x="6253744" y="5852918"/>
            <a:ext cx="790963" cy="0"/>
          </a:xfrm>
          <a:prstGeom prst="line">
            <a:avLst/>
          </a:prstGeom>
          <a:noFill/>
          <a:ln w="19050" cap="flat" cmpd="sng" algn="ctr">
            <a:solidFill>
              <a:srgbClr val="FF0000"/>
            </a:solidFill>
            <a:prstDash val="solid"/>
            <a:miter lim="800000"/>
          </a:ln>
          <a:effectLst/>
        </p:spPr>
      </p:cxnSp>
      <p:cxnSp>
        <p:nvCxnSpPr>
          <p:cNvPr id="724" name="Straight Connector 723"/>
          <p:cNvCxnSpPr/>
          <p:nvPr/>
        </p:nvCxnSpPr>
        <p:spPr>
          <a:xfrm>
            <a:off x="5468077" y="5595105"/>
            <a:ext cx="0" cy="257814"/>
          </a:xfrm>
          <a:prstGeom prst="line">
            <a:avLst/>
          </a:prstGeom>
          <a:noFill/>
          <a:ln w="19050" cap="flat" cmpd="sng" algn="ctr">
            <a:solidFill>
              <a:srgbClr val="FF0000"/>
            </a:solidFill>
            <a:prstDash val="solid"/>
            <a:miter lim="800000"/>
          </a:ln>
          <a:effectLst/>
        </p:spPr>
      </p:cxnSp>
      <p:cxnSp>
        <p:nvCxnSpPr>
          <p:cNvPr id="725" name="Straight Connector 724"/>
          <p:cNvCxnSpPr/>
          <p:nvPr/>
        </p:nvCxnSpPr>
        <p:spPr>
          <a:xfrm>
            <a:off x="3879002" y="5595105"/>
            <a:ext cx="0" cy="257814"/>
          </a:xfrm>
          <a:prstGeom prst="line">
            <a:avLst/>
          </a:prstGeom>
          <a:noFill/>
          <a:ln w="19050" cap="flat" cmpd="sng" algn="ctr">
            <a:solidFill>
              <a:srgbClr val="FF0000"/>
            </a:solidFill>
            <a:prstDash val="solid"/>
            <a:miter lim="800000"/>
          </a:ln>
          <a:effectLst/>
        </p:spPr>
      </p:cxnSp>
      <p:sp>
        <p:nvSpPr>
          <p:cNvPr id="728" name="TextBox 727"/>
          <p:cNvSpPr txBox="1"/>
          <p:nvPr/>
        </p:nvSpPr>
        <p:spPr>
          <a:xfrm>
            <a:off x="7311567" y="5229591"/>
            <a:ext cx="512848" cy="239896"/>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400" dirty="0">
                <a:solidFill>
                  <a:prstClr val="black"/>
                </a:solidFill>
                <a:latin typeface="Calibri"/>
                <a:ea typeface="+mn-ea"/>
              </a:rPr>
              <a:t>Time</a:t>
            </a:r>
          </a:p>
        </p:txBody>
      </p:sp>
      <p:sp>
        <p:nvSpPr>
          <p:cNvPr id="729" name="TextBox 728"/>
          <p:cNvSpPr txBox="1"/>
          <p:nvPr/>
        </p:nvSpPr>
        <p:spPr>
          <a:xfrm>
            <a:off x="7311567" y="5815614"/>
            <a:ext cx="512848" cy="239896"/>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400" dirty="0">
                <a:solidFill>
                  <a:prstClr val="black"/>
                </a:solidFill>
                <a:latin typeface="Calibri"/>
                <a:ea typeface="+mn-ea"/>
              </a:rPr>
              <a:t>Time</a:t>
            </a:r>
          </a:p>
        </p:txBody>
      </p:sp>
      <p:sp>
        <p:nvSpPr>
          <p:cNvPr id="731" name="Rectangle 730"/>
          <p:cNvSpPr/>
          <p:nvPr/>
        </p:nvSpPr>
        <p:spPr>
          <a:xfrm>
            <a:off x="3980400" y="5637051"/>
            <a:ext cx="295599" cy="21155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732" name="Rectangle 731"/>
          <p:cNvSpPr/>
          <p:nvPr/>
        </p:nvSpPr>
        <p:spPr>
          <a:xfrm>
            <a:off x="3884943" y="5637051"/>
            <a:ext cx="95457" cy="211550"/>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sp>
        <p:nvSpPr>
          <p:cNvPr id="733" name="Rectangle 732"/>
          <p:cNvSpPr/>
          <p:nvPr/>
        </p:nvSpPr>
        <p:spPr>
          <a:xfrm>
            <a:off x="4367566" y="5637051"/>
            <a:ext cx="295599" cy="21155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734" name="Rectangle 733"/>
          <p:cNvSpPr/>
          <p:nvPr/>
        </p:nvSpPr>
        <p:spPr>
          <a:xfrm>
            <a:off x="4272109" y="5637051"/>
            <a:ext cx="95457" cy="211550"/>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sp>
        <p:nvSpPr>
          <p:cNvPr id="735" name="Rectangle 734"/>
          <p:cNvSpPr/>
          <p:nvPr/>
        </p:nvSpPr>
        <p:spPr>
          <a:xfrm>
            <a:off x="5570264" y="5640730"/>
            <a:ext cx="295599" cy="21155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736" name="Rectangle 735"/>
          <p:cNvSpPr/>
          <p:nvPr/>
        </p:nvSpPr>
        <p:spPr>
          <a:xfrm>
            <a:off x="5474807" y="5640730"/>
            <a:ext cx="95457" cy="211550"/>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sp>
        <p:nvSpPr>
          <p:cNvPr id="737" name="Rectangle 736"/>
          <p:cNvSpPr/>
          <p:nvPr/>
        </p:nvSpPr>
        <p:spPr>
          <a:xfrm>
            <a:off x="5957430" y="5640730"/>
            <a:ext cx="295599" cy="21155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738" name="Rectangle 737"/>
          <p:cNvSpPr/>
          <p:nvPr/>
        </p:nvSpPr>
        <p:spPr>
          <a:xfrm>
            <a:off x="5861973" y="5640730"/>
            <a:ext cx="95457" cy="211550"/>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739" name="Straight Connector 738"/>
          <p:cNvCxnSpPr/>
          <p:nvPr/>
        </p:nvCxnSpPr>
        <p:spPr>
          <a:xfrm>
            <a:off x="4374116" y="5168792"/>
            <a:ext cx="0" cy="555219"/>
          </a:xfrm>
          <a:prstGeom prst="line">
            <a:avLst/>
          </a:prstGeom>
          <a:noFill/>
          <a:ln w="6350" cap="flat" cmpd="sng" algn="ctr">
            <a:solidFill>
              <a:sysClr val="windowText" lastClr="000000"/>
            </a:solidFill>
            <a:prstDash val="solid"/>
            <a:miter lim="800000"/>
          </a:ln>
          <a:effectLst/>
        </p:spPr>
      </p:cxnSp>
      <p:sp>
        <p:nvSpPr>
          <p:cNvPr id="740" name="TextBox 739"/>
          <p:cNvSpPr txBox="1"/>
          <p:nvPr/>
        </p:nvSpPr>
        <p:spPr>
          <a:xfrm>
            <a:off x="4014218" y="3211556"/>
            <a:ext cx="4182021" cy="923330"/>
          </a:xfrm>
          <a:prstGeom prst="rect">
            <a:avLst/>
          </a:prstGeom>
          <a:noFill/>
        </p:spPr>
        <p:txBody>
          <a:bodyPr wrap="square" rtlCol="0">
            <a:spAutoFit/>
          </a:bodyPr>
          <a:lstStyle/>
          <a:p>
            <a:pPr marL="285750" indent="-285750" defTabSz="685800" eaLnBrk="1" fontAlgn="auto" hangingPunct="1">
              <a:spcBef>
                <a:spcPts val="0"/>
              </a:spcBef>
              <a:spcAft>
                <a:spcPts val="0"/>
              </a:spcAft>
              <a:buClrTx/>
              <a:buSzTx/>
              <a:buFont typeface="Arial" panose="020B0604020202020204" pitchFamily="34" charset="0"/>
              <a:buChar char="•"/>
            </a:pPr>
            <a:r>
              <a:rPr lang="en-US" sz="1800" b="1" dirty="0">
                <a:solidFill>
                  <a:prstClr val="black"/>
                </a:solidFill>
                <a:latin typeface="+mj-lt"/>
                <a:ea typeface="+mn-ea"/>
              </a:rPr>
              <a:t>If we use Option 2, the design for LDR and HDR can be unified and the IDFT durations are aligned</a:t>
            </a:r>
          </a:p>
        </p:txBody>
      </p:sp>
      <p:sp>
        <p:nvSpPr>
          <p:cNvPr id="741" name="Right Brace 740"/>
          <p:cNvSpPr/>
          <p:nvPr/>
        </p:nvSpPr>
        <p:spPr>
          <a:xfrm rot="5400000" flipH="1">
            <a:off x="4424837" y="4742118"/>
            <a:ext cx="187492" cy="291500"/>
          </a:xfrm>
          <a:prstGeom prst="rightBrace">
            <a:avLst/>
          </a:prstGeom>
          <a:noFill/>
          <a:ln w="635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a:ea typeface="+mn-ea"/>
              <a:cs typeface="+mn-cs"/>
            </a:endParaRPr>
          </a:p>
        </p:txBody>
      </p:sp>
      <p:sp>
        <p:nvSpPr>
          <p:cNvPr id="742" name="Right Brace 741"/>
          <p:cNvSpPr/>
          <p:nvPr/>
        </p:nvSpPr>
        <p:spPr>
          <a:xfrm rot="16200000">
            <a:off x="4442971" y="5357428"/>
            <a:ext cx="151223" cy="291500"/>
          </a:xfrm>
          <a:prstGeom prst="rightBrace">
            <a:avLst/>
          </a:prstGeom>
          <a:noFill/>
          <a:ln w="635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a:ea typeface="+mn-ea"/>
              <a:cs typeface="+mn-cs"/>
            </a:endParaRPr>
          </a:p>
        </p:txBody>
      </p:sp>
      <p:pic>
        <p:nvPicPr>
          <p:cNvPr id="743" name="Picture 742"/>
          <p:cNvPicPr>
            <a:picLocks noChangeAspect="1"/>
          </p:cNvPicPr>
          <p:nvPr/>
        </p:nvPicPr>
        <p:blipFill>
          <a:blip r:embed="rId2"/>
          <a:stretch>
            <a:fillRect/>
          </a:stretch>
        </p:blipFill>
        <p:spPr>
          <a:xfrm>
            <a:off x="557651" y="4694787"/>
            <a:ext cx="2438603" cy="1503230"/>
          </a:xfrm>
          <a:prstGeom prst="rect">
            <a:avLst/>
          </a:prstGeom>
        </p:spPr>
      </p:pic>
      <p:cxnSp>
        <p:nvCxnSpPr>
          <p:cNvPr id="745" name="Straight Arrow Connector 744"/>
          <p:cNvCxnSpPr/>
          <p:nvPr/>
        </p:nvCxnSpPr>
        <p:spPr>
          <a:xfrm flipV="1">
            <a:off x="3068762" y="5184484"/>
            <a:ext cx="606387" cy="41445"/>
          </a:xfrm>
          <a:prstGeom prst="straightConnector1">
            <a:avLst/>
          </a:prstGeom>
          <a:noFill/>
          <a:ln w="6350" cap="flat" cmpd="sng" algn="ctr">
            <a:solidFill>
              <a:sysClr val="windowText" lastClr="000000"/>
            </a:solidFill>
            <a:prstDash val="solid"/>
            <a:miter lim="800000"/>
            <a:tailEnd type="triangle"/>
          </a:ln>
          <a:effectLst/>
        </p:spPr>
      </p:cxnSp>
      <p:cxnSp>
        <p:nvCxnSpPr>
          <p:cNvPr id="746" name="Straight Arrow Connector 745"/>
          <p:cNvCxnSpPr/>
          <p:nvPr/>
        </p:nvCxnSpPr>
        <p:spPr>
          <a:xfrm>
            <a:off x="3093859" y="5608015"/>
            <a:ext cx="606030" cy="45796"/>
          </a:xfrm>
          <a:prstGeom prst="straightConnector1">
            <a:avLst/>
          </a:prstGeom>
          <a:noFill/>
          <a:ln w="6350" cap="flat" cmpd="sng" algn="ctr">
            <a:solidFill>
              <a:sysClr val="windowText" lastClr="000000"/>
            </a:solidFill>
            <a:prstDash val="solid"/>
            <a:miter lim="800000"/>
            <a:tailEnd type="triangle"/>
          </a:ln>
          <a:effectLst/>
        </p:spPr>
      </p:cxnSp>
      <p:sp>
        <p:nvSpPr>
          <p:cNvPr id="749" name="TextBox 748"/>
          <p:cNvSpPr txBox="1"/>
          <p:nvPr/>
        </p:nvSpPr>
        <p:spPr>
          <a:xfrm>
            <a:off x="3124953" y="4924102"/>
            <a:ext cx="414275" cy="184976"/>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rPr>
              <a:t>HDR</a:t>
            </a:r>
          </a:p>
        </p:txBody>
      </p:sp>
      <p:sp>
        <p:nvSpPr>
          <p:cNvPr id="750" name="TextBox 749"/>
          <p:cNvSpPr txBox="1"/>
          <p:nvPr/>
        </p:nvSpPr>
        <p:spPr>
          <a:xfrm>
            <a:off x="3145087" y="5365928"/>
            <a:ext cx="384046" cy="184976"/>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rPr>
              <a:t>LDR</a:t>
            </a:r>
          </a:p>
        </p:txBody>
      </p:sp>
      <p:sp>
        <p:nvSpPr>
          <p:cNvPr id="13" name="Freeform: Shape 12"/>
          <p:cNvSpPr/>
          <p:nvPr/>
        </p:nvSpPr>
        <p:spPr bwMode="auto">
          <a:xfrm>
            <a:off x="4521200" y="4253572"/>
            <a:ext cx="679807" cy="407327"/>
          </a:xfrm>
          <a:custGeom>
            <a:avLst/>
            <a:gdLst>
              <a:gd name="connsiteX0" fmla="*/ 0 w 609600"/>
              <a:gd name="connsiteY0" fmla="*/ 647700 h 647700"/>
              <a:gd name="connsiteX1" fmla="*/ 127000 w 609600"/>
              <a:gd name="connsiteY1" fmla="*/ 342900 h 647700"/>
              <a:gd name="connsiteX2" fmla="*/ 609600 w 609600"/>
              <a:gd name="connsiteY2" fmla="*/ 0 h 647700"/>
            </a:gdLst>
            <a:ahLst/>
            <a:cxnLst>
              <a:cxn ang="0">
                <a:pos x="connsiteX0" y="connsiteY0"/>
              </a:cxn>
              <a:cxn ang="0">
                <a:pos x="connsiteX1" y="connsiteY1"/>
              </a:cxn>
              <a:cxn ang="0">
                <a:pos x="connsiteX2" y="connsiteY2"/>
              </a:cxn>
            </a:cxnLst>
            <a:rect l="l" t="t" r="r" b="b"/>
            <a:pathLst>
              <a:path w="609600" h="647700">
                <a:moveTo>
                  <a:pt x="0" y="647700"/>
                </a:moveTo>
                <a:cubicBezTo>
                  <a:pt x="12700" y="549275"/>
                  <a:pt x="25400" y="450850"/>
                  <a:pt x="127000" y="342900"/>
                </a:cubicBezTo>
                <a:cubicBezTo>
                  <a:pt x="228600" y="234950"/>
                  <a:pt x="419100" y="117475"/>
                  <a:pt x="609600" y="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53" name="Freeform: Shape 752"/>
          <p:cNvSpPr/>
          <p:nvPr/>
        </p:nvSpPr>
        <p:spPr bwMode="auto">
          <a:xfrm>
            <a:off x="4508189" y="4266636"/>
            <a:ext cx="692818" cy="1041963"/>
          </a:xfrm>
          <a:custGeom>
            <a:avLst/>
            <a:gdLst>
              <a:gd name="connsiteX0" fmla="*/ 0 w 609600"/>
              <a:gd name="connsiteY0" fmla="*/ 647700 h 647700"/>
              <a:gd name="connsiteX1" fmla="*/ 127000 w 609600"/>
              <a:gd name="connsiteY1" fmla="*/ 342900 h 647700"/>
              <a:gd name="connsiteX2" fmla="*/ 609600 w 609600"/>
              <a:gd name="connsiteY2" fmla="*/ 0 h 647700"/>
            </a:gdLst>
            <a:ahLst/>
            <a:cxnLst>
              <a:cxn ang="0">
                <a:pos x="connsiteX0" y="connsiteY0"/>
              </a:cxn>
              <a:cxn ang="0">
                <a:pos x="connsiteX1" y="connsiteY1"/>
              </a:cxn>
              <a:cxn ang="0">
                <a:pos x="connsiteX2" y="connsiteY2"/>
              </a:cxn>
            </a:cxnLst>
            <a:rect l="l" t="t" r="r" b="b"/>
            <a:pathLst>
              <a:path w="609600" h="647700">
                <a:moveTo>
                  <a:pt x="0" y="647700"/>
                </a:moveTo>
                <a:cubicBezTo>
                  <a:pt x="12700" y="549275"/>
                  <a:pt x="25400" y="450850"/>
                  <a:pt x="127000" y="342900"/>
                </a:cubicBezTo>
                <a:cubicBezTo>
                  <a:pt x="228600" y="234950"/>
                  <a:pt x="419100" y="117475"/>
                  <a:pt x="609600" y="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754" name="Straight Arrow Connector 753"/>
          <p:cNvCxnSpPr/>
          <p:nvPr/>
        </p:nvCxnSpPr>
        <p:spPr bwMode="auto">
          <a:xfrm>
            <a:off x="5862482" y="6013055"/>
            <a:ext cx="383270" cy="0"/>
          </a:xfrm>
          <a:prstGeom prst="straightConnector1">
            <a:avLst/>
          </a:prstGeom>
          <a:solidFill>
            <a:srgbClr val="00B8FF"/>
          </a:solidFill>
          <a:ln w="9525" cap="flat" cmpd="sng" algn="ctr">
            <a:solidFill>
              <a:schemeClr val="tx1"/>
            </a:solidFill>
            <a:prstDash val="solid"/>
            <a:round/>
            <a:headEnd type="triangle" w="med" len="med"/>
            <a:tailEnd type="triangle" w="med" len="med"/>
          </a:ln>
          <a:effectLst/>
        </p:spPr>
      </p:cxnSp>
      <mc:AlternateContent xmlns:mc="http://schemas.openxmlformats.org/markup-compatibility/2006" xmlns:a14="http://schemas.microsoft.com/office/drawing/2010/main">
        <mc:Choice Requires="a14">
          <p:sp>
            <p:nvSpPr>
              <p:cNvPr id="755" name="Rectangle 754"/>
              <p:cNvSpPr/>
              <p:nvPr/>
            </p:nvSpPr>
            <p:spPr>
              <a:xfrm>
                <a:off x="5862482" y="6004634"/>
                <a:ext cx="411588" cy="276999"/>
              </a:xfrm>
              <a:prstGeom prst="rect">
                <a:avLst/>
              </a:prstGeom>
            </p:spPr>
            <p:txBody>
              <a:bodyPr wrap="none">
                <a:spAutoFit/>
              </a:bodyPr>
              <a:lstStyle/>
              <a:p>
                <a:r>
                  <a:rPr lang="en-US" sz="1200" dirty="0">
                    <a:solidFill>
                      <a:prstClr val="black"/>
                    </a:solidFill>
                    <a:latin typeface="Calibri"/>
                  </a:rPr>
                  <a:t>2</a:t>
                </a:r>
                <a14:m>
                  <m:oMath xmlns:m="http://schemas.openxmlformats.org/officeDocument/2006/math">
                    <m:r>
                      <a:rPr lang="en-US" sz="1200" b="0" i="1" smtClean="0">
                        <a:solidFill>
                          <a:prstClr val="black"/>
                        </a:solidFill>
                        <a:latin typeface="Cambria Math" panose="02040503050406030204" pitchFamily="18" charset="0"/>
                      </a:rPr>
                      <m:t>𝜇</m:t>
                    </m:r>
                  </m:oMath>
                </a14:m>
                <a:r>
                  <a:rPr lang="en-US" sz="1200" dirty="0">
                    <a:solidFill>
                      <a:schemeClr val="tx1"/>
                    </a:solidFill>
                  </a:rPr>
                  <a:t>s</a:t>
                </a:r>
              </a:p>
            </p:txBody>
          </p:sp>
        </mc:Choice>
        <mc:Fallback xmlns="">
          <p:sp>
            <p:nvSpPr>
              <p:cNvPr id="755" name="Rectangle 754"/>
              <p:cNvSpPr>
                <a:spLocks noRot="1" noChangeAspect="1" noMove="1" noResize="1" noEditPoints="1" noAdjustHandles="1" noChangeArrowheads="1" noChangeShapeType="1" noTextEdit="1"/>
              </p:cNvSpPr>
              <p:nvPr/>
            </p:nvSpPr>
            <p:spPr>
              <a:xfrm>
                <a:off x="5862482" y="6004634"/>
                <a:ext cx="411588" cy="276999"/>
              </a:xfrm>
              <a:prstGeom prst="rect">
                <a:avLst/>
              </a:prstGeom>
              <a:blipFill>
                <a:blip r:embed="rId3"/>
                <a:stretch>
                  <a:fillRect l="-1493" b="-20000"/>
                </a:stretch>
              </a:blipFill>
            </p:spPr>
            <p:txBody>
              <a:bodyPr/>
              <a:lstStyle/>
              <a:p>
                <a:r>
                  <a:rPr lang="en-US">
                    <a:noFill/>
                  </a:rPr>
                  <a:t> </a:t>
                </a:r>
              </a:p>
            </p:txBody>
          </p:sp>
        </mc:Fallback>
      </mc:AlternateContent>
      <p:grpSp>
        <p:nvGrpSpPr>
          <p:cNvPr id="3" name="Group 2"/>
          <p:cNvGrpSpPr/>
          <p:nvPr/>
        </p:nvGrpSpPr>
        <p:grpSpPr>
          <a:xfrm>
            <a:off x="1064494" y="1708027"/>
            <a:ext cx="6887390" cy="1199132"/>
            <a:chOff x="827584" y="1804754"/>
            <a:chExt cx="6887390" cy="1552878"/>
          </a:xfrm>
        </p:grpSpPr>
        <p:cxnSp>
          <p:nvCxnSpPr>
            <p:cNvPr id="204" name="Straight Arrow Connector 203"/>
            <p:cNvCxnSpPr/>
            <p:nvPr/>
          </p:nvCxnSpPr>
          <p:spPr>
            <a:xfrm>
              <a:off x="3275856" y="2204864"/>
              <a:ext cx="4340184" cy="0"/>
            </a:xfrm>
            <a:prstGeom prst="straightConnector1">
              <a:avLst/>
            </a:prstGeom>
            <a:noFill/>
            <a:ln w="6350" cap="flat" cmpd="sng" algn="ctr">
              <a:solidFill>
                <a:sysClr val="windowText" lastClr="000000"/>
              </a:solidFill>
              <a:prstDash val="solid"/>
              <a:miter lim="800000"/>
              <a:tailEnd type="triangle"/>
            </a:ln>
            <a:effectLst/>
          </p:spPr>
        </p:cxnSp>
        <p:grpSp>
          <p:nvGrpSpPr>
            <p:cNvPr id="248" name="Group 247"/>
            <p:cNvGrpSpPr/>
            <p:nvPr/>
          </p:nvGrpSpPr>
          <p:grpSpPr>
            <a:xfrm>
              <a:off x="3316902" y="1875200"/>
              <a:ext cx="3528907" cy="326616"/>
              <a:chOff x="3198641" y="5289131"/>
              <a:chExt cx="3297577" cy="495381"/>
            </a:xfrm>
          </p:grpSpPr>
          <p:sp>
            <p:nvSpPr>
              <p:cNvPr id="249" name="Rectangle 248"/>
              <p:cNvSpPr/>
              <p:nvPr/>
            </p:nvSpPr>
            <p:spPr>
              <a:xfrm>
                <a:off x="3371994" y="5391515"/>
                <a:ext cx="650655"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black"/>
                  </a:solidFill>
                  <a:effectLst/>
                  <a:uLnTx/>
                  <a:uFillTx/>
                  <a:latin typeface="Calibri"/>
                  <a:ea typeface="+mn-ea"/>
                  <a:cs typeface="+mn-cs"/>
                </a:endParaRPr>
              </a:p>
            </p:txBody>
          </p:sp>
          <p:sp>
            <p:nvSpPr>
              <p:cNvPr id="250" name="Rectangle 249"/>
              <p:cNvSpPr/>
              <p:nvPr/>
            </p:nvSpPr>
            <p:spPr>
              <a:xfrm>
                <a:off x="3199094" y="5391515"/>
                <a:ext cx="168235"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251" name="Straight Connector 250"/>
              <p:cNvCxnSpPr/>
              <p:nvPr/>
            </p:nvCxnSpPr>
            <p:spPr>
              <a:xfrm>
                <a:off x="3198641" y="5289131"/>
                <a:ext cx="821531" cy="0"/>
              </a:xfrm>
              <a:prstGeom prst="line">
                <a:avLst/>
              </a:prstGeom>
              <a:noFill/>
              <a:ln w="19050" cap="flat" cmpd="sng" algn="ctr">
                <a:solidFill>
                  <a:srgbClr val="FF0000"/>
                </a:solidFill>
                <a:prstDash val="solid"/>
                <a:miter lim="800000"/>
              </a:ln>
              <a:effectLst/>
            </p:spPr>
          </p:cxnSp>
          <p:cxnSp>
            <p:nvCxnSpPr>
              <p:cNvPr id="252" name="Straight Connector 251"/>
              <p:cNvCxnSpPr/>
              <p:nvPr/>
            </p:nvCxnSpPr>
            <p:spPr>
              <a:xfrm>
                <a:off x="4022554" y="5295302"/>
                <a:ext cx="0" cy="489210"/>
              </a:xfrm>
              <a:prstGeom prst="line">
                <a:avLst/>
              </a:prstGeom>
              <a:noFill/>
              <a:ln w="19050" cap="flat" cmpd="sng" algn="ctr">
                <a:solidFill>
                  <a:srgbClr val="FF0000"/>
                </a:solidFill>
                <a:prstDash val="solid"/>
                <a:miter lim="800000"/>
              </a:ln>
              <a:effectLst/>
            </p:spPr>
          </p:cxnSp>
          <p:cxnSp>
            <p:nvCxnSpPr>
              <p:cNvPr id="253" name="Straight Connector 252"/>
              <p:cNvCxnSpPr/>
              <p:nvPr/>
            </p:nvCxnSpPr>
            <p:spPr>
              <a:xfrm>
                <a:off x="4022554" y="5784512"/>
                <a:ext cx="823912" cy="0"/>
              </a:xfrm>
              <a:prstGeom prst="line">
                <a:avLst/>
              </a:prstGeom>
              <a:noFill/>
              <a:ln w="19050" cap="flat" cmpd="sng" algn="ctr">
                <a:solidFill>
                  <a:srgbClr val="FF0000"/>
                </a:solidFill>
                <a:prstDash val="solid"/>
                <a:miter lim="800000"/>
              </a:ln>
              <a:effectLst/>
            </p:spPr>
          </p:cxnSp>
          <p:sp>
            <p:nvSpPr>
              <p:cNvPr id="254" name="Rectangle 253"/>
              <p:cNvSpPr/>
              <p:nvPr/>
            </p:nvSpPr>
            <p:spPr>
              <a:xfrm>
                <a:off x="5021746" y="5391515"/>
                <a:ext cx="650655" cy="39299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black"/>
                  </a:solidFill>
                  <a:effectLst/>
                  <a:uLnTx/>
                  <a:uFillTx/>
                  <a:latin typeface="Calibri"/>
                  <a:ea typeface="+mn-ea"/>
                  <a:cs typeface="+mn-cs"/>
                </a:endParaRPr>
              </a:p>
            </p:txBody>
          </p:sp>
          <p:sp>
            <p:nvSpPr>
              <p:cNvPr id="255" name="Rectangle 254"/>
              <p:cNvSpPr/>
              <p:nvPr/>
            </p:nvSpPr>
            <p:spPr>
              <a:xfrm>
                <a:off x="4848846" y="5391515"/>
                <a:ext cx="168235" cy="392997"/>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Calibri"/>
                    <a:ea typeface="+mn-ea"/>
                    <a:cs typeface="+mn-cs"/>
                  </a:rPr>
                  <a:t>CP</a:t>
                </a:r>
              </a:p>
            </p:txBody>
          </p:sp>
          <p:cxnSp>
            <p:nvCxnSpPr>
              <p:cNvPr id="256" name="Straight Connector 255"/>
              <p:cNvCxnSpPr/>
              <p:nvPr/>
            </p:nvCxnSpPr>
            <p:spPr>
              <a:xfrm>
                <a:off x="4848393" y="5297719"/>
                <a:ext cx="821531" cy="0"/>
              </a:xfrm>
              <a:prstGeom prst="line">
                <a:avLst/>
              </a:prstGeom>
              <a:noFill/>
              <a:ln w="19050" cap="flat" cmpd="sng" algn="ctr">
                <a:solidFill>
                  <a:srgbClr val="FF0000"/>
                </a:solidFill>
                <a:prstDash val="solid"/>
                <a:miter lim="800000"/>
              </a:ln>
              <a:effectLst/>
            </p:spPr>
          </p:cxnSp>
          <p:cxnSp>
            <p:nvCxnSpPr>
              <p:cNvPr id="257" name="Straight Connector 256"/>
              <p:cNvCxnSpPr/>
              <p:nvPr/>
            </p:nvCxnSpPr>
            <p:spPr>
              <a:xfrm>
                <a:off x="5672306" y="5295302"/>
                <a:ext cx="0" cy="489210"/>
              </a:xfrm>
              <a:prstGeom prst="line">
                <a:avLst/>
              </a:prstGeom>
              <a:noFill/>
              <a:ln w="19050" cap="flat" cmpd="sng" algn="ctr">
                <a:solidFill>
                  <a:srgbClr val="FF0000"/>
                </a:solidFill>
                <a:prstDash val="solid"/>
                <a:miter lim="800000"/>
              </a:ln>
              <a:effectLst/>
            </p:spPr>
          </p:cxnSp>
          <p:cxnSp>
            <p:nvCxnSpPr>
              <p:cNvPr id="258" name="Straight Connector 257"/>
              <p:cNvCxnSpPr/>
              <p:nvPr/>
            </p:nvCxnSpPr>
            <p:spPr>
              <a:xfrm>
                <a:off x="5672306" y="5784512"/>
                <a:ext cx="823912" cy="0"/>
              </a:xfrm>
              <a:prstGeom prst="line">
                <a:avLst/>
              </a:prstGeom>
              <a:noFill/>
              <a:ln w="19050" cap="flat" cmpd="sng" algn="ctr">
                <a:solidFill>
                  <a:srgbClr val="FF0000"/>
                </a:solidFill>
                <a:prstDash val="solid"/>
                <a:miter lim="800000"/>
              </a:ln>
              <a:effectLst/>
            </p:spPr>
          </p:cxnSp>
          <p:cxnSp>
            <p:nvCxnSpPr>
              <p:cNvPr id="259" name="Straight Connector 258"/>
              <p:cNvCxnSpPr/>
              <p:nvPr/>
            </p:nvCxnSpPr>
            <p:spPr>
              <a:xfrm>
                <a:off x="4853911" y="5295302"/>
                <a:ext cx="0" cy="489210"/>
              </a:xfrm>
              <a:prstGeom prst="line">
                <a:avLst/>
              </a:prstGeom>
              <a:noFill/>
              <a:ln w="19050" cap="flat" cmpd="sng" algn="ctr">
                <a:solidFill>
                  <a:srgbClr val="FF0000"/>
                </a:solidFill>
                <a:prstDash val="solid"/>
                <a:miter lim="800000"/>
              </a:ln>
              <a:effectLst/>
            </p:spPr>
          </p:cxnSp>
          <p:cxnSp>
            <p:nvCxnSpPr>
              <p:cNvPr id="260" name="Straight Connector 259"/>
              <p:cNvCxnSpPr/>
              <p:nvPr/>
            </p:nvCxnSpPr>
            <p:spPr>
              <a:xfrm>
                <a:off x="3198641" y="5295302"/>
                <a:ext cx="0" cy="489210"/>
              </a:xfrm>
              <a:prstGeom prst="line">
                <a:avLst/>
              </a:prstGeom>
              <a:noFill/>
              <a:ln w="19050" cap="flat" cmpd="sng" algn="ctr">
                <a:solidFill>
                  <a:srgbClr val="FF0000"/>
                </a:solidFill>
                <a:prstDash val="solid"/>
                <a:miter lim="800000"/>
              </a:ln>
              <a:effectLst/>
            </p:spPr>
          </p:cxnSp>
        </p:grpSp>
        <p:sp>
          <p:nvSpPr>
            <p:cNvPr id="264" name="TextBox 263"/>
            <p:cNvSpPr txBox="1"/>
            <p:nvPr/>
          </p:nvSpPr>
          <p:spPr>
            <a:xfrm>
              <a:off x="7143287" y="2155145"/>
              <a:ext cx="571687" cy="300131"/>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rPr>
                <a:t>Time</a:t>
              </a:r>
            </a:p>
          </p:txBody>
        </p:sp>
        <p:sp>
          <p:nvSpPr>
            <p:cNvPr id="7" name="TextBox 6"/>
            <p:cNvSpPr txBox="1"/>
            <p:nvPr/>
          </p:nvSpPr>
          <p:spPr>
            <a:xfrm>
              <a:off x="827584" y="1804754"/>
              <a:ext cx="2100255" cy="400110"/>
            </a:xfrm>
            <a:prstGeom prst="rect">
              <a:avLst/>
            </a:prstGeom>
            <a:noFill/>
          </p:spPr>
          <p:txBody>
            <a:bodyPr wrap="none" rtlCol="0">
              <a:spAutoFit/>
            </a:bodyPr>
            <a:lstStyle/>
            <a:p>
              <a:r>
                <a:rPr lang="en-US" sz="2000" dirty="0">
                  <a:solidFill>
                    <a:schemeClr val="tx1"/>
                  </a:solidFill>
                </a:rPr>
                <a:t>Option 1 for LDR:</a:t>
              </a:r>
            </a:p>
          </p:txBody>
        </p:sp>
        <p:sp>
          <p:nvSpPr>
            <p:cNvPr id="268" name="TextBox 267"/>
            <p:cNvSpPr txBox="1"/>
            <p:nvPr/>
          </p:nvSpPr>
          <p:spPr>
            <a:xfrm>
              <a:off x="834088" y="2669912"/>
              <a:ext cx="2129109" cy="400110"/>
            </a:xfrm>
            <a:prstGeom prst="rect">
              <a:avLst/>
            </a:prstGeom>
            <a:noFill/>
          </p:spPr>
          <p:txBody>
            <a:bodyPr wrap="none" rtlCol="0">
              <a:spAutoFit/>
            </a:bodyPr>
            <a:lstStyle/>
            <a:p>
              <a:r>
                <a:rPr lang="en-US" sz="2000" dirty="0">
                  <a:solidFill>
                    <a:schemeClr val="tx1"/>
                  </a:solidFill>
                </a:rPr>
                <a:t>Option 2 for LDR:</a:t>
              </a:r>
            </a:p>
          </p:txBody>
        </p:sp>
        <p:grpSp>
          <p:nvGrpSpPr>
            <p:cNvPr id="570" name="Group 569"/>
            <p:cNvGrpSpPr/>
            <p:nvPr/>
          </p:nvGrpSpPr>
          <p:grpSpPr>
            <a:xfrm>
              <a:off x="3275857" y="2670696"/>
              <a:ext cx="4439117" cy="594854"/>
              <a:chOff x="2701198" y="3692616"/>
              <a:chExt cx="4246995" cy="594854"/>
            </a:xfrm>
          </p:grpSpPr>
          <p:cxnSp>
            <p:nvCxnSpPr>
              <p:cNvPr id="571" name="Straight Arrow Connector 570"/>
              <p:cNvCxnSpPr/>
              <p:nvPr/>
            </p:nvCxnSpPr>
            <p:spPr>
              <a:xfrm>
                <a:off x="2701198" y="4030678"/>
                <a:ext cx="4152343" cy="0"/>
              </a:xfrm>
              <a:prstGeom prst="straightConnector1">
                <a:avLst/>
              </a:prstGeom>
              <a:noFill/>
              <a:ln w="6350" cap="flat" cmpd="sng" algn="ctr">
                <a:solidFill>
                  <a:sysClr val="windowText" lastClr="000000"/>
                </a:solidFill>
                <a:prstDash val="solid"/>
                <a:miter lim="800000"/>
                <a:tailEnd type="triangle"/>
              </a:ln>
              <a:effectLst/>
            </p:spPr>
          </p:cxnSp>
          <p:cxnSp>
            <p:nvCxnSpPr>
              <p:cNvPr id="572" name="Straight Connector 571"/>
              <p:cNvCxnSpPr/>
              <p:nvPr/>
            </p:nvCxnSpPr>
            <p:spPr>
              <a:xfrm>
                <a:off x="2740468" y="3692616"/>
                <a:ext cx="841113" cy="0"/>
              </a:xfrm>
              <a:prstGeom prst="line">
                <a:avLst/>
              </a:prstGeom>
              <a:noFill/>
              <a:ln w="19050" cap="flat" cmpd="sng" algn="ctr">
                <a:solidFill>
                  <a:srgbClr val="FF0000"/>
                </a:solidFill>
                <a:prstDash val="solid"/>
                <a:miter lim="800000"/>
              </a:ln>
              <a:effectLst/>
            </p:spPr>
          </p:cxnSp>
          <p:cxnSp>
            <p:nvCxnSpPr>
              <p:cNvPr id="573" name="Straight Connector 572"/>
              <p:cNvCxnSpPr/>
              <p:nvPr/>
            </p:nvCxnSpPr>
            <p:spPr>
              <a:xfrm>
                <a:off x="3584020" y="3696788"/>
                <a:ext cx="0" cy="330765"/>
              </a:xfrm>
              <a:prstGeom prst="line">
                <a:avLst/>
              </a:prstGeom>
              <a:noFill/>
              <a:ln w="19050" cap="flat" cmpd="sng" algn="ctr">
                <a:solidFill>
                  <a:srgbClr val="FF0000"/>
                </a:solidFill>
                <a:prstDash val="solid"/>
                <a:miter lim="800000"/>
              </a:ln>
              <a:effectLst/>
            </p:spPr>
          </p:cxnSp>
          <p:cxnSp>
            <p:nvCxnSpPr>
              <p:cNvPr id="574" name="Straight Connector 573"/>
              <p:cNvCxnSpPr/>
              <p:nvPr/>
            </p:nvCxnSpPr>
            <p:spPr>
              <a:xfrm>
                <a:off x="3584020" y="4027553"/>
                <a:ext cx="843551" cy="0"/>
              </a:xfrm>
              <a:prstGeom prst="line">
                <a:avLst/>
              </a:prstGeom>
              <a:noFill/>
              <a:ln w="19050" cap="flat" cmpd="sng" algn="ctr">
                <a:solidFill>
                  <a:srgbClr val="FF0000"/>
                </a:solidFill>
                <a:prstDash val="solid"/>
                <a:miter lim="800000"/>
              </a:ln>
              <a:effectLst/>
            </p:spPr>
          </p:cxnSp>
          <p:cxnSp>
            <p:nvCxnSpPr>
              <p:cNvPr id="575" name="Straight Connector 574"/>
              <p:cNvCxnSpPr/>
              <p:nvPr/>
            </p:nvCxnSpPr>
            <p:spPr>
              <a:xfrm>
                <a:off x="4429543" y="3698423"/>
                <a:ext cx="841113" cy="0"/>
              </a:xfrm>
              <a:prstGeom prst="line">
                <a:avLst/>
              </a:prstGeom>
              <a:noFill/>
              <a:ln w="19050" cap="flat" cmpd="sng" algn="ctr">
                <a:solidFill>
                  <a:srgbClr val="FF0000"/>
                </a:solidFill>
                <a:prstDash val="solid"/>
                <a:miter lim="800000"/>
              </a:ln>
              <a:effectLst/>
            </p:spPr>
          </p:cxnSp>
          <p:cxnSp>
            <p:nvCxnSpPr>
              <p:cNvPr id="576" name="Straight Connector 575"/>
              <p:cNvCxnSpPr/>
              <p:nvPr/>
            </p:nvCxnSpPr>
            <p:spPr>
              <a:xfrm>
                <a:off x="5273095" y="3696788"/>
                <a:ext cx="0" cy="330765"/>
              </a:xfrm>
              <a:prstGeom prst="line">
                <a:avLst/>
              </a:prstGeom>
              <a:noFill/>
              <a:ln w="19050" cap="flat" cmpd="sng" algn="ctr">
                <a:solidFill>
                  <a:srgbClr val="FF0000"/>
                </a:solidFill>
                <a:prstDash val="solid"/>
                <a:miter lim="800000"/>
              </a:ln>
              <a:effectLst/>
            </p:spPr>
          </p:cxnSp>
          <p:cxnSp>
            <p:nvCxnSpPr>
              <p:cNvPr id="577" name="Straight Connector 576"/>
              <p:cNvCxnSpPr/>
              <p:nvPr/>
            </p:nvCxnSpPr>
            <p:spPr>
              <a:xfrm>
                <a:off x="5273095" y="4027553"/>
                <a:ext cx="843551" cy="0"/>
              </a:xfrm>
              <a:prstGeom prst="line">
                <a:avLst/>
              </a:prstGeom>
              <a:noFill/>
              <a:ln w="19050" cap="flat" cmpd="sng" algn="ctr">
                <a:solidFill>
                  <a:srgbClr val="FF0000"/>
                </a:solidFill>
                <a:prstDash val="solid"/>
                <a:miter lim="800000"/>
              </a:ln>
              <a:effectLst/>
            </p:spPr>
          </p:cxnSp>
          <p:cxnSp>
            <p:nvCxnSpPr>
              <p:cNvPr id="578" name="Straight Connector 577"/>
              <p:cNvCxnSpPr/>
              <p:nvPr/>
            </p:nvCxnSpPr>
            <p:spPr>
              <a:xfrm>
                <a:off x="4435193" y="3696788"/>
                <a:ext cx="0" cy="330765"/>
              </a:xfrm>
              <a:prstGeom prst="line">
                <a:avLst/>
              </a:prstGeom>
              <a:noFill/>
              <a:ln w="19050" cap="flat" cmpd="sng" algn="ctr">
                <a:solidFill>
                  <a:srgbClr val="FF0000"/>
                </a:solidFill>
                <a:prstDash val="solid"/>
                <a:miter lim="800000"/>
              </a:ln>
              <a:effectLst/>
            </p:spPr>
          </p:cxnSp>
          <p:cxnSp>
            <p:nvCxnSpPr>
              <p:cNvPr id="579" name="Straight Connector 578"/>
              <p:cNvCxnSpPr/>
              <p:nvPr/>
            </p:nvCxnSpPr>
            <p:spPr>
              <a:xfrm>
                <a:off x="2740468" y="3696788"/>
                <a:ext cx="0" cy="330765"/>
              </a:xfrm>
              <a:prstGeom prst="line">
                <a:avLst/>
              </a:prstGeom>
              <a:noFill/>
              <a:ln w="19050" cap="flat" cmpd="sng" algn="ctr">
                <a:solidFill>
                  <a:srgbClr val="FF0000"/>
                </a:solidFill>
                <a:prstDash val="solid"/>
                <a:miter lim="800000"/>
              </a:ln>
              <a:effectLst/>
            </p:spPr>
          </p:cxnSp>
          <p:sp>
            <p:nvSpPr>
              <p:cNvPr id="580" name="TextBox 579"/>
              <p:cNvSpPr txBox="1"/>
              <p:nvPr/>
            </p:nvSpPr>
            <p:spPr>
              <a:xfrm>
                <a:off x="6401248" y="3979693"/>
                <a:ext cx="546945" cy="307777"/>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400" dirty="0">
                    <a:solidFill>
                      <a:prstClr val="black"/>
                    </a:solidFill>
                    <a:latin typeface="Calibri"/>
                    <a:ea typeface="+mn-ea"/>
                  </a:rPr>
                  <a:t>Time</a:t>
                </a:r>
              </a:p>
            </p:txBody>
          </p:sp>
          <p:sp>
            <p:nvSpPr>
              <p:cNvPr id="581" name="Rectangle 580"/>
              <p:cNvSpPr/>
              <p:nvPr/>
            </p:nvSpPr>
            <p:spPr>
              <a:xfrm>
                <a:off x="2848607" y="3750603"/>
                <a:ext cx="315252" cy="27141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582" name="Rectangle 581"/>
              <p:cNvSpPr/>
              <p:nvPr/>
            </p:nvSpPr>
            <p:spPr>
              <a:xfrm>
                <a:off x="2746803" y="3750603"/>
                <a:ext cx="101804" cy="271410"/>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sp>
            <p:nvSpPr>
              <p:cNvPr id="583" name="Rectangle 582"/>
              <p:cNvSpPr/>
              <p:nvPr/>
            </p:nvSpPr>
            <p:spPr>
              <a:xfrm>
                <a:off x="3261514" y="3750603"/>
                <a:ext cx="315252" cy="27141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584" name="Rectangle 583"/>
              <p:cNvSpPr/>
              <p:nvPr/>
            </p:nvSpPr>
            <p:spPr>
              <a:xfrm>
                <a:off x="3159710" y="3750603"/>
                <a:ext cx="101804" cy="271410"/>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sp>
            <p:nvSpPr>
              <p:cNvPr id="585" name="Rectangle 584"/>
              <p:cNvSpPr/>
              <p:nvPr/>
            </p:nvSpPr>
            <p:spPr>
              <a:xfrm>
                <a:off x="4544174" y="3755324"/>
                <a:ext cx="315252" cy="27141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586" name="Rectangle 585"/>
              <p:cNvSpPr/>
              <p:nvPr/>
            </p:nvSpPr>
            <p:spPr>
              <a:xfrm>
                <a:off x="4442370" y="3755324"/>
                <a:ext cx="101804" cy="271410"/>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sp>
            <p:nvSpPr>
              <p:cNvPr id="587" name="Rectangle 586"/>
              <p:cNvSpPr/>
              <p:nvPr/>
            </p:nvSpPr>
            <p:spPr>
              <a:xfrm>
                <a:off x="4957081" y="3755324"/>
                <a:ext cx="315252" cy="27141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a typeface="+mn-ea"/>
                  <a:cs typeface="+mn-cs"/>
                </a:endParaRPr>
              </a:p>
            </p:txBody>
          </p:sp>
          <p:sp>
            <p:nvSpPr>
              <p:cNvPr id="588" name="Rectangle 587"/>
              <p:cNvSpPr/>
              <p:nvPr/>
            </p:nvSpPr>
            <p:spPr>
              <a:xfrm>
                <a:off x="4855277" y="3755324"/>
                <a:ext cx="101804" cy="271410"/>
              </a:xfrm>
              <a:prstGeom prst="rect">
                <a:avLst/>
              </a:prstGeom>
              <a:solidFill>
                <a:srgbClr val="A5A5A5"/>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Calibri"/>
                    <a:ea typeface="+mn-ea"/>
                    <a:cs typeface="+mn-cs"/>
                  </a:rPr>
                  <a:t>CP</a:t>
                </a:r>
              </a:p>
            </p:txBody>
          </p:sp>
        </p:grpSp>
        <p:cxnSp>
          <p:nvCxnSpPr>
            <p:cNvPr id="756" name="Straight Arrow Connector 755"/>
            <p:cNvCxnSpPr/>
            <p:nvPr/>
          </p:nvCxnSpPr>
          <p:spPr bwMode="auto">
            <a:xfrm>
              <a:off x="3343523" y="3089054"/>
              <a:ext cx="383270" cy="0"/>
            </a:xfrm>
            <a:prstGeom prst="straightConnector1">
              <a:avLst/>
            </a:prstGeom>
            <a:solidFill>
              <a:srgbClr val="00B8FF"/>
            </a:solidFill>
            <a:ln w="9525" cap="flat" cmpd="sng" algn="ctr">
              <a:solidFill>
                <a:schemeClr val="tx1"/>
              </a:solidFill>
              <a:prstDash val="solid"/>
              <a:round/>
              <a:headEnd type="triangle" w="med" len="med"/>
              <a:tailEnd type="triangle" w="med" len="med"/>
            </a:ln>
            <a:effectLst/>
          </p:spPr>
        </p:cxnSp>
        <mc:AlternateContent xmlns:mc="http://schemas.openxmlformats.org/markup-compatibility/2006" xmlns:a14="http://schemas.microsoft.com/office/drawing/2010/main">
          <mc:Choice Requires="a14">
            <p:sp>
              <p:nvSpPr>
                <p:cNvPr id="757" name="Rectangle 756"/>
                <p:cNvSpPr/>
                <p:nvPr/>
              </p:nvSpPr>
              <p:spPr>
                <a:xfrm>
                  <a:off x="3343523" y="3080633"/>
                  <a:ext cx="411588" cy="276999"/>
                </a:xfrm>
                <a:prstGeom prst="rect">
                  <a:avLst/>
                </a:prstGeom>
              </p:spPr>
              <p:txBody>
                <a:bodyPr wrap="none">
                  <a:spAutoFit/>
                </a:bodyPr>
                <a:lstStyle/>
                <a:p>
                  <a:r>
                    <a:rPr lang="en-US" sz="1200" dirty="0">
                      <a:solidFill>
                        <a:prstClr val="black"/>
                      </a:solidFill>
                      <a:latin typeface="Calibri"/>
                    </a:rPr>
                    <a:t>2</a:t>
                  </a:r>
                  <a14:m>
                    <m:oMath xmlns:m="http://schemas.openxmlformats.org/officeDocument/2006/math">
                      <m:r>
                        <a:rPr lang="en-US" sz="1200" b="0" i="1" smtClean="0">
                          <a:solidFill>
                            <a:prstClr val="black"/>
                          </a:solidFill>
                          <a:latin typeface="Cambria Math" panose="02040503050406030204" pitchFamily="18" charset="0"/>
                        </a:rPr>
                        <m:t>𝜇</m:t>
                      </m:r>
                    </m:oMath>
                  </a14:m>
                  <a:r>
                    <a:rPr lang="en-US" sz="1200" dirty="0">
                      <a:solidFill>
                        <a:schemeClr val="tx1"/>
                      </a:solidFill>
                    </a:rPr>
                    <a:t>s</a:t>
                  </a:r>
                </a:p>
              </p:txBody>
            </p:sp>
          </mc:Choice>
          <mc:Fallback xmlns="">
            <p:sp>
              <p:nvSpPr>
                <p:cNvPr id="757" name="Rectangle 756"/>
                <p:cNvSpPr>
                  <a:spLocks noRot="1" noChangeAspect="1" noMove="1" noResize="1" noEditPoints="1" noAdjustHandles="1" noChangeArrowheads="1" noChangeShapeType="1" noTextEdit="1"/>
                </p:cNvSpPr>
                <p:nvPr/>
              </p:nvSpPr>
              <p:spPr>
                <a:xfrm>
                  <a:off x="3343523" y="3080633"/>
                  <a:ext cx="411588" cy="276999"/>
                </a:xfrm>
                <a:prstGeom prst="rect">
                  <a:avLst/>
                </a:prstGeom>
                <a:blipFill>
                  <a:blip r:embed="rId4"/>
                  <a:stretch>
                    <a:fillRect t="-2857" b="-54286"/>
                  </a:stretch>
                </a:blipFill>
              </p:spPr>
              <p:txBody>
                <a:bodyPr/>
                <a:lstStyle/>
                <a:p>
                  <a:r>
                    <a:rPr lang="en-US">
                      <a:noFill/>
                    </a:rPr>
                    <a:t> </a:t>
                  </a:r>
                </a:p>
              </p:txBody>
            </p:sp>
          </mc:Fallback>
        </mc:AlternateContent>
        <p:cxnSp>
          <p:nvCxnSpPr>
            <p:cNvPr id="758" name="Straight Arrow Connector 757"/>
            <p:cNvCxnSpPr/>
            <p:nvPr/>
          </p:nvCxnSpPr>
          <p:spPr bwMode="auto">
            <a:xfrm>
              <a:off x="3307429" y="2300045"/>
              <a:ext cx="893096" cy="0"/>
            </a:xfrm>
            <a:prstGeom prst="straightConnector1">
              <a:avLst/>
            </a:prstGeom>
            <a:solidFill>
              <a:srgbClr val="00B8FF"/>
            </a:solidFill>
            <a:ln w="9525" cap="flat" cmpd="sng" algn="ctr">
              <a:solidFill>
                <a:schemeClr val="tx1"/>
              </a:solidFill>
              <a:prstDash val="solid"/>
              <a:round/>
              <a:headEnd type="triangle" w="med" len="med"/>
              <a:tailEnd type="triangle" w="med" len="med"/>
            </a:ln>
            <a:effectLst/>
          </p:spPr>
        </p:cxnSp>
        <mc:AlternateContent xmlns:mc="http://schemas.openxmlformats.org/markup-compatibility/2006" xmlns:a14="http://schemas.microsoft.com/office/drawing/2010/main">
          <mc:Choice Requires="a14">
            <p:sp>
              <p:nvSpPr>
                <p:cNvPr id="759" name="Rectangle 758"/>
                <p:cNvSpPr/>
                <p:nvPr/>
              </p:nvSpPr>
              <p:spPr>
                <a:xfrm>
                  <a:off x="3483641" y="2291624"/>
                  <a:ext cx="411588" cy="276999"/>
                </a:xfrm>
                <a:prstGeom prst="rect">
                  <a:avLst/>
                </a:prstGeom>
              </p:spPr>
              <p:txBody>
                <a:bodyPr wrap="none">
                  <a:spAutoFit/>
                </a:bodyPr>
                <a:lstStyle/>
                <a:p>
                  <a:r>
                    <a:rPr lang="en-US" sz="1200" dirty="0">
                      <a:solidFill>
                        <a:prstClr val="black"/>
                      </a:solidFill>
                      <a:latin typeface="Calibri"/>
                    </a:rPr>
                    <a:t>4</a:t>
                  </a:r>
                  <a14:m>
                    <m:oMath xmlns:m="http://schemas.openxmlformats.org/officeDocument/2006/math">
                      <m:r>
                        <a:rPr lang="en-US" sz="1200" b="0" i="1" smtClean="0">
                          <a:solidFill>
                            <a:prstClr val="black"/>
                          </a:solidFill>
                          <a:latin typeface="Cambria Math" panose="02040503050406030204" pitchFamily="18" charset="0"/>
                        </a:rPr>
                        <m:t>𝜇</m:t>
                      </m:r>
                    </m:oMath>
                  </a14:m>
                  <a:r>
                    <a:rPr lang="en-US" sz="1200" dirty="0">
                      <a:solidFill>
                        <a:schemeClr val="tx1"/>
                      </a:solidFill>
                    </a:rPr>
                    <a:t>s</a:t>
                  </a:r>
                </a:p>
              </p:txBody>
            </p:sp>
          </mc:Choice>
          <mc:Fallback xmlns="">
            <p:sp>
              <p:nvSpPr>
                <p:cNvPr id="759" name="Rectangle 758"/>
                <p:cNvSpPr>
                  <a:spLocks noRot="1" noChangeAspect="1" noMove="1" noResize="1" noEditPoints="1" noAdjustHandles="1" noChangeArrowheads="1" noChangeShapeType="1" noTextEdit="1"/>
                </p:cNvSpPr>
                <p:nvPr/>
              </p:nvSpPr>
              <p:spPr>
                <a:xfrm>
                  <a:off x="3483641" y="2291624"/>
                  <a:ext cx="411588" cy="276999"/>
                </a:xfrm>
                <a:prstGeom prst="rect">
                  <a:avLst/>
                </a:prstGeom>
                <a:blipFill>
                  <a:blip r:embed="rId5"/>
                  <a:stretch>
                    <a:fillRect t="-2857" b="-54286"/>
                  </a:stretch>
                </a:blipFill>
              </p:spPr>
              <p:txBody>
                <a:bodyPr/>
                <a:lstStyle/>
                <a:p>
                  <a:r>
                    <a:rPr lang="en-US">
                      <a:noFill/>
                    </a:rPr>
                    <a:t> </a:t>
                  </a:r>
                </a:p>
              </p:txBody>
            </p:sp>
          </mc:Fallback>
        </mc:AlternateContent>
      </p:grpSp>
    </p:spTree>
    <p:extLst>
      <p:ext uri="{BB962C8B-B14F-4D97-AF65-F5344CB8AC3E}">
        <p14:creationId xmlns:p14="http://schemas.microsoft.com/office/powerpoint/2010/main" val="185999690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txDef>
      <a:spPr>
        <a:noFill/>
      </a:spPr>
      <a:bodyPr wrap="none" rtlCol="0">
        <a:spAutoFit/>
      </a:bodyPr>
      <a:lstStyle>
        <a:defPPr>
          <a:defRPr sz="1400" dirty="0" smtClean="0">
            <a:solidFill>
              <a:schemeClr val="tx1"/>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1-14-xxxx-00-00ax_Throughput_Analysis_Draft.potx [Last saved by user]" id="{03791ABE-4CE4-4A8E-AF4B-40E6C4519A30}" vid="{A266FB23-DF4D-47E7-8213-0EAA9B38B96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B519F59218FD4E88B58DE214C6B6C1" ma:contentTypeVersion="0" ma:contentTypeDescription="Create a new document." ma:contentTypeScope="" ma:versionID="f0f002001fb3fd8d0b30a99e294d422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381FC1-741B-44F5-A7D5-1E0C5992DB7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D372EDF9-B513-41F5-A248-940A16403C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2236587-78F6-4167-A05A-F0F8DDBCD2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2446</Words>
  <Application>Microsoft Office PowerPoint</Application>
  <PresentationFormat>On-screen Show (4:3)</PresentationFormat>
  <Paragraphs>727</Paragraphs>
  <Slides>28</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7" baseType="lpstr">
      <vt:lpstr>Arial Unicode MS</vt:lpstr>
      <vt:lpstr>MS Gothic</vt:lpstr>
      <vt:lpstr>Arial</vt:lpstr>
      <vt:lpstr>Calibri</vt:lpstr>
      <vt:lpstr>Cambria Math</vt:lpstr>
      <vt:lpstr>Times New Roman</vt:lpstr>
      <vt:lpstr>Wingdings</vt:lpstr>
      <vt:lpstr>Office Theme</vt:lpstr>
      <vt:lpstr>Document</vt:lpstr>
      <vt:lpstr>OOK Waveform for FDMA</vt:lpstr>
      <vt:lpstr>Introduction</vt:lpstr>
      <vt:lpstr>Problem Statement</vt:lpstr>
      <vt:lpstr>Transmitter Block Diagram (HDR)</vt:lpstr>
      <vt:lpstr>Golay Complementary Sequences</vt:lpstr>
      <vt:lpstr>Generating a Length 7 Sequence with nulled DC tone (Single Channel)</vt:lpstr>
      <vt:lpstr>Concatenating Golay Sequences (Multiple Channels) 1/2</vt:lpstr>
      <vt:lpstr>Concatenating Golay Sequences (Multiple Channels) 2/2</vt:lpstr>
      <vt:lpstr>Handling FDMed LDR and HDR WUSs</vt:lpstr>
      <vt:lpstr>TX Diagram for FDMed LDR and HDR WUSs</vt:lpstr>
      <vt:lpstr>Simulation Assumptions</vt:lpstr>
      <vt:lpstr>Numerical Analysis (2 HDRs, 2LDRs)</vt:lpstr>
      <vt:lpstr>Numerical Analysis (2 HDRs, 2LDRs)</vt:lpstr>
      <vt:lpstr>Numerical Analysis (2 HDRs, 2LDRs)</vt:lpstr>
      <vt:lpstr>PAPR Results (2 HDRs, 2LDRs)</vt:lpstr>
      <vt:lpstr>PAPR Results for Different Cases</vt:lpstr>
      <vt:lpstr>Spectral Growth under PA Impairment</vt:lpstr>
      <vt:lpstr>BER Results</vt:lpstr>
      <vt:lpstr>Conclusion</vt:lpstr>
      <vt:lpstr>Appendix</vt:lpstr>
      <vt:lpstr>PAPR</vt:lpstr>
      <vt:lpstr>PAPR Results – Case 1</vt:lpstr>
      <vt:lpstr>PAPR Results – Case 2</vt:lpstr>
      <vt:lpstr>PAPR Results – Case 3</vt:lpstr>
      <vt:lpstr>PAPR Results – Case 4</vt:lpstr>
      <vt:lpstr>PAPR Results – Case 5</vt:lpstr>
      <vt:lpstr>BER (Case 3)</vt:lpstr>
      <vt:lpstr>SP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2016-11-04T22:18:56Z</dcterms:created>
  <dcterms:modified xsi:type="dcterms:W3CDTF">2018-05-06T21:55:58Z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0x01010068B519F59218FD4E88B58DE214C6B6C1</vt:lpwstr>
  </property>
</Properties>
</file>