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509" r:id="rId6"/>
    <p:sldId id="483" r:id="rId7"/>
    <p:sldId id="512" r:id="rId8"/>
    <p:sldId id="510" r:id="rId9"/>
    <p:sldId id="495" r:id="rId10"/>
    <p:sldId id="496" r:id="rId11"/>
    <p:sldId id="514" r:id="rId12"/>
    <p:sldId id="491" r:id="rId13"/>
    <p:sldId id="511" r:id="rId14"/>
    <p:sldId id="518" r:id="rId15"/>
    <p:sldId id="526" r:id="rId16"/>
    <p:sldId id="537" r:id="rId17"/>
    <p:sldId id="538" r:id="rId18"/>
    <p:sldId id="527" r:id="rId19"/>
    <p:sldId id="525" r:id="rId20"/>
    <p:sldId id="542" r:id="rId21"/>
    <p:sldId id="544" r:id="rId22"/>
    <p:sldId id="519" r:id="rId23"/>
    <p:sldId id="513" r:id="rId24"/>
    <p:sldId id="517" r:id="rId25"/>
    <p:sldId id="532" r:id="rId26"/>
    <p:sldId id="533" r:id="rId27"/>
    <p:sldId id="534" r:id="rId28"/>
    <p:sldId id="535" r:id="rId29"/>
    <p:sldId id="536" r:id="rId30"/>
    <p:sldId id="541" r:id="rId31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0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32946A"/>
    <a:srgbClr val="75DBFF"/>
    <a:srgbClr val="00FF00"/>
    <a:srgbClr val="BC7A44"/>
    <a:srgbClr val="BC8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3397" autoAdjust="0"/>
  </p:normalViewPr>
  <p:slideViewPr>
    <p:cSldViewPr>
      <p:cViewPr varScale="1">
        <p:scale>
          <a:sx n="94" d="100"/>
          <a:sy n="94" d="100"/>
        </p:scale>
        <p:origin x="1277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>
      <p:cViewPr varScale="1">
        <p:scale>
          <a:sx n="81" d="100"/>
          <a:sy n="81" d="100"/>
        </p:scale>
        <p:origin x="3042" y="90"/>
      </p:cViewPr>
      <p:guideLst>
        <p:guide orient="horz" pos="288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dirty="0"/>
              <a:t>Kome Oteri(InterDigital)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3633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14795" y="97004"/>
            <a:ext cx="2334368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802.11-15/1634r0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7" y="97004"/>
            <a:ext cx="1387977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524391" y="9000621"/>
            <a:ext cx="1824772" cy="1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Oteri(InterDigital)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Kome Oteri(InterDigital)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5848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802.11-18/0682r1 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541992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Alphan Sahin (</a:t>
            </a:r>
            <a:r>
              <a:rPr lang="en-GB" dirty="0" err="1">
                <a:solidFill>
                  <a:schemeClr val="tx1"/>
                </a:solidFill>
              </a:rPr>
              <a:t>InterDigital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672082" y="35716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May 2018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6.png"/><Relationship Id="rId21" Type="http://schemas.openxmlformats.org/officeDocument/2006/relationships/image" Target="../media/image440.png"/><Relationship Id="rId7" Type="http://schemas.openxmlformats.org/officeDocument/2006/relationships/image" Target="../media/image40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2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20.png"/><Relationship Id="rId5" Type="http://schemas.openxmlformats.org/officeDocument/2006/relationships/image" Target="../media/image48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47.png"/><Relationship Id="rId9" Type="http://schemas.openxmlformats.org/officeDocument/2006/relationships/image" Target="../media/image410.png"/><Relationship Id="rId14" Type="http://schemas.openxmlformats.org/officeDocument/2006/relationships/image" Target="../media/image430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1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361.png"/><Relationship Id="rId12" Type="http://schemas.openxmlformats.org/officeDocument/2006/relationships/image" Target="../media/image41.png"/><Relationship Id="rId2" Type="http://schemas.openxmlformats.org/officeDocument/2006/relationships/image" Target="../media/image31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640"/>
            <a:ext cx="7770813" cy="1065213"/>
          </a:xfrm>
        </p:spPr>
        <p:txBody>
          <a:bodyPr/>
          <a:lstStyle/>
          <a:p>
            <a:r>
              <a:rPr lang="en-US" dirty="0"/>
              <a:t>OOK Waveform for FDMA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2018-05-07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2175" y="263275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86159"/>
              </p:ext>
            </p:extLst>
          </p:nvPr>
        </p:nvGraphicFramePr>
        <p:xfrm>
          <a:off x="904875" y="3009900"/>
          <a:ext cx="77724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4" imgW="8268970" imgH="3297281" progId="Word.Document.8">
                  <p:embed/>
                </p:oleObj>
              </mc:Choice>
              <mc:Fallback>
                <p:oleObj name="Document" r:id="rId4" imgW="8268970" imgH="3297281" progId="Word.Document.8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009900"/>
                        <a:ext cx="7772400" cy="308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Diagram for </a:t>
            </a:r>
            <a:r>
              <a:rPr lang="en-US" dirty="0" err="1"/>
              <a:t>FDMed</a:t>
            </a:r>
            <a:r>
              <a:rPr lang="en-US" dirty="0"/>
              <a:t> LDR and HDR WUSs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610503"/>
                  </p:ext>
                </p:extLst>
              </p:nvPr>
            </p:nvGraphicFramePr>
            <p:xfrm>
              <a:off x="1080861" y="1948195"/>
              <a:ext cx="2046390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260255">
                      <a:extLst>
                        <a:ext uri="{9D8B030D-6E8A-4147-A177-3AD203B41FA5}">
                          <a16:colId xmlns:a16="http://schemas.microsoft.com/office/drawing/2014/main" val="2065013709"/>
                        </a:ext>
                      </a:extLst>
                    </a:gridCol>
                    <a:gridCol w="195395">
                      <a:extLst>
                        <a:ext uri="{9D8B030D-6E8A-4147-A177-3AD203B41FA5}">
                          <a16:colId xmlns:a16="http://schemas.microsoft.com/office/drawing/2014/main" val="3703165814"/>
                        </a:ext>
                      </a:extLst>
                    </a:gridCol>
                    <a:gridCol w="198852">
                      <a:extLst>
                        <a:ext uri="{9D8B030D-6E8A-4147-A177-3AD203B41FA5}">
                          <a16:colId xmlns:a16="http://schemas.microsoft.com/office/drawing/2014/main" val="608531646"/>
                        </a:ext>
                      </a:extLst>
                    </a:gridCol>
                    <a:gridCol w="197563">
                      <a:extLst>
                        <a:ext uri="{9D8B030D-6E8A-4147-A177-3AD203B41FA5}">
                          <a16:colId xmlns:a16="http://schemas.microsoft.com/office/drawing/2014/main" val="2538161665"/>
                        </a:ext>
                      </a:extLst>
                    </a:gridCol>
                    <a:gridCol w="194325">
                      <a:extLst>
                        <a:ext uri="{9D8B030D-6E8A-4147-A177-3AD203B41FA5}">
                          <a16:colId xmlns:a16="http://schemas.microsoft.com/office/drawing/2014/main" val="2704168815"/>
                        </a:ext>
                      </a:extLst>
                    </a:gridCol>
                  </a:tblGrid>
                  <a:tr h="343452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Manchester-coded bits across the channels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  <m:r>
                                      <a:rPr lang="en-US" sz="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𝐜𝐡</m:t>
                                    </m:r>
                                    <m:r>
                                      <a:rPr lang="en-US" sz="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𝐜𝐡</m:t>
                                    </m:r>
                                    <m:r>
                                      <a:rPr lang="en-US" sz="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  <m:r>
                                      <a:rPr lang="en-US" sz="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4142095161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0000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476822662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1000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065583540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0100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708936112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236108368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033204834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1100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1427050694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490443166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0011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402398970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995336372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132425543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153769023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0111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992288487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10855521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1011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fontAlgn="auto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3394601015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ctr" fontAlgn="auto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1061643332"/>
                      </a:ext>
                    </a:extLst>
                  </a:tr>
                  <a:tr h="18266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1111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pPr marL="0" marR="0" algn="just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oMath>
                            </m:oMathPara>
                          </a14:m>
                          <a:endParaRPr lang="en-US" sz="800" b="1" i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extLst>
                      <a:ext uri="{0D108BD9-81ED-4DB2-BD59-A6C34878D82A}">
                        <a16:rowId xmlns:a16="http://schemas.microsoft.com/office/drawing/2014/main" val="2193487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610503"/>
                  </p:ext>
                </p:extLst>
              </p:nvPr>
            </p:nvGraphicFramePr>
            <p:xfrm>
              <a:off x="1080861" y="1948195"/>
              <a:ext cx="2046390" cy="3269933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1260255">
                      <a:extLst>
                        <a:ext uri="{9D8B030D-6E8A-4147-A177-3AD203B41FA5}">
                          <a16:colId xmlns:a16="http://schemas.microsoft.com/office/drawing/2014/main" val="2065013709"/>
                        </a:ext>
                      </a:extLst>
                    </a:gridCol>
                    <a:gridCol w="195395">
                      <a:extLst>
                        <a:ext uri="{9D8B030D-6E8A-4147-A177-3AD203B41FA5}">
                          <a16:colId xmlns:a16="http://schemas.microsoft.com/office/drawing/2014/main" val="3703165814"/>
                        </a:ext>
                      </a:extLst>
                    </a:gridCol>
                    <a:gridCol w="198852">
                      <a:extLst>
                        <a:ext uri="{9D8B030D-6E8A-4147-A177-3AD203B41FA5}">
                          <a16:colId xmlns:a16="http://schemas.microsoft.com/office/drawing/2014/main" val="608531646"/>
                        </a:ext>
                      </a:extLst>
                    </a:gridCol>
                    <a:gridCol w="197563">
                      <a:extLst>
                        <a:ext uri="{9D8B030D-6E8A-4147-A177-3AD203B41FA5}">
                          <a16:colId xmlns:a16="http://schemas.microsoft.com/office/drawing/2014/main" val="2538161665"/>
                        </a:ext>
                      </a:extLst>
                    </a:gridCol>
                    <a:gridCol w="194325">
                      <a:extLst>
                        <a:ext uri="{9D8B030D-6E8A-4147-A177-3AD203B41FA5}">
                          <a16:colId xmlns:a16="http://schemas.microsoft.com/office/drawing/2014/main" val="2704168815"/>
                        </a:ext>
                      </a:extLst>
                    </a:gridCol>
                  </a:tblGrid>
                  <a:tr h="343853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Manchester-coded bits across the channels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786" r="-306250" b="-8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786" r="-206250" b="-8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786" r="-100000" b="-8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786" r="-3125" b="-8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09516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0000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83871" r="-306250" b="-14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83871" r="-206250" b="-14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83871" r="-100000" b="-14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83871" r="-3125" b="-147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82266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1000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293333" r="-306250" b="-1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293333" r="-206250" b="-1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293333" r="-100000" b="-1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293333" r="-3125" b="-14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58354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0100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393333" r="-306250" b="-1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393333" r="-206250" b="-1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393333" r="-100000" b="-1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393333" r="-3125" b="-1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93611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493333" r="-306250" b="-1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493333" r="-206250" b="-1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493333" r="-100000" b="-1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493333" r="-3125" b="-1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10836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593333" r="-306250" b="-1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593333" r="-206250" b="-1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593333" r="-100000" b="-1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593333" r="-3125" b="-1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320483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1100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693333" r="-306250" b="-10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693333" r="-206250" b="-10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693333" r="-100000" b="-10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693333" r="-3125" b="-10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05069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793333" r="-306250" b="-9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793333" r="-206250" b="-9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793333" r="-100000" b="-9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793333" r="-3125" b="-9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44316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0011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893333" r="-306250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893333" r="-206250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893333" r="-100000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893333" r="-3125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39897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993333" r="-306250" b="-7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993333" r="-206250" b="-7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993333" r="-100000" b="-7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993333" r="-3125" b="-7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33637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093333" r="-306250" b="-6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093333" r="-206250" b="-6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093333" r="-100000" b="-6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093333" r="-3125" b="-6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2554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193333" r="-306250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193333" r="-206250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193333" r="-100000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193333" r="-3125" b="-5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76902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0111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293333" r="-306250" b="-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293333" r="-206250" b="-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293333" r="-100000" b="-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293333" r="-3125" b="-4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88487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1110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393333" r="-30625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393333" r="-20625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393333" r="-10000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393333" r="-3125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5552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1011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493333" r="-30625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493333" r="-20625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493333" r="-1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493333" r="-3125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60101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1101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593333" r="-30625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593333" r="-20625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593333" r="-100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593333" r="-3125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164333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1111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54121" marR="5412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650000" t="-1693333" r="-30625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750000" t="-1693333" r="-20625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824242" t="-1693333" r="-1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121" marR="54121" marT="0" marB="0">
                        <a:blipFill>
                          <a:blip r:embed="rId2"/>
                          <a:stretch>
                            <a:fillRect l="-953125" t="-1693333" r="-3125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4870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7303" y="5545915"/>
                <a:ext cx="2251129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105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03" y="5545915"/>
                <a:ext cx="2251129" cy="253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4125" y="5338766"/>
                <a:ext cx="215655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105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5" y="5338766"/>
                <a:ext cx="2156552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7114" y="5760941"/>
                <a:ext cx="230242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105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4" y="5760941"/>
                <a:ext cx="2302425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7726" y="5956184"/>
                <a:ext cx="246221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05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6" y="5956184"/>
                <a:ext cx="2462213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/>
          <p:cNvCxnSpPr/>
          <p:nvPr/>
        </p:nvCxnSpPr>
        <p:spPr bwMode="auto">
          <a:xfrm>
            <a:off x="7933820" y="3840245"/>
            <a:ext cx="31483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7905226" y="3846522"/>
                <a:ext cx="56401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226" y="3846522"/>
                <a:ext cx="564015" cy="276999"/>
              </a:xfrm>
              <a:prstGeom prst="rect">
                <a:avLst/>
              </a:prstGeom>
              <a:blipFill>
                <a:blip r:embed="rId7"/>
                <a:stretch>
                  <a:fillRect l="-1087" t="-2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4" name="Group 453"/>
          <p:cNvGrpSpPr/>
          <p:nvPr/>
        </p:nvGrpSpPr>
        <p:grpSpPr>
          <a:xfrm>
            <a:off x="3293830" y="3153537"/>
            <a:ext cx="2670749" cy="2963686"/>
            <a:chOff x="3598131" y="2299276"/>
            <a:chExt cx="2188107" cy="1993557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676006" y="3389388"/>
              <a:ext cx="11023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8" name="Rectangle 167"/>
            <p:cNvSpPr/>
            <p:nvPr/>
          </p:nvSpPr>
          <p:spPr>
            <a:xfrm>
              <a:off x="4962455" y="2490829"/>
              <a:ext cx="337023" cy="17971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IDFT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412307" y="3264117"/>
              <a:ext cx="272125" cy="25054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CP+</a:t>
              </a:r>
            </a:p>
          </p:txBody>
        </p:sp>
        <p:cxnSp>
          <p:nvCxnSpPr>
            <p:cNvPr id="170" name="Straight Connector 169"/>
            <p:cNvCxnSpPr>
              <a:stCxn id="168" idx="3"/>
            </p:cNvCxnSpPr>
            <p:nvPr/>
          </p:nvCxnSpPr>
          <p:spPr>
            <a:xfrm>
              <a:off x="5299477" y="3389388"/>
              <a:ext cx="11023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>
            <a:xfrm>
              <a:off x="4298426" y="2647321"/>
              <a:ext cx="25657" cy="607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2" name="TextBox 171"/>
            <p:cNvSpPr txBox="1"/>
            <p:nvPr/>
          </p:nvSpPr>
          <p:spPr>
            <a:xfrm>
              <a:off x="4221509" y="2506565"/>
              <a:ext cx="205141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>
              <a:off x="4141798" y="2674986"/>
              <a:ext cx="82278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 flipH="1">
              <a:off x="4006288" y="2620390"/>
              <a:ext cx="8989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 flipH="1">
              <a:off x="4008759" y="2731760"/>
              <a:ext cx="87425" cy="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 flipH="1">
              <a:off x="4098650" y="2676970"/>
              <a:ext cx="43147" cy="574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3765170" y="2516614"/>
                  <a:ext cx="271436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000" b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𝐬</m:t>
                            </m:r>
                          </m:e>
                          <m:sub>
                            <m:r>
                              <a:rPr lang="en-US" sz="100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2516614"/>
                  <a:ext cx="271436" cy="133224"/>
                </a:xfrm>
                <a:prstGeom prst="rect">
                  <a:avLst/>
                </a:prstGeom>
                <a:blipFill>
                  <a:blip r:embed="rId8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3765170" y="2647321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2647321"/>
                  <a:ext cx="237973" cy="133224"/>
                </a:xfrm>
                <a:prstGeom prst="rect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9" name="Straight Arrow Connector 178"/>
            <p:cNvCxnSpPr/>
            <p:nvPr/>
          </p:nvCxnSpPr>
          <p:spPr>
            <a:xfrm>
              <a:off x="4122791" y="2453889"/>
              <a:ext cx="0" cy="1882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3610716" y="2299276"/>
              <a:ext cx="1200636" cy="16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Manchester-coded bit: 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395833" y="2516614"/>
              <a:ext cx="576809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Channel 1</a:t>
              </a: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H="1">
              <a:off x="4875029" y="2784197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4722667" y="2699758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67" y="2699758"/>
                  <a:ext cx="237973" cy="133224"/>
                </a:xfrm>
                <a:prstGeom prst="rect">
                  <a:avLst/>
                </a:prstGeom>
                <a:blipFill>
                  <a:blip r:embed="rId1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Connector 183"/>
            <p:cNvCxnSpPr/>
            <p:nvPr/>
          </p:nvCxnSpPr>
          <p:spPr>
            <a:xfrm>
              <a:off x="4298426" y="3133937"/>
              <a:ext cx="25657" cy="607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5" name="TextBox 184"/>
            <p:cNvSpPr txBox="1"/>
            <p:nvPr/>
          </p:nvSpPr>
          <p:spPr>
            <a:xfrm>
              <a:off x="4221509" y="2993183"/>
              <a:ext cx="205141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H="1">
              <a:off x="4141798" y="3161602"/>
              <a:ext cx="8151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>
            <a:xfrm flipH="1">
              <a:off x="4006288" y="3107007"/>
              <a:ext cx="89895" cy="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 flipH="1">
              <a:off x="4008759" y="3218377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4096183" y="3104373"/>
              <a:ext cx="45613" cy="59214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3765170" y="3003229"/>
                  <a:ext cx="273854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0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𝐬</m:t>
                            </m:r>
                          </m:e>
                          <m:sub>
                            <m:r>
                              <a:rPr lang="en-US" sz="100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3003229"/>
                  <a:ext cx="273854" cy="133224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3765170" y="3133937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3133937"/>
                  <a:ext cx="237973" cy="133224"/>
                </a:xfrm>
                <a:prstGeom prst="rect">
                  <a:avLst/>
                </a:prstGeom>
                <a:blipFill>
                  <a:blip r:embed="rId12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/>
            <p:nvPr/>
          </p:nvCxnSpPr>
          <p:spPr>
            <a:xfrm>
              <a:off x="4122791" y="2940506"/>
              <a:ext cx="0" cy="1882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3" name="TextBox 192"/>
            <p:cNvSpPr txBox="1"/>
            <p:nvPr/>
          </p:nvSpPr>
          <p:spPr>
            <a:xfrm>
              <a:off x="3598131" y="2796315"/>
              <a:ext cx="1200636" cy="16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Manchester-coded bit: 1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384429" y="3003229"/>
              <a:ext cx="576809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Channel 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875029" y="3270814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4722667" y="3186374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67" y="3186374"/>
                  <a:ext cx="237973" cy="133224"/>
                </a:xfrm>
                <a:prstGeom prst="rect">
                  <a:avLst/>
                </a:prstGeom>
                <a:blipFill>
                  <a:blip r:embed="rId13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Connector 196"/>
            <p:cNvCxnSpPr/>
            <p:nvPr/>
          </p:nvCxnSpPr>
          <p:spPr>
            <a:xfrm>
              <a:off x="4298426" y="3620554"/>
              <a:ext cx="25657" cy="607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98" name="TextBox 197"/>
            <p:cNvSpPr txBox="1"/>
            <p:nvPr/>
          </p:nvSpPr>
          <p:spPr>
            <a:xfrm>
              <a:off x="4221509" y="3479800"/>
              <a:ext cx="205141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>
              <a:off x="4141797" y="3648219"/>
              <a:ext cx="81518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 flipH="1">
              <a:off x="4006288" y="3593624"/>
              <a:ext cx="89895" cy="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 flipH="1">
              <a:off x="4008759" y="3704994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4096183" y="3590990"/>
              <a:ext cx="45613" cy="59214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765170" y="3489847"/>
                  <a:ext cx="273854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0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𝐬</m:t>
                            </m:r>
                          </m:e>
                          <m:sub>
                            <m:r>
                              <a:rPr lang="en-US" sz="100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3489847"/>
                  <a:ext cx="273854" cy="133224"/>
                </a:xfrm>
                <a:prstGeom prst="rect">
                  <a:avLst/>
                </a:prstGeom>
                <a:blipFill>
                  <a:blip r:embed="rId1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3765170" y="3620555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3620555"/>
                  <a:ext cx="237973" cy="133224"/>
                </a:xfrm>
                <a:prstGeom prst="rect">
                  <a:avLst/>
                </a:prstGeom>
                <a:blipFill>
                  <a:blip r:embed="rId12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Arrow Connector 204"/>
            <p:cNvCxnSpPr/>
            <p:nvPr/>
          </p:nvCxnSpPr>
          <p:spPr>
            <a:xfrm>
              <a:off x="4122791" y="3427122"/>
              <a:ext cx="0" cy="1882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6" name="TextBox 205"/>
            <p:cNvSpPr txBox="1"/>
            <p:nvPr/>
          </p:nvSpPr>
          <p:spPr>
            <a:xfrm>
              <a:off x="3628077" y="3289188"/>
              <a:ext cx="1200636" cy="16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Manchester-coded bit: 1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395833" y="3489847"/>
              <a:ext cx="576809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Channel 3</a:t>
              </a:r>
            </a:p>
          </p:txBody>
        </p:sp>
        <p:cxnSp>
          <p:nvCxnSpPr>
            <p:cNvPr id="208" name="Straight Connector 207"/>
            <p:cNvCxnSpPr/>
            <p:nvPr/>
          </p:nvCxnSpPr>
          <p:spPr>
            <a:xfrm flipH="1">
              <a:off x="4875029" y="3757431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4722667" y="3672992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67" y="3672992"/>
                  <a:ext cx="237973" cy="133224"/>
                </a:xfrm>
                <a:prstGeom prst="rect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Connector 209"/>
            <p:cNvCxnSpPr/>
            <p:nvPr/>
          </p:nvCxnSpPr>
          <p:spPr>
            <a:xfrm>
              <a:off x="4298426" y="4107171"/>
              <a:ext cx="25657" cy="607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1" name="TextBox 210"/>
            <p:cNvSpPr txBox="1"/>
            <p:nvPr/>
          </p:nvSpPr>
          <p:spPr>
            <a:xfrm>
              <a:off x="4221509" y="3966417"/>
              <a:ext cx="205141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cxnSp>
          <p:nvCxnSpPr>
            <p:cNvPr id="212" name="Straight Connector 211"/>
            <p:cNvCxnSpPr/>
            <p:nvPr/>
          </p:nvCxnSpPr>
          <p:spPr>
            <a:xfrm flipH="1">
              <a:off x="4141797" y="4134836"/>
              <a:ext cx="8113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flipH="1">
              <a:off x="4006288" y="4080241"/>
              <a:ext cx="8989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flipH="1">
              <a:off x="4008759" y="4191610"/>
              <a:ext cx="87425" cy="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flipH="1">
              <a:off x="4096183" y="4136821"/>
              <a:ext cx="45613" cy="5479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/>
                <p:cNvSpPr txBox="1"/>
                <p:nvPr/>
              </p:nvSpPr>
              <p:spPr>
                <a:xfrm>
                  <a:off x="3765170" y="3976464"/>
                  <a:ext cx="273854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0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𝐬</m:t>
                            </m:r>
                          </m:e>
                          <m:sub>
                            <m:r>
                              <a:rPr lang="en-US" sz="100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16" name="TextBox 2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3976464"/>
                  <a:ext cx="273854" cy="133224"/>
                </a:xfrm>
                <a:prstGeom prst="rect">
                  <a:avLst/>
                </a:prstGeom>
                <a:blipFill>
                  <a:blip r:embed="rId1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3765170" y="4107172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170" y="4107172"/>
                  <a:ext cx="237973" cy="133224"/>
                </a:xfrm>
                <a:prstGeom prst="rect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/>
            <p:cNvCxnSpPr/>
            <p:nvPr/>
          </p:nvCxnSpPr>
          <p:spPr>
            <a:xfrm>
              <a:off x="4122791" y="3913739"/>
              <a:ext cx="0" cy="1882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598131" y="3778927"/>
              <a:ext cx="1200636" cy="16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Manchester-coded bit: 0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395833" y="3976464"/>
              <a:ext cx="576809" cy="13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Channel 4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>
            <a:xfrm flipH="1">
              <a:off x="4875029" y="4244048"/>
              <a:ext cx="874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4722667" y="4159609"/>
                  <a:ext cx="237973" cy="133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lang="en-US" sz="1000" b="1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67" y="4159609"/>
                  <a:ext cx="237973" cy="133224"/>
                </a:xfrm>
                <a:prstGeom prst="rect">
                  <a:avLst/>
                </a:prstGeom>
                <a:blipFill>
                  <a:blip r:embed="rId1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9" name="Straight Connector 338"/>
          <p:cNvCxnSpPr/>
          <p:nvPr/>
        </p:nvCxnSpPr>
        <p:spPr>
          <a:xfrm>
            <a:off x="6271352" y="1959625"/>
            <a:ext cx="0" cy="17781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0" name="Straight Connector 339"/>
          <p:cNvCxnSpPr/>
          <p:nvPr/>
        </p:nvCxnSpPr>
        <p:spPr>
          <a:xfrm>
            <a:off x="6831925" y="1955031"/>
            <a:ext cx="0" cy="17781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1" name="Straight Connector 340"/>
          <p:cNvCxnSpPr/>
          <p:nvPr/>
        </p:nvCxnSpPr>
        <p:spPr>
          <a:xfrm>
            <a:off x="7398674" y="1955031"/>
            <a:ext cx="0" cy="160818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2" name="Straight Connector 341"/>
          <p:cNvCxnSpPr/>
          <p:nvPr/>
        </p:nvCxnSpPr>
        <p:spPr>
          <a:xfrm>
            <a:off x="7973166" y="1955031"/>
            <a:ext cx="0" cy="162197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3" name="Straight Connector 342"/>
          <p:cNvCxnSpPr/>
          <p:nvPr/>
        </p:nvCxnSpPr>
        <p:spPr>
          <a:xfrm>
            <a:off x="8540698" y="1955031"/>
            <a:ext cx="0" cy="178274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345" name="Group 344"/>
          <p:cNvGrpSpPr/>
          <p:nvPr/>
        </p:nvGrpSpPr>
        <p:grpSpPr>
          <a:xfrm>
            <a:off x="6833964" y="2086039"/>
            <a:ext cx="567688" cy="205203"/>
            <a:chOff x="6780577" y="315907"/>
            <a:chExt cx="844201" cy="492879"/>
          </a:xfrm>
        </p:grpSpPr>
        <p:sp>
          <p:nvSpPr>
            <p:cNvPr id="346" name="Rectangle 345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48" name="Straight Connector 347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51" name="Straight Connector 350"/>
          <p:cNvCxnSpPr/>
          <p:nvPr/>
        </p:nvCxnSpPr>
        <p:spPr>
          <a:xfrm>
            <a:off x="7401568" y="2089421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52" name="Group 351"/>
          <p:cNvGrpSpPr/>
          <p:nvPr/>
        </p:nvGrpSpPr>
        <p:grpSpPr>
          <a:xfrm>
            <a:off x="6267667" y="2085228"/>
            <a:ext cx="567688" cy="206223"/>
            <a:chOff x="7240495" y="1407172"/>
            <a:chExt cx="844201" cy="495328"/>
          </a:xfrm>
        </p:grpSpPr>
        <p:sp>
          <p:nvSpPr>
            <p:cNvPr id="353" name="Rectangle 352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55" name="Straight Connector 354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6" name="Straight Connector 355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58" name="Straight Connector 357"/>
          <p:cNvCxnSpPr/>
          <p:nvPr/>
        </p:nvCxnSpPr>
        <p:spPr>
          <a:xfrm>
            <a:off x="6267667" y="2089421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59" name="Group 358"/>
          <p:cNvGrpSpPr/>
          <p:nvPr/>
        </p:nvGrpSpPr>
        <p:grpSpPr>
          <a:xfrm>
            <a:off x="7402048" y="2086039"/>
            <a:ext cx="567688" cy="205203"/>
            <a:chOff x="6780577" y="315907"/>
            <a:chExt cx="844201" cy="492879"/>
          </a:xfrm>
        </p:grpSpPr>
        <p:sp>
          <p:nvSpPr>
            <p:cNvPr id="360" name="Rectangle 359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62" name="Straight Connector 361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64" name="Straight Connector 363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65" name="Straight Connector 364"/>
          <p:cNvCxnSpPr/>
          <p:nvPr/>
        </p:nvCxnSpPr>
        <p:spPr>
          <a:xfrm>
            <a:off x="7969652" y="2089421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66" name="Group 365"/>
          <p:cNvGrpSpPr/>
          <p:nvPr/>
        </p:nvGrpSpPr>
        <p:grpSpPr>
          <a:xfrm>
            <a:off x="7973562" y="2085228"/>
            <a:ext cx="567688" cy="206223"/>
            <a:chOff x="7240495" y="1407172"/>
            <a:chExt cx="844201" cy="495328"/>
          </a:xfrm>
        </p:grpSpPr>
        <p:sp>
          <p:nvSpPr>
            <p:cNvPr id="367" name="Rectangle 366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69" name="Straight Connector 368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0" name="Straight Connector 369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1" name="Straight Connector 370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72" name="Straight Connector 371"/>
          <p:cNvCxnSpPr/>
          <p:nvPr/>
        </p:nvCxnSpPr>
        <p:spPr>
          <a:xfrm>
            <a:off x="7973562" y="2089421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74" name="Group 373"/>
          <p:cNvGrpSpPr/>
          <p:nvPr/>
        </p:nvGrpSpPr>
        <p:grpSpPr>
          <a:xfrm>
            <a:off x="6833963" y="2571391"/>
            <a:ext cx="567688" cy="205203"/>
            <a:chOff x="6780577" y="315907"/>
            <a:chExt cx="844201" cy="492879"/>
          </a:xfrm>
        </p:grpSpPr>
        <p:sp>
          <p:nvSpPr>
            <p:cNvPr id="375" name="Rectangle 374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77" name="Straight Connector 376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80" name="Straight Connector 379"/>
          <p:cNvCxnSpPr/>
          <p:nvPr/>
        </p:nvCxnSpPr>
        <p:spPr>
          <a:xfrm>
            <a:off x="7401567" y="2574772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81" name="Group 380"/>
          <p:cNvGrpSpPr/>
          <p:nvPr/>
        </p:nvGrpSpPr>
        <p:grpSpPr>
          <a:xfrm>
            <a:off x="7973561" y="2570579"/>
            <a:ext cx="567688" cy="206223"/>
            <a:chOff x="7240495" y="1407172"/>
            <a:chExt cx="844201" cy="495328"/>
          </a:xfrm>
        </p:grpSpPr>
        <p:sp>
          <p:nvSpPr>
            <p:cNvPr id="382" name="Rectangle 381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84" name="Straight Connector 383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85" name="Straight Connector 384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87" name="Straight Connector 386"/>
          <p:cNvCxnSpPr/>
          <p:nvPr/>
        </p:nvCxnSpPr>
        <p:spPr>
          <a:xfrm>
            <a:off x="7973561" y="2574772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461" name="Group 460"/>
          <p:cNvGrpSpPr/>
          <p:nvPr/>
        </p:nvGrpSpPr>
        <p:grpSpPr>
          <a:xfrm>
            <a:off x="6239820" y="2293097"/>
            <a:ext cx="2467118" cy="1444189"/>
            <a:chOff x="5921306" y="2343180"/>
            <a:chExt cx="2792272" cy="1444189"/>
          </a:xfrm>
        </p:grpSpPr>
        <p:cxnSp>
          <p:nvCxnSpPr>
            <p:cNvPr id="344" name="Straight Arrow Connector 343"/>
            <p:cNvCxnSpPr/>
            <p:nvPr/>
          </p:nvCxnSpPr>
          <p:spPr>
            <a:xfrm>
              <a:off x="5921308" y="2343180"/>
              <a:ext cx="279227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3" name="Straight Arrow Connector 372"/>
            <p:cNvCxnSpPr/>
            <p:nvPr/>
          </p:nvCxnSpPr>
          <p:spPr>
            <a:xfrm>
              <a:off x="5921307" y="2828531"/>
              <a:ext cx="279227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8" name="Straight Arrow Connector 387"/>
            <p:cNvCxnSpPr/>
            <p:nvPr/>
          </p:nvCxnSpPr>
          <p:spPr>
            <a:xfrm>
              <a:off x="5921307" y="3283385"/>
              <a:ext cx="279227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9" name="Straight Arrow Connector 388"/>
            <p:cNvCxnSpPr/>
            <p:nvPr/>
          </p:nvCxnSpPr>
          <p:spPr>
            <a:xfrm>
              <a:off x="5921306" y="3787369"/>
              <a:ext cx="279227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90" name="Group 389"/>
          <p:cNvGrpSpPr/>
          <p:nvPr/>
        </p:nvGrpSpPr>
        <p:grpSpPr>
          <a:xfrm>
            <a:off x="7968872" y="3529417"/>
            <a:ext cx="567688" cy="206223"/>
            <a:chOff x="7240495" y="1407172"/>
            <a:chExt cx="844201" cy="495328"/>
          </a:xfrm>
        </p:grpSpPr>
        <p:sp>
          <p:nvSpPr>
            <p:cNvPr id="391" name="Rectangle 390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93" name="Straight Connector 392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94" name="Straight Connector 393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96" name="Straight Connector 395"/>
          <p:cNvCxnSpPr/>
          <p:nvPr/>
        </p:nvCxnSpPr>
        <p:spPr>
          <a:xfrm>
            <a:off x="7968872" y="3533610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97" name="Group 396"/>
          <p:cNvGrpSpPr/>
          <p:nvPr/>
        </p:nvGrpSpPr>
        <p:grpSpPr>
          <a:xfrm>
            <a:off x="6828145" y="3530229"/>
            <a:ext cx="567688" cy="205203"/>
            <a:chOff x="6780577" y="315907"/>
            <a:chExt cx="844201" cy="492879"/>
          </a:xfrm>
        </p:grpSpPr>
        <p:sp>
          <p:nvSpPr>
            <p:cNvPr id="398" name="Rectangle 397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400" name="Straight Connector 399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01" name="Straight Connector 400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03" name="Straight Connector 402"/>
          <p:cNvCxnSpPr/>
          <p:nvPr/>
        </p:nvCxnSpPr>
        <p:spPr>
          <a:xfrm>
            <a:off x="7395749" y="3533610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404" name="Group 403"/>
          <p:cNvGrpSpPr/>
          <p:nvPr/>
        </p:nvGrpSpPr>
        <p:grpSpPr>
          <a:xfrm>
            <a:off x="7399659" y="3529417"/>
            <a:ext cx="567688" cy="206223"/>
            <a:chOff x="7240495" y="1407172"/>
            <a:chExt cx="844201" cy="495328"/>
          </a:xfrm>
        </p:grpSpPr>
        <p:sp>
          <p:nvSpPr>
            <p:cNvPr id="405" name="Rectangle 404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407" name="Straight Connector 406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08" name="Straight Connector 407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09" name="Straight Connector 408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10" name="Straight Connector 409"/>
          <p:cNvCxnSpPr/>
          <p:nvPr/>
        </p:nvCxnSpPr>
        <p:spPr>
          <a:xfrm>
            <a:off x="7399659" y="3533610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411" name="Group 410"/>
          <p:cNvGrpSpPr/>
          <p:nvPr/>
        </p:nvGrpSpPr>
        <p:grpSpPr>
          <a:xfrm>
            <a:off x="6266550" y="2571391"/>
            <a:ext cx="567688" cy="205203"/>
            <a:chOff x="6780577" y="315907"/>
            <a:chExt cx="844201" cy="492879"/>
          </a:xfrm>
        </p:grpSpPr>
        <p:sp>
          <p:nvSpPr>
            <p:cNvPr id="412" name="Rectangle 411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414" name="Straight Connector 413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17" name="Straight Connector 416"/>
          <p:cNvCxnSpPr/>
          <p:nvPr/>
        </p:nvCxnSpPr>
        <p:spPr>
          <a:xfrm>
            <a:off x="6834155" y="2574772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418" name="Group 417"/>
          <p:cNvGrpSpPr/>
          <p:nvPr/>
        </p:nvGrpSpPr>
        <p:grpSpPr>
          <a:xfrm>
            <a:off x="7396184" y="2570579"/>
            <a:ext cx="567688" cy="206223"/>
            <a:chOff x="7240495" y="1407172"/>
            <a:chExt cx="844201" cy="495328"/>
          </a:xfrm>
        </p:grpSpPr>
        <p:sp>
          <p:nvSpPr>
            <p:cNvPr id="419" name="Rectangle 418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421" name="Straight Connector 420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23" name="Straight Connector 422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24" name="Straight Connector 423"/>
          <p:cNvCxnSpPr/>
          <p:nvPr/>
        </p:nvCxnSpPr>
        <p:spPr>
          <a:xfrm>
            <a:off x="7396184" y="2574772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425" name="Group 424"/>
          <p:cNvGrpSpPr/>
          <p:nvPr/>
        </p:nvGrpSpPr>
        <p:grpSpPr>
          <a:xfrm>
            <a:off x="6271974" y="3529417"/>
            <a:ext cx="567688" cy="204031"/>
            <a:chOff x="7240495" y="1407172"/>
            <a:chExt cx="844201" cy="490064"/>
          </a:xfrm>
        </p:grpSpPr>
        <p:sp>
          <p:nvSpPr>
            <p:cNvPr id="426" name="Rectangle 425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428" name="Straight Connector 427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30" name="Straight Connector 429"/>
            <p:cNvCxnSpPr/>
            <p:nvPr/>
          </p:nvCxnSpPr>
          <p:spPr>
            <a:xfrm>
              <a:off x="7662596" y="1891466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31" name="Straight Connector 430"/>
          <p:cNvCxnSpPr/>
          <p:nvPr/>
        </p:nvCxnSpPr>
        <p:spPr>
          <a:xfrm>
            <a:off x="6271974" y="3533610"/>
            <a:ext cx="0" cy="2036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2" name="Straight Connector 431"/>
          <p:cNvCxnSpPr/>
          <p:nvPr/>
        </p:nvCxnSpPr>
        <p:spPr>
          <a:xfrm>
            <a:off x="6266228" y="3029502"/>
            <a:ext cx="56561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3" name="Straight Connector 432"/>
          <p:cNvCxnSpPr/>
          <p:nvPr/>
        </p:nvCxnSpPr>
        <p:spPr>
          <a:xfrm>
            <a:off x="6833480" y="3032018"/>
            <a:ext cx="0" cy="1994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4" name="Straight Connector 433"/>
          <p:cNvCxnSpPr/>
          <p:nvPr/>
        </p:nvCxnSpPr>
        <p:spPr>
          <a:xfrm>
            <a:off x="6833480" y="3231419"/>
            <a:ext cx="567251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5" name="Straight Connector 434"/>
          <p:cNvCxnSpPr/>
          <p:nvPr/>
        </p:nvCxnSpPr>
        <p:spPr>
          <a:xfrm>
            <a:off x="7402057" y="3033003"/>
            <a:ext cx="56561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6" name="Straight Connector 435"/>
          <p:cNvCxnSpPr/>
          <p:nvPr/>
        </p:nvCxnSpPr>
        <p:spPr>
          <a:xfrm>
            <a:off x="7969309" y="3032018"/>
            <a:ext cx="0" cy="1994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7" name="Straight Connector 436"/>
          <p:cNvCxnSpPr/>
          <p:nvPr/>
        </p:nvCxnSpPr>
        <p:spPr>
          <a:xfrm>
            <a:off x="7969309" y="3231419"/>
            <a:ext cx="567251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8" name="Straight Connector 437"/>
          <p:cNvCxnSpPr/>
          <p:nvPr/>
        </p:nvCxnSpPr>
        <p:spPr>
          <a:xfrm>
            <a:off x="7405857" y="3032018"/>
            <a:ext cx="0" cy="1994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9" name="Straight Connector 438"/>
          <p:cNvCxnSpPr/>
          <p:nvPr/>
        </p:nvCxnSpPr>
        <p:spPr>
          <a:xfrm>
            <a:off x="6266228" y="3032018"/>
            <a:ext cx="0" cy="19940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40" name="TextBox 439"/>
          <p:cNvSpPr txBox="1"/>
          <p:nvPr/>
        </p:nvSpPr>
        <p:spPr>
          <a:xfrm>
            <a:off x="8508866" y="227156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8508867" y="2749318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8508867" y="3202566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443" name="TextBox 442"/>
          <p:cNvSpPr txBox="1"/>
          <p:nvPr/>
        </p:nvSpPr>
        <p:spPr>
          <a:xfrm>
            <a:off x="8508867" y="3712519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338947" y="3064460"/>
            <a:ext cx="211993" cy="1636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6270488" y="3064460"/>
            <a:ext cx="68459" cy="1636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6616609" y="3064460"/>
            <a:ext cx="211993" cy="1636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6548150" y="3064460"/>
            <a:ext cx="68459" cy="1636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479142" y="3067306"/>
            <a:ext cx="211993" cy="1636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7410683" y="3067306"/>
            <a:ext cx="68459" cy="1636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7756804" y="3067306"/>
            <a:ext cx="211993" cy="1636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7688345" y="3067306"/>
            <a:ext cx="68459" cy="1636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452" name="Right Brace 451"/>
          <p:cNvSpPr/>
          <p:nvPr/>
        </p:nvSpPr>
        <p:spPr>
          <a:xfrm rot="5400000">
            <a:off x="6669854" y="3691067"/>
            <a:ext cx="35050" cy="278458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Freeform: Shape 454"/>
          <p:cNvSpPr/>
          <p:nvPr/>
        </p:nvSpPr>
        <p:spPr bwMode="auto">
          <a:xfrm>
            <a:off x="6044991" y="3905114"/>
            <a:ext cx="607669" cy="869019"/>
          </a:xfrm>
          <a:custGeom>
            <a:avLst/>
            <a:gdLst>
              <a:gd name="connsiteX0" fmla="*/ 0 w 428625"/>
              <a:gd name="connsiteY0" fmla="*/ 209550 h 209550"/>
              <a:gd name="connsiteX1" fmla="*/ 276225 w 428625"/>
              <a:gd name="connsiteY1" fmla="*/ 123825 h 209550"/>
              <a:gd name="connsiteX2" fmla="*/ 428625 w 42862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209550">
                <a:moveTo>
                  <a:pt x="0" y="209550"/>
                </a:moveTo>
                <a:cubicBezTo>
                  <a:pt x="102394" y="184150"/>
                  <a:pt x="204788" y="158750"/>
                  <a:pt x="276225" y="123825"/>
                </a:cubicBezTo>
                <a:cubicBezTo>
                  <a:pt x="347662" y="88900"/>
                  <a:pt x="388143" y="44450"/>
                  <a:pt x="42862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5356575" y="2061869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Ch #1 (HDR)</a:t>
            </a:r>
          </a:p>
        </p:txBody>
      </p:sp>
      <p:sp>
        <p:nvSpPr>
          <p:cNvPr id="458" name="TextBox 457"/>
          <p:cNvSpPr txBox="1"/>
          <p:nvPr/>
        </p:nvSpPr>
        <p:spPr>
          <a:xfrm>
            <a:off x="5356575" y="2538238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Ch #2 (HDR)</a:t>
            </a:r>
          </a:p>
        </p:txBody>
      </p:sp>
      <p:sp>
        <p:nvSpPr>
          <p:cNvPr id="459" name="TextBox 458"/>
          <p:cNvSpPr txBox="1"/>
          <p:nvPr/>
        </p:nvSpPr>
        <p:spPr>
          <a:xfrm>
            <a:off x="5356575" y="3013353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Ch #3 (LDR)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356575" y="3497555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Ch #4 (HDR)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462"/>
              <p:cNvSpPr txBox="1"/>
              <p:nvPr/>
            </p:nvSpPr>
            <p:spPr>
              <a:xfrm>
                <a:off x="5799432" y="5117791"/>
                <a:ext cx="29773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Example tone indices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: [-3:3]-48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Example tone indices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: [-3:3]-16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Example tone indices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: [-3:3]+16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Example tone indices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: [-3:3]+48</a:t>
                </a:r>
              </a:p>
            </p:txBody>
          </p:sp>
        </mc:Choice>
        <mc:Fallback xmlns="">
          <p:sp>
            <p:nvSpPr>
              <p:cNvPr id="463" name="TextBox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32" y="5117791"/>
                <a:ext cx="2977354" cy="954107"/>
              </a:xfrm>
              <a:prstGeom prst="rect">
                <a:avLst/>
              </a:prstGeom>
              <a:blipFill>
                <a:blip r:embed="rId16"/>
                <a:stretch>
                  <a:fillRect l="-61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Rectangle 463"/>
              <p:cNvSpPr/>
              <p:nvPr/>
            </p:nvSpPr>
            <p:spPr>
              <a:xfrm>
                <a:off x="4161378" y="3597344"/>
                <a:ext cx="41549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en-US" sz="9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4" name="Rectangle 4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378" y="3597344"/>
                <a:ext cx="415498" cy="3000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Rectangle 464"/>
              <p:cNvSpPr/>
              <p:nvPr/>
            </p:nvSpPr>
            <p:spPr>
              <a:xfrm>
                <a:off x="4150658" y="4320603"/>
                <a:ext cx="41549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en-US" sz="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5" name="Rectangle 4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58" y="4320603"/>
                <a:ext cx="415498" cy="3000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Rectangle 465"/>
              <p:cNvSpPr/>
              <p:nvPr/>
            </p:nvSpPr>
            <p:spPr>
              <a:xfrm>
                <a:off x="4164637" y="5063310"/>
                <a:ext cx="41549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en-US" sz="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6" name="Rectangle 4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637" y="5063310"/>
                <a:ext cx="415498" cy="300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Rectangle 466"/>
              <p:cNvSpPr/>
              <p:nvPr/>
            </p:nvSpPr>
            <p:spPr>
              <a:xfrm>
                <a:off x="4136349" y="5781214"/>
                <a:ext cx="41549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en-US" sz="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7" name="Rectangle 4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49" y="5781214"/>
                <a:ext cx="415498" cy="3000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/>
          <p:cNvSpPr/>
          <p:nvPr/>
        </p:nvSpPr>
        <p:spPr bwMode="auto">
          <a:xfrm>
            <a:off x="943145" y="4726476"/>
            <a:ext cx="112288" cy="1037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3" name="Arrow: Right 222"/>
          <p:cNvSpPr/>
          <p:nvPr/>
        </p:nvSpPr>
        <p:spPr bwMode="auto">
          <a:xfrm>
            <a:off x="943144" y="4871601"/>
            <a:ext cx="114519" cy="1037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89" y="4582131"/>
            <a:ext cx="1038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Not Golay sequences but low PAPR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594191" y="2085228"/>
            <a:ext cx="192629" cy="18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6610841" y="2363951"/>
            <a:ext cx="192629" cy="18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6571995" y="3515537"/>
            <a:ext cx="192629" cy="18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584182" y="2842670"/>
            <a:ext cx="192629" cy="18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5811" y="4445047"/>
                <a:ext cx="15872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Rate: 1 symbol/</a:t>
                </a: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811" y="4445047"/>
                <a:ext cx="1587294" cy="307777"/>
              </a:xfrm>
              <a:prstGeom prst="rect">
                <a:avLst/>
              </a:prstGeom>
              <a:blipFill>
                <a:blip r:embed="rId21"/>
                <a:stretch>
                  <a:fillRect l="-1154" t="-58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/>
          <p:cNvSpPr/>
          <p:nvPr/>
        </p:nvSpPr>
        <p:spPr bwMode="auto">
          <a:xfrm>
            <a:off x="943144" y="3368150"/>
            <a:ext cx="2260704" cy="247525"/>
          </a:xfrm>
          <a:prstGeom prst="round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Rectangle: Rounded Corners 227"/>
          <p:cNvSpPr/>
          <p:nvPr/>
        </p:nvSpPr>
        <p:spPr bwMode="auto">
          <a:xfrm rot="5400000">
            <a:off x="5790042" y="2712526"/>
            <a:ext cx="1817197" cy="350719"/>
          </a:xfrm>
          <a:prstGeom prst="round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5097" y="6163076"/>
                <a:ext cx="13416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,±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2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7" y="6163076"/>
                <a:ext cx="1341649" cy="276999"/>
              </a:xfrm>
              <a:prstGeom prst="rect">
                <a:avLst/>
              </a:prstGeom>
              <a:blipFill>
                <a:blip r:embed="rId2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46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Simulation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549176"/>
            <a:ext cx="7770813" cy="48881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We simulate 5 different cases considering various FDMed WUSs with HDR and LDR (the results for different cases are given in appendix)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AP: 80 MHz sample rate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PA: Rapp model with the smoothness factor of 3, 4x oversampling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WURx: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Envelope detector (i.e., samples the accumulated the sum of absolutes of I- and Q- branches), 5th order Butterworth filter, ideal synchronization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We compare the MC-OOK proposals in the following contributions for HDR and LDR with the Golay sequences are given in Slide 10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Option 1: Golay-based (QPSK)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Option 2: LDR/HDR: IEEE 802.11-18/0479r2 (256 QAM)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Option 3: LDR: IEEE 802.11-18/0421r0/HDR: IEEE 802.11-18/0492r0 (BPSK)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Option 4: LDR/HDR: IEEE 802.11-18/0421r0 (BPSK)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We apply phase rotations for the channels as described in IEEE 802.11ac for 492, 479, and 421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Extra phase rotations for different channels are not needed</a:t>
            </a:r>
            <a:r>
              <a:rPr lang="pt-BR" sz="1400" dirty="0"/>
              <a:t> for Golay sequences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0" indent="0"/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38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Analysis (2 HDRs, 2LDRs)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3600400" cy="2219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4501" y="390385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7744" y="443214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44501" y="283431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67744" y="338831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6024508"/>
            <a:ext cx="231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 domain signal </a:t>
            </a:r>
          </a:p>
        </p:txBody>
      </p:sp>
      <p:sp>
        <p:nvSpPr>
          <p:cNvPr id="26" name="Left Brace 25"/>
          <p:cNvSpPr/>
          <p:nvPr/>
        </p:nvSpPr>
        <p:spPr bwMode="auto">
          <a:xfrm rot="5400000">
            <a:off x="4619886" y="1980946"/>
            <a:ext cx="144016" cy="43307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2744" y="1808189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28" name="Left Brace 27"/>
          <p:cNvSpPr/>
          <p:nvPr/>
        </p:nvSpPr>
        <p:spPr bwMode="auto">
          <a:xfrm rot="5400000">
            <a:off x="6212515" y="821384"/>
            <a:ext cx="156536" cy="27457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194" y="1808189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SYNC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93230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Analysis (2 HDRs, 2LDRs)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3600400" cy="2219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4501" y="390385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7744" y="443214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44501" y="283431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67744" y="338831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6024508"/>
            <a:ext cx="231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 domain signal </a:t>
            </a: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4619886" y="1980946"/>
            <a:ext cx="144016" cy="43307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2744" y="1808189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24" name="Left Brace 23"/>
          <p:cNvSpPr/>
          <p:nvPr/>
        </p:nvSpPr>
        <p:spPr bwMode="auto">
          <a:xfrm rot="5400000">
            <a:off x="6212515" y="821384"/>
            <a:ext cx="156536" cy="27457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9194" y="1808189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SYNC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91296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Analysis (2 HDRs, 2LDRs)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3600400" cy="2219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4501" y="390385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7744" y="443214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44501" y="283431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67744" y="338831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HDR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6024508"/>
            <a:ext cx="231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 domain signal </a:t>
            </a:r>
          </a:p>
        </p:txBody>
      </p:sp>
      <p:sp>
        <p:nvSpPr>
          <p:cNvPr id="14" name="Left Brace 13"/>
          <p:cNvSpPr/>
          <p:nvPr/>
        </p:nvSpPr>
        <p:spPr bwMode="auto">
          <a:xfrm rot="5400000">
            <a:off x="4619886" y="1980946"/>
            <a:ext cx="144016" cy="43307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2744" y="1808189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6212515" y="821384"/>
            <a:ext cx="156536" cy="27457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194" y="1808189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SYNC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93167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7" y="1751013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(2 HDRs, 2LDRs)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619210"/>
              </p:ext>
            </p:extLst>
          </p:nvPr>
        </p:nvGraphicFramePr>
        <p:xfrm>
          <a:off x="5580112" y="2977483"/>
          <a:ext cx="3284410" cy="1645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L </a:t>
                      </a:r>
                      <a:r>
                        <a:rPr lang="en-US" sz="1200" b="0" dirty="0" err="1"/>
                        <a:t>L</a:t>
                      </a:r>
                      <a:r>
                        <a:rPr lang="en-US" sz="1200" b="0" dirty="0"/>
                        <a:t> H </a:t>
                      </a:r>
                      <a:r>
                        <a:rPr lang="en-US" sz="1200" b="0" dirty="0" err="1"/>
                        <a:t>H</a:t>
                      </a: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610545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65625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68033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59847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27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for Different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750842"/>
            <a:ext cx="7770813" cy="176119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probability of sample power being </a:t>
            </a:r>
            <a:r>
              <a:rPr lang="en-US" sz="2000" dirty="0">
                <a:solidFill>
                  <a:srgbClr val="00B050"/>
                </a:solidFill>
              </a:rPr>
              <a:t>9.55</a:t>
            </a:r>
            <a:r>
              <a:rPr lang="en-US" sz="2000" dirty="0"/>
              <a:t> dB, </a:t>
            </a:r>
            <a:r>
              <a:rPr lang="en-US" sz="2000" dirty="0">
                <a:solidFill>
                  <a:srgbClr val="00B050"/>
                </a:solidFill>
              </a:rPr>
              <a:t>12.39</a:t>
            </a:r>
            <a:r>
              <a:rPr lang="en-US" sz="2000" dirty="0"/>
              <a:t> dB, and </a:t>
            </a:r>
            <a:r>
              <a:rPr lang="en-US" sz="2000" dirty="0">
                <a:solidFill>
                  <a:srgbClr val="00B050"/>
                </a:solidFill>
              </a:rPr>
              <a:t>10.77</a:t>
            </a:r>
            <a:r>
              <a:rPr lang="en-US" sz="2000" dirty="0"/>
              <a:t> dB higher than the average is 0.2 for Option 2, 3, and 4, respectively, in some cases (see appendix for details)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instantaneous power is less than </a:t>
            </a:r>
            <a:r>
              <a:rPr lang="en-US" sz="2000" dirty="0">
                <a:solidFill>
                  <a:srgbClr val="0000FF"/>
                </a:solidFill>
              </a:rPr>
              <a:t>6.67</a:t>
            </a:r>
            <a:r>
              <a:rPr lang="en-US" sz="2000" dirty="0"/>
              <a:t> dB above the average for Option 1 (Golay sequences) for all cases with .99 probability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644138"/>
              </p:ext>
            </p:extLst>
          </p:nvPr>
        </p:nvGraphicFramePr>
        <p:xfrm>
          <a:off x="179512" y="4004076"/>
          <a:ext cx="8763797" cy="21031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64366">
                  <a:extLst>
                    <a:ext uri="{9D8B030D-6E8A-4147-A177-3AD203B41FA5}">
                      <a16:colId xmlns:a16="http://schemas.microsoft.com/office/drawing/2014/main" val="156484034"/>
                    </a:ext>
                  </a:extLst>
                </a:gridCol>
                <a:gridCol w="502739">
                  <a:extLst>
                    <a:ext uri="{9D8B030D-6E8A-4147-A177-3AD203B41FA5}">
                      <a16:colId xmlns:a16="http://schemas.microsoft.com/office/drawing/2014/main" val="2318740075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2353387933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4143123107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3178447000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339154806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575585692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333576668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3163272301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849129296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4256110521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16501054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2285455106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2082177150"/>
                    </a:ext>
                  </a:extLst>
                </a:gridCol>
                <a:gridCol w="430421">
                  <a:extLst>
                    <a:ext uri="{9D8B030D-6E8A-4147-A177-3AD203B41FA5}">
                      <a16:colId xmlns:a16="http://schemas.microsoft.com/office/drawing/2014/main" val="1970149780"/>
                    </a:ext>
                  </a:extLst>
                </a:gridCol>
                <a:gridCol w="420800">
                  <a:extLst>
                    <a:ext uri="{9D8B030D-6E8A-4147-A177-3AD203B41FA5}">
                      <a16:colId xmlns:a16="http://schemas.microsoft.com/office/drawing/2014/main" val="629528829"/>
                    </a:ext>
                  </a:extLst>
                </a:gridCol>
                <a:gridCol w="580419">
                  <a:extLst>
                    <a:ext uri="{9D8B030D-6E8A-4147-A177-3AD203B41FA5}">
                      <a16:colId xmlns:a16="http://schemas.microsoft.com/office/drawing/2014/main" val="369814658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83610"/>
                  </a:ext>
                </a:extLst>
              </a:tr>
              <a:tr h="1303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_ _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 </a:t>
                      </a:r>
                      <a:r>
                        <a:rPr lang="en-US" sz="1200" dirty="0" err="1"/>
                        <a:t>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 </a:t>
                      </a:r>
                      <a:r>
                        <a:rPr lang="en-US" sz="1200" dirty="0" err="1"/>
                        <a:t>H</a:t>
                      </a:r>
                      <a:r>
                        <a:rPr lang="en-US" sz="1200" dirty="0"/>
                        <a:t> L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65529"/>
                  </a:ext>
                </a:extLst>
              </a:tr>
              <a:tr h="31546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Worst @ 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109215"/>
                  </a:ext>
                </a:extLst>
              </a:tr>
              <a:tr h="22357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32946A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587"/>
                  </a:ext>
                </a:extLst>
              </a:tr>
              <a:tr h="189276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935786"/>
                  </a:ext>
                </a:extLst>
              </a:tr>
              <a:tr h="189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44752"/>
                  </a:ext>
                </a:extLst>
              </a:tr>
              <a:tr h="189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42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592" y="1897504"/>
            <a:ext cx="3626538" cy="2719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49" y="1885605"/>
            <a:ext cx="3626538" cy="271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Growth under PA Impairment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685800" y="5013176"/>
            <a:ext cx="7770813" cy="120342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</a:rPr>
              <a:t>Option 1</a:t>
            </a:r>
            <a:r>
              <a:rPr lang="en-US" sz="1800" dirty="0"/>
              <a:t> (Golay) causes less spectral growth for OBO = 5 dB as compared to other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894" y="1880077"/>
            <a:ext cx="3626538" cy="27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32" y="1575943"/>
            <a:ext cx="4262157" cy="3197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8" y="1599425"/>
            <a:ext cx="4262157" cy="319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Results</a:t>
            </a:r>
          </a:p>
        </p:txBody>
      </p:sp>
      <p:sp>
        <p:nvSpPr>
          <p:cNvPr id="526" name="Content Placeholder 525"/>
          <p:cNvSpPr>
            <a:spLocks noGrp="1"/>
          </p:cNvSpPr>
          <p:nvPr>
            <p:ph idx="1"/>
          </p:nvPr>
        </p:nvSpPr>
        <p:spPr>
          <a:xfrm>
            <a:off x="661417" y="4835743"/>
            <a:ext cx="7795196" cy="120985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When the samples are clipped heavily because of PA, the sum of absolute values can decrease and WUSs can interfere with each other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Saturation can degrade the BER performance at </a:t>
            </a:r>
            <a:r>
              <a:rPr lang="en-US" sz="1600" dirty="0" err="1">
                <a:sym typeface="Wingdings" panose="05000000000000000000" pitchFamily="2" charset="2"/>
              </a:rPr>
              <a:t>WURx</a:t>
            </a:r>
            <a:r>
              <a:rPr lang="en-US" sz="1600" dirty="0">
                <a:sym typeface="Wingdings" panose="05000000000000000000" pitchFamily="2" charset="2"/>
              </a:rPr>
              <a:t> (e.g., Option 3)</a:t>
            </a:r>
            <a:endParaRPr lang="en-US" sz="16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Golay-based WUS provides robustness against PA non-linearity by minimizing the fluctuation in time for </a:t>
            </a:r>
            <a:r>
              <a:rPr lang="en-US" sz="1600" dirty="0" err="1"/>
              <a:t>FDMed</a:t>
            </a:r>
            <a:r>
              <a:rPr lang="en-US" sz="1600" dirty="0"/>
              <a:t> OOK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494" name="Straight Arrow Connector 493"/>
          <p:cNvCxnSpPr>
            <a:stCxn id="497" idx="2"/>
          </p:cNvCxnSpPr>
          <p:nvPr/>
        </p:nvCxnSpPr>
        <p:spPr bwMode="auto">
          <a:xfrm flipH="1">
            <a:off x="6949419" y="2274233"/>
            <a:ext cx="697985" cy="153080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5" name="Straight Arrow Connector 494"/>
          <p:cNvCxnSpPr>
            <a:stCxn id="497" idx="2"/>
          </p:cNvCxnSpPr>
          <p:nvPr/>
        </p:nvCxnSpPr>
        <p:spPr bwMode="auto">
          <a:xfrm>
            <a:off x="7647404" y="2274233"/>
            <a:ext cx="420858" cy="187484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7" name="TextBox 496"/>
          <p:cNvSpPr txBox="1"/>
          <p:nvPr/>
        </p:nvSpPr>
        <p:spPr>
          <a:xfrm>
            <a:off x="6949419" y="1751013"/>
            <a:ext cx="139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Golay-based WUS is robust</a:t>
            </a:r>
          </a:p>
        </p:txBody>
      </p:sp>
      <p:sp>
        <p:nvSpPr>
          <p:cNvPr id="505" name="Oval 504"/>
          <p:cNvSpPr/>
          <p:nvPr/>
        </p:nvSpPr>
        <p:spPr bwMode="auto">
          <a:xfrm>
            <a:off x="2745155" y="3740505"/>
            <a:ext cx="216024" cy="10834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6" name="Oval 505"/>
          <p:cNvSpPr/>
          <p:nvPr/>
        </p:nvSpPr>
        <p:spPr bwMode="auto">
          <a:xfrm>
            <a:off x="3653113" y="3501404"/>
            <a:ext cx="216024" cy="14720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2992896" y="1786363"/>
            <a:ext cx="1229517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Similar performance</a:t>
            </a:r>
          </a:p>
          <a:p>
            <a:r>
              <a:rPr lang="en-US" sz="1400" dirty="0">
                <a:solidFill>
                  <a:schemeClr val="tx1"/>
                </a:solidFill>
              </a:rPr>
              <a:t>w/o PA</a:t>
            </a:r>
          </a:p>
        </p:txBody>
      </p:sp>
      <p:cxnSp>
        <p:nvCxnSpPr>
          <p:cNvPr id="508" name="Straight Arrow Connector 507"/>
          <p:cNvCxnSpPr/>
          <p:nvPr/>
        </p:nvCxnSpPr>
        <p:spPr bwMode="auto">
          <a:xfrm flipV="1">
            <a:off x="2902220" y="2540317"/>
            <a:ext cx="647217" cy="11177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 bwMode="auto">
          <a:xfrm flipH="1" flipV="1">
            <a:off x="3549437" y="2529230"/>
            <a:ext cx="211688" cy="9285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2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6700"/>
            <a:ext cx="7914456" cy="460752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tx1"/>
                </a:solidFill>
              </a:rPr>
              <a:t>PAPR can be significantly large when WUSs are </a:t>
            </a:r>
            <a:r>
              <a:rPr lang="en-US" sz="2000" dirty="0" err="1">
                <a:solidFill>
                  <a:schemeClr val="tx1"/>
                </a:solidFill>
              </a:rPr>
              <a:t>FDMed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Without taking any precautions, it can reach 10-13 dB or higher, which limits the coverage range of 802.11ba in some regions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PAPR minimization for </a:t>
            </a:r>
            <a:r>
              <a:rPr lang="en-US" sz="2000" dirty="0" err="1">
                <a:solidFill>
                  <a:schemeClr val="tx1"/>
                </a:solidFill>
              </a:rPr>
              <a:t>FDMed</a:t>
            </a:r>
            <a:r>
              <a:rPr lang="en-US" sz="2000" dirty="0">
                <a:solidFill>
                  <a:schemeClr val="tx1"/>
                </a:solidFill>
              </a:rPr>
              <a:t> WUSs is an intractable problem due to the large number cases possible in an FDM scenario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phase rotations in IEEE 802.11ac cannot address all cases and they are a function of the sequence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scalable solution is needed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Existing Golay sequences c</a:t>
            </a:r>
            <a:r>
              <a:rPr lang="en-US" sz="2000" dirty="0"/>
              <a:t>an address the PAPR issue as the corresponding signals are always bounded by 3 dB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We show that the PAPR gain can reach more than 3 dB in some cases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Golay sequences are publicly available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/>
              <a:t>Known since 1960s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/>
              <a:t>Heavily-used in 802.11ad/ay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/>
              <a:t>Used for PAPR minimization, coding, etc. in academic studies </a:t>
            </a:r>
          </a:p>
          <a:p>
            <a:pPr marL="914400" lvl="2" indent="0"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1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6875"/>
            <a:ext cx="7770813" cy="184536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the previous meeting, FDMA transmission is proposed [1]: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Each 20 MHz channel only contains one 4 MHz sub-channel for wake-up signal transmission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 this contribution, we propose a method based on existing QPSK Golay sequences to remedy the significant PAPR increase when WUSs are </a:t>
            </a:r>
            <a:r>
              <a:rPr lang="en-US" sz="2000" dirty="0" err="1"/>
              <a:t>FDMed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5" y="4153247"/>
            <a:ext cx="3814988" cy="168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89" y="3913290"/>
            <a:ext cx="3379653" cy="2161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6216" y="6135015"/>
            <a:ext cx="2247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[1]: IEEE 802.11-17/1625r6 </a:t>
            </a:r>
          </a:p>
        </p:txBody>
      </p:sp>
    </p:spTree>
    <p:extLst>
      <p:ext uri="{BB962C8B-B14F-4D97-AF65-F5344CB8AC3E}">
        <p14:creationId xmlns:p14="http://schemas.microsoft.com/office/powerpoint/2010/main" val="175223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993994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9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53" y="1556792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86187"/>
            <a:ext cx="7770813" cy="1065213"/>
          </a:xfrm>
        </p:spPr>
        <p:txBody>
          <a:bodyPr/>
          <a:lstStyle/>
          <a:p>
            <a:r>
              <a:rPr lang="en-US" dirty="0"/>
              <a:t>PAPR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585387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[1]: IEEE 802.11-18/0492r0 </a:t>
            </a:r>
          </a:p>
          <a:p>
            <a:r>
              <a:rPr lang="en-US" sz="1400" dirty="0">
                <a:solidFill>
                  <a:srgbClr val="BC7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[2]: IEEE 802.11-18/0479r2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76375" y="2969037"/>
            <a:ext cx="71850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4874" y="2773952"/>
            <a:ext cx="166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power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2695766" y="2193676"/>
            <a:ext cx="218364" cy="771755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2978" y="2369036"/>
            <a:ext cx="120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6.4 dB [1]</a:t>
            </a:r>
          </a:p>
        </p:txBody>
      </p:sp>
      <p:sp>
        <p:nvSpPr>
          <p:cNvPr id="28" name="Left Brace 27"/>
          <p:cNvSpPr/>
          <p:nvPr/>
        </p:nvSpPr>
        <p:spPr bwMode="auto">
          <a:xfrm>
            <a:off x="3913202" y="2564905"/>
            <a:ext cx="153041" cy="398862"/>
          </a:xfrm>
          <a:prstGeom prst="leftBrace">
            <a:avLst/>
          </a:prstGeom>
          <a:noFill/>
          <a:ln w="9525" cap="flat" cmpd="sng" algn="ctr">
            <a:solidFill>
              <a:srgbClr val="BC7A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6224" y="255351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C7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dB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5658" y="3565545"/>
                <a:ext cx="3072227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While PAPRs are 3.4 and 0.6 dB for 2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s duration for the waveform  in 492 and 479, respectively, they increase by 3 dB for a measurement at 4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s duration since there is no energy for the OFF durations in the corresponding waveforms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This means that if the ON period is generated via a Golay sequence, the PAPR will be limited to 6 dB for a measurement which covers both ON and OFF durations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8" y="3565545"/>
                <a:ext cx="3072227" cy="2893100"/>
              </a:xfrm>
              <a:prstGeom prst="rect">
                <a:avLst/>
              </a:prstGeom>
              <a:blipFill>
                <a:blip r:embed="rId3"/>
                <a:stretch>
                  <a:fillRect l="-595" t="-422" r="-1984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8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51013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– Case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580112" y="2977483"/>
          <a:ext cx="3284410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21420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473331" y="2682622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99247" y="2686981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333113" y="2679361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63051" y="2671741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15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2" y="1886603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– Case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17600"/>
              </p:ext>
            </p:extLst>
          </p:nvPr>
        </p:nvGraphicFramePr>
        <p:xfrm>
          <a:off x="5580112" y="2977483"/>
          <a:ext cx="3284410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21420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589302" y="2797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53422" y="279419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385735" y="2802016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82185" y="2811541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326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2" y="1751013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– Case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80143"/>
              </p:ext>
            </p:extLst>
          </p:nvPr>
        </p:nvGraphicFramePr>
        <p:xfrm>
          <a:off x="5580112" y="2977483"/>
          <a:ext cx="3284410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21420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10.60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610545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65625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68033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59847" y="267045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36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" y="1763099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– Case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03457"/>
              </p:ext>
            </p:extLst>
          </p:nvPr>
        </p:nvGraphicFramePr>
        <p:xfrm>
          <a:off x="5580112" y="2977483"/>
          <a:ext cx="3284410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21420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562920" y="2689509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15816" y="2675016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65463" y="268624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35645" y="268624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" y="1802830"/>
            <a:ext cx="5470500" cy="41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PAPR Results – Case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937"/>
              </p:ext>
            </p:extLst>
          </p:nvPr>
        </p:nvGraphicFramePr>
        <p:xfrm>
          <a:off x="5580112" y="2977483"/>
          <a:ext cx="3284410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81455">
                  <a:extLst>
                    <a:ext uri="{9D8B030D-6E8A-4147-A177-3AD203B41FA5}">
                      <a16:colId xmlns:a16="http://schemas.microsoft.com/office/drawing/2014/main" val="3272740079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179081942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546376375"/>
                    </a:ext>
                  </a:extLst>
                </a:gridCol>
                <a:gridCol w="600985">
                  <a:extLst>
                    <a:ext uri="{9D8B030D-6E8A-4147-A177-3AD203B41FA5}">
                      <a16:colId xmlns:a16="http://schemas.microsoft.com/office/drawing/2014/main" val="2736459115"/>
                    </a:ext>
                  </a:extLst>
                </a:gridCol>
              </a:tblGrid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Case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21420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 </a:t>
                      </a:r>
                      <a:r>
                        <a:rPr lang="en-US" sz="1200" dirty="0" err="1"/>
                        <a:t>L</a:t>
                      </a:r>
                      <a:r>
                        <a:rPr lang="en-US" sz="1200" dirty="0"/>
                        <a:t> H </a:t>
                      </a:r>
                      <a:r>
                        <a:rPr lang="en-US" sz="1200" dirty="0" err="1"/>
                        <a:t>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07459"/>
                  </a:ext>
                </a:extLst>
              </a:tr>
              <a:tr h="1537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Probability: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62013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1 (Golay)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66810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r>
                        <a:rPr lang="en-US" sz="1200" dirty="0"/>
                        <a:t>Option 2 (256QAM)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244788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3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18709"/>
                  </a:ext>
                </a:extLst>
              </a:tr>
              <a:tr h="26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 4 (BPSK)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10.77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8159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543870" y="272175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63888" y="272175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48041" y="272175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78457" y="2721758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9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672931" cy="425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w/o PA (Case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761182" y="4513917"/>
            <a:ext cx="323850" cy="3238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960597" y="4351992"/>
            <a:ext cx="337758" cy="3238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02272" y="4688978"/>
            <a:ext cx="1051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Golay-based WUS is robust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7751" y="4657219"/>
            <a:ext cx="1064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Golay-based WUS is robust</a:t>
            </a:r>
          </a:p>
        </p:txBody>
      </p:sp>
    </p:spTree>
    <p:extLst>
      <p:ext uri="{BB962C8B-B14F-4D97-AF65-F5344CB8AC3E}">
        <p14:creationId xmlns:p14="http://schemas.microsoft.com/office/powerpoint/2010/main" val="264438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4232940" y="1876878"/>
            <a:ext cx="0" cy="227433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98" y="2243300"/>
            <a:ext cx="2600735" cy="1928586"/>
          </a:xfrm>
          <a:prstGeom prst="rect">
            <a:avLst/>
          </a:prstGeom>
        </p:spPr>
      </p:pic>
      <p:cxnSp>
        <p:nvCxnSpPr>
          <p:cNvPr id="174" name="Straight Connector 173"/>
          <p:cNvCxnSpPr/>
          <p:nvPr/>
        </p:nvCxnSpPr>
        <p:spPr>
          <a:xfrm>
            <a:off x="4961878" y="1871003"/>
            <a:ext cx="0" cy="227433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5" name="Straight Connector 174"/>
          <p:cNvCxnSpPr/>
          <p:nvPr/>
        </p:nvCxnSpPr>
        <p:spPr>
          <a:xfrm>
            <a:off x="5698847" y="1871003"/>
            <a:ext cx="0" cy="205694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6" name="Straight Connector 175"/>
          <p:cNvCxnSpPr/>
          <p:nvPr/>
        </p:nvCxnSpPr>
        <p:spPr>
          <a:xfrm>
            <a:off x="6445884" y="1871003"/>
            <a:ext cx="0" cy="20745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7" name="Straight Connector 176"/>
          <p:cNvCxnSpPr/>
          <p:nvPr/>
        </p:nvCxnSpPr>
        <p:spPr>
          <a:xfrm>
            <a:off x="7183871" y="1871003"/>
            <a:ext cx="0" cy="228021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8" name="Straight Arrow Connector 177"/>
          <p:cNvCxnSpPr/>
          <p:nvPr/>
        </p:nvCxnSpPr>
        <p:spPr>
          <a:xfrm>
            <a:off x="4191940" y="2303403"/>
            <a:ext cx="363091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2" name="Rectangle 331"/>
          <p:cNvSpPr/>
          <p:nvPr/>
        </p:nvSpPr>
        <p:spPr>
          <a:xfrm>
            <a:off x="5425833" y="2090257"/>
            <a:ext cx="275664" cy="209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336813" y="2090257"/>
            <a:ext cx="89020" cy="209276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334" name="Straight Connector 333"/>
          <p:cNvCxnSpPr/>
          <p:nvPr/>
        </p:nvCxnSpPr>
        <p:spPr>
          <a:xfrm>
            <a:off x="4964529" y="2301032"/>
            <a:ext cx="36802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35" name="Straight Connector 334"/>
          <p:cNvCxnSpPr/>
          <p:nvPr/>
        </p:nvCxnSpPr>
        <p:spPr>
          <a:xfrm>
            <a:off x="5333624" y="2038568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36" name="Straight Connector 335"/>
          <p:cNvCxnSpPr/>
          <p:nvPr/>
        </p:nvCxnSpPr>
        <p:spPr>
          <a:xfrm>
            <a:off x="5333624" y="2041518"/>
            <a:ext cx="3690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9" name="Straight Connector 328"/>
          <p:cNvCxnSpPr/>
          <p:nvPr/>
        </p:nvCxnSpPr>
        <p:spPr>
          <a:xfrm>
            <a:off x="5702610" y="204289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3" name="Rectangle 322"/>
          <p:cNvSpPr/>
          <p:nvPr/>
        </p:nvSpPr>
        <p:spPr>
          <a:xfrm>
            <a:off x="4305808" y="2089221"/>
            <a:ext cx="291479" cy="209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228352" y="2089221"/>
            <a:ext cx="75366" cy="209276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325" name="Straight Connector 324"/>
          <p:cNvCxnSpPr/>
          <p:nvPr/>
        </p:nvCxnSpPr>
        <p:spPr>
          <a:xfrm>
            <a:off x="4228149" y="2039469"/>
            <a:ext cx="36802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6" name="Straight Connector 325"/>
          <p:cNvCxnSpPr/>
          <p:nvPr/>
        </p:nvCxnSpPr>
        <p:spPr>
          <a:xfrm>
            <a:off x="4597244" y="2037531"/>
            <a:ext cx="0" cy="26051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7" name="Straight Connector 326"/>
          <p:cNvCxnSpPr/>
          <p:nvPr/>
        </p:nvCxnSpPr>
        <p:spPr>
          <a:xfrm>
            <a:off x="4597244" y="2301300"/>
            <a:ext cx="3690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0" name="Straight Connector 319"/>
          <p:cNvCxnSpPr/>
          <p:nvPr/>
        </p:nvCxnSpPr>
        <p:spPr>
          <a:xfrm>
            <a:off x="4228149" y="2042893"/>
            <a:ext cx="0" cy="26051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12" name="Group 311"/>
          <p:cNvGrpSpPr/>
          <p:nvPr/>
        </p:nvGrpSpPr>
        <p:grpSpPr>
          <a:xfrm>
            <a:off x="5703234" y="2038568"/>
            <a:ext cx="738190" cy="262464"/>
            <a:chOff x="6780577" y="315907"/>
            <a:chExt cx="844201" cy="492879"/>
          </a:xfrm>
        </p:grpSpPr>
        <p:sp>
          <p:nvSpPr>
            <p:cNvPr id="314" name="Rectangle 313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16" name="Straight Connector 315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11" name="Straight Connector 310"/>
          <p:cNvCxnSpPr/>
          <p:nvPr/>
        </p:nvCxnSpPr>
        <p:spPr>
          <a:xfrm>
            <a:off x="6441315" y="204289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03" name="Group 302"/>
          <p:cNvGrpSpPr/>
          <p:nvPr/>
        </p:nvGrpSpPr>
        <p:grpSpPr>
          <a:xfrm>
            <a:off x="6446399" y="2037530"/>
            <a:ext cx="738190" cy="263769"/>
            <a:chOff x="7240495" y="1407172"/>
            <a:chExt cx="844201" cy="495328"/>
          </a:xfrm>
        </p:grpSpPr>
        <p:sp>
          <p:nvSpPr>
            <p:cNvPr id="305" name="Rectangle 304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307" name="Straight Connector 306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02" name="Straight Connector 301"/>
          <p:cNvCxnSpPr/>
          <p:nvPr/>
        </p:nvCxnSpPr>
        <p:spPr>
          <a:xfrm>
            <a:off x="6446399" y="204289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4191940" y="2924188"/>
            <a:ext cx="363091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6" name="Rectangle 295"/>
          <p:cNvSpPr/>
          <p:nvPr/>
        </p:nvSpPr>
        <p:spPr>
          <a:xfrm>
            <a:off x="5425832" y="2711042"/>
            <a:ext cx="275664" cy="209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5336812" y="2711042"/>
            <a:ext cx="89020" cy="209276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298" name="Straight Connector 297"/>
          <p:cNvCxnSpPr/>
          <p:nvPr/>
        </p:nvCxnSpPr>
        <p:spPr>
          <a:xfrm>
            <a:off x="4964528" y="2921817"/>
            <a:ext cx="36802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99" name="Straight Connector 298"/>
          <p:cNvCxnSpPr/>
          <p:nvPr/>
        </p:nvCxnSpPr>
        <p:spPr>
          <a:xfrm>
            <a:off x="5333623" y="265935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0" name="Straight Connector 299"/>
          <p:cNvCxnSpPr/>
          <p:nvPr/>
        </p:nvCxnSpPr>
        <p:spPr>
          <a:xfrm>
            <a:off x="5333623" y="2662303"/>
            <a:ext cx="3690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93" name="Straight Connector 292"/>
          <p:cNvCxnSpPr/>
          <p:nvPr/>
        </p:nvCxnSpPr>
        <p:spPr>
          <a:xfrm>
            <a:off x="5702609" y="2663678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285" name="Group 284"/>
          <p:cNvGrpSpPr/>
          <p:nvPr/>
        </p:nvGrpSpPr>
        <p:grpSpPr>
          <a:xfrm>
            <a:off x="6446398" y="2658315"/>
            <a:ext cx="738190" cy="263769"/>
            <a:chOff x="7240495" y="1407172"/>
            <a:chExt cx="844201" cy="495328"/>
          </a:xfrm>
        </p:grpSpPr>
        <p:sp>
          <p:nvSpPr>
            <p:cNvPr id="287" name="Rectangle 286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84" name="Straight Connector 283"/>
          <p:cNvCxnSpPr/>
          <p:nvPr/>
        </p:nvCxnSpPr>
        <p:spPr>
          <a:xfrm>
            <a:off x="6446398" y="2663678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6" name="Straight Arrow Connector 185"/>
          <p:cNvCxnSpPr/>
          <p:nvPr/>
        </p:nvCxnSpPr>
        <p:spPr>
          <a:xfrm>
            <a:off x="4191939" y="3505966"/>
            <a:ext cx="363091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4191938" y="4150582"/>
            <a:ext cx="363091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76" name="Group 275"/>
          <p:cNvGrpSpPr/>
          <p:nvPr/>
        </p:nvGrpSpPr>
        <p:grpSpPr>
          <a:xfrm>
            <a:off x="6440301" y="3884710"/>
            <a:ext cx="738190" cy="263769"/>
            <a:chOff x="7240495" y="1407172"/>
            <a:chExt cx="844201" cy="495328"/>
          </a:xfrm>
        </p:grpSpPr>
        <p:sp>
          <p:nvSpPr>
            <p:cNvPr id="278" name="Rectangle 277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75" name="Straight Connector 274"/>
          <p:cNvCxnSpPr/>
          <p:nvPr/>
        </p:nvCxnSpPr>
        <p:spPr>
          <a:xfrm>
            <a:off x="6440301" y="389007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267" name="Group 266"/>
          <p:cNvGrpSpPr/>
          <p:nvPr/>
        </p:nvGrpSpPr>
        <p:grpSpPr>
          <a:xfrm>
            <a:off x="4956962" y="3885748"/>
            <a:ext cx="738190" cy="262464"/>
            <a:chOff x="6780577" y="315907"/>
            <a:chExt cx="844201" cy="492879"/>
          </a:xfrm>
        </p:grpSpPr>
        <p:sp>
          <p:nvSpPr>
            <p:cNvPr id="269" name="Rectangle 268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71" name="Straight Connector 270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66" name="Straight Connector 265"/>
          <p:cNvCxnSpPr/>
          <p:nvPr/>
        </p:nvCxnSpPr>
        <p:spPr>
          <a:xfrm>
            <a:off x="5695043" y="389007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258" name="Group 257"/>
          <p:cNvGrpSpPr/>
          <p:nvPr/>
        </p:nvGrpSpPr>
        <p:grpSpPr>
          <a:xfrm>
            <a:off x="5700127" y="3884710"/>
            <a:ext cx="738190" cy="263769"/>
            <a:chOff x="7240495" y="1407172"/>
            <a:chExt cx="844201" cy="495328"/>
          </a:xfrm>
        </p:grpSpPr>
        <p:sp>
          <p:nvSpPr>
            <p:cNvPr id="260" name="Rectangle 259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62" name="Straight Connector 261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57" name="Straight Connector 256"/>
          <p:cNvCxnSpPr/>
          <p:nvPr/>
        </p:nvCxnSpPr>
        <p:spPr>
          <a:xfrm>
            <a:off x="5700127" y="389007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51" name="Rectangle 250"/>
          <p:cNvSpPr/>
          <p:nvPr/>
        </p:nvSpPr>
        <p:spPr>
          <a:xfrm>
            <a:off x="4688000" y="2711042"/>
            <a:ext cx="275664" cy="209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4598980" y="2711042"/>
            <a:ext cx="89020" cy="209276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4226696" y="2921817"/>
            <a:ext cx="36802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54" name="Straight Connector 253"/>
          <p:cNvCxnSpPr/>
          <p:nvPr/>
        </p:nvCxnSpPr>
        <p:spPr>
          <a:xfrm>
            <a:off x="4595791" y="265935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55" name="Straight Connector 254"/>
          <p:cNvCxnSpPr/>
          <p:nvPr/>
        </p:nvCxnSpPr>
        <p:spPr>
          <a:xfrm>
            <a:off x="4595791" y="2662303"/>
            <a:ext cx="3690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48" name="Straight Connector 247"/>
          <p:cNvCxnSpPr/>
          <p:nvPr/>
        </p:nvCxnSpPr>
        <p:spPr>
          <a:xfrm>
            <a:off x="4964777" y="2663678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240" name="Group 239"/>
          <p:cNvGrpSpPr/>
          <p:nvPr/>
        </p:nvGrpSpPr>
        <p:grpSpPr>
          <a:xfrm>
            <a:off x="5695608" y="2658315"/>
            <a:ext cx="738190" cy="263769"/>
            <a:chOff x="7240495" y="1407172"/>
            <a:chExt cx="844201" cy="495328"/>
          </a:xfrm>
        </p:grpSpPr>
        <p:sp>
          <p:nvSpPr>
            <p:cNvPr id="242" name="Rectangle 241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39" name="Straight Connector 238"/>
          <p:cNvCxnSpPr/>
          <p:nvPr/>
        </p:nvCxnSpPr>
        <p:spPr>
          <a:xfrm>
            <a:off x="5695608" y="2663678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231" name="Group 230"/>
          <p:cNvGrpSpPr/>
          <p:nvPr/>
        </p:nvGrpSpPr>
        <p:grpSpPr>
          <a:xfrm>
            <a:off x="4233749" y="3884710"/>
            <a:ext cx="738190" cy="260965"/>
            <a:chOff x="7240495" y="1407172"/>
            <a:chExt cx="844201" cy="490064"/>
          </a:xfrm>
        </p:grpSpPr>
        <p:sp>
          <p:nvSpPr>
            <p:cNvPr id="233" name="Rectangle 232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>
            <a:xfrm>
              <a:off x="7662596" y="1891466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30" name="Straight Connector 229"/>
          <p:cNvCxnSpPr/>
          <p:nvPr/>
        </p:nvCxnSpPr>
        <p:spPr>
          <a:xfrm>
            <a:off x="4233749" y="3890073"/>
            <a:ext cx="0" cy="2605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4" name="Straight Arrow Connector 193"/>
          <p:cNvCxnSpPr/>
          <p:nvPr/>
        </p:nvCxnSpPr>
        <p:spPr>
          <a:xfrm flipV="1">
            <a:off x="3477327" y="2167786"/>
            <a:ext cx="539635" cy="19508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V="1">
            <a:off x="3463810" y="2814643"/>
            <a:ext cx="646703" cy="531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/>
          <p:cNvCxnSpPr/>
          <p:nvPr/>
        </p:nvCxnSpPr>
        <p:spPr>
          <a:xfrm>
            <a:off x="3490576" y="3358017"/>
            <a:ext cx="646322" cy="5875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7" name="Straight Arrow Connector 196"/>
          <p:cNvCxnSpPr/>
          <p:nvPr/>
        </p:nvCxnSpPr>
        <p:spPr>
          <a:xfrm>
            <a:off x="3465218" y="3901577"/>
            <a:ext cx="596389" cy="13946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7" name="Rectangle 216"/>
          <p:cNvSpPr/>
          <p:nvPr/>
        </p:nvSpPr>
        <p:spPr>
          <a:xfrm>
            <a:off x="4381474" y="3298673"/>
            <a:ext cx="582510" cy="2048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226683" y="3298673"/>
            <a:ext cx="150615" cy="20488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4226277" y="3245297"/>
            <a:ext cx="73549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0" name="Straight Connector 219"/>
          <p:cNvCxnSpPr/>
          <p:nvPr/>
        </p:nvCxnSpPr>
        <p:spPr>
          <a:xfrm>
            <a:off x="4963899" y="3248514"/>
            <a:ext cx="0" cy="25504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1" name="Straight Connector 220"/>
          <p:cNvCxnSpPr/>
          <p:nvPr/>
        </p:nvCxnSpPr>
        <p:spPr>
          <a:xfrm>
            <a:off x="4963899" y="3503556"/>
            <a:ext cx="73762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2" name="Rectangle 221"/>
          <p:cNvSpPr/>
          <p:nvPr/>
        </p:nvSpPr>
        <p:spPr>
          <a:xfrm>
            <a:off x="5858443" y="3298673"/>
            <a:ext cx="582510" cy="2048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703652" y="3298673"/>
            <a:ext cx="150615" cy="20488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224" name="Straight Connector 223"/>
          <p:cNvCxnSpPr/>
          <p:nvPr/>
        </p:nvCxnSpPr>
        <p:spPr>
          <a:xfrm>
            <a:off x="5703246" y="3249774"/>
            <a:ext cx="73549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5" name="Straight Connector 224"/>
          <p:cNvCxnSpPr/>
          <p:nvPr/>
        </p:nvCxnSpPr>
        <p:spPr>
          <a:xfrm>
            <a:off x="6440868" y="3248514"/>
            <a:ext cx="0" cy="25504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6" name="Straight Connector 225"/>
          <p:cNvCxnSpPr/>
          <p:nvPr/>
        </p:nvCxnSpPr>
        <p:spPr>
          <a:xfrm>
            <a:off x="6440868" y="3503556"/>
            <a:ext cx="73762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7" name="Straight Connector 226"/>
          <p:cNvCxnSpPr/>
          <p:nvPr/>
        </p:nvCxnSpPr>
        <p:spPr>
          <a:xfrm>
            <a:off x="5708186" y="3248514"/>
            <a:ext cx="0" cy="25504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8" name="Straight Connector 227"/>
          <p:cNvCxnSpPr/>
          <p:nvPr/>
        </p:nvCxnSpPr>
        <p:spPr>
          <a:xfrm>
            <a:off x="4226277" y="3248514"/>
            <a:ext cx="0" cy="25504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9" name="Oval 198"/>
          <p:cNvSpPr/>
          <p:nvPr/>
        </p:nvSpPr>
        <p:spPr>
          <a:xfrm>
            <a:off x="5481516" y="1818123"/>
            <a:ext cx="134203" cy="2433611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469136" y="2005983"/>
            <a:ext cx="441818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HDR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3523449" y="2560530"/>
            <a:ext cx="441818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HDR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545280" y="3116405"/>
            <a:ext cx="409579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LDR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536944" y="3697964"/>
            <a:ext cx="441818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HDR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427354" y="2275860"/>
            <a:ext cx="478262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Time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427354" y="2886930"/>
            <a:ext cx="478262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Time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7427354" y="3466653"/>
            <a:ext cx="478262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Time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7427354" y="4118905"/>
            <a:ext cx="478262" cy="23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Time</a:t>
            </a:r>
          </a:p>
        </p:txBody>
      </p:sp>
      <p:cxnSp>
        <p:nvCxnSpPr>
          <p:cNvPr id="214" name="Straight Arrow Connector 213"/>
          <p:cNvCxnSpPr>
            <a:stCxn id="199" idx="0"/>
          </p:cNvCxnSpPr>
          <p:nvPr/>
        </p:nvCxnSpPr>
        <p:spPr>
          <a:xfrm flipV="1">
            <a:off x="5548618" y="1740023"/>
            <a:ext cx="239623" cy="78100"/>
          </a:xfrm>
          <a:prstGeom prst="straightConnector1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433798" y="4233771"/>
            <a:ext cx="3832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Rectangle 338"/>
              <p:cNvSpPr/>
              <p:nvPr/>
            </p:nvSpPr>
            <p:spPr>
              <a:xfrm>
                <a:off x="6433798" y="4225350"/>
                <a:ext cx="411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339" name="Rectangle 3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98" y="4225350"/>
                <a:ext cx="411588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Content Placeholder 3"/>
          <p:cNvSpPr>
            <a:spLocks noGrp="1"/>
          </p:cNvSpPr>
          <p:nvPr>
            <p:ph idx="1"/>
          </p:nvPr>
        </p:nvSpPr>
        <p:spPr>
          <a:xfrm>
            <a:off x="685750" y="4509187"/>
            <a:ext cx="7770813" cy="131785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PAPR can be significantly high since the ON signals on different channels overlap in time in case of FDMA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Intractable problem because 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There may be 1, 2, 3, or 4 active channels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active channel locations in frequency could be different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LDR and HDR waveforms can also be different (e.g., CP size etc.)</a:t>
            </a:r>
            <a:endParaRPr lang="en-US" sz="1600" dirty="0"/>
          </a:p>
        </p:txBody>
      </p:sp>
      <p:sp>
        <p:nvSpPr>
          <p:cNvPr id="167" name="Right Brace 166"/>
          <p:cNvSpPr/>
          <p:nvPr/>
        </p:nvSpPr>
        <p:spPr bwMode="auto">
          <a:xfrm>
            <a:off x="6853285" y="5573717"/>
            <a:ext cx="340212" cy="88842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93497" y="5450480"/>
            <a:ext cx="1541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many combinations for a given time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3494" y="1518965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Overlapping in time</a:t>
            </a:r>
          </a:p>
        </p:txBody>
      </p:sp>
    </p:spTree>
    <p:extLst>
      <p:ext uri="{BB962C8B-B14F-4D97-AF65-F5344CB8AC3E}">
        <p14:creationId xmlns:p14="http://schemas.microsoft.com/office/powerpoint/2010/main" val="200114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3379"/>
            <a:ext cx="7770813" cy="640485"/>
          </a:xfrm>
        </p:spPr>
        <p:txBody>
          <a:bodyPr/>
          <a:lstStyle/>
          <a:p>
            <a:r>
              <a:rPr lang="en-US" dirty="0"/>
              <a:t>Transmitter Block Diagram (HDR)</a:t>
            </a:r>
          </a:p>
        </p:txBody>
      </p:sp>
      <p:cxnSp>
        <p:nvCxnSpPr>
          <p:cNvPr id="580" name="Straight Connector 579"/>
          <p:cNvCxnSpPr/>
          <p:nvPr/>
        </p:nvCxnSpPr>
        <p:spPr>
          <a:xfrm>
            <a:off x="5373958" y="1469073"/>
            <a:ext cx="0" cy="255106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2" name="Straight Connector 581"/>
          <p:cNvCxnSpPr/>
          <p:nvPr/>
        </p:nvCxnSpPr>
        <p:spPr>
          <a:xfrm>
            <a:off x="5968305" y="1462483"/>
            <a:ext cx="0" cy="255106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3" name="Straight Connector 582"/>
          <p:cNvCxnSpPr/>
          <p:nvPr/>
        </p:nvCxnSpPr>
        <p:spPr>
          <a:xfrm>
            <a:off x="6569200" y="1462483"/>
            <a:ext cx="0" cy="230722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4" name="Straight Connector 583"/>
          <p:cNvCxnSpPr/>
          <p:nvPr/>
        </p:nvCxnSpPr>
        <p:spPr>
          <a:xfrm>
            <a:off x="7178304" y="1462483"/>
            <a:ext cx="0" cy="232699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5" name="Straight Connector 584"/>
          <p:cNvCxnSpPr/>
          <p:nvPr/>
        </p:nvCxnSpPr>
        <p:spPr>
          <a:xfrm>
            <a:off x="7780030" y="1462483"/>
            <a:ext cx="0" cy="25576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6" name="Straight Arrow Connector 585"/>
          <p:cNvCxnSpPr/>
          <p:nvPr/>
        </p:nvCxnSpPr>
        <p:spPr>
          <a:xfrm>
            <a:off x="5340529" y="1947496"/>
            <a:ext cx="296050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7" name="Group 586"/>
          <p:cNvGrpSpPr/>
          <p:nvPr/>
        </p:nvGrpSpPr>
        <p:grpSpPr>
          <a:xfrm>
            <a:off x="5970466" y="1650436"/>
            <a:ext cx="601891" cy="297058"/>
            <a:chOff x="8084996" y="1405169"/>
            <a:chExt cx="844201" cy="497331"/>
          </a:xfrm>
        </p:grpSpPr>
        <p:grpSp>
          <p:nvGrpSpPr>
            <p:cNvPr id="590" name="Group 589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592" name="Rectangle 591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594" name="Straight Connector 593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5" name="Straight Connector 594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6" name="Straight Connector 595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89" name="Straight Connector 588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00" name="Group 599"/>
          <p:cNvGrpSpPr/>
          <p:nvPr/>
        </p:nvGrpSpPr>
        <p:grpSpPr>
          <a:xfrm>
            <a:off x="5370051" y="1649271"/>
            <a:ext cx="601891" cy="295861"/>
            <a:chOff x="7240495" y="1407172"/>
            <a:chExt cx="844201" cy="495328"/>
          </a:xfrm>
        </p:grpSpPr>
        <p:sp>
          <p:nvSpPr>
            <p:cNvPr id="602" name="Rectangle 601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604" name="Straight Connector 603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05" name="Straight Connector 604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06" name="Straight Connector 605"/>
            <p:cNvCxnSpPr/>
            <p:nvPr/>
          </p:nvCxnSpPr>
          <p:spPr>
            <a:xfrm>
              <a:off x="7662596" y="1902500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601" name="TextBox 600"/>
          <p:cNvSpPr txBox="1"/>
          <p:nvPr/>
        </p:nvSpPr>
        <p:spPr>
          <a:xfrm>
            <a:off x="5712430" y="1740244"/>
            <a:ext cx="1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</a:t>
            </a:r>
          </a:p>
        </p:txBody>
      </p:sp>
      <p:cxnSp>
        <p:nvCxnSpPr>
          <p:cNvPr id="599" name="Straight Connector 598"/>
          <p:cNvCxnSpPr/>
          <p:nvPr/>
        </p:nvCxnSpPr>
        <p:spPr>
          <a:xfrm>
            <a:off x="5370051" y="1655286"/>
            <a:ext cx="0" cy="29220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607" name="Group 606"/>
          <p:cNvGrpSpPr/>
          <p:nvPr/>
        </p:nvGrpSpPr>
        <p:grpSpPr>
          <a:xfrm>
            <a:off x="6572777" y="1650436"/>
            <a:ext cx="601891" cy="297058"/>
            <a:chOff x="8084996" y="1405169"/>
            <a:chExt cx="844201" cy="497331"/>
          </a:xfrm>
        </p:grpSpPr>
        <p:grpSp>
          <p:nvGrpSpPr>
            <p:cNvPr id="610" name="Group 609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14" name="Straight Connector 613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5" name="Straight Connector 614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09" name="Straight Connector 608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17" name="Group 616"/>
          <p:cNvGrpSpPr/>
          <p:nvPr/>
        </p:nvGrpSpPr>
        <p:grpSpPr>
          <a:xfrm>
            <a:off x="7178724" y="1649271"/>
            <a:ext cx="601891" cy="298222"/>
            <a:chOff x="7240495" y="1407172"/>
            <a:chExt cx="844201" cy="499280"/>
          </a:xfrm>
        </p:grpSpPr>
        <p:grpSp>
          <p:nvGrpSpPr>
            <p:cNvPr id="620" name="Group 619"/>
            <p:cNvGrpSpPr/>
            <p:nvPr/>
          </p:nvGrpSpPr>
          <p:grpSpPr>
            <a:xfrm>
              <a:off x="7240495" y="1407172"/>
              <a:ext cx="844201" cy="495327"/>
              <a:chOff x="7240495" y="1407172"/>
              <a:chExt cx="844201" cy="495328"/>
            </a:xfrm>
          </p:grpSpPr>
          <p:sp>
            <p:nvSpPr>
              <p:cNvPr id="622" name="Rectangle 621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24" name="Straight Connector 623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6" name="Straight Connector 625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19" name="Straight Connector 618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627" name="Straight Arrow Connector 626"/>
          <p:cNvCxnSpPr/>
          <p:nvPr/>
        </p:nvCxnSpPr>
        <p:spPr>
          <a:xfrm>
            <a:off x="5340528" y="2643814"/>
            <a:ext cx="296050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28" name="Group 627"/>
          <p:cNvGrpSpPr/>
          <p:nvPr/>
        </p:nvGrpSpPr>
        <p:grpSpPr>
          <a:xfrm>
            <a:off x="5970466" y="2346755"/>
            <a:ext cx="601891" cy="297058"/>
            <a:chOff x="8084996" y="1405169"/>
            <a:chExt cx="844201" cy="497331"/>
          </a:xfrm>
        </p:grpSpPr>
        <p:grpSp>
          <p:nvGrpSpPr>
            <p:cNvPr id="631" name="Group 630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633" name="Rectangle 632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35" name="Straight Connector 634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7" name="Straight Connector 636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30" name="Straight Connector 629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38" name="Group 637"/>
          <p:cNvGrpSpPr/>
          <p:nvPr/>
        </p:nvGrpSpPr>
        <p:grpSpPr>
          <a:xfrm>
            <a:off x="7178724" y="2345590"/>
            <a:ext cx="601891" cy="298222"/>
            <a:chOff x="7240495" y="1407172"/>
            <a:chExt cx="844201" cy="499280"/>
          </a:xfrm>
        </p:grpSpPr>
        <p:grpSp>
          <p:nvGrpSpPr>
            <p:cNvPr id="641" name="Group 640"/>
            <p:cNvGrpSpPr/>
            <p:nvPr/>
          </p:nvGrpSpPr>
          <p:grpSpPr>
            <a:xfrm>
              <a:off x="7240495" y="1407172"/>
              <a:ext cx="844201" cy="495327"/>
              <a:chOff x="7240495" y="1407172"/>
              <a:chExt cx="844201" cy="495328"/>
            </a:xfrm>
          </p:grpSpPr>
          <p:sp>
            <p:nvSpPr>
              <p:cNvPr id="643" name="Rectangle 642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45" name="Straight Connector 644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40" name="Straight Connector 639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648" name="Straight Arrow Connector 647"/>
          <p:cNvCxnSpPr/>
          <p:nvPr/>
        </p:nvCxnSpPr>
        <p:spPr>
          <a:xfrm>
            <a:off x="5340527" y="3296381"/>
            <a:ext cx="296050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9" name="Straight Arrow Connector 648"/>
          <p:cNvCxnSpPr/>
          <p:nvPr/>
        </p:nvCxnSpPr>
        <p:spPr>
          <a:xfrm>
            <a:off x="5340526" y="4019431"/>
            <a:ext cx="296050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50" name="Group 649"/>
          <p:cNvGrpSpPr/>
          <p:nvPr/>
        </p:nvGrpSpPr>
        <p:grpSpPr>
          <a:xfrm>
            <a:off x="7173752" y="3721206"/>
            <a:ext cx="601891" cy="298222"/>
            <a:chOff x="7240495" y="1407172"/>
            <a:chExt cx="844201" cy="499280"/>
          </a:xfrm>
        </p:grpSpPr>
        <p:grpSp>
          <p:nvGrpSpPr>
            <p:cNvPr id="653" name="Group 652"/>
            <p:cNvGrpSpPr/>
            <p:nvPr/>
          </p:nvGrpSpPr>
          <p:grpSpPr>
            <a:xfrm>
              <a:off x="7240495" y="1407172"/>
              <a:ext cx="844201" cy="495327"/>
              <a:chOff x="7240495" y="1407172"/>
              <a:chExt cx="844201" cy="495328"/>
            </a:xfrm>
          </p:grpSpPr>
          <p:sp>
            <p:nvSpPr>
              <p:cNvPr id="655" name="Rectangle 654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57" name="Straight Connector 656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8" name="Straight Connector 657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9" name="Straight Connector 658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52" name="Straight Connector 651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60" name="Group 659"/>
          <p:cNvGrpSpPr/>
          <p:nvPr/>
        </p:nvGrpSpPr>
        <p:grpSpPr>
          <a:xfrm>
            <a:off x="5964297" y="3722371"/>
            <a:ext cx="601891" cy="297058"/>
            <a:chOff x="8084996" y="1405169"/>
            <a:chExt cx="844201" cy="497331"/>
          </a:xfrm>
        </p:grpSpPr>
        <p:grpSp>
          <p:nvGrpSpPr>
            <p:cNvPr id="663" name="Group 662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665" name="Rectangle 664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9" name="Straight Connector 668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62" name="Straight Connector 661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70" name="Group 669"/>
          <p:cNvGrpSpPr/>
          <p:nvPr/>
        </p:nvGrpSpPr>
        <p:grpSpPr>
          <a:xfrm>
            <a:off x="6570244" y="3721206"/>
            <a:ext cx="601891" cy="298222"/>
            <a:chOff x="7240495" y="1407172"/>
            <a:chExt cx="844201" cy="499280"/>
          </a:xfrm>
        </p:grpSpPr>
        <p:grpSp>
          <p:nvGrpSpPr>
            <p:cNvPr id="673" name="Group 672"/>
            <p:cNvGrpSpPr/>
            <p:nvPr/>
          </p:nvGrpSpPr>
          <p:grpSpPr>
            <a:xfrm>
              <a:off x="7240495" y="1407172"/>
              <a:ext cx="844201" cy="495327"/>
              <a:chOff x="7240495" y="1407172"/>
              <a:chExt cx="844201" cy="495328"/>
            </a:xfrm>
          </p:grpSpPr>
          <p:sp>
            <p:nvSpPr>
              <p:cNvPr id="675" name="Rectangle 674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77" name="Straight Connector 676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72" name="Straight Connector 671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83" name="Group 682"/>
          <p:cNvGrpSpPr/>
          <p:nvPr/>
        </p:nvGrpSpPr>
        <p:grpSpPr>
          <a:xfrm>
            <a:off x="5368867" y="2346756"/>
            <a:ext cx="601891" cy="294399"/>
            <a:chOff x="6780577" y="315907"/>
            <a:chExt cx="844201" cy="492879"/>
          </a:xfrm>
        </p:grpSpPr>
        <p:sp>
          <p:nvSpPr>
            <p:cNvPr id="685" name="Rectangle 684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687" name="Straight Connector 686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88" name="Straight Connector 687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89" name="Straight Connector 688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684" name="TextBox 683"/>
          <p:cNvSpPr txBox="1"/>
          <p:nvPr/>
        </p:nvSpPr>
        <p:spPr>
          <a:xfrm>
            <a:off x="5712430" y="2160673"/>
            <a:ext cx="1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</a:t>
            </a:r>
          </a:p>
        </p:txBody>
      </p:sp>
      <p:cxnSp>
        <p:nvCxnSpPr>
          <p:cNvPr id="682" name="Straight Connector 681"/>
          <p:cNvCxnSpPr/>
          <p:nvPr/>
        </p:nvCxnSpPr>
        <p:spPr>
          <a:xfrm>
            <a:off x="5970669" y="2351606"/>
            <a:ext cx="0" cy="29220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690" name="Group 689"/>
          <p:cNvGrpSpPr/>
          <p:nvPr/>
        </p:nvGrpSpPr>
        <p:grpSpPr>
          <a:xfrm>
            <a:off x="6566559" y="2345590"/>
            <a:ext cx="601891" cy="298222"/>
            <a:chOff x="7240495" y="1407172"/>
            <a:chExt cx="844201" cy="499280"/>
          </a:xfrm>
        </p:grpSpPr>
        <p:grpSp>
          <p:nvGrpSpPr>
            <p:cNvPr id="693" name="Group 692"/>
            <p:cNvGrpSpPr/>
            <p:nvPr/>
          </p:nvGrpSpPr>
          <p:grpSpPr>
            <a:xfrm>
              <a:off x="7240495" y="1407172"/>
              <a:ext cx="844201" cy="495327"/>
              <a:chOff x="7240495" y="1407172"/>
              <a:chExt cx="844201" cy="495328"/>
            </a:xfrm>
          </p:grpSpPr>
          <p:sp>
            <p:nvSpPr>
              <p:cNvPr id="695" name="Rectangle 694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97" name="Straight Connector 696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8" name="Straight Connector 697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9" name="Straight Connector 698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92" name="Straight Connector 691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03" name="Group 702"/>
          <p:cNvGrpSpPr/>
          <p:nvPr/>
        </p:nvGrpSpPr>
        <p:grpSpPr>
          <a:xfrm>
            <a:off x="5374618" y="3721206"/>
            <a:ext cx="601891" cy="292717"/>
            <a:chOff x="7240495" y="1407172"/>
            <a:chExt cx="844201" cy="490064"/>
          </a:xfrm>
        </p:grpSpPr>
        <p:sp>
          <p:nvSpPr>
            <p:cNvPr id="705" name="Rectangle 704"/>
            <p:cNvSpPr/>
            <p:nvPr/>
          </p:nvSpPr>
          <p:spPr>
            <a:xfrm>
              <a:off x="7329306" y="1504239"/>
              <a:ext cx="333338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240727" y="1504239"/>
              <a:ext cx="86189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707" name="Straight Connector 706"/>
            <p:cNvCxnSpPr/>
            <p:nvPr/>
          </p:nvCxnSpPr>
          <p:spPr>
            <a:xfrm>
              <a:off x="7240495" y="1410811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708" name="Straight Connector 707"/>
            <p:cNvCxnSpPr/>
            <p:nvPr/>
          </p:nvCxnSpPr>
          <p:spPr>
            <a:xfrm>
              <a:off x="7662596" y="140717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709" name="Straight Connector 708"/>
            <p:cNvCxnSpPr/>
            <p:nvPr/>
          </p:nvCxnSpPr>
          <p:spPr>
            <a:xfrm>
              <a:off x="7662596" y="1891466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704" name="TextBox 703"/>
          <p:cNvSpPr txBox="1"/>
          <p:nvPr/>
        </p:nvSpPr>
        <p:spPr>
          <a:xfrm>
            <a:off x="5712430" y="3776251"/>
            <a:ext cx="1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</a:t>
            </a:r>
          </a:p>
        </p:txBody>
      </p:sp>
      <p:cxnSp>
        <p:nvCxnSpPr>
          <p:cNvPr id="702" name="Straight Connector 701"/>
          <p:cNvCxnSpPr/>
          <p:nvPr/>
        </p:nvCxnSpPr>
        <p:spPr>
          <a:xfrm>
            <a:off x="5374618" y="3727221"/>
            <a:ext cx="0" cy="29220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7" name="TextBox 726"/>
          <p:cNvSpPr txBox="1"/>
          <p:nvPr/>
        </p:nvSpPr>
        <p:spPr>
          <a:xfrm>
            <a:off x="7978556" y="1916601"/>
            <a:ext cx="389956" cy="266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28" name="TextBox 727"/>
          <p:cNvSpPr txBox="1"/>
          <p:nvPr/>
        </p:nvSpPr>
        <p:spPr>
          <a:xfrm>
            <a:off x="7978556" y="2602023"/>
            <a:ext cx="389956" cy="266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29" name="TextBox 728"/>
          <p:cNvSpPr txBox="1"/>
          <p:nvPr/>
        </p:nvSpPr>
        <p:spPr>
          <a:xfrm>
            <a:off x="7978556" y="3252285"/>
            <a:ext cx="389956" cy="266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30" name="TextBox 729"/>
          <p:cNvSpPr txBox="1"/>
          <p:nvPr/>
        </p:nvSpPr>
        <p:spPr>
          <a:xfrm>
            <a:off x="7978556" y="3983899"/>
            <a:ext cx="389956" cy="266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40" name="Right Brace 739"/>
          <p:cNvSpPr/>
          <p:nvPr/>
        </p:nvSpPr>
        <p:spPr>
          <a:xfrm rot="5400000">
            <a:off x="5794887" y="3921208"/>
            <a:ext cx="50285" cy="295234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4" name="Straight Connector 823"/>
          <p:cNvCxnSpPr/>
          <p:nvPr/>
        </p:nvCxnSpPr>
        <p:spPr>
          <a:xfrm>
            <a:off x="4689687" y="3041601"/>
            <a:ext cx="1841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Freeform: Shape 29"/>
          <p:cNvSpPr/>
          <p:nvPr/>
        </p:nvSpPr>
        <p:spPr bwMode="auto">
          <a:xfrm>
            <a:off x="4834359" y="3147956"/>
            <a:ext cx="980549" cy="1406534"/>
          </a:xfrm>
          <a:custGeom>
            <a:avLst/>
            <a:gdLst>
              <a:gd name="connsiteX0" fmla="*/ 0 w 1193800"/>
              <a:gd name="connsiteY0" fmla="*/ 0 h 1452608"/>
              <a:gd name="connsiteX1" fmla="*/ 711200 w 1193800"/>
              <a:gd name="connsiteY1" fmla="*/ 1397000 h 1452608"/>
              <a:gd name="connsiteX2" fmla="*/ 1193800 w 1193800"/>
              <a:gd name="connsiteY2" fmla="*/ 1041400 h 14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452608">
                <a:moveTo>
                  <a:pt x="0" y="0"/>
                </a:moveTo>
                <a:cubicBezTo>
                  <a:pt x="256116" y="611716"/>
                  <a:pt x="512233" y="1223433"/>
                  <a:pt x="711200" y="1397000"/>
                </a:cubicBezTo>
                <a:cubicBezTo>
                  <a:pt x="910167" y="1570567"/>
                  <a:pt x="1051983" y="1305983"/>
                  <a:pt x="1193800" y="10414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26" name="Straight Arrow Connector 825"/>
          <p:cNvCxnSpPr/>
          <p:nvPr/>
        </p:nvCxnSpPr>
        <p:spPr bwMode="auto">
          <a:xfrm>
            <a:off x="7168450" y="4106831"/>
            <a:ext cx="32918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7" name="Rectangle 826"/>
              <p:cNvSpPr/>
              <p:nvPr/>
            </p:nvSpPr>
            <p:spPr>
              <a:xfrm>
                <a:off x="7144918" y="4110887"/>
                <a:ext cx="411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827" name="Rectangle 8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18" y="4110887"/>
                <a:ext cx="411588" cy="276999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1" name="Group 830"/>
          <p:cNvGrpSpPr/>
          <p:nvPr/>
        </p:nvGrpSpPr>
        <p:grpSpPr>
          <a:xfrm>
            <a:off x="5359610" y="3003141"/>
            <a:ext cx="601891" cy="294399"/>
            <a:chOff x="6780577" y="315907"/>
            <a:chExt cx="844201" cy="492879"/>
          </a:xfrm>
        </p:grpSpPr>
        <p:sp>
          <p:nvSpPr>
            <p:cNvPr id="833" name="Rectangle 832"/>
            <p:cNvSpPr/>
            <p:nvPr/>
          </p:nvSpPr>
          <p:spPr>
            <a:xfrm>
              <a:off x="7308129" y="412974"/>
              <a:ext cx="315252" cy="3929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206325" y="412974"/>
              <a:ext cx="101804" cy="39299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</a:t>
              </a:r>
            </a:p>
          </p:txBody>
        </p:sp>
        <p:cxnSp>
          <p:nvCxnSpPr>
            <p:cNvPr id="835" name="Straight Connector 834"/>
            <p:cNvCxnSpPr/>
            <p:nvPr/>
          </p:nvCxnSpPr>
          <p:spPr>
            <a:xfrm>
              <a:off x="6780577" y="808786"/>
              <a:ext cx="42088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836" name="Straight Connector 835"/>
            <p:cNvCxnSpPr/>
            <p:nvPr/>
          </p:nvCxnSpPr>
          <p:spPr>
            <a:xfrm>
              <a:off x="7202678" y="315907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837" name="Straight Connector 836"/>
            <p:cNvCxnSpPr/>
            <p:nvPr/>
          </p:nvCxnSpPr>
          <p:spPr>
            <a:xfrm>
              <a:off x="7202678" y="321447"/>
              <a:ext cx="4221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832" name="TextBox 831"/>
          <p:cNvSpPr txBox="1"/>
          <p:nvPr/>
        </p:nvSpPr>
        <p:spPr>
          <a:xfrm>
            <a:off x="5712430" y="2816656"/>
            <a:ext cx="192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</a:t>
            </a:r>
          </a:p>
        </p:txBody>
      </p:sp>
      <p:cxnSp>
        <p:nvCxnSpPr>
          <p:cNvPr id="830" name="Straight Connector 829"/>
          <p:cNvCxnSpPr/>
          <p:nvPr/>
        </p:nvCxnSpPr>
        <p:spPr>
          <a:xfrm>
            <a:off x="5961412" y="3007991"/>
            <a:ext cx="0" cy="29220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838" name="Group 837"/>
          <p:cNvGrpSpPr/>
          <p:nvPr/>
        </p:nvGrpSpPr>
        <p:grpSpPr>
          <a:xfrm>
            <a:off x="5963517" y="3003140"/>
            <a:ext cx="601891" cy="297058"/>
            <a:chOff x="8084996" y="1405169"/>
            <a:chExt cx="844201" cy="497331"/>
          </a:xfrm>
        </p:grpSpPr>
        <p:grpSp>
          <p:nvGrpSpPr>
            <p:cNvPr id="841" name="Group 840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843" name="Rectangle 842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845" name="Straight Connector 844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7" name="Straight Connector 846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40" name="Straight Connector 839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48" name="Group 847"/>
          <p:cNvGrpSpPr/>
          <p:nvPr/>
        </p:nvGrpSpPr>
        <p:grpSpPr>
          <a:xfrm>
            <a:off x="6566559" y="3003140"/>
            <a:ext cx="601891" cy="297058"/>
            <a:chOff x="8084996" y="1405169"/>
            <a:chExt cx="844201" cy="497331"/>
          </a:xfrm>
        </p:grpSpPr>
        <p:grpSp>
          <p:nvGrpSpPr>
            <p:cNvPr id="851" name="Group 850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853" name="Rectangle 852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855" name="Straight Connector 854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50" name="Straight Connector 849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58" name="Group 857"/>
          <p:cNvGrpSpPr/>
          <p:nvPr/>
        </p:nvGrpSpPr>
        <p:grpSpPr>
          <a:xfrm>
            <a:off x="7177096" y="3003140"/>
            <a:ext cx="601891" cy="297058"/>
            <a:chOff x="8084996" y="1405169"/>
            <a:chExt cx="844201" cy="497331"/>
          </a:xfrm>
        </p:grpSpPr>
        <p:grpSp>
          <p:nvGrpSpPr>
            <p:cNvPr id="861" name="Group 860"/>
            <p:cNvGrpSpPr/>
            <p:nvPr/>
          </p:nvGrpSpPr>
          <p:grpSpPr>
            <a:xfrm>
              <a:off x="8084996" y="1405169"/>
              <a:ext cx="844201" cy="492879"/>
              <a:chOff x="6780577" y="315907"/>
              <a:chExt cx="844201" cy="492879"/>
            </a:xfrm>
          </p:grpSpPr>
          <p:sp>
            <p:nvSpPr>
              <p:cNvPr id="863" name="Rectangle 862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865" name="Straight Connector 864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7" name="Straight Connector 866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60" name="Straight Connector 859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320" name="Rectangle 319"/>
          <p:cNvSpPr/>
          <p:nvPr/>
        </p:nvSpPr>
        <p:spPr>
          <a:xfrm>
            <a:off x="3497652" y="1492958"/>
            <a:ext cx="563019" cy="30972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IDFT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4249160" y="2825700"/>
            <a:ext cx="454603" cy="431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CP+</a:t>
            </a:r>
          </a:p>
        </p:txBody>
      </p:sp>
      <p:cxnSp>
        <p:nvCxnSpPr>
          <p:cNvPr id="322" name="Straight Connector 321"/>
          <p:cNvCxnSpPr>
            <a:stCxn id="320" idx="3"/>
          </p:cNvCxnSpPr>
          <p:nvPr/>
        </p:nvCxnSpPr>
        <p:spPr>
          <a:xfrm>
            <a:off x="4060671" y="3041601"/>
            <a:ext cx="1841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3" name="Straight Connector 322"/>
          <p:cNvCxnSpPr/>
          <p:nvPr/>
        </p:nvCxnSpPr>
        <p:spPr>
          <a:xfrm>
            <a:off x="2388347" y="1762667"/>
            <a:ext cx="42862" cy="1047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4" name="TextBox 323"/>
          <p:cNvSpPr txBox="1"/>
          <p:nvPr/>
        </p:nvSpPr>
        <p:spPr>
          <a:xfrm>
            <a:off x="2259853" y="15200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cxnSp>
        <p:nvCxnSpPr>
          <p:cNvPr id="325" name="Straight Connector 324"/>
          <p:cNvCxnSpPr/>
          <p:nvPr/>
        </p:nvCxnSpPr>
        <p:spPr>
          <a:xfrm flipH="1">
            <a:off x="2126690" y="1810347"/>
            <a:ext cx="13745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6" name="Straight Connector 325"/>
          <p:cNvCxnSpPr/>
          <p:nvPr/>
        </p:nvCxnSpPr>
        <p:spPr>
          <a:xfrm flipH="1">
            <a:off x="1900312" y="1716253"/>
            <a:ext cx="15017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7" name="Straight Connector 326"/>
          <p:cNvCxnSpPr/>
          <p:nvPr/>
        </p:nvCxnSpPr>
        <p:spPr>
          <a:xfrm flipH="1">
            <a:off x="1904439" y="1908196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8" name="Straight Connector 327"/>
          <p:cNvCxnSpPr/>
          <p:nvPr/>
        </p:nvCxnSpPr>
        <p:spPr>
          <a:xfrm flipH="1">
            <a:off x="2054608" y="1813767"/>
            <a:ext cx="72080" cy="9897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/>
              <p:cNvSpPr txBox="1"/>
              <p:nvPr/>
            </p:nvSpPr>
            <p:spPr>
              <a:xfrm>
                <a:off x="1497507" y="1537396"/>
                <a:ext cx="3883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b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</m:e>
                        <m:sub>
                          <m:r>
                            <a:rPr lang="en-US" sz="14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29" name="TextBox 3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1537396"/>
                <a:ext cx="38831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1497507" y="1762667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1762667"/>
                <a:ext cx="3321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1" name="Straight Arrow Connector 330"/>
          <p:cNvCxnSpPr>
            <a:endCxn id="3" idx="0"/>
          </p:cNvCxnSpPr>
          <p:nvPr/>
        </p:nvCxnSpPr>
        <p:spPr>
          <a:xfrm>
            <a:off x="2087724" y="1492958"/>
            <a:ext cx="0" cy="1800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2" name="TextBox 331"/>
          <p:cNvSpPr txBox="1"/>
          <p:nvPr/>
        </p:nvSpPr>
        <p:spPr>
          <a:xfrm>
            <a:off x="1239482" y="1162821"/>
            <a:ext cx="203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Manchester-coded bit (0)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551072" y="1537396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Channel 1</a:t>
            </a:r>
          </a:p>
        </p:txBody>
      </p:sp>
      <p:cxnSp>
        <p:nvCxnSpPr>
          <p:cNvPr id="334" name="Straight Connector 333"/>
          <p:cNvCxnSpPr/>
          <p:nvPr/>
        </p:nvCxnSpPr>
        <p:spPr>
          <a:xfrm flipH="1">
            <a:off x="3351602" y="1998570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7070" y="1853041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70" y="1853041"/>
                <a:ext cx="33214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6" name="Straight Connector 335"/>
          <p:cNvCxnSpPr/>
          <p:nvPr/>
        </p:nvCxnSpPr>
        <p:spPr>
          <a:xfrm>
            <a:off x="2388347" y="2601339"/>
            <a:ext cx="42862" cy="1047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37" name="TextBox 336"/>
          <p:cNvSpPr txBox="1"/>
          <p:nvPr/>
        </p:nvSpPr>
        <p:spPr>
          <a:xfrm>
            <a:off x="2259853" y="23587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cxnSp>
        <p:nvCxnSpPr>
          <p:cNvPr id="338" name="Straight Connector 337"/>
          <p:cNvCxnSpPr/>
          <p:nvPr/>
        </p:nvCxnSpPr>
        <p:spPr>
          <a:xfrm flipH="1">
            <a:off x="2126690" y="2649019"/>
            <a:ext cx="13618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39" name="Straight Connector 338"/>
          <p:cNvCxnSpPr/>
          <p:nvPr/>
        </p:nvCxnSpPr>
        <p:spPr>
          <a:xfrm flipH="1">
            <a:off x="1900312" y="2554925"/>
            <a:ext cx="15017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0" name="Straight Connector 339"/>
          <p:cNvCxnSpPr/>
          <p:nvPr/>
        </p:nvCxnSpPr>
        <p:spPr>
          <a:xfrm flipH="1">
            <a:off x="1904439" y="2746868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1" name="Straight Connector 340"/>
          <p:cNvCxnSpPr/>
          <p:nvPr/>
        </p:nvCxnSpPr>
        <p:spPr>
          <a:xfrm flipH="1" flipV="1">
            <a:off x="2050488" y="2550385"/>
            <a:ext cx="76200" cy="10205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1497507" y="2376068"/>
                <a:ext cx="392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</m:e>
                        <m:sub>
                          <m:r>
                            <a:rPr lang="en-US" sz="14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2376068"/>
                <a:ext cx="39248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1497507" y="2601339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2601339"/>
                <a:ext cx="33214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4" name="Straight Arrow Connector 343"/>
          <p:cNvCxnSpPr>
            <a:endCxn id="217" idx="0"/>
          </p:cNvCxnSpPr>
          <p:nvPr/>
        </p:nvCxnSpPr>
        <p:spPr>
          <a:xfrm>
            <a:off x="2085241" y="2332633"/>
            <a:ext cx="0" cy="18046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5" name="TextBox 344"/>
          <p:cNvSpPr txBox="1"/>
          <p:nvPr/>
        </p:nvSpPr>
        <p:spPr>
          <a:xfrm>
            <a:off x="1285564" y="2099556"/>
            <a:ext cx="203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Manchester-coded bit (1)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2532022" y="2376068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Channel 2</a:t>
            </a:r>
          </a:p>
        </p:txBody>
      </p:sp>
      <p:cxnSp>
        <p:nvCxnSpPr>
          <p:cNvPr id="347" name="Straight Connector 346"/>
          <p:cNvCxnSpPr/>
          <p:nvPr/>
        </p:nvCxnSpPr>
        <p:spPr>
          <a:xfrm flipH="1">
            <a:off x="3351602" y="2837242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3097070" y="2691713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70" y="2691713"/>
                <a:ext cx="33214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9" name="Straight Connector 348"/>
          <p:cNvCxnSpPr/>
          <p:nvPr/>
        </p:nvCxnSpPr>
        <p:spPr>
          <a:xfrm>
            <a:off x="2388347" y="3440011"/>
            <a:ext cx="42862" cy="1047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50" name="TextBox 349"/>
          <p:cNvSpPr txBox="1"/>
          <p:nvPr/>
        </p:nvSpPr>
        <p:spPr>
          <a:xfrm>
            <a:off x="2259853" y="31974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cxnSp>
        <p:nvCxnSpPr>
          <p:cNvPr id="351" name="Straight Connector 350"/>
          <p:cNvCxnSpPr/>
          <p:nvPr/>
        </p:nvCxnSpPr>
        <p:spPr>
          <a:xfrm flipH="1">
            <a:off x="2126689" y="3487691"/>
            <a:ext cx="136181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2" name="Straight Connector 351"/>
          <p:cNvCxnSpPr/>
          <p:nvPr/>
        </p:nvCxnSpPr>
        <p:spPr>
          <a:xfrm flipH="1">
            <a:off x="1900312" y="3393597"/>
            <a:ext cx="15017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3" name="Straight Connector 352"/>
          <p:cNvCxnSpPr/>
          <p:nvPr/>
        </p:nvCxnSpPr>
        <p:spPr>
          <a:xfrm flipH="1">
            <a:off x="1904439" y="3585540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4" name="Straight Connector 353"/>
          <p:cNvCxnSpPr/>
          <p:nvPr/>
        </p:nvCxnSpPr>
        <p:spPr>
          <a:xfrm flipH="1" flipV="1">
            <a:off x="2050488" y="3389057"/>
            <a:ext cx="76200" cy="10205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1497507" y="3214740"/>
                <a:ext cx="392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</m:e>
                        <m:sub>
                          <m:r>
                            <a:rPr lang="en-US" sz="14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3214740"/>
                <a:ext cx="39248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1497507" y="3440011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3440011"/>
                <a:ext cx="3321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7" name="Straight Arrow Connector 356"/>
          <p:cNvCxnSpPr>
            <a:endCxn id="218" idx="0"/>
          </p:cNvCxnSpPr>
          <p:nvPr/>
        </p:nvCxnSpPr>
        <p:spPr>
          <a:xfrm>
            <a:off x="2085774" y="3159048"/>
            <a:ext cx="0" cy="19439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8" name="TextBox 357"/>
          <p:cNvSpPr txBox="1"/>
          <p:nvPr/>
        </p:nvSpPr>
        <p:spPr>
          <a:xfrm>
            <a:off x="1268485" y="2868909"/>
            <a:ext cx="203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Manchester-coded bit (1)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2551072" y="3214740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Channel 3</a:t>
            </a:r>
          </a:p>
        </p:txBody>
      </p:sp>
      <p:cxnSp>
        <p:nvCxnSpPr>
          <p:cNvPr id="360" name="Straight Connector 359"/>
          <p:cNvCxnSpPr/>
          <p:nvPr/>
        </p:nvCxnSpPr>
        <p:spPr>
          <a:xfrm flipH="1">
            <a:off x="3351602" y="3675914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/>
              <p:cNvSpPr txBox="1"/>
              <p:nvPr/>
            </p:nvSpPr>
            <p:spPr>
              <a:xfrm>
                <a:off x="3097070" y="3530385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61" name="TextBox 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70" y="3530385"/>
                <a:ext cx="33214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2" name="Straight Connector 361"/>
          <p:cNvCxnSpPr/>
          <p:nvPr/>
        </p:nvCxnSpPr>
        <p:spPr>
          <a:xfrm>
            <a:off x="2388347" y="4278683"/>
            <a:ext cx="42862" cy="1047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3" name="TextBox 362"/>
          <p:cNvSpPr txBox="1"/>
          <p:nvPr/>
        </p:nvSpPr>
        <p:spPr>
          <a:xfrm>
            <a:off x="2259853" y="40360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cxnSp>
        <p:nvCxnSpPr>
          <p:cNvPr id="364" name="Straight Connector 363"/>
          <p:cNvCxnSpPr/>
          <p:nvPr/>
        </p:nvCxnSpPr>
        <p:spPr>
          <a:xfrm flipH="1">
            <a:off x="2126689" y="4326363"/>
            <a:ext cx="135546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5" name="Straight Connector 364"/>
          <p:cNvCxnSpPr/>
          <p:nvPr/>
        </p:nvCxnSpPr>
        <p:spPr>
          <a:xfrm flipH="1">
            <a:off x="1900312" y="4232269"/>
            <a:ext cx="15017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6" name="Straight Connector 365"/>
          <p:cNvCxnSpPr/>
          <p:nvPr/>
        </p:nvCxnSpPr>
        <p:spPr>
          <a:xfrm flipH="1">
            <a:off x="1904439" y="4424212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7" name="Straight Connector 366"/>
          <p:cNvCxnSpPr/>
          <p:nvPr/>
        </p:nvCxnSpPr>
        <p:spPr>
          <a:xfrm flipH="1">
            <a:off x="2050488" y="4329783"/>
            <a:ext cx="76200" cy="9442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1497507" y="4053412"/>
                <a:ext cx="392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</m:e>
                        <m:sub>
                          <m:r>
                            <a:rPr lang="en-US" sz="14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4053412"/>
                <a:ext cx="39248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/>
              <p:cNvSpPr txBox="1"/>
              <p:nvPr/>
            </p:nvSpPr>
            <p:spPr>
              <a:xfrm>
                <a:off x="1497507" y="4278683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69" name="TextBox 3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07" y="4278683"/>
                <a:ext cx="33214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0" name="Straight Arrow Connector 369"/>
          <p:cNvCxnSpPr/>
          <p:nvPr/>
        </p:nvCxnSpPr>
        <p:spPr>
          <a:xfrm>
            <a:off x="2083035" y="3983899"/>
            <a:ext cx="0" cy="2134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1" name="TextBox 370"/>
          <p:cNvSpPr txBox="1"/>
          <p:nvPr/>
        </p:nvSpPr>
        <p:spPr>
          <a:xfrm>
            <a:off x="1218458" y="3712962"/>
            <a:ext cx="203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Manchester-coded bit (0)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2551072" y="4053412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Channel 4</a:t>
            </a:r>
          </a:p>
        </p:txBody>
      </p:sp>
      <p:cxnSp>
        <p:nvCxnSpPr>
          <p:cNvPr id="373" name="Straight Connector 372"/>
          <p:cNvCxnSpPr/>
          <p:nvPr/>
        </p:nvCxnSpPr>
        <p:spPr>
          <a:xfrm flipH="1">
            <a:off x="3351602" y="4514586"/>
            <a:ext cx="1460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3097070" y="4369057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70" y="4369057"/>
                <a:ext cx="33214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4707940"/>
                <a:ext cx="7770813" cy="102531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HDR, FDMA can be supported through a single IDFT operation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This </a:t>
                </a:r>
                <a:r>
                  <a:rPr lang="en-US" sz="1400" dirty="0">
                    <a:solidFill>
                      <a:schemeClr val="tx1"/>
                    </a:solidFill>
                  </a:rPr>
                  <a:t>representation is not different than generating single-channel mask–based MC-OOK (length of 7) waveforms, shifting them in frequency, and then summing them up every 2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We use this representation for the following discussions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Question: </a:t>
                </a:r>
                <a:r>
                  <a:rPr lang="en-US" sz="1800" dirty="0">
                    <a:solidFill>
                      <a:schemeClr val="tx1"/>
                    </a:solidFill>
                  </a:rPr>
                  <a:t>How to choose the sequences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 4</m:t>
                    </m:r>
                    <m:r>
                      <a:rPr lang="en-US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such that the PAPR of the signal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below a certain </a:t>
                </a:r>
                <a:r>
                  <a:rPr lang="en-US" sz="1800" dirty="0"/>
                  <a:t>level, e.g., 3 dB?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4707940"/>
                <a:ext cx="7770813" cy="1025316"/>
              </a:xfrm>
              <a:blipFill>
                <a:blip r:embed="rId12"/>
                <a:stretch>
                  <a:fillRect l="-471" t="-2976" b="-8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1979712" y="1672978"/>
            <a:ext cx="216024" cy="2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1977229" y="2513098"/>
            <a:ext cx="216024" cy="2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1977762" y="3353442"/>
            <a:ext cx="216024" cy="2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1975023" y="4197309"/>
            <a:ext cx="216024" cy="268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17071" y="2853520"/>
                <a:ext cx="3433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1" y="2853520"/>
                <a:ext cx="34336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Slide Number Placeholder 3">
            <a:extLst>
              <a:ext uri="{FF2B5EF4-FFF2-40B4-BE49-F238E27FC236}">
                <a16:creationId xmlns:a16="http://schemas.microsoft.com/office/drawing/2014/main" id="{F9496C9F-1204-4F5C-BFED-F6087AB5F44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21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051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Golay Complementary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719" y="1441152"/>
                <a:ext cx="7770813" cy="2265743"/>
              </a:xfrm>
            </p:spPr>
            <p:txBody>
              <a:bodyPr/>
              <a:lstStyle/>
              <a:p>
                <a:pPr algn="just" fontAlgn="auto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cs typeface="Calibri" panose="020F0502020204030204" pitchFamily="34" charset="0"/>
                  </a:rPr>
                  <a:t>A sequence pair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+mj-lt"/>
                    <a:cs typeface="Calibri" panose="020F0502020204030204" pitchFamily="34" charset="0"/>
                  </a:rPr>
                  <a:t> is </a:t>
                </a:r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called a complementary sequence if </a:t>
                </a:r>
              </a:p>
              <a:p>
                <a:pPr marL="0" indent="0" algn="ctr" fontAlgn="auto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, </a:t>
                </a:r>
              </a:p>
              <a:p>
                <a:pPr marL="0" indent="0" algn="just" fontAlgn="auto"/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      where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is the length of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d>
                      <m:d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d>
                      <m:d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are the inverse Fourier      </a:t>
                </a:r>
              </a:p>
              <a:p>
                <a:pPr marL="0" indent="0" algn="just" fontAlgn="auto"/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      transforms of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, respectively</a:t>
                </a:r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Because of the definition, the PAPR of the inverse Fourier transform of a Golay sequence is always bounded by 3 dB</a:t>
                </a:r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The sequences and the construction methods have been known since 1961* and have been heavily-used in IEEE 802.11ad/ay</a:t>
                </a:r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b="0" dirty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719" y="1441152"/>
                <a:ext cx="7770813" cy="2265743"/>
              </a:xfrm>
              <a:blipFill>
                <a:blip r:embed="rId2"/>
                <a:stretch>
                  <a:fillRect l="-549" t="-1344" r="-628" b="-2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10263" y="4195967"/>
            <a:ext cx="943012" cy="144393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9089" y="4687099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89" y="4687099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 bwMode="auto">
          <a:xfrm>
            <a:off x="2490617" y="4917932"/>
            <a:ext cx="319646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753274" y="4917932"/>
            <a:ext cx="417251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48064" y="4687099"/>
                <a:ext cx="244066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PAPR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baseline="30000" dirty="0">
                    <a:solidFill>
                      <a:schemeClr val="tx1"/>
                    </a:solidFill>
                  </a:rPr>
                  <a:t>**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687099"/>
                <a:ext cx="2440668" cy="453137"/>
              </a:xfrm>
              <a:prstGeom prst="rect">
                <a:avLst/>
              </a:prstGeom>
              <a:blipFill>
                <a:blip r:embed="rId5"/>
                <a:stretch>
                  <a:fillRect l="-499" t="-270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99912" y="464361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912" y="4643618"/>
                <a:ext cx="4235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995595" y="5736459"/>
            <a:ext cx="7227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*Golay, M. (April 1961). "Complementary series". IEEE Transactions on Information Theory. 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 (2): 82–8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*https://en.wikipedia.org/wiki/Complementary_sequences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**Matthew G. Parker, Kenneth G. Paterson,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Chintha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Tellambura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“Golay Complementary Sequences”, 2004</a:t>
            </a:r>
          </a:p>
        </p:txBody>
      </p:sp>
    </p:spTree>
    <p:extLst>
      <p:ext uri="{BB962C8B-B14F-4D97-AF65-F5344CB8AC3E}">
        <p14:creationId xmlns:p14="http://schemas.microsoft.com/office/powerpoint/2010/main" val="141972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dirty="0">
                <a:solidFill>
                  <a:schemeClr val="tx1"/>
                </a:solidFill>
              </a:rPr>
              <a:t>a Length 7 Sequence with nulled DC tone (Single Channel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44823"/>
                <a:ext cx="7918648" cy="1872279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dirty="0"/>
                  <a:t>The Golay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sequences can be generated through concatenations and zero padding of the sequences in a pair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1 1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construct 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a Golay pair.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Hence,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also construct another pair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600" dirty="0">
                    <a:solidFill>
                      <a:schemeClr val="tx1"/>
                    </a:solidFill>
                  </a:rPr>
                  <a:t>This property can be useful to generate a Golay sequence with a nulled </a:t>
                </a:r>
                <a:r>
                  <a:rPr lang="en-US" sz="1600" dirty="0"/>
                  <a:t>DC tone, e.g.,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b="0" dirty="0"/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dirty="0"/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b="0" dirty="0"/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dirty="0"/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2200" b="0" dirty="0"/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2000" b="0" dirty="0"/>
                  <a:t>We can use the same construction method to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remedy the </a:t>
                </a:r>
                <a:r>
                  <a:rPr lang="en-US" sz="2000" b="0" dirty="0"/>
                  <a:t>PAPR problem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1800" b="0" dirty="0"/>
              </a:p>
              <a:p>
                <a:pPr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sz="22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44823"/>
                <a:ext cx="7918648" cy="1872279"/>
              </a:xfrm>
              <a:blipFill>
                <a:blip r:embed="rId2"/>
                <a:stretch>
                  <a:fillRect l="-693" t="-1954" r="-693" b="-10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696958" y="4628155"/>
            <a:ext cx="32459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1924903" y="4340640"/>
                <a:ext cx="1248330" cy="28751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903" y="4340640"/>
                <a:ext cx="1248330" cy="287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3377210" y="4340640"/>
                <a:ext cx="1248330" cy="2875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7210" y="4340640"/>
                <a:ext cx="1248330" cy="287516"/>
              </a:xfrm>
              <a:prstGeom prst="rect">
                <a:avLst/>
              </a:prstGeom>
              <a:blipFill>
                <a:blip r:embed="rId4"/>
                <a:stretch>
                  <a:fillRect b="-816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53168" y="4641230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489754" y="4089207"/>
            <a:ext cx="121585" cy="1245377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851" y="474642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3939106" y="4089410"/>
            <a:ext cx="121585" cy="1245377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1203" y="474663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Left Brace 18"/>
          <p:cNvSpPr/>
          <p:nvPr/>
        </p:nvSpPr>
        <p:spPr bwMode="auto">
          <a:xfrm rot="16200000">
            <a:off x="3212952" y="4661202"/>
            <a:ext cx="121585" cy="10138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6527" y="474642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250237" y="4605295"/>
            <a:ext cx="49969" cy="457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68144" y="4374462"/>
                <a:ext cx="2499467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IDFT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e>
                      </m:d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 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74462"/>
                <a:ext cx="2499467" cy="403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 bwMode="auto">
          <a:xfrm rot="5400000">
            <a:off x="3111124" y="2698170"/>
            <a:ext cx="360040" cy="272404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9832" y="3504385"/>
                <a:ext cx="429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04385"/>
                <a:ext cx="4299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Concatenating Golay Sequences</a:t>
            </a:r>
            <a:br>
              <a:rPr lang="en-US" dirty="0"/>
            </a:br>
            <a:r>
              <a:rPr lang="en-US" dirty="0"/>
              <a:t>(Multiple Channels) 1/2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5383274"/>
            <a:ext cx="7770813" cy="9242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figure above shows some examples of several channelization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PAPR is always less than or equal to 3 dB even if there is a non-contiguous mapping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5800" y="2644639"/>
            <a:ext cx="742272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818979" y="2407023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79" y="2407023"/>
                <a:ext cx="540171" cy="23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1619672" y="2407023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407023"/>
                <a:ext cx="551996" cy="237617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1463340" y="2085176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6333125" y="2401518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125" y="2401518"/>
                <a:ext cx="540171" cy="23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7077274" y="2401518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274" y="2401518"/>
                <a:ext cx="551996" cy="237617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6977486" y="2079671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8067256" y="253653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89064" y="1870707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79515" y="1870707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84255" y="187813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98056" y="184648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4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85800" y="3748394"/>
            <a:ext cx="742272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818979" y="3510778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79" y="3510778"/>
                <a:ext cx="540171" cy="23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 bwMode="auto">
              <a:xfrm>
                <a:off x="1619672" y="3510778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3510778"/>
                <a:ext cx="551996" cy="237617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V="1">
            <a:off x="1463340" y="3188931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4566469" y="3505273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6469" y="3505273"/>
                <a:ext cx="540171" cy="237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5310618" y="3505273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0618" y="3505273"/>
                <a:ext cx="551996" cy="237617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5210830" y="3183426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8067256" y="364029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Frequency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85800" y="4871606"/>
            <a:ext cx="742272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18979" y="4633990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79" y="4633990"/>
                <a:ext cx="540171" cy="2376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1619672" y="4633990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633990"/>
                <a:ext cx="551996" cy="237617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 bwMode="auto">
          <a:xfrm flipV="1">
            <a:off x="1463340" y="4312143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 bwMode="auto">
              <a:xfrm>
                <a:off x="2719914" y="4628485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9914" y="4628485"/>
                <a:ext cx="540171" cy="2376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 bwMode="auto">
              <a:xfrm>
                <a:off x="3464063" y="4628485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4063" y="4628485"/>
                <a:ext cx="551996" cy="237617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 bwMode="auto">
          <a:xfrm flipV="1">
            <a:off x="3364275" y="4306638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067256" y="476350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611560" y="2204864"/>
            <a:ext cx="7200800" cy="577892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7803472" y="2104008"/>
            <a:ext cx="248575" cy="133165"/>
          </a:xfrm>
          <a:custGeom>
            <a:avLst/>
            <a:gdLst>
              <a:gd name="connsiteX0" fmla="*/ 0 w 248575"/>
              <a:gd name="connsiteY0" fmla="*/ 133165 h 133165"/>
              <a:gd name="connsiteX1" fmla="*/ 186431 w 248575"/>
              <a:gd name="connsiteY1" fmla="*/ 62143 h 133165"/>
              <a:gd name="connsiteX2" fmla="*/ 248575 w 248575"/>
              <a:gd name="connsiteY2" fmla="*/ 0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75" h="133165">
                <a:moveTo>
                  <a:pt x="0" y="133165"/>
                </a:moveTo>
                <a:cubicBezTo>
                  <a:pt x="72501" y="108751"/>
                  <a:pt x="145002" y="84337"/>
                  <a:pt x="186431" y="62143"/>
                </a:cubicBezTo>
                <a:cubicBezTo>
                  <a:pt x="227860" y="39949"/>
                  <a:pt x="238217" y="19974"/>
                  <a:pt x="248575" y="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0678" y="1778895"/>
            <a:ext cx="1494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C8F00"/>
                </a:solidFill>
              </a:rPr>
              <a:t>A Golay sequence</a:t>
            </a:r>
          </a:p>
        </p:txBody>
      </p:sp>
      <p:sp>
        <p:nvSpPr>
          <p:cNvPr id="72" name="Rectangle: Rounded Corners 71"/>
          <p:cNvSpPr/>
          <p:nvPr/>
        </p:nvSpPr>
        <p:spPr bwMode="auto">
          <a:xfrm>
            <a:off x="576039" y="3340534"/>
            <a:ext cx="7209688" cy="577892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Freeform: Shape 72"/>
          <p:cNvSpPr/>
          <p:nvPr/>
        </p:nvSpPr>
        <p:spPr bwMode="auto">
          <a:xfrm>
            <a:off x="7397550" y="3207369"/>
            <a:ext cx="248575" cy="133165"/>
          </a:xfrm>
          <a:custGeom>
            <a:avLst/>
            <a:gdLst>
              <a:gd name="connsiteX0" fmla="*/ 0 w 248575"/>
              <a:gd name="connsiteY0" fmla="*/ 133165 h 133165"/>
              <a:gd name="connsiteX1" fmla="*/ 186431 w 248575"/>
              <a:gd name="connsiteY1" fmla="*/ 62143 h 133165"/>
              <a:gd name="connsiteX2" fmla="*/ 248575 w 248575"/>
              <a:gd name="connsiteY2" fmla="*/ 0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75" h="133165">
                <a:moveTo>
                  <a:pt x="0" y="133165"/>
                </a:moveTo>
                <a:cubicBezTo>
                  <a:pt x="72501" y="108751"/>
                  <a:pt x="145002" y="84337"/>
                  <a:pt x="186431" y="62143"/>
                </a:cubicBezTo>
                <a:cubicBezTo>
                  <a:pt x="227860" y="39949"/>
                  <a:pt x="238217" y="19974"/>
                  <a:pt x="248575" y="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42433" y="2882256"/>
            <a:ext cx="1494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C8F00"/>
                </a:solidFill>
              </a:rPr>
              <a:t>A Golay sequence</a:t>
            </a:r>
          </a:p>
        </p:txBody>
      </p:sp>
      <p:sp>
        <p:nvSpPr>
          <p:cNvPr id="83" name="Rectangle: Rounded Corners 82"/>
          <p:cNvSpPr/>
          <p:nvPr/>
        </p:nvSpPr>
        <p:spPr bwMode="auto">
          <a:xfrm>
            <a:off x="577049" y="4418527"/>
            <a:ext cx="7209688" cy="577892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Freeform: Shape 83"/>
          <p:cNvSpPr/>
          <p:nvPr/>
        </p:nvSpPr>
        <p:spPr bwMode="auto">
          <a:xfrm>
            <a:off x="7398560" y="4285362"/>
            <a:ext cx="248575" cy="133165"/>
          </a:xfrm>
          <a:custGeom>
            <a:avLst/>
            <a:gdLst>
              <a:gd name="connsiteX0" fmla="*/ 0 w 248575"/>
              <a:gd name="connsiteY0" fmla="*/ 133165 h 133165"/>
              <a:gd name="connsiteX1" fmla="*/ 186431 w 248575"/>
              <a:gd name="connsiteY1" fmla="*/ 62143 h 133165"/>
              <a:gd name="connsiteX2" fmla="*/ 248575 w 248575"/>
              <a:gd name="connsiteY2" fmla="*/ 0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75" h="133165">
                <a:moveTo>
                  <a:pt x="0" y="133165"/>
                </a:moveTo>
                <a:cubicBezTo>
                  <a:pt x="72501" y="108751"/>
                  <a:pt x="145002" y="84337"/>
                  <a:pt x="186431" y="62143"/>
                </a:cubicBezTo>
                <a:cubicBezTo>
                  <a:pt x="227860" y="39949"/>
                  <a:pt x="238217" y="19974"/>
                  <a:pt x="248575" y="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95766" y="3960249"/>
            <a:ext cx="1494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C8F00"/>
                </a:solidFill>
              </a:rPr>
              <a:t>A Golay sequence</a:t>
            </a: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1406055" y="2106066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11879" y="2787790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79" y="2787790"/>
                <a:ext cx="36901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Brace 59"/>
          <p:cNvSpPr/>
          <p:nvPr/>
        </p:nvSpPr>
        <p:spPr bwMode="auto">
          <a:xfrm rot="5400000">
            <a:off x="6887156" y="2099692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808209" y="281409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09" y="2814094"/>
                <a:ext cx="3385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ight Brace 61"/>
          <p:cNvSpPr/>
          <p:nvPr/>
        </p:nvSpPr>
        <p:spPr bwMode="auto">
          <a:xfrm rot="5400000">
            <a:off x="1404993" y="3199507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310817" y="3881231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17" y="3881231"/>
                <a:ext cx="36901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 bwMode="auto">
          <a:xfrm rot="5400000">
            <a:off x="5095938" y="3194399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016991" y="3908801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91" y="3908801"/>
                <a:ext cx="33855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/>
          <p:cNvSpPr/>
          <p:nvPr/>
        </p:nvSpPr>
        <p:spPr bwMode="auto">
          <a:xfrm rot="5400000">
            <a:off x="1404992" y="4295781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10816" y="4977505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16" y="4977505"/>
                <a:ext cx="36901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/>
          <p:cNvSpPr/>
          <p:nvPr/>
        </p:nvSpPr>
        <p:spPr bwMode="auto">
          <a:xfrm rot="5400000">
            <a:off x="3294605" y="4300571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215658" y="5014973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58" y="5014973"/>
                <a:ext cx="3385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32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Concatenating Golay Sequences</a:t>
            </a:r>
            <a:br>
              <a:rPr lang="en-US"/>
            </a:br>
            <a:r>
              <a:rPr lang="en-US"/>
              <a:t>(Multiple Channels) 2/2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4892554"/>
            <a:ext cx="7770813" cy="6730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Other cases can also be generated with several Golay construction methods*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691625" y="4957154"/>
            <a:ext cx="770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5800" y="3121332"/>
            <a:ext cx="734283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818979" y="2881374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79" y="2881374"/>
                <a:ext cx="540171" cy="23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1619672" y="2881374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881374"/>
                <a:ext cx="551996" cy="237617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V="1">
            <a:off x="1463340" y="2559527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2694575" y="2883715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4575" y="2883715"/>
                <a:ext cx="540171" cy="237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3438724" y="2883715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8724" y="2883715"/>
                <a:ext cx="551996" cy="237617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V="1">
            <a:off x="3338936" y="2561868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4562723" y="2882545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2723" y="2882545"/>
                <a:ext cx="540171" cy="23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306872" y="2882545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6872" y="2882545"/>
                <a:ext cx="551996" cy="237617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V="1">
            <a:off x="5207084" y="2560697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85800" y="4250456"/>
            <a:ext cx="738721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>
                <a:off x="818979" y="4007778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79" y="4007778"/>
                <a:ext cx="540171" cy="237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 bwMode="auto">
              <a:xfrm>
                <a:off x="1619672" y="4007778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007778"/>
                <a:ext cx="551996" cy="237617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 bwMode="auto">
          <a:xfrm flipV="1">
            <a:off x="1463340" y="3685931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>
                <a:off x="2694575" y="4009610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4575" y="4009610"/>
                <a:ext cx="540171" cy="23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>
                <a:off x="3438724" y="4009610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8724" y="4009610"/>
                <a:ext cx="551996" cy="237617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 bwMode="auto">
          <a:xfrm flipV="1">
            <a:off x="3338936" y="3687763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4537520" y="4005945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520" y="4005945"/>
                <a:ext cx="540171" cy="237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>
                <a:off x="5281669" y="4005945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1669" y="4005945"/>
                <a:ext cx="551996" cy="237617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 bwMode="auto">
          <a:xfrm flipV="1">
            <a:off x="5181881" y="3684098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6413116" y="4007777"/>
                <a:ext cx="540171" cy="23761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116" y="4007777"/>
                <a:ext cx="540171" cy="2376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 bwMode="auto">
              <a:xfrm>
                <a:off x="7157265" y="4007777"/>
                <a:ext cx="551996" cy="2376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7265" y="4007777"/>
                <a:ext cx="551996" cy="237617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 bwMode="auto">
          <a:xfrm flipV="1">
            <a:off x="7057477" y="3685930"/>
            <a:ext cx="0" cy="5594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8031745" y="3025966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49501" y="4135457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1161" y="2234979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31612" y="2234979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6352" y="224240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50153" y="221075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Channel 4</a:t>
            </a:r>
          </a:p>
        </p:txBody>
      </p:sp>
      <p:sp>
        <p:nvSpPr>
          <p:cNvPr id="43" name="Rectangle: Rounded Corners 42"/>
          <p:cNvSpPr/>
          <p:nvPr/>
        </p:nvSpPr>
        <p:spPr bwMode="auto">
          <a:xfrm>
            <a:off x="648003" y="2737020"/>
            <a:ext cx="7200800" cy="577892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Freeform: Shape 43"/>
          <p:cNvSpPr/>
          <p:nvPr/>
        </p:nvSpPr>
        <p:spPr bwMode="auto">
          <a:xfrm>
            <a:off x="7839915" y="2636164"/>
            <a:ext cx="248575" cy="133165"/>
          </a:xfrm>
          <a:custGeom>
            <a:avLst/>
            <a:gdLst>
              <a:gd name="connsiteX0" fmla="*/ 0 w 248575"/>
              <a:gd name="connsiteY0" fmla="*/ 133165 h 133165"/>
              <a:gd name="connsiteX1" fmla="*/ 186431 w 248575"/>
              <a:gd name="connsiteY1" fmla="*/ 62143 h 133165"/>
              <a:gd name="connsiteX2" fmla="*/ 248575 w 248575"/>
              <a:gd name="connsiteY2" fmla="*/ 0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75" h="133165">
                <a:moveTo>
                  <a:pt x="0" y="133165"/>
                </a:moveTo>
                <a:cubicBezTo>
                  <a:pt x="72501" y="108751"/>
                  <a:pt x="145002" y="84337"/>
                  <a:pt x="186431" y="62143"/>
                </a:cubicBezTo>
                <a:cubicBezTo>
                  <a:pt x="227860" y="39949"/>
                  <a:pt x="238217" y="19974"/>
                  <a:pt x="248575" y="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37121" y="2311051"/>
            <a:ext cx="1494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C7A44"/>
                </a:solidFill>
              </a:rPr>
              <a:t>A Golay sequence</a:t>
            </a:r>
          </a:p>
        </p:txBody>
      </p:sp>
      <p:sp>
        <p:nvSpPr>
          <p:cNvPr id="46" name="Rectangle: Rounded Corners 45"/>
          <p:cNvSpPr/>
          <p:nvPr/>
        </p:nvSpPr>
        <p:spPr bwMode="auto">
          <a:xfrm>
            <a:off x="639115" y="3847663"/>
            <a:ext cx="7200800" cy="577892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Freeform: Shape 46"/>
          <p:cNvSpPr/>
          <p:nvPr/>
        </p:nvSpPr>
        <p:spPr bwMode="auto">
          <a:xfrm>
            <a:off x="7831027" y="3746807"/>
            <a:ext cx="248575" cy="133165"/>
          </a:xfrm>
          <a:custGeom>
            <a:avLst/>
            <a:gdLst>
              <a:gd name="connsiteX0" fmla="*/ 0 w 248575"/>
              <a:gd name="connsiteY0" fmla="*/ 133165 h 133165"/>
              <a:gd name="connsiteX1" fmla="*/ 186431 w 248575"/>
              <a:gd name="connsiteY1" fmla="*/ 62143 h 133165"/>
              <a:gd name="connsiteX2" fmla="*/ 248575 w 248575"/>
              <a:gd name="connsiteY2" fmla="*/ 0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75" h="133165">
                <a:moveTo>
                  <a:pt x="0" y="133165"/>
                </a:moveTo>
                <a:cubicBezTo>
                  <a:pt x="72501" y="108751"/>
                  <a:pt x="145002" y="84337"/>
                  <a:pt x="186431" y="62143"/>
                </a:cubicBezTo>
                <a:cubicBezTo>
                  <a:pt x="227860" y="39949"/>
                  <a:pt x="238217" y="19974"/>
                  <a:pt x="248575" y="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8233" y="3421694"/>
            <a:ext cx="1494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C7A44"/>
                </a:solidFill>
              </a:rPr>
              <a:t>A Golay sequence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706" y="6086627"/>
            <a:ext cx="8155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*Matthew G. Parker, Kenneth G. Paterson, </a:t>
            </a:r>
            <a:r>
              <a:rPr lang="en-US" sz="1400" dirty="0" err="1">
                <a:solidFill>
                  <a:schemeClr val="tx1"/>
                </a:solidFill>
              </a:rPr>
              <a:t>Chintha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Tellambura</a:t>
            </a:r>
            <a:r>
              <a:rPr lang="en-US" sz="1400" dirty="0">
                <a:solidFill>
                  <a:schemeClr val="tx1"/>
                </a:solidFill>
              </a:rPr>
              <a:t>, “Golay Complementary Sequences”, 2004</a:t>
            </a:r>
          </a:p>
        </p:txBody>
      </p:sp>
      <p:sp>
        <p:nvSpPr>
          <p:cNvPr id="49" name="Right Brace 48"/>
          <p:cNvSpPr/>
          <p:nvPr/>
        </p:nvSpPr>
        <p:spPr bwMode="auto">
          <a:xfrm rot="5400000">
            <a:off x="1402689" y="3689073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08513" y="4370797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4370797"/>
                <a:ext cx="3690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e 51"/>
          <p:cNvSpPr/>
          <p:nvPr/>
        </p:nvSpPr>
        <p:spPr bwMode="auto">
          <a:xfrm rot="5400000">
            <a:off x="3248605" y="3723305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169658" y="4437707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658" y="4437707"/>
                <a:ext cx="3385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Brace 53"/>
          <p:cNvSpPr/>
          <p:nvPr/>
        </p:nvSpPr>
        <p:spPr bwMode="auto">
          <a:xfrm rot="5400000">
            <a:off x="5121231" y="3709440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27055" y="4391164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55" y="4391164"/>
                <a:ext cx="36901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/>
          <p:cNvSpPr/>
          <p:nvPr/>
        </p:nvSpPr>
        <p:spPr bwMode="auto">
          <a:xfrm rot="5400000">
            <a:off x="6967147" y="3743672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888200" y="4458074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200" y="4458074"/>
                <a:ext cx="5116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Brace 57"/>
          <p:cNvSpPr/>
          <p:nvPr/>
        </p:nvSpPr>
        <p:spPr bwMode="auto">
          <a:xfrm rot="5400000">
            <a:off x="1387776" y="2565052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93600" y="3246776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00" y="3246776"/>
                <a:ext cx="36901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Brace 74"/>
          <p:cNvSpPr/>
          <p:nvPr/>
        </p:nvSpPr>
        <p:spPr bwMode="auto">
          <a:xfrm rot="5400000">
            <a:off x="5098757" y="2565053"/>
            <a:ext cx="180661" cy="1352690"/>
          </a:xfrm>
          <a:prstGeom prst="rightBrace">
            <a:avLst>
              <a:gd name="adj1" fmla="val 2924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004581" y="3246777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81" y="3246777"/>
                <a:ext cx="3385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92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0342"/>
          </a:xfrm>
        </p:spPr>
        <p:txBody>
          <a:bodyPr/>
          <a:lstStyle/>
          <a:p>
            <a:r>
              <a:rPr lang="en-US" dirty="0"/>
              <a:t>Handling </a:t>
            </a:r>
            <a:r>
              <a:rPr lang="en-US" dirty="0" err="1"/>
              <a:t>FDMed</a:t>
            </a:r>
            <a:r>
              <a:rPr lang="en-US" dirty="0"/>
              <a:t> LDR and HDR WUSs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589" name="Straight Connector 588"/>
          <p:cNvCxnSpPr/>
          <p:nvPr/>
        </p:nvCxnSpPr>
        <p:spPr>
          <a:xfrm>
            <a:off x="3886147" y="4691164"/>
            <a:ext cx="0" cy="1371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590" name="Straight Connector 589"/>
          <p:cNvCxnSpPr/>
          <p:nvPr/>
        </p:nvCxnSpPr>
        <p:spPr>
          <a:xfrm>
            <a:off x="4667799" y="4685225"/>
            <a:ext cx="0" cy="1371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591" name="Straight Connector 590"/>
          <p:cNvCxnSpPr/>
          <p:nvPr/>
        </p:nvCxnSpPr>
        <p:spPr>
          <a:xfrm>
            <a:off x="5458062" y="4685225"/>
            <a:ext cx="0" cy="1371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592" name="Straight Connector 591"/>
          <p:cNvCxnSpPr/>
          <p:nvPr/>
        </p:nvCxnSpPr>
        <p:spPr>
          <a:xfrm>
            <a:off x="6259121" y="4685225"/>
            <a:ext cx="0" cy="1371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3" name="Straight Connector 592"/>
          <p:cNvCxnSpPr/>
          <p:nvPr/>
        </p:nvCxnSpPr>
        <p:spPr>
          <a:xfrm>
            <a:off x="7050477" y="4685225"/>
            <a:ext cx="0" cy="13716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35" name="Straight Arrow Connector 634"/>
          <p:cNvCxnSpPr/>
          <p:nvPr/>
        </p:nvCxnSpPr>
        <p:spPr>
          <a:xfrm>
            <a:off x="3842182" y="5267254"/>
            <a:ext cx="389348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36" name="Group 635"/>
          <p:cNvGrpSpPr/>
          <p:nvPr/>
        </p:nvGrpSpPr>
        <p:grpSpPr>
          <a:xfrm>
            <a:off x="4670640" y="4999541"/>
            <a:ext cx="791573" cy="267712"/>
            <a:chOff x="8084996" y="1405169"/>
            <a:chExt cx="844201" cy="497331"/>
          </a:xfrm>
        </p:grpSpPr>
        <p:grpSp>
          <p:nvGrpSpPr>
            <p:cNvPr id="639" name="Group 638"/>
            <p:cNvGrpSpPr/>
            <p:nvPr/>
          </p:nvGrpSpPr>
          <p:grpSpPr>
            <a:xfrm>
              <a:off x="8084996" y="1405169"/>
              <a:ext cx="844201" cy="492878"/>
              <a:chOff x="6780577" y="315907"/>
              <a:chExt cx="844201" cy="492879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43" name="Straight Connector 642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38" name="Straight Connector 637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46" name="Group 645"/>
          <p:cNvGrpSpPr/>
          <p:nvPr/>
        </p:nvGrpSpPr>
        <p:grpSpPr>
          <a:xfrm>
            <a:off x="6259673" y="4998493"/>
            <a:ext cx="791573" cy="268762"/>
            <a:chOff x="7240495" y="1407172"/>
            <a:chExt cx="844201" cy="499280"/>
          </a:xfrm>
        </p:grpSpPr>
        <p:grpSp>
          <p:nvGrpSpPr>
            <p:cNvPr id="649" name="Group 648"/>
            <p:cNvGrpSpPr/>
            <p:nvPr/>
          </p:nvGrpSpPr>
          <p:grpSpPr>
            <a:xfrm>
              <a:off x="7240495" y="1407172"/>
              <a:ext cx="844201" cy="495329"/>
              <a:chOff x="7240495" y="1407172"/>
              <a:chExt cx="844201" cy="495328"/>
            </a:xfrm>
          </p:grpSpPr>
          <p:sp>
            <p:nvSpPr>
              <p:cNvPr id="651" name="Rectangle 650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53" name="Straight Connector 652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5" name="Straight Connector 654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48" name="Straight Connector 647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656" name="Straight Arrow Connector 655"/>
          <p:cNvCxnSpPr/>
          <p:nvPr/>
        </p:nvCxnSpPr>
        <p:spPr>
          <a:xfrm>
            <a:off x="3842181" y="5855354"/>
            <a:ext cx="389348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88" name="Group 687"/>
          <p:cNvGrpSpPr/>
          <p:nvPr/>
        </p:nvGrpSpPr>
        <p:grpSpPr>
          <a:xfrm>
            <a:off x="3879452" y="4999541"/>
            <a:ext cx="791573" cy="267712"/>
            <a:chOff x="8084996" y="1405169"/>
            <a:chExt cx="844201" cy="497331"/>
          </a:xfrm>
        </p:grpSpPr>
        <p:grpSp>
          <p:nvGrpSpPr>
            <p:cNvPr id="691" name="Group 690"/>
            <p:cNvGrpSpPr/>
            <p:nvPr/>
          </p:nvGrpSpPr>
          <p:grpSpPr>
            <a:xfrm>
              <a:off x="8084996" y="1405169"/>
              <a:ext cx="844201" cy="492878"/>
              <a:chOff x="6780577" y="315907"/>
              <a:chExt cx="844201" cy="492879"/>
            </a:xfrm>
          </p:grpSpPr>
          <p:sp>
            <p:nvSpPr>
              <p:cNvPr id="693" name="Rectangle 692"/>
              <p:cNvSpPr/>
              <p:nvPr/>
            </p:nvSpPr>
            <p:spPr>
              <a:xfrm>
                <a:off x="7308129" y="412974"/>
                <a:ext cx="315252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206325" y="412974"/>
                <a:ext cx="101804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695" name="Straight Connector 694"/>
              <p:cNvCxnSpPr/>
              <p:nvPr/>
            </p:nvCxnSpPr>
            <p:spPr>
              <a:xfrm>
                <a:off x="6780577" y="808786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6" name="Straight Connector 695"/>
              <p:cNvCxnSpPr/>
              <p:nvPr/>
            </p:nvCxnSpPr>
            <p:spPr>
              <a:xfrm>
                <a:off x="7202678" y="315907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7" name="Straight Connector 696"/>
              <p:cNvCxnSpPr/>
              <p:nvPr/>
            </p:nvCxnSpPr>
            <p:spPr>
              <a:xfrm>
                <a:off x="7202678" y="321447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90" name="Straight Connector 689"/>
            <p:cNvCxnSpPr/>
            <p:nvPr/>
          </p:nvCxnSpPr>
          <p:spPr>
            <a:xfrm>
              <a:off x="8929072" y="1413290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98" name="Group 697"/>
          <p:cNvGrpSpPr/>
          <p:nvPr/>
        </p:nvGrpSpPr>
        <p:grpSpPr>
          <a:xfrm>
            <a:off x="5454589" y="4998493"/>
            <a:ext cx="791573" cy="268762"/>
            <a:chOff x="7240495" y="1407172"/>
            <a:chExt cx="844201" cy="499280"/>
          </a:xfrm>
        </p:grpSpPr>
        <p:grpSp>
          <p:nvGrpSpPr>
            <p:cNvPr id="701" name="Group 700"/>
            <p:cNvGrpSpPr/>
            <p:nvPr/>
          </p:nvGrpSpPr>
          <p:grpSpPr>
            <a:xfrm>
              <a:off x="7240495" y="1407172"/>
              <a:ext cx="844201" cy="495329"/>
              <a:chOff x="7240495" y="1407172"/>
              <a:chExt cx="844201" cy="495328"/>
            </a:xfrm>
          </p:grpSpPr>
          <p:sp>
            <p:nvSpPr>
              <p:cNvPr id="703" name="Rectangle 702"/>
              <p:cNvSpPr/>
              <p:nvPr/>
            </p:nvSpPr>
            <p:spPr>
              <a:xfrm>
                <a:off x="7329306" y="1504239"/>
                <a:ext cx="333338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7240727" y="1504239"/>
                <a:ext cx="86189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705" name="Straight Connector 704"/>
              <p:cNvCxnSpPr/>
              <p:nvPr/>
            </p:nvCxnSpPr>
            <p:spPr>
              <a:xfrm>
                <a:off x="7240495" y="1410811"/>
                <a:ext cx="4208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7662596" y="140717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7662596" y="1902500"/>
                <a:ext cx="42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00" name="Straight Connector 699"/>
            <p:cNvCxnSpPr/>
            <p:nvPr/>
          </p:nvCxnSpPr>
          <p:spPr>
            <a:xfrm>
              <a:off x="7240495" y="1417242"/>
              <a:ext cx="0" cy="48921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718" name="Straight Connector 717"/>
          <p:cNvCxnSpPr/>
          <p:nvPr/>
        </p:nvCxnSpPr>
        <p:spPr>
          <a:xfrm>
            <a:off x="3879002" y="5591853"/>
            <a:ext cx="78867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19" name="Straight Connector 718"/>
          <p:cNvCxnSpPr/>
          <p:nvPr/>
        </p:nvCxnSpPr>
        <p:spPr>
          <a:xfrm>
            <a:off x="4669967" y="5595105"/>
            <a:ext cx="0" cy="2578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0" name="Straight Connector 719"/>
          <p:cNvCxnSpPr/>
          <p:nvPr/>
        </p:nvCxnSpPr>
        <p:spPr>
          <a:xfrm>
            <a:off x="4669967" y="5852918"/>
            <a:ext cx="79096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1" name="Straight Connector 720"/>
          <p:cNvCxnSpPr/>
          <p:nvPr/>
        </p:nvCxnSpPr>
        <p:spPr>
          <a:xfrm>
            <a:off x="5462779" y="5596379"/>
            <a:ext cx="78867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2" name="Straight Connector 721"/>
          <p:cNvCxnSpPr/>
          <p:nvPr/>
        </p:nvCxnSpPr>
        <p:spPr>
          <a:xfrm>
            <a:off x="6253744" y="5595105"/>
            <a:ext cx="0" cy="2578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3" name="Straight Connector 722"/>
          <p:cNvCxnSpPr/>
          <p:nvPr/>
        </p:nvCxnSpPr>
        <p:spPr>
          <a:xfrm>
            <a:off x="6253744" y="5852918"/>
            <a:ext cx="79096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4" name="Straight Connector 723"/>
          <p:cNvCxnSpPr/>
          <p:nvPr/>
        </p:nvCxnSpPr>
        <p:spPr>
          <a:xfrm>
            <a:off x="5468077" y="5595105"/>
            <a:ext cx="0" cy="2578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25" name="Straight Connector 724"/>
          <p:cNvCxnSpPr/>
          <p:nvPr/>
        </p:nvCxnSpPr>
        <p:spPr>
          <a:xfrm>
            <a:off x="3879002" y="5595105"/>
            <a:ext cx="0" cy="2578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8" name="TextBox 727"/>
          <p:cNvSpPr txBox="1"/>
          <p:nvPr/>
        </p:nvSpPr>
        <p:spPr>
          <a:xfrm>
            <a:off x="7311567" y="5229591"/>
            <a:ext cx="512848" cy="23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29" name="TextBox 728"/>
          <p:cNvSpPr txBox="1"/>
          <p:nvPr/>
        </p:nvSpPr>
        <p:spPr>
          <a:xfrm>
            <a:off x="7311567" y="5815614"/>
            <a:ext cx="512848" cy="23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Time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3980400" y="5637051"/>
            <a:ext cx="295599" cy="211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Rectangle 731"/>
          <p:cNvSpPr/>
          <p:nvPr/>
        </p:nvSpPr>
        <p:spPr>
          <a:xfrm>
            <a:off x="3884943" y="5637051"/>
            <a:ext cx="95457" cy="2115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4367566" y="5637051"/>
            <a:ext cx="295599" cy="211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Rectangle 733"/>
          <p:cNvSpPr/>
          <p:nvPr/>
        </p:nvSpPr>
        <p:spPr>
          <a:xfrm>
            <a:off x="4272109" y="5637051"/>
            <a:ext cx="95457" cy="2115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5570264" y="5640730"/>
            <a:ext cx="295599" cy="211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Rectangle 735"/>
          <p:cNvSpPr/>
          <p:nvPr/>
        </p:nvSpPr>
        <p:spPr>
          <a:xfrm>
            <a:off x="5474807" y="5640730"/>
            <a:ext cx="95457" cy="2115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sp>
        <p:nvSpPr>
          <p:cNvPr id="737" name="Rectangle 736"/>
          <p:cNvSpPr/>
          <p:nvPr/>
        </p:nvSpPr>
        <p:spPr>
          <a:xfrm>
            <a:off x="5957430" y="5640730"/>
            <a:ext cx="295599" cy="211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Rectangle 737"/>
          <p:cNvSpPr/>
          <p:nvPr/>
        </p:nvSpPr>
        <p:spPr>
          <a:xfrm>
            <a:off x="5861973" y="5640730"/>
            <a:ext cx="95457" cy="2115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</a:p>
        </p:txBody>
      </p:sp>
      <p:cxnSp>
        <p:nvCxnSpPr>
          <p:cNvPr id="739" name="Straight Connector 738"/>
          <p:cNvCxnSpPr/>
          <p:nvPr/>
        </p:nvCxnSpPr>
        <p:spPr>
          <a:xfrm>
            <a:off x="4374116" y="5168792"/>
            <a:ext cx="0" cy="55521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40" name="TextBox 739"/>
          <p:cNvSpPr txBox="1"/>
          <p:nvPr/>
        </p:nvSpPr>
        <p:spPr>
          <a:xfrm>
            <a:off x="4014218" y="3211556"/>
            <a:ext cx="418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+mj-lt"/>
                <a:ea typeface="+mn-ea"/>
              </a:rPr>
              <a:t>If we use Option 2, the design for LDR and HDR can be unified and the IDFT durations are aligned</a:t>
            </a:r>
          </a:p>
        </p:txBody>
      </p:sp>
      <p:sp>
        <p:nvSpPr>
          <p:cNvPr id="741" name="Right Brace 740"/>
          <p:cNvSpPr/>
          <p:nvPr/>
        </p:nvSpPr>
        <p:spPr>
          <a:xfrm rot="5400000" flipH="1">
            <a:off x="4424837" y="4742118"/>
            <a:ext cx="187492" cy="291500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Right Brace 741"/>
          <p:cNvSpPr/>
          <p:nvPr/>
        </p:nvSpPr>
        <p:spPr>
          <a:xfrm rot="16200000">
            <a:off x="4442971" y="5357428"/>
            <a:ext cx="151223" cy="291500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3" name="Picture 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1" y="4694787"/>
            <a:ext cx="2438603" cy="1503230"/>
          </a:xfrm>
          <a:prstGeom prst="rect">
            <a:avLst/>
          </a:prstGeom>
        </p:spPr>
      </p:pic>
      <p:cxnSp>
        <p:nvCxnSpPr>
          <p:cNvPr id="745" name="Straight Arrow Connector 744"/>
          <p:cNvCxnSpPr/>
          <p:nvPr/>
        </p:nvCxnSpPr>
        <p:spPr>
          <a:xfrm flipV="1">
            <a:off x="3068762" y="5184484"/>
            <a:ext cx="606387" cy="4144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6" name="Straight Arrow Connector 745"/>
          <p:cNvCxnSpPr/>
          <p:nvPr/>
        </p:nvCxnSpPr>
        <p:spPr>
          <a:xfrm>
            <a:off x="3093859" y="5608015"/>
            <a:ext cx="606030" cy="4579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9" name="TextBox 748"/>
          <p:cNvSpPr txBox="1"/>
          <p:nvPr/>
        </p:nvSpPr>
        <p:spPr>
          <a:xfrm>
            <a:off x="3124953" y="4924102"/>
            <a:ext cx="414275" cy="184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HDR</a:t>
            </a:r>
          </a:p>
        </p:txBody>
      </p:sp>
      <p:sp>
        <p:nvSpPr>
          <p:cNvPr id="750" name="TextBox 749"/>
          <p:cNvSpPr txBox="1"/>
          <p:nvPr/>
        </p:nvSpPr>
        <p:spPr>
          <a:xfrm>
            <a:off x="3145087" y="5365928"/>
            <a:ext cx="384046" cy="184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LDR</a:t>
            </a:r>
          </a:p>
        </p:txBody>
      </p:sp>
      <p:sp>
        <p:nvSpPr>
          <p:cNvPr id="13" name="Freeform: Shape 12"/>
          <p:cNvSpPr/>
          <p:nvPr/>
        </p:nvSpPr>
        <p:spPr bwMode="auto">
          <a:xfrm>
            <a:off x="4521200" y="4253572"/>
            <a:ext cx="679807" cy="407327"/>
          </a:xfrm>
          <a:custGeom>
            <a:avLst/>
            <a:gdLst>
              <a:gd name="connsiteX0" fmla="*/ 0 w 609600"/>
              <a:gd name="connsiteY0" fmla="*/ 647700 h 647700"/>
              <a:gd name="connsiteX1" fmla="*/ 127000 w 609600"/>
              <a:gd name="connsiteY1" fmla="*/ 342900 h 647700"/>
              <a:gd name="connsiteX2" fmla="*/ 609600 w 6096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47700">
                <a:moveTo>
                  <a:pt x="0" y="647700"/>
                </a:moveTo>
                <a:cubicBezTo>
                  <a:pt x="12700" y="549275"/>
                  <a:pt x="25400" y="450850"/>
                  <a:pt x="127000" y="342900"/>
                </a:cubicBezTo>
                <a:cubicBezTo>
                  <a:pt x="228600" y="234950"/>
                  <a:pt x="419100" y="117475"/>
                  <a:pt x="6096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3" name="Freeform: Shape 752"/>
          <p:cNvSpPr/>
          <p:nvPr/>
        </p:nvSpPr>
        <p:spPr bwMode="auto">
          <a:xfrm>
            <a:off x="4508189" y="4266636"/>
            <a:ext cx="692818" cy="1041963"/>
          </a:xfrm>
          <a:custGeom>
            <a:avLst/>
            <a:gdLst>
              <a:gd name="connsiteX0" fmla="*/ 0 w 609600"/>
              <a:gd name="connsiteY0" fmla="*/ 647700 h 647700"/>
              <a:gd name="connsiteX1" fmla="*/ 127000 w 609600"/>
              <a:gd name="connsiteY1" fmla="*/ 342900 h 647700"/>
              <a:gd name="connsiteX2" fmla="*/ 609600 w 60960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47700">
                <a:moveTo>
                  <a:pt x="0" y="647700"/>
                </a:moveTo>
                <a:cubicBezTo>
                  <a:pt x="12700" y="549275"/>
                  <a:pt x="25400" y="450850"/>
                  <a:pt x="127000" y="342900"/>
                </a:cubicBezTo>
                <a:cubicBezTo>
                  <a:pt x="228600" y="234950"/>
                  <a:pt x="419100" y="117475"/>
                  <a:pt x="6096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54" name="Straight Arrow Connector 753"/>
          <p:cNvCxnSpPr/>
          <p:nvPr/>
        </p:nvCxnSpPr>
        <p:spPr bwMode="auto">
          <a:xfrm>
            <a:off x="5862482" y="6013055"/>
            <a:ext cx="3832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5" name="Rectangle 754"/>
              <p:cNvSpPr/>
              <p:nvPr/>
            </p:nvSpPr>
            <p:spPr>
              <a:xfrm>
                <a:off x="5862482" y="6004634"/>
                <a:ext cx="411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755" name="Rectangle 7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82" y="6004634"/>
                <a:ext cx="411588" cy="276999"/>
              </a:xfrm>
              <a:prstGeom prst="rect">
                <a:avLst/>
              </a:prstGeom>
              <a:blipFill>
                <a:blip r:embed="rId3"/>
                <a:stretch>
                  <a:fillRect l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64494" y="1708027"/>
            <a:ext cx="6887390" cy="1199132"/>
            <a:chOff x="827584" y="1804754"/>
            <a:chExt cx="6887390" cy="1552878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3275856" y="2204864"/>
              <a:ext cx="4340184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48" name="Group 247"/>
            <p:cNvGrpSpPr/>
            <p:nvPr/>
          </p:nvGrpSpPr>
          <p:grpSpPr>
            <a:xfrm>
              <a:off x="3316902" y="1875200"/>
              <a:ext cx="3528907" cy="326616"/>
              <a:chOff x="3198641" y="5289131"/>
              <a:chExt cx="3297577" cy="495381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3371994" y="5391515"/>
                <a:ext cx="650655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199094" y="5391515"/>
                <a:ext cx="168235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3198641" y="5289131"/>
                <a:ext cx="82153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4022554" y="529530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4022554" y="5784512"/>
                <a:ext cx="82391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4" name="Rectangle 253"/>
              <p:cNvSpPr/>
              <p:nvPr/>
            </p:nvSpPr>
            <p:spPr>
              <a:xfrm>
                <a:off x="5021746" y="5391515"/>
                <a:ext cx="650655" cy="39299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4848846" y="5391515"/>
                <a:ext cx="168235" cy="392997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cxnSp>
            <p:nvCxnSpPr>
              <p:cNvPr id="256" name="Straight Connector 255"/>
              <p:cNvCxnSpPr/>
              <p:nvPr/>
            </p:nvCxnSpPr>
            <p:spPr>
              <a:xfrm>
                <a:off x="4848393" y="5297719"/>
                <a:ext cx="82153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5672306" y="529530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5672306" y="5784512"/>
                <a:ext cx="82391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853911" y="529530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3198641" y="5295302"/>
                <a:ext cx="0" cy="4892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4" name="TextBox 263"/>
            <p:cNvSpPr txBox="1"/>
            <p:nvPr/>
          </p:nvSpPr>
          <p:spPr>
            <a:xfrm>
              <a:off x="7143287" y="2155145"/>
              <a:ext cx="571687" cy="30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Time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1804754"/>
              <a:ext cx="2100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Option 1 for LDR: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34088" y="2669912"/>
              <a:ext cx="21291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Option 2 for LDR:</a:t>
              </a:r>
            </a:p>
          </p:txBody>
        </p:sp>
        <p:grpSp>
          <p:nvGrpSpPr>
            <p:cNvPr id="570" name="Group 569"/>
            <p:cNvGrpSpPr/>
            <p:nvPr/>
          </p:nvGrpSpPr>
          <p:grpSpPr>
            <a:xfrm>
              <a:off x="3275857" y="2670696"/>
              <a:ext cx="4439117" cy="594854"/>
              <a:chOff x="2701198" y="3692616"/>
              <a:chExt cx="4246995" cy="594854"/>
            </a:xfrm>
          </p:grpSpPr>
          <p:cxnSp>
            <p:nvCxnSpPr>
              <p:cNvPr id="571" name="Straight Arrow Connector 570"/>
              <p:cNvCxnSpPr/>
              <p:nvPr/>
            </p:nvCxnSpPr>
            <p:spPr>
              <a:xfrm>
                <a:off x="2701198" y="4030678"/>
                <a:ext cx="415234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2740468" y="3692616"/>
                <a:ext cx="8411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3" name="Straight Connector 572"/>
              <p:cNvCxnSpPr/>
              <p:nvPr/>
            </p:nvCxnSpPr>
            <p:spPr>
              <a:xfrm>
                <a:off x="3584020" y="3696788"/>
                <a:ext cx="0" cy="3307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3584020" y="4027553"/>
                <a:ext cx="84355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5" name="Straight Connector 574"/>
              <p:cNvCxnSpPr/>
              <p:nvPr/>
            </p:nvCxnSpPr>
            <p:spPr>
              <a:xfrm>
                <a:off x="4429543" y="3698423"/>
                <a:ext cx="8411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5273095" y="3696788"/>
                <a:ext cx="0" cy="3307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5273095" y="4027553"/>
                <a:ext cx="84355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8" name="Straight Connector 577"/>
              <p:cNvCxnSpPr/>
              <p:nvPr/>
            </p:nvCxnSpPr>
            <p:spPr>
              <a:xfrm>
                <a:off x="4435193" y="3696788"/>
                <a:ext cx="0" cy="3307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9" name="Straight Connector 578"/>
              <p:cNvCxnSpPr/>
              <p:nvPr/>
            </p:nvCxnSpPr>
            <p:spPr>
              <a:xfrm>
                <a:off x="2740468" y="3696788"/>
                <a:ext cx="0" cy="3307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80" name="TextBox 579"/>
              <p:cNvSpPr txBox="1"/>
              <p:nvPr/>
            </p:nvSpPr>
            <p:spPr>
              <a:xfrm>
                <a:off x="6401248" y="3979693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  <a:ea typeface="+mn-ea"/>
                  </a:rPr>
                  <a:t>Time</a:t>
                </a: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2848607" y="3750603"/>
                <a:ext cx="315252" cy="27141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2746803" y="3750603"/>
                <a:ext cx="101804" cy="27141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3261514" y="3750603"/>
                <a:ext cx="315252" cy="27141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3159710" y="3750603"/>
                <a:ext cx="101804" cy="27141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4544174" y="3755324"/>
                <a:ext cx="315252" cy="27141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4442370" y="3755324"/>
                <a:ext cx="101804" cy="27141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4957081" y="3755324"/>
                <a:ext cx="315252" cy="27141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4855277" y="3755324"/>
                <a:ext cx="101804" cy="27141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</a:t>
                </a:r>
              </a:p>
            </p:txBody>
          </p:sp>
        </p:grpSp>
        <p:cxnSp>
          <p:nvCxnSpPr>
            <p:cNvPr id="756" name="Straight Arrow Connector 755"/>
            <p:cNvCxnSpPr/>
            <p:nvPr/>
          </p:nvCxnSpPr>
          <p:spPr bwMode="auto">
            <a:xfrm>
              <a:off x="3343523" y="3089054"/>
              <a:ext cx="3832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7" name="Rectangle 756"/>
                <p:cNvSpPr/>
                <p:nvPr/>
              </p:nvSpPr>
              <p:spPr>
                <a:xfrm>
                  <a:off x="3343523" y="3080633"/>
                  <a:ext cx="41158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757" name="Rectangle 7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523" y="3080633"/>
                  <a:ext cx="41158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857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8" name="Straight Arrow Connector 757"/>
            <p:cNvCxnSpPr/>
            <p:nvPr/>
          </p:nvCxnSpPr>
          <p:spPr bwMode="auto">
            <a:xfrm>
              <a:off x="3307429" y="2300045"/>
              <a:ext cx="89309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9" name="Rectangle 758"/>
                <p:cNvSpPr/>
                <p:nvPr/>
              </p:nvSpPr>
              <p:spPr>
                <a:xfrm>
                  <a:off x="3483641" y="2291624"/>
                  <a:ext cx="41158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  <a:latin typeface="Calibri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759" name="Rectangle 7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641" y="2291624"/>
                  <a:ext cx="411588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857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999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Throughput_Analysis_Draft.potx [Last saved by user]" id="{03791ABE-4CE4-4A8E-AF4B-40E6C4519A30}" vid="{A266FB23-DF4D-47E7-8213-0EAA9B38B9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236587-78F6-4167-A05A-F0F8DDBCD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2EDF9-B513-41F5-A248-940A16403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381FC1-741B-44F5-A7D5-1E0C5992DB7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2407</Words>
  <Application>Microsoft Office PowerPoint</Application>
  <PresentationFormat>On-screen Show (4:3)</PresentationFormat>
  <Paragraphs>720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 Unicode MS</vt:lpstr>
      <vt:lpstr>MS Gothic</vt:lpstr>
      <vt:lpstr>Arial</vt:lpstr>
      <vt:lpstr>Calibri</vt:lpstr>
      <vt:lpstr>Cambria Math</vt:lpstr>
      <vt:lpstr>Times New Roman</vt:lpstr>
      <vt:lpstr>Wingdings</vt:lpstr>
      <vt:lpstr>Office Theme</vt:lpstr>
      <vt:lpstr>Document</vt:lpstr>
      <vt:lpstr>OOK Waveform for FDMA</vt:lpstr>
      <vt:lpstr>Introduction</vt:lpstr>
      <vt:lpstr>Problem Statement</vt:lpstr>
      <vt:lpstr>Transmitter Block Diagram (HDR)</vt:lpstr>
      <vt:lpstr>Golay Complementary Sequences</vt:lpstr>
      <vt:lpstr>Generating a Length 7 Sequence with nulled DC tone (Single Channel)</vt:lpstr>
      <vt:lpstr>Concatenating Golay Sequences (Multiple Channels) 1/2</vt:lpstr>
      <vt:lpstr>Concatenating Golay Sequences (Multiple Channels) 2/2</vt:lpstr>
      <vt:lpstr>Handling FDMed LDR and HDR WUSs</vt:lpstr>
      <vt:lpstr>TX Diagram for FDMed LDR and HDR WUSs</vt:lpstr>
      <vt:lpstr>Simulation Assumptions</vt:lpstr>
      <vt:lpstr>Numerical Analysis (2 HDRs, 2LDRs)</vt:lpstr>
      <vt:lpstr>Numerical Analysis (2 HDRs, 2LDRs)</vt:lpstr>
      <vt:lpstr>Numerical Analysis (2 HDRs, 2LDRs)</vt:lpstr>
      <vt:lpstr>PAPR Results (2 HDRs, 2LDRs)</vt:lpstr>
      <vt:lpstr>PAPR Results for Different Cases</vt:lpstr>
      <vt:lpstr>Spectral Growth under PA Impairment</vt:lpstr>
      <vt:lpstr>BER Results</vt:lpstr>
      <vt:lpstr>Conclusion</vt:lpstr>
      <vt:lpstr>Appendix</vt:lpstr>
      <vt:lpstr>PAPR</vt:lpstr>
      <vt:lpstr>PAPR Results – Case 1</vt:lpstr>
      <vt:lpstr>PAPR Results – Case 2</vt:lpstr>
      <vt:lpstr>PAPR Results – Case 3</vt:lpstr>
      <vt:lpstr>PAPR Results – Case 4</vt:lpstr>
      <vt:lpstr>PAPR Results – Case 5</vt:lpstr>
      <vt:lpstr>BER w/o PA (Case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2016-11-04T22:18:56Z</dcterms:created>
  <dcterms:modified xsi:type="dcterms:W3CDTF">2018-05-06T11:12:02Z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