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509" r:id="rId6"/>
    <p:sldId id="483" r:id="rId7"/>
    <p:sldId id="512" r:id="rId8"/>
    <p:sldId id="510" r:id="rId9"/>
    <p:sldId id="495" r:id="rId10"/>
    <p:sldId id="496" r:id="rId11"/>
    <p:sldId id="514" r:id="rId12"/>
    <p:sldId id="491" r:id="rId13"/>
    <p:sldId id="511" r:id="rId14"/>
    <p:sldId id="518" r:id="rId15"/>
    <p:sldId id="515" r:id="rId16"/>
    <p:sldId id="504" r:id="rId17"/>
    <p:sldId id="507" r:id="rId18"/>
    <p:sldId id="508" r:id="rId19"/>
    <p:sldId id="516" r:id="rId20"/>
    <p:sldId id="519" r:id="rId21"/>
    <p:sldId id="513" r:id="rId22"/>
    <p:sldId id="517" r:id="rId23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0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5DBFF"/>
    <a:srgbClr val="00FF00"/>
    <a:srgbClr val="BC7A44"/>
    <a:srgbClr val="BC8F00"/>
    <a:srgbClr val="32946A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3397" autoAdjust="0"/>
  </p:normalViewPr>
  <p:slideViewPr>
    <p:cSldViewPr>
      <p:cViewPr varScale="1">
        <p:scale>
          <a:sx n="122" d="100"/>
          <a:sy n="122" d="100"/>
        </p:scale>
        <p:origin x="151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1" d="100"/>
          <a:sy n="81" d="100"/>
        </p:scale>
        <p:origin x="3042" y="90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802.11-15/1634r0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802.11-yy/1634r0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802.11-18/0682r0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Alphan Sahin (</a:t>
            </a:r>
            <a:r>
              <a:rPr lang="en-GB" dirty="0" err="1">
                <a:solidFill>
                  <a:schemeClr val="tx1"/>
                </a:solidFill>
              </a:rPr>
              <a:t>InterDigital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April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0.png"/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3" Type="http://schemas.openxmlformats.org/officeDocument/2006/relationships/image" Target="../media/image53.png"/><Relationship Id="rId21" Type="http://schemas.openxmlformats.org/officeDocument/2006/relationships/image" Target="../media/image44.png"/><Relationship Id="rId7" Type="http://schemas.openxmlformats.org/officeDocument/2006/relationships/image" Target="../media/image40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" Type="http://schemas.openxmlformats.org/officeDocument/2006/relationships/image" Target="../media/image52.png"/><Relationship Id="rId16" Type="http://schemas.openxmlformats.org/officeDocument/2006/relationships/image" Target="../media/image63.png"/><Relationship Id="rId20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11" Type="http://schemas.openxmlformats.org/officeDocument/2006/relationships/image" Target="../media/image42.png"/><Relationship Id="rId5" Type="http://schemas.openxmlformats.org/officeDocument/2006/relationships/image" Target="../media/image55.png"/><Relationship Id="rId15" Type="http://schemas.openxmlformats.org/officeDocument/2006/relationships/image" Target="../media/image62.png"/><Relationship Id="rId10" Type="http://schemas.openxmlformats.org/officeDocument/2006/relationships/image" Target="../media/image57.png"/><Relationship Id="rId19" Type="http://schemas.openxmlformats.org/officeDocument/2006/relationships/image" Target="../media/image66.png"/><Relationship Id="rId4" Type="http://schemas.openxmlformats.org/officeDocument/2006/relationships/image" Target="../media/image54.png"/><Relationship Id="rId9" Type="http://schemas.openxmlformats.org/officeDocument/2006/relationships/image" Target="../media/image41.png"/><Relationship Id="rId14" Type="http://schemas.openxmlformats.org/officeDocument/2006/relationships/image" Target="../media/image43.png"/><Relationship Id="rId22" Type="http://schemas.openxmlformats.org/officeDocument/2006/relationships/image" Target="../media/image4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160.png"/><Relationship Id="rId4" Type="http://schemas.openxmlformats.org/officeDocument/2006/relationships/image" Target="../media/image15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230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10.png"/><Relationship Id="rId10" Type="http://schemas.openxmlformats.org/officeDocument/2006/relationships/image" Target="../media/image29.png"/><Relationship Id="rId4" Type="http://schemas.openxmlformats.org/officeDocument/2006/relationships/image" Target="../media/image24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0.png"/><Relationship Id="rId7" Type="http://schemas.openxmlformats.org/officeDocument/2006/relationships/image" Target="../media/image36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0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5640"/>
            <a:ext cx="7770813" cy="1065213"/>
          </a:xfrm>
        </p:spPr>
        <p:txBody>
          <a:bodyPr/>
          <a:lstStyle/>
          <a:p>
            <a:r>
              <a:rPr lang="en-US" dirty="0"/>
              <a:t>OOK Waveform for FDMA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2018-04-12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572530"/>
              </p:ext>
            </p:extLst>
          </p:nvPr>
        </p:nvGraphicFramePr>
        <p:xfrm>
          <a:off x="562175" y="3013757"/>
          <a:ext cx="8324155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8290118" imgH="3291750" progId="Word.Document.8">
                  <p:embed/>
                </p:oleObj>
              </mc:Choice>
              <mc:Fallback>
                <p:oleObj name="Document" r:id="rId4" imgW="8290118" imgH="3291750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175" y="3013757"/>
                        <a:ext cx="8324155" cy="37115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FDMed</a:t>
            </a:r>
            <a:r>
              <a:rPr lang="en-US" dirty="0"/>
              <a:t> HDR and LDR WUSs with Golay-based Sequences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6610503"/>
                  </p:ext>
                </p:extLst>
              </p:nvPr>
            </p:nvGraphicFramePr>
            <p:xfrm>
              <a:off x="1080861" y="1948195"/>
              <a:ext cx="2046390" cy="3291840"/>
            </p:xfrm>
            <a:graphic>
              <a:graphicData uri="http://schemas.openxmlformats.org/drawingml/2006/table">
                <a:tbl>
                  <a:tblPr firstRow="1" firstCol="1" bandRow="1">
                    <a:tableStyleId>{D27102A9-8310-4765-A935-A1911B00CA55}</a:tableStyleId>
                  </a:tblPr>
                  <a:tblGrid>
                    <a:gridCol w="1260255">
                      <a:extLst>
                        <a:ext uri="{9D8B030D-6E8A-4147-A177-3AD203B41FA5}">
                          <a16:colId xmlns:a16="http://schemas.microsoft.com/office/drawing/2014/main" val="2065013709"/>
                        </a:ext>
                      </a:extLst>
                    </a:gridCol>
                    <a:gridCol w="195395">
                      <a:extLst>
                        <a:ext uri="{9D8B030D-6E8A-4147-A177-3AD203B41FA5}">
                          <a16:colId xmlns:a16="http://schemas.microsoft.com/office/drawing/2014/main" val="3703165814"/>
                        </a:ext>
                      </a:extLst>
                    </a:gridCol>
                    <a:gridCol w="198852">
                      <a:extLst>
                        <a:ext uri="{9D8B030D-6E8A-4147-A177-3AD203B41FA5}">
                          <a16:colId xmlns:a16="http://schemas.microsoft.com/office/drawing/2014/main" val="608531646"/>
                        </a:ext>
                      </a:extLst>
                    </a:gridCol>
                    <a:gridCol w="197563">
                      <a:extLst>
                        <a:ext uri="{9D8B030D-6E8A-4147-A177-3AD203B41FA5}">
                          <a16:colId xmlns:a16="http://schemas.microsoft.com/office/drawing/2014/main" val="2538161665"/>
                        </a:ext>
                      </a:extLst>
                    </a:gridCol>
                    <a:gridCol w="194325">
                      <a:extLst>
                        <a:ext uri="{9D8B030D-6E8A-4147-A177-3AD203B41FA5}">
                          <a16:colId xmlns:a16="http://schemas.microsoft.com/office/drawing/2014/main" val="2704168815"/>
                        </a:ext>
                      </a:extLst>
                    </a:gridCol>
                  </a:tblGrid>
                  <a:tr h="343452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Manchester-coded bits across the channels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800" b="0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ch</m:t>
                                    </m:r>
                                    <m:r>
                                      <a:rPr lang="en-US" sz="800" b="0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e>
                                  <m:sub>
                                    <m:r>
                                      <a:rPr lang="en-US" sz="8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𝐜𝐡</m:t>
                                    </m:r>
                                    <m:r>
                                      <a:rPr lang="en-US" sz="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e>
                                  <m:sub>
                                    <m:r>
                                      <a:rPr lang="en-US" sz="8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𝐜𝐡</m:t>
                                    </m:r>
                                    <m:r>
                                      <a:rPr lang="en-US" sz="800" b="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800" b="1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800" b="1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𝐬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800" b="0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ch</m:t>
                                    </m:r>
                                    <m:r>
                                      <a:rPr lang="en-US" sz="800" b="0" i="0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4142095161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0000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476822662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1000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2065583540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0100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3708936112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0010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2236108368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0001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3033204834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1100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1427050694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3490443166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0011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3402398970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1001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2995336372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1010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132425543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2153769023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0111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𝐡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3992288487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1110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𝐡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210855521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1011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ctr" fontAlgn="auto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𝐜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3394601015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1101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ctr" fontAlgn="auto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𝐜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1061643332"/>
                      </a:ext>
                    </a:extLst>
                  </a:tr>
                  <a:tr h="18266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1111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𝐞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pPr marL="0" marR="0" algn="just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800" b="1" i="0">
                                    <a:effectLst/>
                                    <a:latin typeface="Cambria Math" panose="02040503050406030204" pitchFamily="18" charset="0"/>
                                  </a:rPr>
                                  <m:t>𝐟</m:t>
                                </m:r>
                              </m:oMath>
                            </m:oMathPara>
                          </a14:m>
                          <a:endParaRPr lang="en-US" sz="8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extLst>
                      <a:ext uri="{0D108BD9-81ED-4DB2-BD59-A6C34878D82A}">
                        <a16:rowId xmlns:a16="http://schemas.microsoft.com/office/drawing/2014/main" val="219348702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6610503"/>
                  </p:ext>
                </p:extLst>
              </p:nvPr>
            </p:nvGraphicFramePr>
            <p:xfrm>
              <a:off x="1080861" y="1948195"/>
              <a:ext cx="2046390" cy="3269933"/>
            </p:xfrm>
            <a:graphic>
              <a:graphicData uri="http://schemas.openxmlformats.org/drawingml/2006/table">
                <a:tbl>
                  <a:tblPr firstRow="1" firstCol="1" bandRow="1">
                    <a:tableStyleId>{D27102A9-8310-4765-A935-A1911B00CA55}</a:tableStyleId>
                  </a:tblPr>
                  <a:tblGrid>
                    <a:gridCol w="1260255">
                      <a:extLst>
                        <a:ext uri="{9D8B030D-6E8A-4147-A177-3AD203B41FA5}">
                          <a16:colId xmlns:a16="http://schemas.microsoft.com/office/drawing/2014/main" val="2065013709"/>
                        </a:ext>
                      </a:extLst>
                    </a:gridCol>
                    <a:gridCol w="195395">
                      <a:extLst>
                        <a:ext uri="{9D8B030D-6E8A-4147-A177-3AD203B41FA5}">
                          <a16:colId xmlns:a16="http://schemas.microsoft.com/office/drawing/2014/main" val="3703165814"/>
                        </a:ext>
                      </a:extLst>
                    </a:gridCol>
                    <a:gridCol w="198852">
                      <a:extLst>
                        <a:ext uri="{9D8B030D-6E8A-4147-A177-3AD203B41FA5}">
                          <a16:colId xmlns:a16="http://schemas.microsoft.com/office/drawing/2014/main" val="608531646"/>
                        </a:ext>
                      </a:extLst>
                    </a:gridCol>
                    <a:gridCol w="197563">
                      <a:extLst>
                        <a:ext uri="{9D8B030D-6E8A-4147-A177-3AD203B41FA5}">
                          <a16:colId xmlns:a16="http://schemas.microsoft.com/office/drawing/2014/main" val="2538161665"/>
                        </a:ext>
                      </a:extLst>
                    </a:gridCol>
                    <a:gridCol w="194325">
                      <a:extLst>
                        <a:ext uri="{9D8B030D-6E8A-4147-A177-3AD203B41FA5}">
                          <a16:colId xmlns:a16="http://schemas.microsoft.com/office/drawing/2014/main" val="2704168815"/>
                        </a:ext>
                      </a:extLst>
                    </a:gridCol>
                  </a:tblGrid>
                  <a:tr h="343853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Manchester-coded bits across the channels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786" r="-306250" b="-87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786" r="-206250" b="-87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786" r="-100000" b="-87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786" r="-3125" b="-871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2095161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0000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83871" r="-306250" b="-147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83871" r="-206250" b="-147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83871" r="-100000" b="-147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83871" r="-3125" b="-14741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7682266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1000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293333" r="-306250" b="-1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293333" r="-206250" b="-1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293333" r="-100000" b="-1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293333" r="-3125" b="-14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558354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0100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393333" r="-306250" b="-1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393333" r="-206250" b="-1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393333" r="-100000" b="-1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393333" r="-3125" b="-13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893611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0010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493333" r="-306250" b="-12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493333" r="-206250" b="-12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493333" r="-100000" b="-12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493333" r="-3125" b="-12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6108368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0001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593333" r="-306250" b="-1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593333" r="-206250" b="-1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593333" r="-100000" b="-1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593333" r="-3125" b="-11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3204834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1100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693333" r="-306250" b="-10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693333" r="-206250" b="-10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693333" r="-100000" b="-10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693333" r="-3125" b="-10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27050694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793333" r="-306250" b="-9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793333" r="-206250" b="-9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793333" r="-100000" b="-9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793333" r="-3125" b="-9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90443166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0011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893333" r="-306250" b="-8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893333" r="-206250" b="-8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893333" r="-100000" b="-8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893333" r="-3125" b="-8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2398970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1001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993333" r="-306250" b="-7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993333" r="-206250" b="-7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993333" r="-100000" b="-7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993333" r="-3125" b="-7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533637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1010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093333" r="-306250" b="-6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093333" r="-206250" b="-6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093333" r="-100000" b="-6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093333" r="-3125" b="-6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2425543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193333" r="-306250" b="-5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193333" r="-206250" b="-5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193333" r="-100000" b="-5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193333" r="-3125" b="-5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53769023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0111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293333" r="-306250" b="-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293333" r="-206250" b="-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293333" r="-100000" b="-4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293333" r="-3125" b="-4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92288487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1110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393333" r="-306250" b="-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393333" r="-206250" b="-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393333" r="-100000" b="-3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393333" r="-3125" b="-3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0855521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1011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493333" r="-306250" b="-2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493333" r="-206250" b="-2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493333" r="-100000" b="-2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493333" r="-3125" b="-2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601015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>
                              <a:effectLst/>
                            </a:rPr>
                            <a:t>1101</a:t>
                          </a:r>
                          <a:endParaRPr lang="en-US" sz="80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593333" r="-306250" b="-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593333" r="-206250" b="-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593333" r="-100000" b="-1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593333" r="-3125" b="-1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61643332"/>
                      </a:ext>
                    </a:extLst>
                  </a:tr>
                  <a:tr h="182880">
                    <a:tc>
                      <a:txBody>
                        <a:bodyPr/>
                        <a:lstStyle/>
                        <a:p>
                          <a:pPr marL="0" marR="0" algn="ctr" hangingPunct="0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800" dirty="0">
                              <a:effectLst/>
                            </a:rPr>
                            <a:t>1111</a:t>
                          </a:r>
                          <a:endParaRPr lang="en-US" sz="8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 marL="54121" marR="54121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650000" t="-1693333" r="-306250" b="-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750000" t="-1693333" r="-206250" b="-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824242" t="-1693333" r="-100000" b="-2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54121" marR="54121" marT="0" marB="0">
                        <a:blipFill>
                          <a:blip r:embed="rId2"/>
                          <a:stretch>
                            <a:fillRect l="-953125" t="-1693333" r="-3125" b="-2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9348702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47303" y="5545915"/>
                <a:ext cx="2118592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𝐟</m:t>
                      </m:r>
                      <m:r>
                        <a:rPr lang="en-US" sz="105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0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03" y="5545915"/>
                <a:ext cx="2118592" cy="2539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34125" y="5338766"/>
                <a:ext cx="2035237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𝐞</m:t>
                      </m:r>
                      <m:r>
                        <a:rPr lang="en-US" sz="105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0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25" y="5338766"/>
                <a:ext cx="2035237" cy="2539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852575" y="5760980"/>
                <a:ext cx="2181110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sz="105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0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575" y="5760980"/>
                <a:ext cx="2181110" cy="2539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63760" y="5966742"/>
                <a:ext cx="2128210" cy="253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𝐜</m:t>
                      </m:r>
                      <m:r>
                        <a:rPr lang="en-US" sz="105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5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7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05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05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760" y="5966742"/>
                <a:ext cx="2128210" cy="2539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2" name="Straight Arrow Connector 131"/>
          <p:cNvCxnSpPr/>
          <p:nvPr/>
        </p:nvCxnSpPr>
        <p:spPr bwMode="auto">
          <a:xfrm>
            <a:off x="7933820" y="3840245"/>
            <a:ext cx="31483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Rectangle 132"/>
              <p:cNvSpPr/>
              <p:nvPr/>
            </p:nvSpPr>
            <p:spPr>
              <a:xfrm>
                <a:off x="7905226" y="3846522"/>
                <a:ext cx="564015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200" dirty="0">
                    <a:solidFill>
                      <a:prstClr val="black"/>
                    </a:solidFill>
                    <a:latin typeface="Calibri"/>
                  </a:rPr>
                  <a:t>2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</mc:Choice>
        <mc:Fallback xmlns="">
          <p:sp>
            <p:nvSpPr>
              <p:cNvPr id="133" name="Rectangle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226" y="3846522"/>
                <a:ext cx="564015" cy="276999"/>
              </a:xfrm>
              <a:prstGeom prst="rect">
                <a:avLst/>
              </a:prstGeom>
              <a:blipFill>
                <a:blip r:embed="rId7"/>
                <a:stretch>
                  <a:fillRect l="-1087" t="-2222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4" name="Group 453"/>
          <p:cNvGrpSpPr/>
          <p:nvPr/>
        </p:nvGrpSpPr>
        <p:grpSpPr>
          <a:xfrm>
            <a:off x="3293830" y="3153537"/>
            <a:ext cx="2670749" cy="2963686"/>
            <a:chOff x="3598131" y="2299276"/>
            <a:chExt cx="2188107" cy="1993557"/>
          </a:xfrm>
        </p:grpSpPr>
        <p:cxnSp>
          <p:nvCxnSpPr>
            <p:cNvPr id="130" name="Straight Connector 129"/>
            <p:cNvCxnSpPr/>
            <p:nvPr/>
          </p:nvCxnSpPr>
          <p:spPr>
            <a:xfrm>
              <a:off x="5676006" y="3389388"/>
              <a:ext cx="110232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168" name="Rectangle 167"/>
            <p:cNvSpPr/>
            <p:nvPr/>
          </p:nvSpPr>
          <p:spPr>
            <a:xfrm>
              <a:off x="4962455" y="2490829"/>
              <a:ext cx="337023" cy="1797116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vert="vert270"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IDFT</a:t>
              </a: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5412307" y="3264117"/>
              <a:ext cx="272125" cy="25054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vert="horz"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CP+</a:t>
              </a:r>
            </a:p>
          </p:txBody>
        </p:sp>
        <p:cxnSp>
          <p:nvCxnSpPr>
            <p:cNvPr id="170" name="Straight Connector 169"/>
            <p:cNvCxnSpPr>
              <a:stCxn id="168" idx="3"/>
            </p:cNvCxnSpPr>
            <p:nvPr/>
          </p:nvCxnSpPr>
          <p:spPr>
            <a:xfrm>
              <a:off x="5299477" y="3389388"/>
              <a:ext cx="110232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71" name="Straight Connector 170"/>
            <p:cNvCxnSpPr/>
            <p:nvPr/>
          </p:nvCxnSpPr>
          <p:spPr>
            <a:xfrm>
              <a:off x="4298426" y="2647321"/>
              <a:ext cx="25657" cy="6079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172" name="TextBox 171"/>
            <p:cNvSpPr txBox="1"/>
            <p:nvPr/>
          </p:nvSpPr>
          <p:spPr>
            <a:xfrm>
              <a:off x="4221509" y="2506565"/>
              <a:ext cx="205141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7</a:t>
              </a:r>
            </a:p>
          </p:txBody>
        </p:sp>
        <p:cxnSp>
          <p:nvCxnSpPr>
            <p:cNvPr id="173" name="Straight Connector 172"/>
            <p:cNvCxnSpPr/>
            <p:nvPr/>
          </p:nvCxnSpPr>
          <p:spPr>
            <a:xfrm flipH="1">
              <a:off x="4141798" y="2674986"/>
              <a:ext cx="822782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74" name="Straight Connector 173"/>
            <p:cNvCxnSpPr/>
            <p:nvPr/>
          </p:nvCxnSpPr>
          <p:spPr>
            <a:xfrm flipH="1">
              <a:off x="4006288" y="2620390"/>
              <a:ext cx="8989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75" name="Straight Connector 174"/>
            <p:cNvCxnSpPr/>
            <p:nvPr/>
          </p:nvCxnSpPr>
          <p:spPr>
            <a:xfrm flipH="1">
              <a:off x="4008759" y="2731760"/>
              <a:ext cx="87425" cy="0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p:cxnSp>
          <p:nvCxnSpPr>
            <p:cNvPr id="176" name="Straight Connector 175"/>
            <p:cNvCxnSpPr/>
            <p:nvPr/>
          </p:nvCxnSpPr>
          <p:spPr>
            <a:xfrm flipH="1">
              <a:off x="4098650" y="2676970"/>
              <a:ext cx="43147" cy="57425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7" name="TextBox 176"/>
                <p:cNvSpPr txBox="1"/>
                <p:nvPr/>
              </p:nvSpPr>
              <p:spPr>
                <a:xfrm>
                  <a:off x="3765170" y="2516614"/>
                  <a:ext cx="271436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b="1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1000" b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𝐬</m:t>
                            </m:r>
                          </m:e>
                          <m:sub>
                            <m:r>
                              <a:rPr lang="en-US" sz="1000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77" name="TextBox 1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2516614"/>
                  <a:ext cx="271436" cy="133224"/>
                </a:xfrm>
                <a:prstGeom prst="rect">
                  <a:avLst/>
                </a:prstGeom>
                <a:blipFill>
                  <a:blip r:embed="rId8"/>
                  <a:stretch>
                    <a:fillRect b="-121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8" name="TextBox 177"/>
                <p:cNvSpPr txBox="1"/>
                <p:nvPr/>
              </p:nvSpPr>
              <p:spPr>
                <a:xfrm>
                  <a:off x="3765170" y="2647321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78" name="TextBox 1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2647321"/>
                  <a:ext cx="237973" cy="133224"/>
                </a:xfrm>
                <a:prstGeom prst="rect">
                  <a:avLst/>
                </a:prstGeom>
                <a:blipFill>
                  <a:blip r:embed="rId9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9" name="Straight Arrow Connector 178"/>
            <p:cNvCxnSpPr/>
            <p:nvPr/>
          </p:nvCxnSpPr>
          <p:spPr>
            <a:xfrm>
              <a:off x="4122791" y="2453889"/>
              <a:ext cx="0" cy="18824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80" name="TextBox 179"/>
            <p:cNvSpPr txBox="1"/>
            <p:nvPr/>
          </p:nvSpPr>
          <p:spPr>
            <a:xfrm>
              <a:off x="3610716" y="2299276"/>
              <a:ext cx="1200636" cy="1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Manchester-coded bit: 0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4395833" y="2516614"/>
              <a:ext cx="576809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Channel 1</a:t>
              </a:r>
            </a:p>
          </p:txBody>
        </p:sp>
        <p:cxnSp>
          <p:nvCxnSpPr>
            <p:cNvPr id="182" name="Straight Connector 181"/>
            <p:cNvCxnSpPr/>
            <p:nvPr/>
          </p:nvCxnSpPr>
          <p:spPr>
            <a:xfrm flipH="1">
              <a:off x="4875029" y="2784197"/>
              <a:ext cx="8742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3" name="TextBox 182"/>
                <p:cNvSpPr txBox="1"/>
                <p:nvPr/>
              </p:nvSpPr>
              <p:spPr>
                <a:xfrm>
                  <a:off x="4722667" y="2699758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83" name="TextBox 1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2667" y="2699758"/>
                  <a:ext cx="237973" cy="133224"/>
                </a:xfrm>
                <a:prstGeom prst="rect">
                  <a:avLst/>
                </a:prstGeom>
                <a:blipFill>
                  <a:blip r:embed="rId10"/>
                  <a:stretch>
                    <a:fillRect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84" name="Straight Connector 183"/>
            <p:cNvCxnSpPr/>
            <p:nvPr/>
          </p:nvCxnSpPr>
          <p:spPr>
            <a:xfrm>
              <a:off x="4298426" y="3133937"/>
              <a:ext cx="25657" cy="6079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185" name="TextBox 184"/>
            <p:cNvSpPr txBox="1"/>
            <p:nvPr/>
          </p:nvSpPr>
          <p:spPr>
            <a:xfrm>
              <a:off x="4221509" y="2993183"/>
              <a:ext cx="205141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7</a:t>
              </a:r>
            </a:p>
          </p:txBody>
        </p:sp>
        <p:cxnSp>
          <p:nvCxnSpPr>
            <p:cNvPr id="186" name="Straight Connector 185"/>
            <p:cNvCxnSpPr/>
            <p:nvPr/>
          </p:nvCxnSpPr>
          <p:spPr>
            <a:xfrm flipH="1">
              <a:off x="4141798" y="3161602"/>
              <a:ext cx="815179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>
            <a:xfrm flipH="1">
              <a:off x="4006288" y="3107007"/>
              <a:ext cx="89895" cy="0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p:cxnSp>
          <p:nvCxnSpPr>
            <p:cNvPr id="188" name="Straight Connector 187"/>
            <p:cNvCxnSpPr/>
            <p:nvPr/>
          </p:nvCxnSpPr>
          <p:spPr>
            <a:xfrm flipH="1">
              <a:off x="4008759" y="3218377"/>
              <a:ext cx="8742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189" name="Straight Connector 188"/>
            <p:cNvCxnSpPr/>
            <p:nvPr/>
          </p:nvCxnSpPr>
          <p:spPr>
            <a:xfrm flipH="1" flipV="1">
              <a:off x="4096183" y="3104373"/>
              <a:ext cx="45613" cy="59214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0" name="TextBox 189"/>
                <p:cNvSpPr txBox="1"/>
                <p:nvPr/>
              </p:nvSpPr>
              <p:spPr>
                <a:xfrm>
                  <a:off x="3765170" y="3003229"/>
                  <a:ext cx="273854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b="1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1000" b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𝐬</m:t>
                            </m:r>
                          </m:e>
                          <m:sub>
                            <m:r>
                              <a:rPr lang="en-US" sz="1000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90" name="TextBox 18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3003229"/>
                  <a:ext cx="273854" cy="133224"/>
                </a:xfrm>
                <a:prstGeom prst="rect">
                  <a:avLst/>
                </a:prstGeom>
                <a:blipFill>
                  <a:blip r:embed="rId11"/>
                  <a:stretch>
                    <a:fillRect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1" name="TextBox 190"/>
                <p:cNvSpPr txBox="1"/>
                <p:nvPr/>
              </p:nvSpPr>
              <p:spPr>
                <a:xfrm>
                  <a:off x="3765170" y="3133937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91" name="TextBox 1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3133937"/>
                  <a:ext cx="237973" cy="133224"/>
                </a:xfrm>
                <a:prstGeom prst="rect">
                  <a:avLst/>
                </a:prstGeom>
                <a:blipFill>
                  <a:blip r:embed="rId12"/>
                  <a:stretch>
                    <a:fillRect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2" name="Straight Arrow Connector 191"/>
            <p:cNvCxnSpPr/>
            <p:nvPr/>
          </p:nvCxnSpPr>
          <p:spPr>
            <a:xfrm>
              <a:off x="4122791" y="2940506"/>
              <a:ext cx="0" cy="18824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93" name="TextBox 192"/>
            <p:cNvSpPr txBox="1"/>
            <p:nvPr/>
          </p:nvSpPr>
          <p:spPr>
            <a:xfrm>
              <a:off x="3598131" y="2796315"/>
              <a:ext cx="1200636" cy="1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</a:rPr>
                <a:t>Manchester-coded bit: 1</a:t>
              </a: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4384429" y="3003229"/>
              <a:ext cx="576809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Channel 2</a:t>
              </a:r>
            </a:p>
          </p:txBody>
        </p:sp>
        <p:cxnSp>
          <p:nvCxnSpPr>
            <p:cNvPr id="195" name="Straight Connector 194"/>
            <p:cNvCxnSpPr/>
            <p:nvPr/>
          </p:nvCxnSpPr>
          <p:spPr>
            <a:xfrm flipH="1">
              <a:off x="4875029" y="3270814"/>
              <a:ext cx="8742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6" name="TextBox 195"/>
                <p:cNvSpPr txBox="1"/>
                <p:nvPr/>
              </p:nvSpPr>
              <p:spPr>
                <a:xfrm>
                  <a:off x="4722667" y="3186374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196" name="TextBox 19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2667" y="3186374"/>
                  <a:ext cx="237973" cy="133224"/>
                </a:xfrm>
                <a:prstGeom prst="rect">
                  <a:avLst/>
                </a:prstGeom>
                <a:blipFill>
                  <a:blip r:embed="rId13"/>
                  <a:stretch>
                    <a:fillRect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7" name="Straight Connector 196"/>
            <p:cNvCxnSpPr/>
            <p:nvPr/>
          </p:nvCxnSpPr>
          <p:spPr>
            <a:xfrm>
              <a:off x="4298426" y="3620554"/>
              <a:ext cx="25657" cy="6079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198" name="TextBox 197"/>
            <p:cNvSpPr txBox="1"/>
            <p:nvPr/>
          </p:nvSpPr>
          <p:spPr>
            <a:xfrm>
              <a:off x="4221509" y="3479800"/>
              <a:ext cx="205141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7</a:t>
              </a:r>
            </a:p>
          </p:txBody>
        </p:sp>
        <p:cxnSp>
          <p:nvCxnSpPr>
            <p:cNvPr id="199" name="Straight Connector 198"/>
            <p:cNvCxnSpPr/>
            <p:nvPr/>
          </p:nvCxnSpPr>
          <p:spPr>
            <a:xfrm flipH="1">
              <a:off x="4141797" y="3648219"/>
              <a:ext cx="815180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00" name="Straight Connector 199"/>
            <p:cNvCxnSpPr/>
            <p:nvPr/>
          </p:nvCxnSpPr>
          <p:spPr>
            <a:xfrm flipH="1">
              <a:off x="4006288" y="3593624"/>
              <a:ext cx="89895" cy="0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p:cxnSp>
          <p:nvCxnSpPr>
            <p:cNvPr id="201" name="Straight Connector 200"/>
            <p:cNvCxnSpPr/>
            <p:nvPr/>
          </p:nvCxnSpPr>
          <p:spPr>
            <a:xfrm flipH="1">
              <a:off x="4008759" y="3704994"/>
              <a:ext cx="8742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02" name="Straight Connector 201"/>
            <p:cNvCxnSpPr/>
            <p:nvPr/>
          </p:nvCxnSpPr>
          <p:spPr>
            <a:xfrm flipH="1" flipV="1">
              <a:off x="4096183" y="3590990"/>
              <a:ext cx="45613" cy="59214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3" name="TextBox 202"/>
                <p:cNvSpPr txBox="1"/>
                <p:nvPr/>
              </p:nvSpPr>
              <p:spPr>
                <a:xfrm>
                  <a:off x="3765170" y="3489847"/>
                  <a:ext cx="273854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b="1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1000" b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𝐬</m:t>
                            </m:r>
                          </m:e>
                          <m:sub>
                            <m:r>
                              <a:rPr lang="en-US" sz="1000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203" name="TextBox 20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3489847"/>
                  <a:ext cx="273854" cy="133224"/>
                </a:xfrm>
                <a:prstGeom prst="rect">
                  <a:avLst/>
                </a:prstGeom>
                <a:blipFill>
                  <a:blip r:embed="rId14"/>
                  <a:stretch>
                    <a:fillRect b="-125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4" name="TextBox 203"/>
                <p:cNvSpPr txBox="1"/>
                <p:nvPr/>
              </p:nvSpPr>
              <p:spPr>
                <a:xfrm>
                  <a:off x="3765170" y="3620555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204" name="TextBox 20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3620555"/>
                  <a:ext cx="237973" cy="133224"/>
                </a:xfrm>
                <a:prstGeom prst="rect">
                  <a:avLst/>
                </a:prstGeom>
                <a:blipFill>
                  <a:blip r:embed="rId12"/>
                  <a:stretch>
                    <a:fillRect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05" name="Straight Arrow Connector 204"/>
            <p:cNvCxnSpPr/>
            <p:nvPr/>
          </p:nvCxnSpPr>
          <p:spPr>
            <a:xfrm>
              <a:off x="4122791" y="3427122"/>
              <a:ext cx="0" cy="18824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06" name="TextBox 205"/>
            <p:cNvSpPr txBox="1"/>
            <p:nvPr/>
          </p:nvSpPr>
          <p:spPr>
            <a:xfrm>
              <a:off x="3628077" y="3289188"/>
              <a:ext cx="1200636" cy="1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</a:rPr>
                <a:t>Manchester-coded bit: 1</a:t>
              </a: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4395833" y="3489847"/>
              <a:ext cx="576809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Channel 3</a:t>
              </a:r>
            </a:p>
          </p:txBody>
        </p:sp>
        <p:cxnSp>
          <p:nvCxnSpPr>
            <p:cNvPr id="208" name="Straight Connector 207"/>
            <p:cNvCxnSpPr/>
            <p:nvPr/>
          </p:nvCxnSpPr>
          <p:spPr>
            <a:xfrm flipH="1">
              <a:off x="4875029" y="3757431"/>
              <a:ext cx="8742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9" name="TextBox 208"/>
                <p:cNvSpPr txBox="1"/>
                <p:nvPr/>
              </p:nvSpPr>
              <p:spPr>
                <a:xfrm>
                  <a:off x="4722667" y="3672992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209" name="TextBox 2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2667" y="3672992"/>
                  <a:ext cx="237973" cy="133224"/>
                </a:xfrm>
                <a:prstGeom prst="rect">
                  <a:avLst/>
                </a:prstGeom>
                <a:blipFill>
                  <a:blip r:embed="rId10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0" name="Straight Connector 209"/>
            <p:cNvCxnSpPr/>
            <p:nvPr/>
          </p:nvCxnSpPr>
          <p:spPr>
            <a:xfrm>
              <a:off x="4298426" y="4107171"/>
              <a:ext cx="25657" cy="60793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211" name="TextBox 210"/>
            <p:cNvSpPr txBox="1"/>
            <p:nvPr/>
          </p:nvSpPr>
          <p:spPr>
            <a:xfrm>
              <a:off x="4221509" y="3966417"/>
              <a:ext cx="205141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7</a:t>
              </a:r>
            </a:p>
          </p:txBody>
        </p:sp>
        <p:cxnSp>
          <p:nvCxnSpPr>
            <p:cNvPr id="212" name="Straight Connector 211"/>
            <p:cNvCxnSpPr/>
            <p:nvPr/>
          </p:nvCxnSpPr>
          <p:spPr>
            <a:xfrm flipH="1">
              <a:off x="4141797" y="4134836"/>
              <a:ext cx="811379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13" name="Straight Connector 212"/>
            <p:cNvCxnSpPr/>
            <p:nvPr/>
          </p:nvCxnSpPr>
          <p:spPr>
            <a:xfrm flipH="1">
              <a:off x="4006288" y="4080241"/>
              <a:ext cx="8989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14" name="Straight Connector 213"/>
            <p:cNvCxnSpPr/>
            <p:nvPr/>
          </p:nvCxnSpPr>
          <p:spPr>
            <a:xfrm flipH="1">
              <a:off x="4008759" y="4191610"/>
              <a:ext cx="87425" cy="0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>
            <a:xfrm flipH="1">
              <a:off x="4096183" y="4136821"/>
              <a:ext cx="45613" cy="54790"/>
            </a:xfrm>
            <a:prstGeom prst="lin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6" name="TextBox 215"/>
                <p:cNvSpPr txBox="1"/>
                <p:nvPr/>
              </p:nvSpPr>
              <p:spPr>
                <a:xfrm>
                  <a:off x="3765170" y="3976464"/>
                  <a:ext cx="273854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b="1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lang="en-US" sz="1000" b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𝐬</m:t>
                            </m:r>
                          </m:e>
                          <m:sub>
                            <m:r>
                              <a:rPr lang="en-US" sz="1000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+mn-ea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216" name="TextBox 2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3976464"/>
                  <a:ext cx="273854" cy="133224"/>
                </a:xfrm>
                <a:prstGeom prst="rect">
                  <a:avLst/>
                </a:prstGeom>
                <a:blipFill>
                  <a:blip r:embed="rId15"/>
                  <a:stretch>
                    <a:fillRect b="-1212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7" name="TextBox 216"/>
                <p:cNvSpPr txBox="1"/>
                <p:nvPr/>
              </p:nvSpPr>
              <p:spPr>
                <a:xfrm>
                  <a:off x="3765170" y="4107172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217" name="TextBox 2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5170" y="4107172"/>
                  <a:ext cx="237973" cy="133224"/>
                </a:xfrm>
                <a:prstGeom prst="rect">
                  <a:avLst/>
                </a:prstGeom>
                <a:blipFill>
                  <a:blip r:embed="rId9"/>
                  <a:stretch>
                    <a:fillRect b="-606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8" name="Straight Arrow Connector 217"/>
            <p:cNvCxnSpPr/>
            <p:nvPr/>
          </p:nvCxnSpPr>
          <p:spPr>
            <a:xfrm>
              <a:off x="4122791" y="3913739"/>
              <a:ext cx="0" cy="188248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19" name="TextBox 218"/>
            <p:cNvSpPr txBox="1"/>
            <p:nvPr/>
          </p:nvSpPr>
          <p:spPr>
            <a:xfrm>
              <a:off x="3598131" y="3778927"/>
              <a:ext cx="1200636" cy="1656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</a:rPr>
                <a:t>Manchester-coded bit: 0</a:t>
              </a:r>
            </a:p>
          </p:txBody>
        </p:sp>
        <p:sp>
          <p:nvSpPr>
            <p:cNvPr id="220" name="TextBox 219"/>
            <p:cNvSpPr txBox="1"/>
            <p:nvPr/>
          </p:nvSpPr>
          <p:spPr>
            <a:xfrm>
              <a:off x="4395833" y="3976464"/>
              <a:ext cx="576809" cy="1332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>
                  <a:solidFill>
                    <a:prstClr val="black"/>
                  </a:solidFill>
                  <a:latin typeface="Calibri"/>
                  <a:ea typeface="+mn-ea"/>
                </a:rPr>
                <a:t>Channel 4</a:t>
              </a:r>
            </a:p>
          </p:txBody>
        </p:sp>
        <p:cxnSp>
          <p:nvCxnSpPr>
            <p:cNvPr id="221" name="Straight Connector 220"/>
            <p:cNvCxnSpPr/>
            <p:nvPr/>
          </p:nvCxnSpPr>
          <p:spPr>
            <a:xfrm flipH="1">
              <a:off x="4875029" y="4244048"/>
              <a:ext cx="87425" cy="0"/>
            </a:xfrm>
            <a:prstGeom prst="line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2" name="TextBox 221"/>
                <p:cNvSpPr txBox="1"/>
                <p:nvPr/>
              </p:nvSpPr>
              <p:spPr>
                <a:xfrm>
                  <a:off x="4722667" y="4159609"/>
                  <a:ext cx="237973" cy="13322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defTabSz="6858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000" b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+mn-ea"/>
                          </a:rPr>
                          <m:t>𝟎</m:t>
                        </m:r>
                      </m:oMath>
                    </m:oMathPara>
                  </a14:m>
                  <a:endParaRPr lang="en-US" sz="1000" b="1" dirty="0">
                    <a:solidFill>
                      <a:prstClr val="black"/>
                    </a:solidFill>
                    <a:latin typeface="Calibri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222" name="TextBox 2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2667" y="4159609"/>
                  <a:ext cx="237973" cy="133224"/>
                </a:xfrm>
                <a:prstGeom prst="rect">
                  <a:avLst/>
                </a:prstGeom>
                <a:blipFill>
                  <a:blip r:embed="rId10"/>
                  <a:stretch>
                    <a:fillRect b="-937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39" name="Straight Connector 338"/>
          <p:cNvCxnSpPr/>
          <p:nvPr/>
        </p:nvCxnSpPr>
        <p:spPr>
          <a:xfrm>
            <a:off x="6271352" y="1959625"/>
            <a:ext cx="0" cy="177815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40" name="Straight Connector 339"/>
          <p:cNvCxnSpPr/>
          <p:nvPr/>
        </p:nvCxnSpPr>
        <p:spPr>
          <a:xfrm>
            <a:off x="6831925" y="1955031"/>
            <a:ext cx="0" cy="177815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41" name="Straight Connector 340"/>
          <p:cNvCxnSpPr/>
          <p:nvPr/>
        </p:nvCxnSpPr>
        <p:spPr>
          <a:xfrm>
            <a:off x="7398674" y="1955031"/>
            <a:ext cx="0" cy="1608188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42" name="Straight Connector 341"/>
          <p:cNvCxnSpPr/>
          <p:nvPr/>
        </p:nvCxnSpPr>
        <p:spPr>
          <a:xfrm>
            <a:off x="7973166" y="1955031"/>
            <a:ext cx="0" cy="162197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43" name="Straight Connector 342"/>
          <p:cNvCxnSpPr/>
          <p:nvPr/>
        </p:nvCxnSpPr>
        <p:spPr>
          <a:xfrm>
            <a:off x="8540698" y="1955031"/>
            <a:ext cx="0" cy="1782749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345" name="Group 344"/>
          <p:cNvGrpSpPr/>
          <p:nvPr/>
        </p:nvGrpSpPr>
        <p:grpSpPr>
          <a:xfrm>
            <a:off x="6833964" y="2086039"/>
            <a:ext cx="567688" cy="205203"/>
            <a:chOff x="6780577" y="315907"/>
            <a:chExt cx="844201" cy="492879"/>
          </a:xfrm>
        </p:grpSpPr>
        <p:sp>
          <p:nvSpPr>
            <p:cNvPr id="346" name="Rectangle 345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48" name="Straight Connector 347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49" name="Straight Connector 348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50" name="Straight Connector 349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51" name="Straight Connector 350"/>
          <p:cNvCxnSpPr/>
          <p:nvPr/>
        </p:nvCxnSpPr>
        <p:spPr>
          <a:xfrm>
            <a:off x="7401568" y="2089421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52" name="Group 351"/>
          <p:cNvGrpSpPr/>
          <p:nvPr/>
        </p:nvGrpSpPr>
        <p:grpSpPr>
          <a:xfrm>
            <a:off x="6267667" y="2085228"/>
            <a:ext cx="567688" cy="206223"/>
            <a:chOff x="7240495" y="1407172"/>
            <a:chExt cx="844201" cy="495328"/>
          </a:xfrm>
        </p:grpSpPr>
        <p:sp>
          <p:nvSpPr>
            <p:cNvPr id="353" name="Rectangle 352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55" name="Straight Connector 354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56" name="Straight Connector 355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57" name="Straight Connector 356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58" name="Straight Connector 357"/>
          <p:cNvCxnSpPr/>
          <p:nvPr/>
        </p:nvCxnSpPr>
        <p:spPr>
          <a:xfrm>
            <a:off x="6267667" y="2089421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59" name="Group 358"/>
          <p:cNvGrpSpPr/>
          <p:nvPr/>
        </p:nvGrpSpPr>
        <p:grpSpPr>
          <a:xfrm>
            <a:off x="7402048" y="2086039"/>
            <a:ext cx="567688" cy="205203"/>
            <a:chOff x="6780577" y="315907"/>
            <a:chExt cx="844201" cy="492879"/>
          </a:xfrm>
        </p:grpSpPr>
        <p:sp>
          <p:nvSpPr>
            <p:cNvPr id="360" name="Rectangle 359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1" name="Rectangle 360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62" name="Straight Connector 361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63" name="Straight Connector 362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64" name="Straight Connector 363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65" name="Straight Connector 364"/>
          <p:cNvCxnSpPr/>
          <p:nvPr/>
        </p:nvCxnSpPr>
        <p:spPr>
          <a:xfrm>
            <a:off x="7969652" y="2089421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66" name="Group 365"/>
          <p:cNvGrpSpPr/>
          <p:nvPr/>
        </p:nvGrpSpPr>
        <p:grpSpPr>
          <a:xfrm>
            <a:off x="7973562" y="2085228"/>
            <a:ext cx="567688" cy="206223"/>
            <a:chOff x="7240495" y="1407172"/>
            <a:chExt cx="844201" cy="495328"/>
          </a:xfrm>
        </p:grpSpPr>
        <p:sp>
          <p:nvSpPr>
            <p:cNvPr id="367" name="Rectangle 366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69" name="Straight Connector 368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70" name="Straight Connector 369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71" name="Straight Connector 370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72" name="Straight Connector 371"/>
          <p:cNvCxnSpPr/>
          <p:nvPr/>
        </p:nvCxnSpPr>
        <p:spPr>
          <a:xfrm>
            <a:off x="7973562" y="2089421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74" name="Group 373"/>
          <p:cNvGrpSpPr/>
          <p:nvPr/>
        </p:nvGrpSpPr>
        <p:grpSpPr>
          <a:xfrm>
            <a:off x="6833963" y="2571391"/>
            <a:ext cx="567688" cy="205203"/>
            <a:chOff x="6780577" y="315907"/>
            <a:chExt cx="844201" cy="492879"/>
          </a:xfrm>
        </p:grpSpPr>
        <p:sp>
          <p:nvSpPr>
            <p:cNvPr id="375" name="Rectangle 374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6" name="Rectangle 375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77" name="Straight Connector 376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78" name="Straight Connector 377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79" name="Straight Connector 378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80" name="Straight Connector 379"/>
          <p:cNvCxnSpPr/>
          <p:nvPr/>
        </p:nvCxnSpPr>
        <p:spPr>
          <a:xfrm>
            <a:off x="7401567" y="2574772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81" name="Group 380"/>
          <p:cNvGrpSpPr/>
          <p:nvPr/>
        </p:nvGrpSpPr>
        <p:grpSpPr>
          <a:xfrm>
            <a:off x="7973561" y="2570579"/>
            <a:ext cx="567688" cy="206223"/>
            <a:chOff x="7240495" y="1407172"/>
            <a:chExt cx="844201" cy="495328"/>
          </a:xfrm>
        </p:grpSpPr>
        <p:sp>
          <p:nvSpPr>
            <p:cNvPr id="382" name="Rectangle 381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84" name="Straight Connector 383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85" name="Straight Connector 384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86" name="Straight Connector 385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87" name="Straight Connector 386"/>
          <p:cNvCxnSpPr/>
          <p:nvPr/>
        </p:nvCxnSpPr>
        <p:spPr>
          <a:xfrm>
            <a:off x="7973561" y="2574772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461" name="Group 460"/>
          <p:cNvGrpSpPr/>
          <p:nvPr/>
        </p:nvGrpSpPr>
        <p:grpSpPr>
          <a:xfrm>
            <a:off x="6239820" y="2293097"/>
            <a:ext cx="2467118" cy="1444189"/>
            <a:chOff x="5921306" y="2343180"/>
            <a:chExt cx="2792272" cy="1444189"/>
          </a:xfrm>
        </p:grpSpPr>
        <p:cxnSp>
          <p:nvCxnSpPr>
            <p:cNvPr id="344" name="Straight Arrow Connector 343"/>
            <p:cNvCxnSpPr/>
            <p:nvPr/>
          </p:nvCxnSpPr>
          <p:spPr>
            <a:xfrm>
              <a:off x="5921308" y="2343180"/>
              <a:ext cx="279227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73" name="Straight Arrow Connector 372"/>
            <p:cNvCxnSpPr/>
            <p:nvPr/>
          </p:nvCxnSpPr>
          <p:spPr>
            <a:xfrm>
              <a:off x="5921307" y="2828531"/>
              <a:ext cx="279227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88" name="Straight Arrow Connector 387"/>
            <p:cNvCxnSpPr/>
            <p:nvPr/>
          </p:nvCxnSpPr>
          <p:spPr>
            <a:xfrm>
              <a:off x="5921307" y="3283385"/>
              <a:ext cx="279227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89" name="Straight Arrow Connector 388"/>
            <p:cNvCxnSpPr/>
            <p:nvPr/>
          </p:nvCxnSpPr>
          <p:spPr>
            <a:xfrm>
              <a:off x="5921306" y="3787369"/>
              <a:ext cx="2792270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390" name="Group 389"/>
          <p:cNvGrpSpPr/>
          <p:nvPr/>
        </p:nvGrpSpPr>
        <p:grpSpPr>
          <a:xfrm>
            <a:off x="7968872" y="3529417"/>
            <a:ext cx="567688" cy="206223"/>
            <a:chOff x="7240495" y="1407172"/>
            <a:chExt cx="844201" cy="495328"/>
          </a:xfrm>
        </p:grpSpPr>
        <p:sp>
          <p:nvSpPr>
            <p:cNvPr id="391" name="Rectangle 390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2" name="Rectangle 391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93" name="Straight Connector 392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94" name="Straight Connector 393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95" name="Straight Connector 394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96" name="Straight Connector 395"/>
          <p:cNvCxnSpPr/>
          <p:nvPr/>
        </p:nvCxnSpPr>
        <p:spPr>
          <a:xfrm>
            <a:off x="7968872" y="3533610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97" name="Group 396"/>
          <p:cNvGrpSpPr/>
          <p:nvPr/>
        </p:nvGrpSpPr>
        <p:grpSpPr>
          <a:xfrm>
            <a:off x="6828145" y="3530229"/>
            <a:ext cx="567688" cy="205203"/>
            <a:chOff x="6780577" y="315907"/>
            <a:chExt cx="844201" cy="492879"/>
          </a:xfrm>
        </p:grpSpPr>
        <p:sp>
          <p:nvSpPr>
            <p:cNvPr id="398" name="Rectangle 397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99" name="Rectangle 398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400" name="Straight Connector 399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01" name="Straight Connector 400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02" name="Straight Connector 401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403" name="Straight Connector 402"/>
          <p:cNvCxnSpPr/>
          <p:nvPr/>
        </p:nvCxnSpPr>
        <p:spPr>
          <a:xfrm>
            <a:off x="7395749" y="3533610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404" name="Group 403"/>
          <p:cNvGrpSpPr/>
          <p:nvPr/>
        </p:nvGrpSpPr>
        <p:grpSpPr>
          <a:xfrm>
            <a:off x="7399659" y="3529417"/>
            <a:ext cx="567688" cy="206223"/>
            <a:chOff x="7240495" y="1407172"/>
            <a:chExt cx="844201" cy="495328"/>
          </a:xfrm>
        </p:grpSpPr>
        <p:sp>
          <p:nvSpPr>
            <p:cNvPr id="405" name="Rectangle 404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6" name="Rectangle 405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407" name="Straight Connector 406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08" name="Straight Connector 407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09" name="Straight Connector 408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410" name="Straight Connector 409"/>
          <p:cNvCxnSpPr/>
          <p:nvPr/>
        </p:nvCxnSpPr>
        <p:spPr>
          <a:xfrm>
            <a:off x="7399659" y="3533610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411" name="Group 410"/>
          <p:cNvGrpSpPr/>
          <p:nvPr/>
        </p:nvGrpSpPr>
        <p:grpSpPr>
          <a:xfrm>
            <a:off x="6266550" y="2571391"/>
            <a:ext cx="567688" cy="205203"/>
            <a:chOff x="6780577" y="315907"/>
            <a:chExt cx="844201" cy="492879"/>
          </a:xfrm>
        </p:grpSpPr>
        <p:sp>
          <p:nvSpPr>
            <p:cNvPr id="412" name="Rectangle 411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3" name="Rectangle 412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414" name="Straight Connector 413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15" name="Straight Connector 414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16" name="Straight Connector 415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417" name="Straight Connector 416"/>
          <p:cNvCxnSpPr/>
          <p:nvPr/>
        </p:nvCxnSpPr>
        <p:spPr>
          <a:xfrm>
            <a:off x="6834155" y="2574772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418" name="Group 417"/>
          <p:cNvGrpSpPr/>
          <p:nvPr/>
        </p:nvGrpSpPr>
        <p:grpSpPr>
          <a:xfrm>
            <a:off x="7396184" y="2570579"/>
            <a:ext cx="567688" cy="206223"/>
            <a:chOff x="7240495" y="1407172"/>
            <a:chExt cx="844201" cy="495328"/>
          </a:xfrm>
        </p:grpSpPr>
        <p:sp>
          <p:nvSpPr>
            <p:cNvPr id="419" name="Rectangle 418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421" name="Straight Connector 420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22" name="Straight Connector 421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23" name="Straight Connector 422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424" name="Straight Connector 423"/>
          <p:cNvCxnSpPr/>
          <p:nvPr/>
        </p:nvCxnSpPr>
        <p:spPr>
          <a:xfrm>
            <a:off x="7396184" y="2574772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425" name="Group 424"/>
          <p:cNvGrpSpPr/>
          <p:nvPr/>
        </p:nvGrpSpPr>
        <p:grpSpPr>
          <a:xfrm>
            <a:off x="6271974" y="3529417"/>
            <a:ext cx="567688" cy="204031"/>
            <a:chOff x="7240495" y="1407172"/>
            <a:chExt cx="844201" cy="490064"/>
          </a:xfrm>
        </p:grpSpPr>
        <p:sp>
          <p:nvSpPr>
            <p:cNvPr id="426" name="Rectangle 425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428" name="Straight Connector 427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29" name="Straight Connector 428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430" name="Straight Connector 429"/>
            <p:cNvCxnSpPr/>
            <p:nvPr/>
          </p:nvCxnSpPr>
          <p:spPr>
            <a:xfrm>
              <a:off x="7662596" y="1891466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431" name="Straight Connector 430"/>
          <p:cNvCxnSpPr/>
          <p:nvPr/>
        </p:nvCxnSpPr>
        <p:spPr>
          <a:xfrm>
            <a:off x="6271974" y="3533610"/>
            <a:ext cx="0" cy="203676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2" name="Straight Connector 431"/>
          <p:cNvCxnSpPr/>
          <p:nvPr/>
        </p:nvCxnSpPr>
        <p:spPr>
          <a:xfrm>
            <a:off x="6266228" y="3029502"/>
            <a:ext cx="565612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3" name="Straight Connector 432"/>
          <p:cNvCxnSpPr/>
          <p:nvPr/>
        </p:nvCxnSpPr>
        <p:spPr>
          <a:xfrm>
            <a:off x="6833480" y="3032018"/>
            <a:ext cx="0" cy="1994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4" name="Straight Connector 433"/>
          <p:cNvCxnSpPr/>
          <p:nvPr/>
        </p:nvCxnSpPr>
        <p:spPr>
          <a:xfrm>
            <a:off x="6833480" y="3231419"/>
            <a:ext cx="567251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5" name="Straight Connector 434"/>
          <p:cNvCxnSpPr/>
          <p:nvPr/>
        </p:nvCxnSpPr>
        <p:spPr>
          <a:xfrm>
            <a:off x="7402057" y="3033003"/>
            <a:ext cx="565612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6" name="Straight Connector 435"/>
          <p:cNvCxnSpPr/>
          <p:nvPr/>
        </p:nvCxnSpPr>
        <p:spPr>
          <a:xfrm>
            <a:off x="7969309" y="3032018"/>
            <a:ext cx="0" cy="1994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7" name="Straight Connector 436"/>
          <p:cNvCxnSpPr/>
          <p:nvPr/>
        </p:nvCxnSpPr>
        <p:spPr>
          <a:xfrm>
            <a:off x="7969309" y="3231419"/>
            <a:ext cx="567251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8" name="Straight Connector 437"/>
          <p:cNvCxnSpPr/>
          <p:nvPr/>
        </p:nvCxnSpPr>
        <p:spPr>
          <a:xfrm>
            <a:off x="7405857" y="3032018"/>
            <a:ext cx="0" cy="1994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439" name="Straight Connector 438"/>
          <p:cNvCxnSpPr/>
          <p:nvPr/>
        </p:nvCxnSpPr>
        <p:spPr>
          <a:xfrm>
            <a:off x="6266228" y="3032018"/>
            <a:ext cx="0" cy="1994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440" name="TextBox 439"/>
          <p:cNvSpPr txBox="1"/>
          <p:nvPr/>
        </p:nvSpPr>
        <p:spPr>
          <a:xfrm>
            <a:off x="8508866" y="2271562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441" name="TextBox 440"/>
          <p:cNvSpPr txBox="1"/>
          <p:nvPr/>
        </p:nvSpPr>
        <p:spPr>
          <a:xfrm>
            <a:off x="8508867" y="2749318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442" name="TextBox 441"/>
          <p:cNvSpPr txBox="1"/>
          <p:nvPr/>
        </p:nvSpPr>
        <p:spPr>
          <a:xfrm>
            <a:off x="8508867" y="3202566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443" name="TextBox 442"/>
          <p:cNvSpPr txBox="1"/>
          <p:nvPr/>
        </p:nvSpPr>
        <p:spPr>
          <a:xfrm>
            <a:off x="8508867" y="3712519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444" name="Rectangle 443"/>
          <p:cNvSpPr/>
          <p:nvPr/>
        </p:nvSpPr>
        <p:spPr>
          <a:xfrm>
            <a:off x="6338947" y="3064460"/>
            <a:ext cx="211993" cy="16361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5" name="Rectangle 444"/>
          <p:cNvSpPr/>
          <p:nvPr/>
        </p:nvSpPr>
        <p:spPr>
          <a:xfrm>
            <a:off x="6270488" y="3064460"/>
            <a:ext cx="68459" cy="163619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sp>
        <p:nvSpPr>
          <p:cNvPr id="446" name="Rectangle 445"/>
          <p:cNvSpPr/>
          <p:nvPr/>
        </p:nvSpPr>
        <p:spPr>
          <a:xfrm>
            <a:off x="6616609" y="3064460"/>
            <a:ext cx="211993" cy="16361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7" name="Rectangle 446"/>
          <p:cNvSpPr/>
          <p:nvPr/>
        </p:nvSpPr>
        <p:spPr>
          <a:xfrm>
            <a:off x="6548150" y="3064460"/>
            <a:ext cx="68459" cy="163619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sp>
        <p:nvSpPr>
          <p:cNvPr id="448" name="Rectangle 447"/>
          <p:cNvSpPr/>
          <p:nvPr/>
        </p:nvSpPr>
        <p:spPr>
          <a:xfrm>
            <a:off x="7479142" y="3067306"/>
            <a:ext cx="211993" cy="16361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9" name="Rectangle 448"/>
          <p:cNvSpPr/>
          <p:nvPr/>
        </p:nvSpPr>
        <p:spPr>
          <a:xfrm>
            <a:off x="7410683" y="3067306"/>
            <a:ext cx="68459" cy="163619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sp>
        <p:nvSpPr>
          <p:cNvPr id="450" name="Rectangle 449"/>
          <p:cNvSpPr/>
          <p:nvPr/>
        </p:nvSpPr>
        <p:spPr>
          <a:xfrm>
            <a:off x="7756804" y="3067306"/>
            <a:ext cx="211993" cy="163619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1" name="Rectangle 450"/>
          <p:cNvSpPr/>
          <p:nvPr/>
        </p:nvSpPr>
        <p:spPr>
          <a:xfrm>
            <a:off x="7688345" y="3067306"/>
            <a:ext cx="68459" cy="163619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sp>
        <p:nvSpPr>
          <p:cNvPr id="452" name="Right Brace 451"/>
          <p:cNvSpPr/>
          <p:nvPr/>
        </p:nvSpPr>
        <p:spPr>
          <a:xfrm rot="5400000">
            <a:off x="6669854" y="3691067"/>
            <a:ext cx="35050" cy="278458"/>
          </a:xfrm>
          <a:prstGeom prst="rightBrac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5" name="Freeform: Shape 454"/>
          <p:cNvSpPr/>
          <p:nvPr/>
        </p:nvSpPr>
        <p:spPr bwMode="auto">
          <a:xfrm>
            <a:off x="6044991" y="3905114"/>
            <a:ext cx="607669" cy="869019"/>
          </a:xfrm>
          <a:custGeom>
            <a:avLst/>
            <a:gdLst>
              <a:gd name="connsiteX0" fmla="*/ 0 w 428625"/>
              <a:gd name="connsiteY0" fmla="*/ 209550 h 209550"/>
              <a:gd name="connsiteX1" fmla="*/ 276225 w 428625"/>
              <a:gd name="connsiteY1" fmla="*/ 123825 h 209550"/>
              <a:gd name="connsiteX2" fmla="*/ 428625 w 428625"/>
              <a:gd name="connsiteY2" fmla="*/ 0 h 209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8625" h="209550">
                <a:moveTo>
                  <a:pt x="0" y="209550"/>
                </a:moveTo>
                <a:cubicBezTo>
                  <a:pt x="102394" y="184150"/>
                  <a:pt x="204788" y="158750"/>
                  <a:pt x="276225" y="123825"/>
                </a:cubicBezTo>
                <a:cubicBezTo>
                  <a:pt x="347662" y="88900"/>
                  <a:pt x="388143" y="44450"/>
                  <a:pt x="428625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5356575" y="2061869"/>
            <a:ext cx="9541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Ch #1 (HDR)</a:t>
            </a:r>
          </a:p>
        </p:txBody>
      </p:sp>
      <p:sp>
        <p:nvSpPr>
          <p:cNvPr id="458" name="TextBox 457"/>
          <p:cNvSpPr txBox="1"/>
          <p:nvPr/>
        </p:nvSpPr>
        <p:spPr>
          <a:xfrm>
            <a:off x="5356575" y="2538238"/>
            <a:ext cx="9541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Ch #2 (HDR)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5356575" y="3013353"/>
            <a:ext cx="9380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Ch #3 (LDR)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5356575" y="3497555"/>
            <a:ext cx="9541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Ch #4 (HDR)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3" name="TextBox 462"/>
              <p:cNvSpPr txBox="1"/>
              <p:nvPr/>
            </p:nvSpPr>
            <p:spPr>
              <a:xfrm>
                <a:off x="5799432" y="5117791"/>
                <a:ext cx="2977354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Example tone indices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b>
                        <m: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: [-3:3]-48</a:t>
                </a:r>
              </a:p>
              <a:p>
                <a:r>
                  <a:rPr lang="en-US" sz="1400" dirty="0">
                    <a:solidFill>
                      <a:schemeClr val="tx1"/>
                    </a:solidFill>
                  </a:rPr>
                  <a:t>Example tone indices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: [-3:3]-16</a:t>
                </a:r>
              </a:p>
              <a:p>
                <a:r>
                  <a:rPr lang="en-US" sz="1400" dirty="0">
                    <a:solidFill>
                      <a:schemeClr val="tx1"/>
                    </a:solidFill>
                  </a:rPr>
                  <a:t>Example tone indices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: [-3:3]+16</a:t>
                </a:r>
              </a:p>
              <a:p>
                <a:r>
                  <a:rPr lang="en-US" sz="1400" dirty="0">
                    <a:solidFill>
                      <a:schemeClr val="tx1"/>
                    </a:solidFill>
                  </a:rPr>
                  <a:t>Example tone indices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b>
                        <m:r>
                          <a:rPr lang="en-US" sz="1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: [-3:3]+48</a:t>
                </a:r>
              </a:p>
            </p:txBody>
          </p:sp>
        </mc:Choice>
        <mc:Fallback xmlns="">
          <p:sp>
            <p:nvSpPr>
              <p:cNvPr id="463" name="TextBox 4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432" y="5117791"/>
                <a:ext cx="2977354" cy="954107"/>
              </a:xfrm>
              <a:prstGeom prst="rect">
                <a:avLst/>
              </a:prstGeom>
              <a:blipFill>
                <a:blip r:embed="rId16"/>
                <a:stretch>
                  <a:fillRect l="-613" t="-1282" b="-5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4" name="Rectangle 463"/>
              <p:cNvSpPr/>
              <p:nvPr/>
            </p:nvSpPr>
            <p:spPr>
              <a:xfrm>
                <a:off x="4161378" y="3597344"/>
                <a:ext cx="415498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9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9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sz="9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64" name="Rectangle 4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378" y="3597344"/>
                <a:ext cx="415498" cy="30008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5" name="Rectangle 464"/>
              <p:cNvSpPr/>
              <p:nvPr/>
            </p:nvSpPr>
            <p:spPr>
              <a:xfrm>
                <a:off x="4150658" y="4320603"/>
                <a:ext cx="415498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9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9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65" name="Rectangle 4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658" y="4320603"/>
                <a:ext cx="415498" cy="30008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6" name="Rectangle 465"/>
              <p:cNvSpPr/>
              <p:nvPr/>
            </p:nvSpPr>
            <p:spPr>
              <a:xfrm>
                <a:off x="4164637" y="5063310"/>
                <a:ext cx="415498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9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9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66" name="Rectangle 4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4637" y="5063310"/>
                <a:ext cx="415498" cy="30008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7" name="Rectangle 466"/>
              <p:cNvSpPr/>
              <p:nvPr/>
            </p:nvSpPr>
            <p:spPr>
              <a:xfrm>
                <a:off x="4136349" y="5781214"/>
                <a:ext cx="415498" cy="30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9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9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ch</m:t>
                          </m:r>
                          <m:r>
                            <a:rPr lang="en-US" sz="9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900" dirty="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67" name="Rectangle 4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6349" y="5781214"/>
                <a:ext cx="415498" cy="30008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rrow: Right 2"/>
          <p:cNvSpPr/>
          <p:nvPr/>
        </p:nvSpPr>
        <p:spPr bwMode="auto">
          <a:xfrm>
            <a:off x="943145" y="4726476"/>
            <a:ext cx="112288" cy="10375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3" name="Arrow: Right 222"/>
          <p:cNvSpPr/>
          <p:nvPr/>
        </p:nvSpPr>
        <p:spPr bwMode="auto">
          <a:xfrm>
            <a:off x="943144" y="4871601"/>
            <a:ext cx="114519" cy="10375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2156" y="4416433"/>
            <a:ext cx="10383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Not Golay sequences ( because of asymmetricity) but low PAPR</a:t>
            </a:r>
          </a:p>
        </p:txBody>
      </p:sp>
      <p:sp>
        <p:nvSpPr>
          <p:cNvPr id="224" name="TextBox 223"/>
          <p:cNvSpPr txBox="1"/>
          <p:nvPr/>
        </p:nvSpPr>
        <p:spPr>
          <a:xfrm>
            <a:off x="6594191" y="2085228"/>
            <a:ext cx="192629" cy="186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0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6610841" y="2363951"/>
            <a:ext cx="192629" cy="186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1</a:t>
            </a:r>
          </a:p>
        </p:txBody>
      </p:sp>
      <p:sp>
        <p:nvSpPr>
          <p:cNvPr id="226" name="TextBox 225"/>
          <p:cNvSpPr txBox="1"/>
          <p:nvPr/>
        </p:nvSpPr>
        <p:spPr>
          <a:xfrm>
            <a:off x="6571995" y="3515537"/>
            <a:ext cx="192629" cy="186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0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6584182" y="2842670"/>
            <a:ext cx="192629" cy="186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25811" y="4445047"/>
                <a:ext cx="15872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Rate: 1 symbol/</a:t>
                </a:r>
                <a:r>
                  <a:rPr lang="en-US" sz="1400" dirty="0">
                    <a:solidFill>
                      <a:prstClr val="black"/>
                    </a:solidFill>
                    <a:latin typeface="Calibri"/>
                  </a:rPr>
                  <a:t>2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5811" y="4445047"/>
                <a:ext cx="1587294" cy="307777"/>
              </a:xfrm>
              <a:prstGeom prst="rect">
                <a:avLst/>
              </a:prstGeom>
              <a:blipFill>
                <a:blip r:embed="rId21"/>
                <a:stretch>
                  <a:fillRect l="-1154" t="-5882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: Rounded Corners 7"/>
          <p:cNvSpPr/>
          <p:nvPr/>
        </p:nvSpPr>
        <p:spPr bwMode="auto">
          <a:xfrm>
            <a:off x="943144" y="3368150"/>
            <a:ext cx="2260704" cy="247525"/>
          </a:xfrm>
          <a:prstGeom prst="roundRect">
            <a:avLst/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8" name="Rectangle: Rounded Corners 227"/>
          <p:cNvSpPr/>
          <p:nvPr/>
        </p:nvSpPr>
        <p:spPr bwMode="auto">
          <a:xfrm rot="5400000">
            <a:off x="5790042" y="2712526"/>
            <a:ext cx="1817197" cy="350719"/>
          </a:xfrm>
          <a:prstGeom prst="roundRect">
            <a:avLst/>
          </a:prstGeom>
          <a:noFill/>
          <a:ln w="1270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63760" y="6181815"/>
                <a:ext cx="134164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</m:e>
                        <m:sub>
                          <m:r>
                            <a:rPr lang="en-US" sz="1200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2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∈{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𝐞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,±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𝐟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𝐡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𝐜</m:t>
                      </m:r>
                      <m:r>
                        <a:rPr lang="en-US" sz="12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1200" b="1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760" y="6181815"/>
                <a:ext cx="1341649" cy="276999"/>
              </a:xfrm>
              <a:prstGeom prst="rect">
                <a:avLst/>
              </a:prstGeom>
              <a:blipFill>
                <a:blip r:embed="rId2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3464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Simulation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We simulate 5 different cases considering various FDMed WUSs with HDR and LDR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The Golay sequences are given in Slide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We compare the MC-OOK proposals in the following contributions for HDR and LDR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IEEE 802.11-18/0492r0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IEEE 802.11-18/0479r2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IEEE 802.11-18/0421r0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200" dirty="0">
                <a:solidFill>
                  <a:schemeClr val="tx1"/>
                </a:solidFill>
              </a:rPr>
              <a:t>We apply phase rotations for the channels as described in IEEE 802.11ac for 492, 479, and 421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tx1"/>
                </a:solidFill>
              </a:rPr>
              <a:t>Extra phase rotations for different channels are not needed</a:t>
            </a:r>
            <a:r>
              <a:rPr lang="pt-BR" sz="1800" dirty="0"/>
              <a:t> for Golay sequences</a:t>
            </a:r>
          </a:p>
          <a:p>
            <a:pPr marL="0" indent="0"/>
            <a:endParaRPr lang="pt-BR" sz="2200" dirty="0"/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38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266" y="1751013"/>
            <a:ext cx="5470500" cy="410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Analysis – Case 1 </a:t>
            </a:r>
            <a:br>
              <a:rPr lang="en-US" dirty="0"/>
            </a:br>
            <a:r>
              <a:rPr lang="en-US" dirty="0"/>
              <a:t>(2 HDRs)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44824"/>
            <a:ext cx="3600400" cy="22193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44500" y="166015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67744" y="2266078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2799508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90987" y="3353506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7573" y="4331546"/>
            <a:ext cx="2498862" cy="187275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45835" y="4865093"/>
            <a:ext cx="10990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 domain signal: </a:t>
            </a:r>
          </a:p>
        </p:txBody>
      </p:sp>
    </p:spTree>
    <p:extLst>
      <p:ext uri="{BB962C8B-B14F-4D97-AF65-F5344CB8AC3E}">
        <p14:creationId xmlns:p14="http://schemas.microsoft.com/office/powerpoint/2010/main" val="229385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Analysis – Case 2 </a:t>
            </a:r>
            <a:br>
              <a:rPr lang="en-US" dirty="0"/>
            </a:br>
            <a:r>
              <a:rPr lang="en-US" dirty="0"/>
              <a:t>(4 HDRs)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3600400" cy="22193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44500" y="166015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67744" y="2266078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279950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90987" y="3353506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  <a:endParaRPr lang="en-US" sz="1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943" y="4384661"/>
            <a:ext cx="2259969" cy="1693718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3266" y="1751013"/>
            <a:ext cx="5470500" cy="4102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5835" y="4865093"/>
            <a:ext cx="10990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 domain signal: </a:t>
            </a:r>
          </a:p>
        </p:txBody>
      </p:sp>
    </p:spTree>
    <p:extLst>
      <p:ext uri="{BB962C8B-B14F-4D97-AF65-F5344CB8AC3E}">
        <p14:creationId xmlns:p14="http://schemas.microsoft.com/office/powerpoint/2010/main" val="2570422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Analysis – Case 3 </a:t>
            </a:r>
            <a:br>
              <a:rPr lang="en-US" dirty="0"/>
            </a:br>
            <a:r>
              <a:rPr lang="en-US" dirty="0"/>
              <a:t>(2 HDRs, 2LDRs)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3600400" cy="22193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44500" y="166015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67744" y="2266078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279950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90987" y="3353506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  <a:endParaRPr lang="en-US" sz="1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399" y="1751013"/>
            <a:ext cx="5470500" cy="41020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5261" y="4440934"/>
            <a:ext cx="2314651" cy="173849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5835" y="4865093"/>
            <a:ext cx="10990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 domain signal: </a:t>
            </a:r>
          </a:p>
        </p:txBody>
      </p:sp>
    </p:spTree>
    <p:extLst>
      <p:ext uri="{BB962C8B-B14F-4D97-AF65-F5344CB8AC3E}">
        <p14:creationId xmlns:p14="http://schemas.microsoft.com/office/powerpoint/2010/main" val="2457900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Analysis – Case 4</a:t>
            </a:r>
            <a:br>
              <a:rPr lang="en-US" dirty="0"/>
            </a:br>
            <a:r>
              <a:rPr lang="en-US" dirty="0"/>
              <a:t>(1 HDR, 3 LDRs)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3600400" cy="22193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44500" y="166015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HDR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67744" y="2266078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279950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90987" y="3353506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  <a:endParaRPr lang="en-US" sz="18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432" y="1751013"/>
            <a:ext cx="5470500" cy="410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9007" y="4343623"/>
            <a:ext cx="2480905" cy="186067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45835" y="4865093"/>
            <a:ext cx="10990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 domain signal: </a:t>
            </a:r>
          </a:p>
        </p:txBody>
      </p:sp>
    </p:spTree>
    <p:extLst>
      <p:ext uri="{BB962C8B-B14F-4D97-AF65-F5344CB8AC3E}">
        <p14:creationId xmlns:p14="http://schemas.microsoft.com/office/powerpoint/2010/main" val="2608209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Analysis – Case 5</a:t>
            </a:r>
            <a:br>
              <a:rPr lang="en-US" dirty="0"/>
            </a:br>
            <a:r>
              <a:rPr lang="en-US" dirty="0"/>
              <a:t>(4 LDRs)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3600400" cy="221939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44500" y="166015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67744" y="2266078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2267744" y="279950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90987" y="3353506"/>
            <a:ext cx="550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LDR</a:t>
            </a:r>
            <a:endParaRPr lang="en-US" sz="1800" dirty="0"/>
          </a:p>
        </p:txBody>
      </p:sp>
      <p:sp>
        <p:nvSpPr>
          <p:cNvPr id="12" name="TextBox 11"/>
          <p:cNvSpPr txBox="1"/>
          <p:nvPr/>
        </p:nvSpPr>
        <p:spPr>
          <a:xfrm>
            <a:off x="645835" y="4865093"/>
            <a:ext cx="10990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 domain signal: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2217" y="1716466"/>
            <a:ext cx="5470500" cy="410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7387" y="4342927"/>
            <a:ext cx="2483677" cy="186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915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36700"/>
            <a:ext cx="7914456" cy="460752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>
                <a:solidFill>
                  <a:schemeClr val="tx1"/>
                </a:solidFill>
              </a:rPr>
              <a:t>PAPR can be significantly large when WUSs are </a:t>
            </a:r>
            <a:r>
              <a:rPr lang="en-US" sz="2000" dirty="0" err="1">
                <a:solidFill>
                  <a:schemeClr val="tx1"/>
                </a:solidFill>
              </a:rPr>
              <a:t>FDMed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Without taking any precautions, it can reach 10-13 dB or higher, which limits the coverage range of 802.11ba in some regions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PAPR minimization for </a:t>
            </a:r>
            <a:r>
              <a:rPr lang="en-US" sz="2000" dirty="0" err="1">
                <a:solidFill>
                  <a:schemeClr val="tx1"/>
                </a:solidFill>
              </a:rPr>
              <a:t>FDMed</a:t>
            </a:r>
            <a:r>
              <a:rPr lang="en-US" sz="2000" dirty="0">
                <a:solidFill>
                  <a:schemeClr val="tx1"/>
                </a:solidFill>
              </a:rPr>
              <a:t> WUSs is an intractable problem due to the large number cases possible in an FDM scenario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phase rotations in IEEE 802.11ac cannot address all cases and they are a function of the sequence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scalable solution is needed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Existing Golay sequences c</a:t>
            </a:r>
            <a:r>
              <a:rPr lang="en-US" sz="2000" dirty="0"/>
              <a:t>an address the PAPR issue as the corresponding signals are always bounded by 3 dB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We show that the gain can reach more than 3 dB in some cases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Golay sequences are publicly available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/>
              <a:t>Known since 1960s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/>
              <a:t>Heavily-used in 802.11ad/ay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1600" dirty="0"/>
              <a:t>Used for PAPR minimization, coding, etc. in academic studies </a:t>
            </a:r>
          </a:p>
          <a:p>
            <a:pPr marL="914400" lvl="2" indent="0" algn="just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918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993994"/>
            <a:ext cx="7770813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08981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053" y="1556792"/>
            <a:ext cx="5470500" cy="410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86187"/>
            <a:ext cx="7770813" cy="1065213"/>
          </a:xfrm>
        </p:spPr>
        <p:txBody>
          <a:bodyPr/>
          <a:lstStyle/>
          <a:p>
            <a:r>
              <a:rPr lang="en-US" dirty="0"/>
              <a:t>PAPR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88224" y="5853877"/>
            <a:ext cx="2190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[1]: IEEE 802.11-18/0492r0 </a:t>
            </a:r>
          </a:p>
          <a:p>
            <a:r>
              <a:rPr lang="en-US" sz="1400" dirty="0">
                <a:solidFill>
                  <a:srgbClr val="BC7A4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[2]: IEEE 802.11-18/0479r2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476375" y="2969037"/>
            <a:ext cx="71850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94874" y="2773952"/>
            <a:ext cx="1668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Mean power</a:t>
            </a:r>
          </a:p>
        </p:txBody>
      </p:sp>
      <p:sp>
        <p:nvSpPr>
          <p:cNvPr id="22" name="Left Brace 21"/>
          <p:cNvSpPr/>
          <p:nvPr/>
        </p:nvSpPr>
        <p:spPr bwMode="auto">
          <a:xfrm>
            <a:off x="2695766" y="2193676"/>
            <a:ext cx="218364" cy="771755"/>
          </a:xfrm>
          <a:prstGeom prst="lef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rgbClr val="0070C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12978" y="2369036"/>
            <a:ext cx="1200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6.4 dB [1]</a:t>
            </a:r>
          </a:p>
        </p:txBody>
      </p:sp>
      <p:sp>
        <p:nvSpPr>
          <p:cNvPr id="28" name="Left Brace 27"/>
          <p:cNvSpPr/>
          <p:nvPr/>
        </p:nvSpPr>
        <p:spPr bwMode="auto">
          <a:xfrm>
            <a:off x="3913202" y="2564905"/>
            <a:ext cx="153041" cy="398862"/>
          </a:xfrm>
          <a:prstGeom prst="leftBrace">
            <a:avLst/>
          </a:prstGeom>
          <a:noFill/>
          <a:ln w="9525" cap="flat" cmpd="sng" algn="ctr">
            <a:solidFill>
              <a:srgbClr val="BC7A44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86224" y="2553515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BC7A4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3.6 dB [2]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75658" y="3565545"/>
                <a:ext cx="3072227" cy="2893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While PAPRs are 3.4 and 0.6 dB for 2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s duration for the waveform  in 492 and 479, respectively, they increase by 3 dB for a measurement at 4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s duration since there is no energy for the OFF durations in the corresponding waveforms</a:t>
                </a:r>
              </a:p>
              <a:p>
                <a:endParaRPr lang="en-US" sz="1400" dirty="0">
                  <a:solidFill>
                    <a:schemeClr val="tx1"/>
                  </a:solidFill>
                </a:endParaRPr>
              </a:p>
              <a:p>
                <a:r>
                  <a:rPr lang="en-US" sz="1400" dirty="0">
                    <a:solidFill>
                      <a:schemeClr val="tx1"/>
                    </a:solidFill>
                  </a:rPr>
                  <a:t>This means that if the ON period is generated via a Golay sequence, the PAPR will be limited to 6 dB for a measurement which covers both ON and OFF durations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658" y="3565545"/>
                <a:ext cx="3072227" cy="2893100"/>
              </a:xfrm>
              <a:prstGeom prst="rect">
                <a:avLst/>
              </a:prstGeom>
              <a:blipFill>
                <a:blip r:embed="rId3"/>
                <a:stretch>
                  <a:fillRect l="-595" t="-422" r="-1984" b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8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6875"/>
            <a:ext cx="7770813" cy="184536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the previous meeting, FDMA transmission is proposed [1]: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Each 20 MHz channel only contains one 4 MHz sub-channel for wake-up signal transmission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this contribution, we propose a method based on existing QPSK Golay sequences to remedy the significant PAPR increase when WUSs are </a:t>
            </a:r>
            <a:r>
              <a:rPr lang="en-US" sz="2000" dirty="0" err="1"/>
              <a:t>FDMed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435" y="4153247"/>
            <a:ext cx="3814988" cy="16811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389" y="3913290"/>
            <a:ext cx="3379653" cy="21610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516216" y="6135015"/>
            <a:ext cx="22474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[1]: IEEE 802.11-17/1625r6 </a:t>
            </a:r>
          </a:p>
        </p:txBody>
      </p:sp>
    </p:spTree>
    <p:extLst>
      <p:ext uri="{BB962C8B-B14F-4D97-AF65-F5344CB8AC3E}">
        <p14:creationId xmlns:p14="http://schemas.microsoft.com/office/powerpoint/2010/main" val="175223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72" name="Straight Connector 171"/>
          <p:cNvCxnSpPr/>
          <p:nvPr/>
        </p:nvCxnSpPr>
        <p:spPr>
          <a:xfrm>
            <a:off x="4232940" y="1876878"/>
            <a:ext cx="0" cy="2274336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pic>
        <p:nvPicPr>
          <p:cNvPr id="173" name="Picture 1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898" y="2243300"/>
            <a:ext cx="2600735" cy="1928586"/>
          </a:xfrm>
          <a:prstGeom prst="rect">
            <a:avLst/>
          </a:prstGeom>
        </p:spPr>
      </p:pic>
      <p:cxnSp>
        <p:nvCxnSpPr>
          <p:cNvPr id="174" name="Straight Connector 173"/>
          <p:cNvCxnSpPr/>
          <p:nvPr/>
        </p:nvCxnSpPr>
        <p:spPr>
          <a:xfrm>
            <a:off x="4961878" y="1871003"/>
            <a:ext cx="0" cy="2274336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75" name="Straight Connector 174"/>
          <p:cNvCxnSpPr/>
          <p:nvPr/>
        </p:nvCxnSpPr>
        <p:spPr>
          <a:xfrm>
            <a:off x="5698847" y="1871003"/>
            <a:ext cx="0" cy="2056941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76" name="Straight Connector 175"/>
          <p:cNvCxnSpPr/>
          <p:nvPr/>
        </p:nvCxnSpPr>
        <p:spPr>
          <a:xfrm>
            <a:off x="6445884" y="1871003"/>
            <a:ext cx="0" cy="2074568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77" name="Straight Connector 176"/>
          <p:cNvCxnSpPr/>
          <p:nvPr/>
        </p:nvCxnSpPr>
        <p:spPr>
          <a:xfrm>
            <a:off x="7183871" y="1871003"/>
            <a:ext cx="0" cy="2280212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78" name="Straight Arrow Connector 177"/>
          <p:cNvCxnSpPr/>
          <p:nvPr/>
        </p:nvCxnSpPr>
        <p:spPr>
          <a:xfrm>
            <a:off x="4191940" y="2303403"/>
            <a:ext cx="363091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32" name="Rectangle 331"/>
          <p:cNvSpPr/>
          <p:nvPr/>
        </p:nvSpPr>
        <p:spPr>
          <a:xfrm>
            <a:off x="5425833" y="2090257"/>
            <a:ext cx="275664" cy="20927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3" name="Rectangle 332"/>
          <p:cNvSpPr/>
          <p:nvPr/>
        </p:nvSpPr>
        <p:spPr>
          <a:xfrm>
            <a:off x="5336813" y="2090257"/>
            <a:ext cx="89020" cy="209276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cxnSp>
        <p:nvCxnSpPr>
          <p:cNvPr id="334" name="Straight Connector 333"/>
          <p:cNvCxnSpPr/>
          <p:nvPr/>
        </p:nvCxnSpPr>
        <p:spPr>
          <a:xfrm>
            <a:off x="4964529" y="2301032"/>
            <a:ext cx="368028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335" name="Straight Connector 334"/>
          <p:cNvCxnSpPr/>
          <p:nvPr/>
        </p:nvCxnSpPr>
        <p:spPr>
          <a:xfrm>
            <a:off x="5333624" y="2038568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336" name="Straight Connector 335"/>
          <p:cNvCxnSpPr/>
          <p:nvPr/>
        </p:nvCxnSpPr>
        <p:spPr>
          <a:xfrm>
            <a:off x="5333624" y="2041518"/>
            <a:ext cx="369095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329" name="Straight Connector 328"/>
          <p:cNvCxnSpPr/>
          <p:nvPr/>
        </p:nvCxnSpPr>
        <p:spPr>
          <a:xfrm>
            <a:off x="5702610" y="204289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323" name="Rectangle 322"/>
          <p:cNvSpPr/>
          <p:nvPr/>
        </p:nvSpPr>
        <p:spPr>
          <a:xfrm>
            <a:off x="4305808" y="2089221"/>
            <a:ext cx="291479" cy="20927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4" name="Rectangle 323"/>
          <p:cNvSpPr/>
          <p:nvPr/>
        </p:nvSpPr>
        <p:spPr>
          <a:xfrm>
            <a:off x="4228352" y="2089221"/>
            <a:ext cx="75366" cy="209276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cxnSp>
        <p:nvCxnSpPr>
          <p:cNvPr id="325" name="Straight Connector 324"/>
          <p:cNvCxnSpPr/>
          <p:nvPr/>
        </p:nvCxnSpPr>
        <p:spPr>
          <a:xfrm>
            <a:off x="4228149" y="2039469"/>
            <a:ext cx="368028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326" name="Straight Connector 325"/>
          <p:cNvCxnSpPr/>
          <p:nvPr/>
        </p:nvCxnSpPr>
        <p:spPr>
          <a:xfrm>
            <a:off x="4597244" y="2037531"/>
            <a:ext cx="0" cy="26051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327" name="Straight Connector 326"/>
          <p:cNvCxnSpPr/>
          <p:nvPr/>
        </p:nvCxnSpPr>
        <p:spPr>
          <a:xfrm>
            <a:off x="4597244" y="2301300"/>
            <a:ext cx="369095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320" name="Straight Connector 319"/>
          <p:cNvCxnSpPr/>
          <p:nvPr/>
        </p:nvCxnSpPr>
        <p:spPr>
          <a:xfrm>
            <a:off x="4228149" y="2042893"/>
            <a:ext cx="0" cy="26051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12" name="Group 311"/>
          <p:cNvGrpSpPr/>
          <p:nvPr/>
        </p:nvGrpSpPr>
        <p:grpSpPr>
          <a:xfrm>
            <a:off x="5703234" y="2038568"/>
            <a:ext cx="738190" cy="262464"/>
            <a:chOff x="6780577" y="315907"/>
            <a:chExt cx="844201" cy="492879"/>
          </a:xfrm>
        </p:grpSpPr>
        <p:sp>
          <p:nvSpPr>
            <p:cNvPr id="314" name="Rectangle 313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16" name="Straight Connector 315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17" name="Straight Connector 316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18" name="Straight Connector 317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11" name="Straight Connector 310"/>
          <p:cNvCxnSpPr/>
          <p:nvPr/>
        </p:nvCxnSpPr>
        <p:spPr>
          <a:xfrm>
            <a:off x="6441315" y="204289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303" name="Group 302"/>
          <p:cNvGrpSpPr/>
          <p:nvPr/>
        </p:nvGrpSpPr>
        <p:grpSpPr>
          <a:xfrm>
            <a:off x="6446399" y="2037530"/>
            <a:ext cx="738190" cy="263769"/>
            <a:chOff x="7240495" y="1407172"/>
            <a:chExt cx="844201" cy="495328"/>
          </a:xfrm>
        </p:grpSpPr>
        <p:sp>
          <p:nvSpPr>
            <p:cNvPr id="305" name="Rectangle 304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307" name="Straight Connector 306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08" name="Straight Connector 307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309" name="Straight Connector 308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302" name="Straight Connector 301"/>
          <p:cNvCxnSpPr/>
          <p:nvPr/>
        </p:nvCxnSpPr>
        <p:spPr>
          <a:xfrm>
            <a:off x="6446399" y="204289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183" name="Straight Arrow Connector 182"/>
          <p:cNvCxnSpPr/>
          <p:nvPr/>
        </p:nvCxnSpPr>
        <p:spPr>
          <a:xfrm>
            <a:off x="4191940" y="2924188"/>
            <a:ext cx="363091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96" name="Rectangle 295"/>
          <p:cNvSpPr/>
          <p:nvPr/>
        </p:nvSpPr>
        <p:spPr>
          <a:xfrm>
            <a:off x="5425832" y="2711042"/>
            <a:ext cx="275664" cy="20927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5336812" y="2711042"/>
            <a:ext cx="89020" cy="209276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cxnSp>
        <p:nvCxnSpPr>
          <p:cNvPr id="298" name="Straight Connector 297"/>
          <p:cNvCxnSpPr/>
          <p:nvPr/>
        </p:nvCxnSpPr>
        <p:spPr>
          <a:xfrm>
            <a:off x="4964528" y="2921817"/>
            <a:ext cx="368028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99" name="Straight Connector 298"/>
          <p:cNvCxnSpPr/>
          <p:nvPr/>
        </p:nvCxnSpPr>
        <p:spPr>
          <a:xfrm>
            <a:off x="5333623" y="265935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300" name="Straight Connector 299"/>
          <p:cNvCxnSpPr/>
          <p:nvPr/>
        </p:nvCxnSpPr>
        <p:spPr>
          <a:xfrm>
            <a:off x="5333623" y="2662303"/>
            <a:ext cx="369095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93" name="Straight Connector 292"/>
          <p:cNvCxnSpPr/>
          <p:nvPr/>
        </p:nvCxnSpPr>
        <p:spPr>
          <a:xfrm>
            <a:off x="5702609" y="2663678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285" name="Group 284"/>
          <p:cNvGrpSpPr/>
          <p:nvPr/>
        </p:nvGrpSpPr>
        <p:grpSpPr>
          <a:xfrm>
            <a:off x="6446398" y="2658315"/>
            <a:ext cx="738190" cy="263769"/>
            <a:chOff x="7240495" y="1407172"/>
            <a:chExt cx="844201" cy="495328"/>
          </a:xfrm>
        </p:grpSpPr>
        <p:sp>
          <p:nvSpPr>
            <p:cNvPr id="287" name="Rectangle 286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289" name="Straight Connector 288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90" name="Straight Connector 289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91" name="Straight Connector 290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284" name="Straight Connector 283"/>
          <p:cNvCxnSpPr/>
          <p:nvPr/>
        </p:nvCxnSpPr>
        <p:spPr>
          <a:xfrm>
            <a:off x="6446398" y="2663678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186" name="Straight Arrow Connector 185"/>
          <p:cNvCxnSpPr/>
          <p:nvPr/>
        </p:nvCxnSpPr>
        <p:spPr>
          <a:xfrm>
            <a:off x="4191939" y="3505966"/>
            <a:ext cx="363091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87" name="Straight Arrow Connector 186"/>
          <p:cNvCxnSpPr/>
          <p:nvPr/>
        </p:nvCxnSpPr>
        <p:spPr>
          <a:xfrm>
            <a:off x="4191938" y="4150582"/>
            <a:ext cx="363091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276" name="Group 275"/>
          <p:cNvGrpSpPr/>
          <p:nvPr/>
        </p:nvGrpSpPr>
        <p:grpSpPr>
          <a:xfrm>
            <a:off x="6440301" y="3884710"/>
            <a:ext cx="738190" cy="263769"/>
            <a:chOff x="7240495" y="1407172"/>
            <a:chExt cx="844201" cy="495328"/>
          </a:xfrm>
        </p:grpSpPr>
        <p:sp>
          <p:nvSpPr>
            <p:cNvPr id="278" name="Rectangle 277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280" name="Straight Connector 279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81" name="Straight Connector 280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82" name="Straight Connector 281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275" name="Straight Connector 274"/>
          <p:cNvCxnSpPr/>
          <p:nvPr/>
        </p:nvCxnSpPr>
        <p:spPr>
          <a:xfrm>
            <a:off x="6440301" y="389007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267" name="Group 266"/>
          <p:cNvGrpSpPr/>
          <p:nvPr/>
        </p:nvGrpSpPr>
        <p:grpSpPr>
          <a:xfrm>
            <a:off x="4956962" y="3885748"/>
            <a:ext cx="738190" cy="262464"/>
            <a:chOff x="6780577" y="315907"/>
            <a:chExt cx="844201" cy="492879"/>
          </a:xfrm>
        </p:grpSpPr>
        <p:sp>
          <p:nvSpPr>
            <p:cNvPr id="269" name="Rectangle 268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271" name="Straight Connector 270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72" name="Straight Connector 271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73" name="Straight Connector 272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266" name="Straight Connector 265"/>
          <p:cNvCxnSpPr/>
          <p:nvPr/>
        </p:nvCxnSpPr>
        <p:spPr>
          <a:xfrm>
            <a:off x="5695043" y="389007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258" name="Group 257"/>
          <p:cNvGrpSpPr/>
          <p:nvPr/>
        </p:nvGrpSpPr>
        <p:grpSpPr>
          <a:xfrm>
            <a:off x="5700127" y="3884710"/>
            <a:ext cx="738190" cy="263769"/>
            <a:chOff x="7240495" y="1407172"/>
            <a:chExt cx="844201" cy="495328"/>
          </a:xfrm>
        </p:grpSpPr>
        <p:sp>
          <p:nvSpPr>
            <p:cNvPr id="260" name="Rectangle 259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262" name="Straight Connector 261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63" name="Straight Connector 262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64" name="Straight Connector 263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257" name="Straight Connector 256"/>
          <p:cNvCxnSpPr/>
          <p:nvPr/>
        </p:nvCxnSpPr>
        <p:spPr>
          <a:xfrm>
            <a:off x="5700127" y="389007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251" name="Rectangle 250"/>
          <p:cNvSpPr/>
          <p:nvPr/>
        </p:nvSpPr>
        <p:spPr>
          <a:xfrm>
            <a:off x="4688000" y="2711042"/>
            <a:ext cx="275664" cy="20927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2" name="Rectangle 251"/>
          <p:cNvSpPr/>
          <p:nvPr/>
        </p:nvSpPr>
        <p:spPr>
          <a:xfrm>
            <a:off x="4598980" y="2711042"/>
            <a:ext cx="89020" cy="209276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cxnSp>
        <p:nvCxnSpPr>
          <p:cNvPr id="253" name="Straight Connector 252"/>
          <p:cNvCxnSpPr/>
          <p:nvPr/>
        </p:nvCxnSpPr>
        <p:spPr>
          <a:xfrm>
            <a:off x="4226696" y="2921817"/>
            <a:ext cx="368028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54" name="Straight Connector 253"/>
          <p:cNvCxnSpPr/>
          <p:nvPr/>
        </p:nvCxnSpPr>
        <p:spPr>
          <a:xfrm>
            <a:off x="4595791" y="265935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55" name="Straight Connector 254"/>
          <p:cNvCxnSpPr/>
          <p:nvPr/>
        </p:nvCxnSpPr>
        <p:spPr>
          <a:xfrm>
            <a:off x="4595791" y="2662303"/>
            <a:ext cx="369095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48" name="Straight Connector 247"/>
          <p:cNvCxnSpPr/>
          <p:nvPr/>
        </p:nvCxnSpPr>
        <p:spPr>
          <a:xfrm>
            <a:off x="4964777" y="2663678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240" name="Group 239"/>
          <p:cNvGrpSpPr/>
          <p:nvPr/>
        </p:nvGrpSpPr>
        <p:grpSpPr>
          <a:xfrm>
            <a:off x="5695608" y="2658315"/>
            <a:ext cx="738190" cy="263769"/>
            <a:chOff x="7240495" y="1407172"/>
            <a:chExt cx="844201" cy="495328"/>
          </a:xfrm>
        </p:grpSpPr>
        <p:sp>
          <p:nvSpPr>
            <p:cNvPr id="242" name="Rectangle 241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244" name="Straight Connector 243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45" name="Straight Connector 244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46" name="Straight Connector 245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239" name="Straight Connector 238"/>
          <p:cNvCxnSpPr/>
          <p:nvPr/>
        </p:nvCxnSpPr>
        <p:spPr>
          <a:xfrm>
            <a:off x="5695608" y="2663678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231" name="Group 230"/>
          <p:cNvGrpSpPr/>
          <p:nvPr/>
        </p:nvGrpSpPr>
        <p:grpSpPr>
          <a:xfrm>
            <a:off x="4233749" y="3884710"/>
            <a:ext cx="738190" cy="260965"/>
            <a:chOff x="7240495" y="1407172"/>
            <a:chExt cx="844201" cy="490064"/>
          </a:xfrm>
        </p:grpSpPr>
        <p:sp>
          <p:nvSpPr>
            <p:cNvPr id="233" name="Rectangle 232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235" name="Straight Connector 234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36" name="Straight Connector 235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237" name="Straight Connector 236"/>
            <p:cNvCxnSpPr/>
            <p:nvPr/>
          </p:nvCxnSpPr>
          <p:spPr>
            <a:xfrm>
              <a:off x="7662596" y="1891466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230" name="Straight Connector 229"/>
          <p:cNvCxnSpPr/>
          <p:nvPr/>
        </p:nvCxnSpPr>
        <p:spPr>
          <a:xfrm>
            <a:off x="4233749" y="3890073"/>
            <a:ext cx="0" cy="26051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194" name="Straight Arrow Connector 193"/>
          <p:cNvCxnSpPr/>
          <p:nvPr/>
        </p:nvCxnSpPr>
        <p:spPr>
          <a:xfrm flipV="1">
            <a:off x="3477327" y="2167786"/>
            <a:ext cx="539635" cy="195082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95" name="Straight Arrow Connector 194"/>
          <p:cNvCxnSpPr/>
          <p:nvPr/>
        </p:nvCxnSpPr>
        <p:spPr>
          <a:xfrm flipV="1">
            <a:off x="3463810" y="2814643"/>
            <a:ext cx="646703" cy="53172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96" name="Straight Arrow Connector 195"/>
          <p:cNvCxnSpPr/>
          <p:nvPr/>
        </p:nvCxnSpPr>
        <p:spPr>
          <a:xfrm>
            <a:off x="3490576" y="3358017"/>
            <a:ext cx="646322" cy="58755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97" name="Straight Arrow Connector 196"/>
          <p:cNvCxnSpPr/>
          <p:nvPr/>
        </p:nvCxnSpPr>
        <p:spPr>
          <a:xfrm>
            <a:off x="3465218" y="3901577"/>
            <a:ext cx="596389" cy="13946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17" name="Rectangle 216"/>
          <p:cNvSpPr/>
          <p:nvPr/>
        </p:nvSpPr>
        <p:spPr>
          <a:xfrm>
            <a:off x="4381474" y="3298673"/>
            <a:ext cx="582510" cy="20488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4226683" y="3298673"/>
            <a:ext cx="150615" cy="20488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cxnSp>
        <p:nvCxnSpPr>
          <p:cNvPr id="219" name="Straight Connector 218"/>
          <p:cNvCxnSpPr/>
          <p:nvPr/>
        </p:nvCxnSpPr>
        <p:spPr>
          <a:xfrm>
            <a:off x="4226277" y="3245297"/>
            <a:ext cx="735490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0" name="Straight Connector 219"/>
          <p:cNvCxnSpPr/>
          <p:nvPr/>
        </p:nvCxnSpPr>
        <p:spPr>
          <a:xfrm>
            <a:off x="4963899" y="3248514"/>
            <a:ext cx="0" cy="255042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1" name="Straight Connector 220"/>
          <p:cNvCxnSpPr/>
          <p:nvPr/>
        </p:nvCxnSpPr>
        <p:spPr>
          <a:xfrm>
            <a:off x="4963899" y="3503556"/>
            <a:ext cx="737622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222" name="Rectangle 221"/>
          <p:cNvSpPr/>
          <p:nvPr/>
        </p:nvSpPr>
        <p:spPr>
          <a:xfrm>
            <a:off x="5858443" y="3298673"/>
            <a:ext cx="582510" cy="20488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5703652" y="3298673"/>
            <a:ext cx="150615" cy="204883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cxnSp>
        <p:nvCxnSpPr>
          <p:cNvPr id="224" name="Straight Connector 223"/>
          <p:cNvCxnSpPr/>
          <p:nvPr/>
        </p:nvCxnSpPr>
        <p:spPr>
          <a:xfrm>
            <a:off x="5703246" y="3249774"/>
            <a:ext cx="735490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5" name="Straight Connector 224"/>
          <p:cNvCxnSpPr/>
          <p:nvPr/>
        </p:nvCxnSpPr>
        <p:spPr>
          <a:xfrm>
            <a:off x="6440868" y="3248514"/>
            <a:ext cx="0" cy="255042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6" name="Straight Connector 225"/>
          <p:cNvCxnSpPr/>
          <p:nvPr/>
        </p:nvCxnSpPr>
        <p:spPr>
          <a:xfrm>
            <a:off x="6440868" y="3503556"/>
            <a:ext cx="737622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7" name="Straight Connector 226"/>
          <p:cNvCxnSpPr/>
          <p:nvPr/>
        </p:nvCxnSpPr>
        <p:spPr>
          <a:xfrm>
            <a:off x="5708186" y="3248514"/>
            <a:ext cx="0" cy="255042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228" name="Straight Connector 227"/>
          <p:cNvCxnSpPr/>
          <p:nvPr/>
        </p:nvCxnSpPr>
        <p:spPr>
          <a:xfrm>
            <a:off x="4226277" y="3248514"/>
            <a:ext cx="0" cy="255042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199" name="Oval 198"/>
          <p:cNvSpPr/>
          <p:nvPr/>
        </p:nvSpPr>
        <p:spPr>
          <a:xfrm>
            <a:off x="5481516" y="1818123"/>
            <a:ext cx="134203" cy="2433611"/>
          </a:xfrm>
          <a:prstGeom prst="ellipse">
            <a:avLst/>
          </a:prstGeom>
          <a:noFill/>
          <a:ln w="12700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3469136" y="2005983"/>
            <a:ext cx="441818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HDR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523449" y="2560530"/>
            <a:ext cx="441818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HDR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545280" y="3116405"/>
            <a:ext cx="409579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LDR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536944" y="3697964"/>
            <a:ext cx="441818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HDR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7427354" y="2275860"/>
            <a:ext cx="478262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Time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7427354" y="2886930"/>
            <a:ext cx="478262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Time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7427354" y="3466653"/>
            <a:ext cx="478262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Time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7427354" y="4118905"/>
            <a:ext cx="478262" cy="23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Time</a:t>
            </a:r>
          </a:p>
        </p:txBody>
      </p:sp>
      <p:cxnSp>
        <p:nvCxnSpPr>
          <p:cNvPr id="214" name="Straight Arrow Connector 213"/>
          <p:cNvCxnSpPr>
            <a:stCxn id="199" idx="0"/>
          </p:cNvCxnSpPr>
          <p:nvPr/>
        </p:nvCxnSpPr>
        <p:spPr>
          <a:xfrm flipV="1">
            <a:off x="5548618" y="1740023"/>
            <a:ext cx="239623" cy="78100"/>
          </a:xfrm>
          <a:prstGeom prst="straightConnector1">
            <a:avLst/>
          </a:prstGeom>
          <a:noFill/>
          <a:ln w="6350" cap="flat" cmpd="sng" algn="ctr">
            <a:solidFill>
              <a:srgbClr val="00B0F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6433798" y="4233771"/>
            <a:ext cx="38327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9" name="Rectangle 338"/>
              <p:cNvSpPr/>
              <p:nvPr/>
            </p:nvSpPr>
            <p:spPr>
              <a:xfrm>
                <a:off x="6433798" y="4225350"/>
                <a:ext cx="41158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>
                    <a:solidFill>
                      <a:prstClr val="black"/>
                    </a:solidFill>
                    <a:latin typeface="Calibri"/>
                  </a:rPr>
                  <a:t>2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</mc:Choice>
        <mc:Fallback xmlns="">
          <p:sp>
            <p:nvSpPr>
              <p:cNvPr id="339" name="Rectangle 3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798" y="4225350"/>
                <a:ext cx="411588" cy="276999"/>
              </a:xfrm>
              <a:prstGeom prst="rect">
                <a:avLst/>
              </a:prstGeom>
              <a:blipFill>
                <a:blip r:embed="rId3"/>
                <a:stretch>
                  <a:fillRect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6" name="Content Placeholder 3"/>
          <p:cNvSpPr>
            <a:spLocks noGrp="1"/>
          </p:cNvSpPr>
          <p:nvPr>
            <p:ph idx="1"/>
          </p:nvPr>
        </p:nvSpPr>
        <p:spPr>
          <a:xfrm>
            <a:off x="685750" y="4509187"/>
            <a:ext cx="7770813" cy="1317857"/>
          </a:xfrm>
        </p:spPr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PAPR can be significantly high since the ON signals on different channels overlap in time in case of FDMA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Intractable problem because 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There may be 1, 2, 3, or 4 active channels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active channel locations in frequency could be different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LDR and HDR waveforms can also be different (e.g., CP size etc.)</a:t>
            </a:r>
            <a:endParaRPr lang="en-US" sz="1600" dirty="0"/>
          </a:p>
        </p:txBody>
      </p:sp>
      <p:sp>
        <p:nvSpPr>
          <p:cNvPr id="167" name="Right Brace 166"/>
          <p:cNvSpPr/>
          <p:nvPr/>
        </p:nvSpPr>
        <p:spPr bwMode="auto">
          <a:xfrm>
            <a:off x="6853285" y="5573717"/>
            <a:ext cx="340212" cy="88842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7193497" y="5450480"/>
            <a:ext cx="15419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many combinations for a given time period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33494" y="1518965"/>
            <a:ext cx="1630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B0F0"/>
                </a:solidFill>
              </a:rPr>
              <a:t>Overlapping in time</a:t>
            </a:r>
          </a:p>
        </p:txBody>
      </p:sp>
    </p:spTree>
    <p:extLst>
      <p:ext uri="{BB962C8B-B14F-4D97-AF65-F5344CB8AC3E}">
        <p14:creationId xmlns:p14="http://schemas.microsoft.com/office/powerpoint/2010/main" val="2001145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3379"/>
            <a:ext cx="7770813" cy="640485"/>
          </a:xfrm>
        </p:spPr>
        <p:txBody>
          <a:bodyPr/>
          <a:lstStyle/>
          <a:p>
            <a:r>
              <a:rPr lang="en-US" dirty="0"/>
              <a:t>Transmitter Block Diagram (HDR)</a:t>
            </a:r>
          </a:p>
        </p:txBody>
      </p:sp>
      <p:cxnSp>
        <p:nvCxnSpPr>
          <p:cNvPr id="580" name="Straight Connector 579"/>
          <p:cNvCxnSpPr/>
          <p:nvPr/>
        </p:nvCxnSpPr>
        <p:spPr>
          <a:xfrm>
            <a:off x="5373958" y="1469073"/>
            <a:ext cx="0" cy="2551066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82" name="Straight Connector 581"/>
          <p:cNvCxnSpPr/>
          <p:nvPr/>
        </p:nvCxnSpPr>
        <p:spPr>
          <a:xfrm>
            <a:off x="5968305" y="1462483"/>
            <a:ext cx="0" cy="2551066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83" name="Straight Connector 582"/>
          <p:cNvCxnSpPr/>
          <p:nvPr/>
        </p:nvCxnSpPr>
        <p:spPr>
          <a:xfrm>
            <a:off x="6569200" y="1462483"/>
            <a:ext cx="0" cy="230722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84" name="Straight Connector 583"/>
          <p:cNvCxnSpPr/>
          <p:nvPr/>
        </p:nvCxnSpPr>
        <p:spPr>
          <a:xfrm>
            <a:off x="7178304" y="1462483"/>
            <a:ext cx="0" cy="2326991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85" name="Straight Connector 584"/>
          <p:cNvCxnSpPr/>
          <p:nvPr/>
        </p:nvCxnSpPr>
        <p:spPr>
          <a:xfrm>
            <a:off x="7780030" y="1462483"/>
            <a:ext cx="0" cy="255765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86" name="Straight Arrow Connector 585"/>
          <p:cNvCxnSpPr/>
          <p:nvPr/>
        </p:nvCxnSpPr>
        <p:spPr>
          <a:xfrm>
            <a:off x="5340529" y="1947496"/>
            <a:ext cx="296050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587" name="Group 586"/>
          <p:cNvGrpSpPr/>
          <p:nvPr/>
        </p:nvGrpSpPr>
        <p:grpSpPr>
          <a:xfrm>
            <a:off x="5970466" y="1650436"/>
            <a:ext cx="601891" cy="297058"/>
            <a:chOff x="8084996" y="1405169"/>
            <a:chExt cx="844201" cy="497331"/>
          </a:xfrm>
        </p:grpSpPr>
        <p:grpSp>
          <p:nvGrpSpPr>
            <p:cNvPr id="590" name="Group 589"/>
            <p:cNvGrpSpPr/>
            <p:nvPr/>
          </p:nvGrpSpPr>
          <p:grpSpPr>
            <a:xfrm>
              <a:off x="8084996" y="1405169"/>
              <a:ext cx="844201" cy="492879"/>
              <a:chOff x="6780577" y="315907"/>
              <a:chExt cx="844201" cy="492879"/>
            </a:xfrm>
          </p:grpSpPr>
          <p:sp>
            <p:nvSpPr>
              <p:cNvPr id="592" name="Rectangle 591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93" name="Rectangle 592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594" name="Straight Connector 593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95" name="Straight Connector 594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96" name="Straight Connector 595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589" name="Straight Connector 588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00" name="Group 599"/>
          <p:cNvGrpSpPr/>
          <p:nvPr/>
        </p:nvGrpSpPr>
        <p:grpSpPr>
          <a:xfrm>
            <a:off x="5370051" y="1649271"/>
            <a:ext cx="601891" cy="295861"/>
            <a:chOff x="7240495" y="1407172"/>
            <a:chExt cx="844201" cy="495328"/>
          </a:xfrm>
        </p:grpSpPr>
        <p:sp>
          <p:nvSpPr>
            <p:cNvPr id="602" name="Rectangle 601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03" name="Rectangle 602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604" name="Straight Connector 603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605" name="Straight Connector 604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606" name="Straight Connector 605"/>
            <p:cNvCxnSpPr/>
            <p:nvPr/>
          </p:nvCxnSpPr>
          <p:spPr>
            <a:xfrm>
              <a:off x="7662596" y="1902500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sp>
        <p:nvSpPr>
          <p:cNvPr id="601" name="TextBox 600"/>
          <p:cNvSpPr txBox="1"/>
          <p:nvPr/>
        </p:nvSpPr>
        <p:spPr>
          <a:xfrm>
            <a:off x="5712430" y="1740244"/>
            <a:ext cx="192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0</a:t>
            </a:r>
          </a:p>
        </p:txBody>
      </p:sp>
      <p:cxnSp>
        <p:nvCxnSpPr>
          <p:cNvPr id="599" name="Straight Connector 598"/>
          <p:cNvCxnSpPr/>
          <p:nvPr/>
        </p:nvCxnSpPr>
        <p:spPr>
          <a:xfrm>
            <a:off x="5370051" y="1655286"/>
            <a:ext cx="0" cy="292207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607" name="Group 606"/>
          <p:cNvGrpSpPr/>
          <p:nvPr/>
        </p:nvGrpSpPr>
        <p:grpSpPr>
          <a:xfrm>
            <a:off x="6572777" y="1650436"/>
            <a:ext cx="601891" cy="297058"/>
            <a:chOff x="8084996" y="1405169"/>
            <a:chExt cx="844201" cy="497331"/>
          </a:xfrm>
        </p:grpSpPr>
        <p:grpSp>
          <p:nvGrpSpPr>
            <p:cNvPr id="610" name="Group 609"/>
            <p:cNvGrpSpPr/>
            <p:nvPr/>
          </p:nvGrpSpPr>
          <p:grpSpPr>
            <a:xfrm>
              <a:off x="8084996" y="1405169"/>
              <a:ext cx="844201" cy="492879"/>
              <a:chOff x="6780577" y="315907"/>
              <a:chExt cx="844201" cy="492879"/>
            </a:xfrm>
          </p:grpSpPr>
          <p:sp>
            <p:nvSpPr>
              <p:cNvPr id="612" name="Rectangle 611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13" name="Rectangle 612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14" name="Straight Connector 613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15" name="Straight Connector 614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16" name="Straight Connector 615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09" name="Straight Connector 608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17" name="Group 616"/>
          <p:cNvGrpSpPr/>
          <p:nvPr/>
        </p:nvGrpSpPr>
        <p:grpSpPr>
          <a:xfrm>
            <a:off x="7178724" y="1649271"/>
            <a:ext cx="601891" cy="298222"/>
            <a:chOff x="7240495" y="1407172"/>
            <a:chExt cx="844201" cy="499280"/>
          </a:xfrm>
        </p:grpSpPr>
        <p:grpSp>
          <p:nvGrpSpPr>
            <p:cNvPr id="620" name="Group 619"/>
            <p:cNvGrpSpPr/>
            <p:nvPr/>
          </p:nvGrpSpPr>
          <p:grpSpPr>
            <a:xfrm>
              <a:off x="7240495" y="1407172"/>
              <a:ext cx="844201" cy="495327"/>
              <a:chOff x="7240495" y="1407172"/>
              <a:chExt cx="844201" cy="495328"/>
            </a:xfrm>
          </p:grpSpPr>
          <p:sp>
            <p:nvSpPr>
              <p:cNvPr id="622" name="Rectangle 621"/>
              <p:cNvSpPr/>
              <p:nvPr/>
            </p:nvSpPr>
            <p:spPr>
              <a:xfrm>
                <a:off x="7329306" y="1504239"/>
                <a:ext cx="333338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23" name="Rectangle 622"/>
              <p:cNvSpPr/>
              <p:nvPr/>
            </p:nvSpPr>
            <p:spPr>
              <a:xfrm>
                <a:off x="7240727" y="1504239"/>
                <a:ext cx="86189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24" name="Straight Connector 623"/>
              <p:cNvCxnSpPr/>
              <p:nvPr/>
            </p:nvCxnSpPr>
            <p:spPr>
              <a:xfrm>
                <a:off x="7240495" y="1410811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25" name="Straight Connector 624"/>
              <p:cNvCxnSpPr/>
              <p:nvPr/>
            </p:nvCxnSpPr>
            <p:spPr>
              <a:xfrm>
                <a:off x="7662596" y="140717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26" name="Straight Connector 625"/>
              <p:cNvCxnSpPr/>
              <p:nvPr/>
            </p:nvCxnSpPr>
            <p:spPr>
              <a:xfrm>
                <a:off x="7662596" y="1902500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19" name="Straight Connector 618"/>
            <p:cNvCxnSpPr/>
            <p:nvPr/>
          </p:nvCxnSpPr>
          <p:spPr>
            <a:xfrm>
              <a:off x="7240495" y="141724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627" name="Straight Arrow Connector 626"/>
          <p:cNvCxnSpPr/>
          <p:nvPr/>
        </p:nvCxnSpPr>
        <p:spPr>
          <a:xfrm>
            <a:off x="5340528" y="2643814"/>
            <a:ext cx="296050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628" name="Group 627"/>
          <p:cNvGrpSpPr/>
          <p:nvPr/>
        </p:nvGrpSpPr>
        <p:grpSpPr>
          <a:xfrm>
            <a:off x="5970466" y="2346755"/>
            <a:ext cx="601891" cy="297058"/>
            <a:chOff x="8084996" y="1405169"/>
            <a:chExt cx="844201" cy="497331"/>
          </a:xfrm>
        </p:grpSpPr>
        <p:grpSp>
          <p:nvGrpSpPr>
            <p:cNvPr id="631" name="Group 630"/>
            <p:cNvGrpSpPr/>
            <p:nvPr/>
          </p:nvGrpSpPr>
          <p:grpSpPr>
            <a:xfrm>
              <a:off x="8084996" y="1405169"/>
              <a:ext cx="844201" cy="492879"/>
              <a:chOff x="6780577" y="315907"/>
              <a:chExt cx="844201" cy="492879"/>
            </a:xfrm>
          </p:grpSpPr>
          <p:sp>
            <p:nvSpPr>
              <p:cNvPr id="633" name="Rectangle 632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34" name="Rectangle 633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35" name="Straight Connector 634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36" name="Straight Connector 635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37" name="Straight Connector 636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30" name="Straight Connector 629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38" name="Group 637"/>
          <p:cNvGrpSpPr/>
          <p:nvPr/>
        </p:nvGrpSpPr>
        <p:grpSpPr>
          <a:xfrm>
            <a:off x="7178724" y="2345590"/>
            <a:ext cx="601891" cy="298222"/>
            <a:chOff x="7240495" y="1407172"/>
            <a:chExt cx="844201" cy="499280"/>
          </a:xfrm>
        </p:grpSpPr>
        <p:grpSp>
          <p:nvGrpSpPr>
            <p:cNvPr id="641" name="Group 640"/>
            <p:cNvGrpSpPr/>
            <p:nvPr/>
          </p:nvGrpSpPr>
          <p:grpSpPr>
            <a:xfrm>
              <a:off x="7240495" y="1407172"/>
              <a:ext cx="844201" cy="495327"/>
              <a:chOff x="7240495" y="1407172"/>
              <a:chExt cx="844201" cy="495328"/>
            </a:xfrm>
          </p:grpSpPr>
          <p:sp>
            <p:nvSpPr>
              <p:cNvPr id="643" name="Rectangle 642"/>
              <p:cNvSpPr/>
              <p:nvPr/>
            </p:nvSpPr>
            <p:spPr>
              <a:xfrm>
                <a:off x="7329306" y="1504239"/>
                <a:ext cx="333338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4" name="Rectangle 643"/>
              <p:cNvSpPr/>
              <p:nvPr/>
            </p:nvSpPr>
            <p:spPr>
              <a:xfrm>
                <a:off x="7240727" y="1504239"/>
                <a:ext cx="86189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45" name="Straight Connector 644"/>
              <p:cNvCxnSpPr/>
              <p:nvPr/>
            </p:nvCxnSpPr>
            <p:spPr>
              <a:xfrm>
                <a:off x="7240495" y="1410811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6" name="Straight Connector 645"/>
              <p:cNvCxnSpPr/>
              <p:nvPr/>
            </p:nvCxnSpPr>
            <p:spPr>
              <a:xfrm>
                <a:off x="7662596" y="140717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7" name="Straight Connector 646"/>
              <p:cNvCxnSpPr/>
              <p:nvPr/>
            </p:nvCxnSpPr>
            <p:spPr>
              <a:xfrm>
                <a:off x="7662596" y="1902500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40" name="Straight Connector 639"/>
            <p:cNvCxnSpPr/>
            <p:nvPr/>
          </p:nvCxnSpPr>
          <p:spPr>
            <a:xfrm>
              <a:off x="7240495" y="141724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648" name="Straight Arrow Connector 647"/>
          <p:cNvCxnSpPr/>
          <p:nvPr/>
        </p:nvCxnSpPr>
        <p:spPr>
          <a:xfrm>
            <a:off x="5340527" y="3296381"/>
            <a:ext cx="296050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649" name="Straight Arrow Connector 648"/>
          <p:cNvCxnSpPr/>
          <p:nvPr/>
        </p:nvCxnSpPr>
        <p:spPr>
          <a:xfrm>
            <a:off x="5340526" y="4019431"/>
            <a:ext cx="2960501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650" name="Group 649"/>
          <p:cNvGrpSpPr/>
          <p:nvPr/>
        </p:nvGrpSpPr>
        <p:grpSpPr>
          <a:xfrm>
            <a:off x="7173752" y="3721206"/>
            <a:ext cx="601891" cy="298222"/>
            <a:chOff x="7240495" y="1407172"/>
            <a:chExt cx="844201" cy="499280"/>
          </a:xfrm>
        </p:grpSpPr>
        <p:grpSp>
          <p:nvGrpSpPr>
            <p:cNvPr id="653" name="Group 652"/>
            <p:cNvGrpSpPr/>
            <p:nvPr/>
          </p:nvGrpSpPr>
          <p:grpSpPr>
            <a:xfrm>
              <a:off x="7240495" y="1407172"/>
              <a:ext cx="844201" cy="495327"/>
              <a:chOff x="7240495" y="1407172"/>
              <a:chExt cx="844201" cy="495328"/>
            </a:xfrm>
          </p:grpSpPr>
          <p:sp>
            <p:nvSpPr>
              <p:cNvPr id="655" name="Rectangle 654"/>
              <p:cNvSpPr/>
              <p:nvPr/>
            </p:nvSpPr>
            <p:spPr>
              <a:xfrm>
                <a:off x="7329306" y="1504239"/>
                <a:ext cx="333338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6" name="Rectangle 655"/>
              <p:cNvSpPr/>
              <p:nvPr/>
            </p:nvSpPr>
            <p:spPr>
              <a:xfrm>
                <a:off x="7240727" y="1504239"/>
                <a:ext cx="86189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57" name="Straight Connector 656"/>
              <p:cNvCxnSpPr/>
              <p:nvPr/>
            </p:nvCxnSpPr>
            <p:spPr>
              <a:xfrm>
                <a:off x="7240495" y="1410811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8" name="Straight Connector 657"/>
              <p:cNvCxnSpPr/>
              <p:nvPr/>
            </p:nvCxnSpPr>
            <p:spPr>
              <a:xfrm>
                <a:off x="7662596" y="140717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9" name="Straight Connector 658"/>
              <p:cNvCxnSpPr/>
              <p:nvPr/>
            </p:nvCxnSpPr>
            <p:spPr>
              <a:xfrm>
                <a:off x="7662596" y="1902500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52" name="Straight Connector 651"/>
            <p:cNvCxnSpPr/>
            <p:nvPr/>
          </p:nvCxnSpPr>
          <p:spPr>
            <a:xfrm>
              <a:off x="7240495" y="141724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60" name="Group 659"/>
          <p:cNvGrpSpPr/>
          <p:nvPr/>
        </p:nvGrpSpPr>
        <p:grpSpPr>
          <a:xfrm>
            <a:off x="5964297" y="3722371"/>
            <a:ext cx="601891" cy="297058"/>
            <a:chOff x="8084996" y="1405169"/>
            <a:chExt cx="844201" cy="497331"/>
          </a:xfrm>
        </p:grpSpPr>
        <p:grpSp>
          <p:nvGrpSpPr>
            <p:cNvPr id="663" name="Group 662"/>
            <p:cNvGrpSpPr/>
            <p:nvPr/>
          </p:nvGrpSpPr>
          <p:grpSpPr>
            <a:xfrm>
              <a:off x="8084996" y="1405169"/>
              <a:ext cx="844201" cy="492879"/>
              <a:chOff x="6780577" y="315907"/>
              <a:chExt cx="844201" cy="492879"/>
            </a:xfrm>
          </p:grpSpPr>
          <p:sp>
            <p:nvSpPr>
              <p:cNvPr id="665" name="Rectangle 664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6" name="Rectangle 665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67" name="Straight Connector 666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68" name="Straight Connector 667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69" name="Straight Connector 668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62" name="Straight Connector 661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70" name="Group 669"/>
          <p:cNvGrpSpPr/>
          <p:nvPr/>
        </p:nvGrpSpPr>
        <p:grpSpPr>
          <a:xfrm>
            <a:off x="6570244" y="3721206"/>
            <a:ext cx="601891" cy="298222"/>
            <a:chOff x="7240495" y="1407172"/>
            <a:chExt cx="844201" cy="499280"/>
          </a:xfrm>
        </p:grpSpPr>
        <p:grpSp>
          <p:nvGrpSpPr>
            <p:cNvPr id="673" name="Group 672"/>
            <p:cNvGrpSpPr/>
            <p:nvPr/>
          </p:nvGrpSpPr>
          <p:grpSpPr>
            <a:xfrm>
              <a:off x="7240495" y="1407172"/>
              <a:ext cx="844201" cy="495327"/>
              <a:chOff x="7240495" y="1407172"/>
              <a:chExt cx="844201" cy="495328"/>
            </a:xfrm>
          </p:grpSpPr>
          <p:sp>
            <p:nvSpPr>
              <p:cNvPr id="675" name="Rectangle 674"/>
              <p:cNvSpPr/>
              <p:nvPr/>
            </p:nvSpPr>
            <p:spPr>
              <a:xfrm>
                <a:off x="7329306" y="1504239"/>
                <a:ext cx="333338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6" name="Rectangle 675"/>
              <p:cNvSpPr/>
              <p:nvPr/>
            </p:nvSpPr>
            <p:spPr>
              <a:xfrm>
                <a:off x="7240727" y="1504239"/>
                <a:ext cx="86189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77" name="Straight Connector 676"/>
              <p:cNvCxnSpPr/>
              <p:nvPr/>
            </p:nvCxnSpPr>
            <p:spPr>
              <a:xfrm>
                <a:off x="7240495" y="1410811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78" name="Straight Connector 677"/>
              <p:cNvCxnSpPr/>
              <p:nvPr/>
            </p:nvCxnSpPr>
            <p:spPr>
              <a:xfrm>
                <a:off x="7662596" y="140717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79" name="Straight Connector 678"/>
              <p:cNvCxnSpPr/>
              <p:nvPr/>
            </p:nvCxnSpPr>
            <p:spPr>
              <a:xfrm>
                <a:off x="7662596" y="1902500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72" name="Straight Connector 671"/>
            <p:cNvCxnSpPr/>
            <p:nvPr/>
          </p:nvCxnSpPr>
          <p:spPr>
            <a:xfrm>
              <a:off x="7240495" y="141724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83" name="Group 682"/>
          <p:cNvGrpSpPr/>
          <p:nvPr/>
        </p:nvGrpSpPr>
        <p:grpSpPr>
          <a:xfrm>
            <a:off x="5368867" y="2346756"/>
            <a:ext cx="601891" cy="294399"/>
            <a:chOff x="6780577" y="315907"/>
            <a:chExt cx="844201" cy="492879"/>
          </a:xfrm>
        </p:grpSpPr>
        <p:sp>
          <p:nvSpPr>
            <p:cNvPr id="685" name="Rectangle 684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86" name="Rectangle 685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687" name="Straight Connector 686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688" name="Straight Connector 687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689" name="Straight Connector 688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sp>
        <p:nvSpPr>
          <p:cNvPr id="684" name="TextBox 683"/>
          <p:cNvSpPr txBox="1"/>
          <p:nvPr/>
        </p:nvSpPr>
        <p:spPr>
          <a:xfrm>
            <a:off x="5712430" y="2160673"/>
            <a:ext cx="192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1</a:t>
            </a:r>
          </a:p>
        </p:txBody>
      </p:sp>
      <p:cxnSp>
        <p:nvCxnSpPr>
          <p:cNvPr id="682" name="Straight Connector 681"/>
          <p:cNvCxnSpPr/>
          <p:nvPr/>
        </p:nvCxnSpPr>
        <p:spPr>
          <a:xfrm>
            <a:off x="5970669" y="2351606"/>
            <a:ext cx="0" cy="292208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690" name="Group 689"/>
          <p:cNvGrpSpPr/>
          <p:nvPr/>
        </p:nvGrpSpPr>
        <p:grpSpPr>
          <a:xfrm>
            <a:off x="6566559" y="2345590"/>
            <a:ext cx="601891" cy="298222"/>
            <a:chOff x="7240495" y="1407172"/>
            <a:chExt cx="844201" cy="499280"/>
          </a:xfrm>
        </p:grpSpPr>
        <p:grpSp>
          <p:nvGrpSpPr>
            <p:cNvPr id="693" name="Group 692"/>
            <p:cNvGrpSpPr/>
            <p:nvPr/>
          </p:nvGrpSpPr>
          <p:grpSpPr>
            <a:xfrm>
              <a:off x="7240495" y="1407172"/>
              <a:ext cx="844201" cy="495327"/>
              <a:chOff x="7240495" y="1407172"/>
              <a:chExt cx="844201" cy="495328"/>
            </a:xfrm>
          </p:grpSpPr>
          <p:sp>
            <p:nvSpPr>
              <p:cNvPr id="695" name="Rectangle 694"/>
              <p:cNvSpPr/>
              <p:nvPr/>
            </p:nvSpPr>
            <p:spPr>
              <a:xfrm>
                <a:off x="7329306" y="1504239"/>
                <a:ext cx="333338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6" name="Rectangle 695"/>
              <p:cNvSpPr/>
              <p:nvPr/>
            </p:nvSpPr>
            <p:spPr>
              <a:xfrm>
                <a:off x="7240727" y="1504239"/>
                <a:ext cx="86189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97" name="Straight Connector 696"/>
              <p:cNvCxnSpPr/>
              <p:nvPr/>
            </p:nvCxnSpPr>
            <p:spPr>
              <a:xfrm>
                <a:off x="7240495" y="1410811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8" name="Straight Connector 697"/>
              <p:cNvCxnSpPr/>
              <p:nvPr/>
            </p:nvCxnSpPr>
            <p:spPr>
              <a:xfrm>
                <a:off x="7662596" y="140717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9" name="Straight Connector 698"/>
              <p:cNvCxnSpPr/>
              <p:nvPr/>
            </p:nvCxnSpPr>
            <p:spPr>
              <a:xfrm>
                <a:off x="7662596" y="1902500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92" name="Straight Connector 691"/>
            <p:cNvCxnSpPr/>
            <p:nvPr/>
          </p:nvCxnSpPr>
          <p:spPr>
            <a:xfrm>
              <a:off x="7240495" y="141724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703" name="Group 702"/>
          <p:cNvGrpSpPr/>
          <p:nvPr/>
        </p:nvGrpSpPr>
        <p:grpSpPr>
          <a:xfrm>
            <a:off x="5374618" y="3721206"/>
            <a:ext cx="601891" cy="292717"/>
            <a:chOff x="7240495" y="1407172"/>
            <a:chExt cx="844201" cy="490064"/>
          </a:xfrm>
        </p:grpSpPr>
        <p:sp>
          <p:nvSpPr>
            <p:cNvPr id="705" name="Rectangle 704"/>
            <p:cNvSpPr/>
            <p:nvPr/>
          </p:nvSpPr>
          <p:spPr>
            <a:xfrm>
              <a:off x="7329306" y="1504239"/>
              <a:ext cx="333338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06" name="Rectangle 705"/>
            <p:cNvSpPr/>
            <p:nvPr/>
          </p:nvSpPr>
          <p:spPr>
            <a:xfrm>
              <a:off x="7240727" y="1504239"/>
              <a:ext cx="86189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707" name="Straight Connector 706"/>
            <p:cNvCxnSpPr/>
            <p:nvPr/>
          </p:nvCxnSpPr>
          <p:spPr>
            <a:xfrm>
              <a:off x="7240495" y="1410811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708" name="Straight Connector 707"/>
            <p:cNvCxnSpPr/>
            <p:nvPr/>
          </p:nvCxnSpPr>
          <p:spPr>
            <a:xfrm>
              <a:off x="7662596" y="140717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709" name="Straight Connector 708"/>
            <p:cNvCxnSpPr/>
            <p:nvPr/>
          </p:nvCxnSpPr>
          <p:spPr>
            <a:xfrm>
              <a:off x="7662596" y="1891466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sp>
        <p:nvSpPr>
          <p:cNvPr id="704" name="TextBox 703"/>
          <p:cNvSpPr txBox="1"/>
          <p:nvPr/>
        </p:nvSpPr>
        <p:spPr>
          <a:xfrm>
            <a:off x="5712430" y="3776251"/>
            <a:ext cx="192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0</a:t>
            </a:r>
          </a:p>
        </p:txBody>
      </p:sp>
      <p:cxnSp>
        <p:nvCxnSpPr>
          <p:cNvPr id="702" name="Straight Connector 701"/>
          <p:cNvCxnSpPr/>
          <p:nvPr/>
        </p:nvCxnSpPr>
        <p:spPr>
          <a:xfrm>
            <a:off x="5374618" y="3727221"/>
            <a:ext cx="0" cy="292207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727" name="TextBox 726"/>
          <p:cNvSpPr txBox="1"/>
          <p:nvPr/>
        </p:nvSpPr>
        <p:spPr>
          <a:xfrm>
            <a:off x="7978556" y="1916601"/>
            <a:ext cx="389956" cy="266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728" name="TextBox 727"/>
          <p:cNvSpPr txBox="1"/>
          <p:nvPr/>
        </p:nvSpPr>
        <p:spPr>
          <a:xfrm>
            <a:off x="7978556" y="2602023"/>
            <a:ext cx="389956" cy="266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729" name="TextBox 728"/>
          <p:cNvSpPr txBox="1"/>
          <p:nvPr/>
        </p:nvSpPr>
        <p:spPr>
          <a:xfrm>
            <a:off x="7978556" y="3252285"/>
            <a:ext cx="389956" cy="266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730" name="TextBox 729"/>
          <p:cNvSpPr txBox="1"/>
          <p:nvPr/>
        </p:nvSpPr>
        <p:spPr>
          <a:xfrm>
            <a:off x="7978556" y="3983899"/>
            <a:ext cx="389956" cy="266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740" name="Right Brace 739"/>
          <p:cNvSpPr/>
          <p:nvPr/>
        </p:nvSpPr>
        <p:spPr>
          <a:xfrm rot="5400000">
            <a:off x="5794887" y="3921208"/>
            <a:ext cx="50285" cy="295234"/>
          </a:xfrm>
          <a:prstGeom prst="rightBrac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824" name="Straight Connector 823"/>
          <p:cNvCxnSpPr/>
          <p:nvPr/>
        </p:nvCxnSpPr>
        <p:spPr>
          <a:xfrm>
            <a:off x="4689687" y="3041601"/>
            <a:ext cx="1841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0" name="Freeform: Shape 29"/>
          <p:cNvSpPr/>
          <p:nvPr/>
        </p:nvSpPr>
        <p:spPr bwMode="auto">
          <a:xfrm>
            <a:off x="4834359" y="3147956"/>
            <a:ext cx="980549" cy="1406534"/>
          </a:xfrm>
          <a:custGeom>
            <a:avLst/>
            <a:gdLst>
              <a:gd name="connsiteX0" fmla="*/ 0 w 1193800"/>
              <a:gd name="connsiteY0" fmla="*/ 0 h 1452608"/>
              <a:gd name="connsiteX1" fmla="*/ 711200 w 1193800"/>
              <a:gd name="connsiteY1" fmla="*/ 1397000 h 1452608"/>
              <a:gd name="connsiteX2" fmla="*/ 1193800 w 1193800"/>
              <a:gd name="connsiteY2" fmla="*/ 1041400 h 145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3800" h="1452608">
                <a:moveTo>
                  <a:pt x="0" y="0"/>
                </a:moveTo>
                <a:cubicBezTo>
                  <a:pt x="256116" y="611716"/>
                  <a:pt x="512233" y="1223433"/>
                  <a:pt x="711200" y="1397000"/>
                </a:cubicBezTo>
                <a:cubicBezTo>
                  <a:pt x="910167" y="1570567"/>
                  <a:pt x="1051983" y="1305983"/>
                  <a:pt x="1193800" y="104140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6" name="Straight Arrow Connector 825"/>
          <p:cNvCxnSpPr/>
          <p:nvPr/>
        </p:nvCxnSpPr>
        <p:spPr bwMode="auto">
          <a:xfrm>
            <a:off x="7168450" y="4106831"/>
            <a:ext cx="32918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7" name="Rectangle 826"/>
              <p:cNvSpPr/>
              <p:nvPr/>
            </p:nvSpPr>
            <p:spPr>
              <a:xfrm>
                <a:off x="7144918" y="4110887"/>
                <a:ext cx="41158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>
                    <a:solidFill>
                      <a:prstClr val="black"/>
                    </a:solidFill>
                    <a:latin typeface="Calibri"/>
                  </a:rPr>
                  <a:t>2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</mc:Choice>
        <mc:Fallback xmlns="">
          <p:sp>
            <p:nvSpPr>
              <p:cNvPr id="827" name="Rectangle 8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4918" y="4110887"/>
                <a:ext cx="411588" cy="276999"/>
              </a:xfrm>
              <a:prstGeom prst="rect">
                <a:avLst/>
              </a:prstGeom>
              <a:blipFill>
                <a:blip r:embed="rId2"/>
                <a:stretch>
                  <a:fillRect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1" name="Group 830"/>
          <p:cNvGrpSpPr/>
          <p:nvPr/>
        </p:nvGrpSpPr>
        <p:grpSpPr>
          <a:xfrm>
            <a:off x="5359610" y="3003141"/>
            <a:ext cx="601891" cy="294399"/>
            <a:chOff x="6780577" y="315907"/>
            <a:chExt cx="844201" cy="492879"/>
          </a:xfrm>
        </p:grpSpPr>
        <p:sp>
          <p:nvSpPr>
            <p:cNvPr id="833" name="Rectangle 832"/>
            <p:cNvSpPr/>
            <p:nvPr/>
          </p:nvSpPr>
          <p:spPr>
            <a:xfrm>
              <a:off x="7308129" y="412974"/>
              <a:ext cx="315252" cy="392997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34" name="Rectangle 833"/>
            <p:cNvSpPr/>
            <p:nvPr/>
          </p:nvSpPr>
          <p:spPr>
            <a:xfrm>
              <a:off x="7206325" y="412974"/>
              <a:ext cx="101804" cy="392997"/>
            </a:xfrm>
            <a:prstGeom prst="rect">
              <a:avLst/>
            </a:prstGeom>
            <a:solidFill>
              <a:srgbClr val="A5A5A5"/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CP</a:t>
              </a:r>
            </a:p>
          </p:txBody>
        </p:sp>
        <p:cxnSp>
          <p:nvCxnSpPr>
            <p:cNvPr id="835" name="Straight Connector 834"/>
            <p:cNvCxnSpPr/>
            <p:nvPr/>
          </p:nvCxnSpPr>
          <p:spPr>
            <a:xfrm>
              <a:off x="6780577" y="808786"/>
              <a:ext cx="42088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836" name="Straight Connector 835"/>
            <p:cNvCxnSpPr/>
            <p:nvPr/>
          </p:nvCxnSpPr>
          <p:spPr>
            <a:xfrm>
              <a:off x="7202678" y="315907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  <p:cxnSp>
          <p:nvCxnSpPr>
            <p:cNvPr id="837" name="Straight Connector 836"/>
            <p:cNvCxnSpPr/>
            <p:nvPr/>
          </p:nvCxnSpPr>
          <p:spPr>
            <a:xfrm>
              <a:off x="7202678" y="321447"/>
              <a:ext cx="422100" cy="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sp>
        <p:nvSpPr>
          <p:cNvPr id="832" name="TextBox 831"/>
          <p:cNvSpPr txBox="1"/>
          <p:nvPr/>
        </p:nvSpPr>
        <p:spPr>
          <a:xfrm>
            <a:off x="5712430" y="2816656"/>
            <a:ext cx="1926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1</a:t>
            </a:r>
          </a:p>
        </p:txBody>
      </p:sp>
      <p:cxnSp>
        <p:nvCxnSpPr>
          <p:cNvPr id="830" name="Straight Connector 829"/>
          <p:cNvCxnSpPr/>
          <p:nvPr/>
        </p:nvCxnSpPr>
        <p:spPr>
          <a:xfrm>
            <a:off x="5961412" y="3007991"/>
            <a:ext cx="0" cy="292208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grpSp>
        <p:nvGrpSpPr>
          <p:cNvPr id="838" name="Group 837"/>
          <p:cNvGrpSpPr/>
          <p:nvPr/>
        </p:nvGrpSpPr>
        <p:grpSpPr>
          <a:xfrm>
            <a:off x="5963517" y="3003140"/>
            <a:ext cx="601891" cy="297058"/>
            <a:chOff x="8084996" y="1405169"/>
            <a:chExt cx="844201" cy="497331"/>
          </a:xfrm>
        </p:grpSpPr>
        <p:grpSp>
          <p:nvGrpSpPr>
            <p:cNvPr id="841" name="Group 840"/>
            <p:cNvGrpSpPr/>
            <p:nvPr/>
          </p:nvGrpSpPr>
          <p:grpSpPr>
            <a:xfrm>
              <a:off x="8084996" y="1405169"/>
              <a:ext cx="844201" cy="492879"/>
              <a:chOff x="6780577" y="315907"/>
              <a:chExt cx="844201" cy="492879"/>
            </a:xfrm>
          </p:grpSpPr>
          <p:sp>
            <p:nvSpPr>
              <p:cNvPr id="843" name="Rectangle 842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4" name="Rectangle 843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845" name="Straight Connector 844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46" name="Straight Connector 845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47" name="Straight Connector 846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840" name="Straight Connector 839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848" name="Group 847"/>
          <p:cNvGrpSpPr/>
          <p:nvPr/>
        </p:nvGrpSpPr>
        <p:grpSpPr>
          <a:xfrm>
            <a:off x="6566559" y="3003140"/>
            <a:ext cx="601891" cy="297058"/>
            <a:chOff x="8084996" y="1405169"/>
            <a:chExt cx="844201" cy="497331"/>
          </a:xfrm>
        </p:grpSpPr>
        <p:grpSp>
          <p:nvGrpSpPr>
            <p:cNvPr id="851" name="Group 850"/>
            <p:cNvGrpSpPr/>
            <p:nvPr/>
          </p:nvGrpSpPr>
          <p:grpSpPr>
            <a:xfrm>
              <a:off x="8084996" y="1405169"/>
              <a:ext cx="844201" cy="492879"/>
              <a:chOff x="6780577" y="315907"/>
              <a:chExt cx="844201" cy="492879"/>
            </a:xfrm>
          </p:grpSpPr>
          <p:sp>
            <p:nvSpPr>
              <p:cNvPr id="853" name="Rectangle 852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54" name="Rectangle 853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855" name="Straight Connector 854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56" name="Straight Connector 855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57" name="Straight Connector 856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850" name="Straight Connector 849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858" name="Group 857"/>
          <p:cNvGrpSpPr/>
          <p:nvPr/>
        </p:nvGrpSpPr>
        <p:grpSpPr>
          <a:xfrm>
            <a:off x="7177096" y="3003140"/>
            <a:ext cx="601891" cy="297058"/>
            <a:chOff x="8084996" y="1405169"/>
            <a:chExt cx="844201" cy="497331"/>
          </a:xfrm>
        </p:grpSpPr>
        <p:grpSp>
          <p:nvGrpSpPr>
            <p:cNvPr id="861" name="Group 860"/>
            <p:cNvGrpSpPr/>
            <p:nvPr/>
          </p:nvGrpSpPr>
          <p:grpSpPr>
            <a:xfrm>
              <a:off x="8084996" y="1405169"/>
              <a:ext cx="844201" cy="492879"/>
              <a:chOff x="6780577" y="315907"/>
              <a:chExt cx="844201" cy="492879"/>
            </a:xfrm>
          </p:grpSpPr>
          <p:sp>
            <p:nvSpPr>
              <p:cNvPr id="863" name="Rectangle 862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64" name="Rectangle 863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865" name="Straight Connector 864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66" name="Straight Connector 865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867" name="Straight Connector 866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860" name="Straight Connector 859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sp>
        <p:nvSpPr>
          <p:cNvPr id="320" name="Rectangle 319"/>
          <p:cNvSpPr/>
          <p:nvPr/>
        </p:nvSpPr>
        <p:spPr>
          <a:xfrm>
            <a:off x="3497652" y="1492958"/>
            <a:ext cx="563019" cy="3097285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IDFT</a:t>
            </a:r>
          </a:p>
        </p:txBody>
      </p:sp>
      <p:sp>
        <p:nvSpPr>
          <p:cNvPr id="321" name="Rectangle 320"/>
          <p:cNvSpPr/>
          <p:nvPr/>
        </p:nvSpPr>
        <p:spPr>
          <a:xfrm>
            <a:off x="4249160" y="2825700"/>
            <a:ext cx="454603" cy="431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horz"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CP+</a:t>
            </a:r>
          </a:p>
        </p:txBody>
      </p:sp>
      <p:cxnSp>
        <p:nvCxnSpPr>
          <p:cNvPr id="322" name="Straight Connector 321"/>
          <p:cNvCxnSpPr>
            <a:stCxn id="320" idx="3"/>
          </p:cNvCxnSpPr>
          <p:nvPr/>
        </p:nvCxnSpPr>
        <p:spPr>
          <a:xfrm>
            <a:off x="4060671" y="3041601"/>
            <a:ext cx="1841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23" name="Straight Connector 322"/>
          <p:cNvCxnSpPr/>
          <p:nvPr/>
        </p:nvCxnSpPr>
        <p:spPr>
          <a:xfrm>
            <a:off x="2388347" y="1762667"/>
            <a:ext cx="42862" cy="10477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24" name="TextBox 323"/>
          <p:cNvSpPr txBox="1"/>
          <p:nvPr/>
        </p:nvSpPr>
        <p:spPr>
          <a:xfrm>
            <a:off x="2259853" y="152008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7</a:t>
            </a:r>
          </a:p>
        </p:txBody>
      </p:sp>
      <p:cxnSp>
        <p:nvCxnSpPr>
          <p:cNvPr id="325" name="Straight Connector 324"/>
          <p:cNvCxnSpPr/>
          <p:nvPr/>
        </p:nvCxnSpPr>
        <p:spPr>
          <a:xfrm flipH="1">
            <a:off x="2126690" y="1810347"/>
            <a:ext cx="1374512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26" name="Straight Connector 325"/>
          <p:cNvCxnSpPr/>
          <p:nvPr/>
        </p:nvCxnSpPr>
        <p:spPr>
          <a:xfrm flipH="1">
            <a:off x="1900312" y="1716253"/>
            <a:ext cx="150176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27" name="Straight Connector 326"/>
          <p:cNvCxnSpPr/>
          <p:nvPr/>
        </p:nvCxnSpPr>
        <p:spPr>
          <a:xfrm flipH="1">
            <a:off x="1904439" y="1908196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28" name="Straight Connector 327"/>
          <p:cNvCxnSpPr/>
          <p:nvPr/>
        </p:nvCxnSpPr>
        <p:spPr>
          <a:xfrm flipH="1">
            <a:off x="2054608" y="1813767"/>
            <a:ext cx="72080" cy="9897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9" name="TextBox 328"/>
              <p:cNvSpPr txBox="1"/>
              <p:nvPr/>
            </p:nvSpPr>
            <p:spPr>
              <a:xfrm>
                <a:off x="1497507" y="1537396"/>
                <a:ext cx="3883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lang="en-US" sz="1400" b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𝐬</m:t>
                          </m:r>
                        </m:e>
                        <m:sub>
                          <m:r>
                            <a:rPr lang="en-US" sz="1400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29" name="TextBox 3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1537396"/>
                <a:ext cx="38831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0" name="TextBox 329"/>
              <p:cNvSpPr txBox="1"/>
              <p:nvPr/>
            </p:nvSpPr>
            <p:spPr>
              <a:xfrm>
                <a:off x="1497507" y="1762667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30" name="TextBox 3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1762667"/>
                <a:ext cx="33214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1" name="Straight Arrow Connector 330"/>
          <p:cNvCxnSpPr>
            <a:endCxn id="3" idx="0"/>
          </p:cNvCxnSpPr>
          <p:nvPr/>
        </p:nvCxnSpPr>
        <p:spPr>
          <a:xfrm>
            <a:off x="2087724" y="1492958"/>
            <a:ext cx="0" cy="18002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32" name="TextBox 331"/>
          <p:cNvSpPr txBox="1"/>
          <p:nvPr/>
        </p:nvSpPr>
        <p:spPr>
          <a:xfrm>
            <a:off x="1239482" y="1162821"/>
            <a:ext cx="2038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Manchester-coded bit (0)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2551072" y="1537396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Channel 1</a:t>
            </a:r>
          </a:p>
        </p:txBody>
      </p:sp>
      <p:cxnSp>
        <p:nvCxnSpPr>
          <p:cNvPr id="334" name="Straight Connector 333"/>
          <p:cNvCxnSpPr/>
          <p:nvPr/>
        </p:nvCxnSpPr>
        <p:spPr>
          <a:xfrm flipH="1">
            <a:off x="3351602" y="1998570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5" name="TextBox 334"/>
              <p:cNvSpPr txBox="1"/>
              <p:nvPr/>
            </p:nvSpPr>
            <p:spPr>
              <a:xfrm>
                <a:off x="3097070" y="185304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35" name="TextBox 3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070" y="1853041"/>
                <a:ext cx="33214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6" name="Straight Connector 335"/>
          <p:cNvCxnSpPr/>
          <p:nvPr/>
        </p:nvCxnSpPr>
        <p:spPr>
          <a:xfrm>
            <a:off x="2388347" y="2601339"/>
            <a:ext cx="42862" cy="10477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37" name="TextBox 336"/>
          <p:cNvSpPr txBox="1"/>
          <p:nvPr/>
        </p:nvSpPr>
        <p:spPr>
          <a:xfrm>
            <a:off x="2259853" y="235875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7</a:t>
            </a:r>
          </a:p>
        </p:txBody>
      </p:sp>
      <p:cxnSp>
        <p:nvCxnSpPr>
          <p:cNvPr id="338" name="Straight Connector 337"/>
          <p:cNvCxnSpPr/>
          <p:nvPr/>
        </p:nvCxnSpPr>
        <p:spPr>
          <a:xfrm flipH="1">
            <a:off x="2126690" y="2649019"/>
            <a:ext cx="1361812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39" name="Straight Connector 338"/>
          <p:cNvCxnSpPr/>
          <p:nvPr/>
        </p:nvCxnSpPr>
        <p:spPr>
          <a:xfrm flipH="1">
            <a:off x="1900312" y="2554925"/>
            <a:ext cx="150176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40" name="Straight Connector 339"/>
          <p:cNvCxnSpPr/>
          <p:nvPr/>
        </p:nvCxnSpPr>
        <p:spPr>
          <a:xfrm flipH="1">
            <a:off x="1904439" y="2746868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41" name="Straight Connector 340"/>
          <p:cNvCxnSpPr/>
          <p:nvPr/>
        </p:nvCxnSpPr>
        <p:spPr>
          <a:xfrm flipH="1" flipV="1">
            <a:off x="2050488" y="2550385"/>
            <a:ext cx="76200" cy="10205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2" name="TextBox 341"/>
              <p:cNvSpPr txBox="1"/>
              <p:nvPr/>
            </p:nvSpPr>
            <p:spPr>
              <a:xfrm>
                <a:off x="1497507" y="2376068"/>
                <a:ext cx="3924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lang="en-US" sz="1400" b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𝐬</m:t>
                          </m:r>
                        </m:e>
                        <m:sub>
                          <m:r>
                            <a:rPr lang="en-US" sz="1400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42" name="TextBox 3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2376068"/>
                <a:ext cx="39248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3" name="TextBox 342"/>
              <p:cNvSpPr txBox="1"/>
              <p:nvPr/>
            </p:nvSpPr>
            <p:spPr>
              <a:xfrm>
                <a:off x="1497507" y="2601339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43" name="TextBox 3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2601339"/>
                <a:ext cx="33214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4" name="Straight Arrow Connector 343"/>
          <p:cNvCxnSpPr>
            <a:endCxn id="217" idx="0"/>
          </p:cNvCxnSpPr>
          <p:nvPr/>
        </p:nvCxnSpPr>
        <p:spPr>
          <a:xfrm>
            <a:off x="2085241" y="2332633"/>
            <a:ext cx="0" cy="180465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45" name="TextBox 344"/>
          <p:cNvSpPr txBox="1"/>
          <p:nvPr/>
        </p:nvSpPr>
        <p:spPr>
          <a:xfrm>
            <a:off x="1285564" y="2099556"/>
            <a:ext cx="2038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Manchester-coded bit (1)</a:t>
            </a:r>
          </a:p>
        </p:txBody>
      </p:sp>
      <p:sp>
        <p:nvSpPr>
          <p:cNvPr id="346" name="TextBox 345"/>
          <p:cNvSpPr txBox="1"/>
          <p:nvPr/>
        </p:nvSpPr>
        <p:spPr>
          <a:xfrm>
            <a:off x="2532022" y="2376068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Channel 2</a:t>
            </a:r>
          </a:p>
        </p:txBody>
      </p:sp>
      <p:cxnSp>
        <p:nvCxnSpPr>
          <p:cNvPr id="347" name="Straight Connector 346"/>
          <p:cNvCxnSpPr/>
          <p:nvPr/>
        </p:nvCxnSpPr>
        <p:spPr>
          <a:xfrm flipH="1">
            <a:off x="3351602" y="2837242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8" name="TextBox 347"/>
              <p:cNvSpPr txBox="1"/>
              <p:nvPr/>
            </p:nvSpPr>
            <p:spPr>
              <a:xfrm>
                <a:off x="3097070" y="2691713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48" name="TextBox 3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070" y="2691713"/>
                <a:ext cx="33214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9" name="Straight Connector 348"/>
          <p:cNvCxnSpPr/>
          <p:nvPr/>
        </p:nvCxnSpPr>
        <p:spPr>
          <a:xfrm>
            <a:off x="2388347" y="3440011"/>
            <a:ext cx="42862" cy="10477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50" name="TextBox 349"/>
          <p:cNvSpPr txBox="1"/>
          <p:nvPr/>
        </p:nvSpPr>
        <p:spPr>
          <a:xfrm>
            <a:off x="2259853" y="319742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7</a:t>
            </a:r>
          </a:p>
        </p:txBody>
      </p:sp>
      <p:cxnSp>
        <p:nvCxnSpPr>
          <p:cNvPr id="351" name="Straight Connector 350"/>
          <p:cNvCxnSpPr/>
          <p:nvPr/>
        </p:nvCxnSpPr>
        <p:spPr>
          <a:xfrm flipH="1">
            <a:off x="2126689" y="3487691"/>
            <a:ext cx="1361813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52" name="Straight Connector 351"/>
          <p:cNvCxnSpPr/>
          <p:nvPr/>
        </p:nvCxnSpPr>
        <p:spPr>
          <a:xfrm flipH="1">
            <a:off x="1900312" y="3393597"/>
            <a:ext cx="150176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53" name="Straight Connector 352"/>
          <p:cNvCxnSpPr/>
          <p:nvPr/>
        </p:nvCxnSpPr>
        <p:spPr>
          <a:xfrm flipH="1">
            <a:off x="1904439" y="3585540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54" name="Straight Connector 353"/>
          <p:cNvCxnSpPr/>
          <p:nvPr/>
        </p:nvCxnSpPr>
        <p:spPr>
          <a:xfrm flipH="1" flipV="1">
            <a:off x="2050488" y="3389057"/>
            <a:ext cx="76200" cy="102054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5" name="TextBox 354"/>
              <p:cNvSpPr txBox="1"/>
              <p:nvPr/>
            </p:nvSpPr>
            <p:spPr>
              <a:xfrm>
                <a:off x="1497507" y="3214740"/>
                <a:ext cx="3924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lang="en-US" sz="1400" b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𝐬</m:t>
                          </m:r>
                        </m:e>
                        <m:sub>
                          <m:r>
                            <a:rPr lang="en-US" sz="1400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55" name="TextBox 3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3214740"/>
                <a:ext cx="39248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6" name="TextBox 355"/>
              <p:cNvSpPr txBox="1"/>
              <p:nvPr/>
            </p:nvSpPr>
            <p:spPr>
              <a:xfrm>
                <a:off x="1497507" y="3440011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56" name="TextBox 3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3440011"/>
                <a:ext cx="33214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7" name="Straight Arrow Connector 356"/>
          <p:cNvCxnSpPr>
            <a:endCxn id="218" idx="0"/>
          </p:cNvCxnSpPr>
          <p:nvPr/>
        </p:nvCxnSpPr>
        <p:spPr>
          <a:xfrm>
            <a:off x="2085774" y="3159048"/>
            <a:ext cx="0" cy="194394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58" name="TextBox 357"/>
          <p:cNvSpPr txBox="1"/>
          <p:nvPr/>
        </p:nvSpPr>
        <p:spPr>
          <a:xfrm>
            <a:off x="1268485" y="2868909"/>
            <a:ext cx="2038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Manchester-coded bit (1)</a:t>
            </a:r>
          </a:p>
        </p:txBody>
      </p:sp>
      <p:sp>
        <p:nvSpPr>
          <p:cNvPr id="359" name="TextBox 358"/>
          <p:cNvSpPr txBox="1"/>
          <p:nvPr/>
        </p:nvSpPr>
        <p:spPr>
          <a:xfrm>
            <a:off x="2551072" y="3214740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Channel 3</a:t>
            </a:r>
          </a:p>
        </p:txBody>
      </p:sp>
      <p:cxnSp>
        <p:nvCxnSpPr>
          <p:cNvPr id="360" name="Straight Connector 359"/>
          <p:cNvCxnSpPr/>
          <p:nvPr/>
        </p:nvCxnSpPr>
        <p:spPr>
          <a:xfrm flipH="1">
            <a:off x="3351602" y="3675914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1" name="TextBox 360"/>
              <p:cNvSpPr txBox="1"/>
              <p:nvPr/>
            </p:nvSpPr>
            <p:spPr>
              <a:xfrm>
                <a:off x="3097070" y="3530385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61" name="TextBox 3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070" y="3530385"/>
                <a:ext cx="33214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2" name="Straight Connector 361"/>
          <p:cNvCxnSpPr/>
          <p:nvPr/>
        </p:nvCxnSpPr>
        <p:spPr>
          <a:xfrm>
            <a:off x="2388347" y="4278683"/>
            <a:ext cx="42862" cy="10477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63" name="TextBox 362"/>
          <p:cNvSpPr txBox="1"/>
          <p:nvPr/>
        </p:nvSpPr>
        <p:spPr>
          <a:xfrm>
            <a:off x="2259853" y="403609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7</a:t>
            </a:r>
          </a:p>
        </p:txBody>
      </p:sp>
      <p:cxnSp>
        <p:nvCxnSpPr>
          <p:cNvPr id="364" name="Straight Connector 363"/>
          <p:cNvCxnSpPr/>
          <p:nvPr/>
        </p:nvCxnSpPr>
        <p:spPr>
          <a:xfrm flipH="1">
            <a:off x="2126689" y="4326363"/>
            <a:ext cx="1355463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65" name="Straight Connector 364"/>
          <p:cNvCxnSpPr/>
          <p:nvPr/>
        </p:nvCxnSpPr>
        <p:spPr>
          <a:xfrm flipH="1">
            <a:off x="1900312" y="4232269"/>
            <a:ext cx="150176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66" name="Straight Connector 365"/>
          <p:cNvCxnSpPr/>
          <p:nvPr/>
        </p:nvCxnSpPr>
        <p:spPr>
          <a:xfrm flipH="1">
            <a:off x="1904439" y="4424212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67" name="Straight Connector 366"/>
          <p:cNvCxnSpPr/>
          <p:nvPr/>
        </p:nvCxnSpPr>
        <p:spPr>
          <a:xfrm flipH="1">
            <a:off x="2050488" y="4329783"/>
            <a:ext cx="76200" cy="94429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8" name="TextBox 367"/>
              <p:cNvSpPr txBox="1"/>
              <p:nvPr/>
            </p:nvSpPr>
            <p:spPr>
              <a:xfrm>
                <a:off x="1497507" y="4053412"/>
                <a:ext cx="39248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</m:ctrlPr>
                        </m:sSubPr>
                        <m:e>
                          <m:r>
                            <a:rPr lang="en-US" sz="1400" b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𝐬</m:t>
                          </m:r>
                        </m:e>
                        <m:sub>
                          <m:r>
                            <a:rPr lang="en-US" sz="1400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+mn-ea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68" name="TextBox 3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4053412"/>
                <a:ext cx="39248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9" name="TextBox 368"/>
              <p:cNvSpPr txBox="1"/>
              <p:nvPr/>
            </p:nvSpPr>
            <p:spPr>
              <a:xfrm>
                <a:off x="1497507" y="4278683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69" name="TextBox 3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7507" y="4278683"/>
                <a:ext cx="33214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0" name="Straight Arrow Connector 369"/>
          <p:cNvCxnSpPr/>
          <p:nvPr/>
        </p:nvCxnSpPr>
        <p:spPr>
          <a:xfrm>
            <a:off x="2083035" y="3983899"/>
            <a:ext cx="0" cy="21341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71" name="TextBox 370"/>
          <p:cNvSpPr txBox="1"/>
          <p:nvPr/>
        </p:nvSpPr>
        <p:spPr>
          <a:xfrm>
            <a:off x="1218458" y="3712962"/>
            <a:ext cx="2038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Manchester-coded bit (0)</a:t>
            </a:r>
          </a:p>
        </p:txBody>
      </p:sp>
      <p:sp>
        <p:nvSpPr>
          <p:cNvPr id="372" name="TextBox 371"/>
          <p:cNvSpPr txBox="1"/>
          <p:nvPr/>
        </p:nvSpPr>
        <p:spPr>
          <a:xfrm>
            <a:off x="2551072" y="4053412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Channel 4</a:t>
            </a:r>
          </a:p>
        </p:txBody>
      </p:sp>
      <p:cxnSp>
        <p:nvCxnSpPr>
          <p:cNvPr id="373" name="Straight Connector 372"/>
          <p:cNvCxnSpPr/>
          <p:nvPr/>
        </p:nvCxnSpPr>
        <p:spPr>
          <a:xfrm flipH="1">
            <a:off x="3351602" y="4514586"/>
            <a:ext cx="146050" cy="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4" name="TextBox 373"/>
              <p:cNvSpPr txBox="1"/>
              <p:nvPr/>
            </p:nvSpPr>
            <p:spPr>
              <a:xfrm>
                <a:off x="3097070" y="4369057"/>
                <a:ext cx="33214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+mn-ea"/>
                        </a:rPr>
                        <m:t>𝟎</m:t>
                      </m:r>
                    </m:oMath>
                  </m:oMathPara>
                </a14:m>
                <a:endParaRPr lang="en-US" sz="1400" b="1" dirty="0">
                  <a:solidFill>
                    <a:prstClr val="black"/>
                  </a:solidFill>
                  <a:latin typeface="Calibri"/>
                  <a:ea typeface="+mn-ea"/>
                </a:endParaRPr>
              </a:p>
            </p:txBody>
          </p:sp>
        </mc:Choice>
        <mc:Fallback xmlns="">
          <p:sp>
            <p:nvSpPr>
              <p:cNvPr id="374" name="TextBox 3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070" y="4369057"/>
                <a:ext cx="33214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4707940"/>
                <a:ext cx="7770813" cy="102531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For HDR, FDMA can be supported through a single IDFT operation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This </a:t>
                </a:r>
                <a:r>
                  <a:rPr lang="en-US" sz="1400" dirty="0">
                    <a:solidFill>
                      <a:schemeClr val="tx1"/>
                    </a:solidFill>
                  </a:rPr>
                  <a:t>representation is not different than generating single-channel mask–based MC-OOK (length of 7) waveforms, shifting them in frequency, and then summing them up every 2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We use this representation for the following discussions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Question: </a:t>
                </a:r>
                <a:r>
                  <a:rPr lang="en-US" sz="1800" dirty="0">
                    <a:solidFill>
                      <a:schemeClr val="tx1"/>
                    </a:solidFill>
                  </a:rPr>
                  <a:t>How to choose the sequences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𝐬</m:t>
                        </m:r>
                      </m:e>
                      <m:sub>
                        <m:r>
                          <a:rPr lang="en-US" sz="1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𝐟𝐨𝐫</m:t>
                    </m:r>
                    <m:r>
                      <a:rPr lang="en-US" sz="1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8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=1,…, 4</m:t>
                    </m:r>
                    <m:r>
                      <a:rPr lang="en-US" sz="1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such that the PAPR of the time domain signal </a:t>
                </a:r>
                <a14:m>
                  <m:oMath xmlns:m="http://schemas.openxmlformats.org/officeDocument/2006/math">
                    <m:r>
                      <a:rPr lang="en-US" sz="1800" b="1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is below a certain </a:t>
                </a:r>
                <a:r>
                  <a:rPr lang="en-US" sz="1800" dirty="0"/>
                  <a:t>level, e.g., 3 dB?</a:t>
                </a: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4707940"/>
                <a:ext cx="7770813" cy="1025316"/>
              </a:xfrm>
              <a:blipFill>
                <a:blip r:embed="rId12"/>
                <a:stretch>
                  <a:fillRect l="-471" t="-2976" b="-815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 bwMode="auto">
          <a:xfrm>
            <a:off x="1979712" y="1672978"/>
            <a:ext cx="216024" cy="268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7" name="Rectangle 216"/>
          <p:cNvSpPr/>
          <p:nvPr/>
        </p:nvSpPr>
        <p:spPr bwMode="auto">
          <a:xfrm>
            <a:off x="1977229" y="2513098"/>
            <a:ext cx="216024" cy="268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8" name="Rectangle 217"/>
          <p:cNvSpPr/>
          <p:nvPr/>
        </p:nvSpPr>
        <p:spPr bwMode="auto">
          <a:xfrm>
            <a:off x="1977762" y="3353442"/>
            <a:ext cx="216024" cy="268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1975023" y="4197309"/>
            <a:ext cx="216024" cy="2685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817071" y="2853520"/>
                <a:ext cx="34336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071" y="2853520"/>
                <a:ext cx="34336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0" name="Slide Number Placeholder 3">
            <a:extLst>
              <a:ext uri="{FF2B5EF4-FFF2-40B4-BE49-F238E27FC236}">
                <a16:creationId xmlns:a16="http://schemas.microsoft.com/office/drawing/2014/main" id="{F9496C9F-1204-4F5C-BFED-F6087AB5F44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215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516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Golay Complementary Sequences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62719" y="1441152"/>
                <a:ext cx="7770813" cy="2265743"/>
              </a:xfrm>
            </p:spPr>
            <p:txBody>
              <a:bodyPr/>
              <a:lstStyle/>
              <a:p>
                <a:pPr algn="just" fontAlgn="auto">
                  <a:buFont typeface="Arial" panose="020B0604020202020204" pitchFamily="34" charset="0"/>
                  <a:buChar char="•"/>
                </a:pPr>
                <a:r>
                  <a:rPr lang="en-US" sz="1800" b="0" dirty="0">
                    <a:latin typeface="+mj-lt"/>
                    <a:cs typeface="Calibri" panose="020F0502020204030204" pitchFamily="34" charset="0"/>
                  </a:rPr>
                  <a:t>A sequence pair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1" i="0"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1800" b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800" b="1" i="0"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1800" b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800" b="0" dirty="0">
                    <a:latin typeface="+mj-lt"/>
                    <a:cs typeface="Calibri" panose="020F0502020204030204" pitchFamily="34" charset="0"/>
                  </a:rPr>
                  <a:t> is </a:t>
                </a:r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called a complementary sequence if </a:t>
                </a:r>
              </a:p>
              <a:p>
                <a:pPr marL="0" indent="0" algn="ctr" fontAlgn="auto"/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b="1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𝐚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sz="18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8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𝐛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e>
                        </m:d>
                      </m:e>
                      <m:sup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, </a:t>
                </a:r>
              </a:p>
              <a:p>
                <a:pPr marL="0" indent="0" algn="just" fontAlgn="auto"/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      where </a:t>
                </a:r>
                <a14:m>
                  <m:oMath xmlns:m="http://schemas.openxmlformats.org/officeDocument/2006/math">
                    <m:r>
                      <a:rPr lang="en-US" sz="18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is the length of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𝐚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sub>
                    </m:sSub>
                    <m:d>
                      <m:dPr>
                        <m:ctrl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sub>
                    </m:sSub>
                    <m:d>
                      <m:dPr>
                        <m:ctrl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are the inverse Fourier      </a:t>
                </a:r>
              </a:p>
              <a:p>
                <a:pPr marL="0" indent="0" algn="just" fontAlgn="auto"/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      transforms of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𝐚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, respectively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Because of the definition, the PAPR of the inverse Fourier transform of a Golay sequence is always bounded by 3 dB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800" b="0" dirty="0">
                    <a:solidFill>
                      <a:schemeClr val="tx1"/>
                    </a:solidFill>
                    <a:latin typeface="+mj-lt"/>
                    <a:cs typeface="Calibri" panose="020F0502020204030204" pitchFamily="34" charset="0"/>
                  </a:rPr>
                  <a:t>The sequences and the construction methods have been known since 1961* and have been heavily-used in IEEE 802.11ad/ay</a:t>
                </a:r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800" b="0" dirty="0">
                  <a:latin typeface="+mj-lt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2719" y="1441152"/>
                <a:ext cx="7770813" cy="2265743"/>
              </a:xfrm>
              <a:blipFill>
                <a:blip r:embed="rId2"/>
                <a:stretch>
                  <a:fillRect l="-549" t="-1344" r="-628" b="-22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810263" y="4195967"/>
            <a:ext cx="943012" cy="144393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horz"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IDFT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59089" y="4687099"/>
                <a:ext cx="43152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9089" y="4687099"/>
                <a:ext cx="43152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>
            <a:stCxn id="6" idx="3"/>
            <a:endCxn id="5" idx="1"/>
          </p:cNvCxnSpPr>
          <p:nvPr/>
        </p:nvCxnSpPr>
        <p:spPr bwMode="auto">
          <a:xfrm>
            <a:off x="2490617" y="4917932"/>
            <a:ext cx="319646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3753274" y="4917932"/>
            <a:ext cx="41725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148064" y="4687099"/>
                <a:ext cx="2440668" cy="453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PAPR</m:t>
                    </m:r>
                    <m:d>
                      <m:dPr>
                        <m:begChr m:val="{"/>
                        <m:endChr m:val="}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≤3</m:t>
                    </m:r>
                    <m:r>
                      <m:rPr>
                        <m:sty m:val="p"/>
                      </m:rP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dB</m:t>
                    </m:r>
                  </m:oMath>
                </a14:m>
                <a:r>
                  <a:rPr lang="en-US" baseline="30000" dirty="0">
                    <a:solidFill>
                      <a:schemeClr val="tx1"/>
                    </a:solidFill>
                  </a:rPr>
                  <a:t>**</a:t>
                </a: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687099"/>
                <a:ext cx="2440668" cy="453137"/>
              </a:xfrm>
              <a:prstGeom prst="rect">
                <a:avLst/>
              </a:prstGeom>
              <a:blipFill>
                <a:blip r:embed="rId5"/>
                <a:stretch>
                  <a:fillRect l="-499" t="-2703"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099912" y="4643618"/>
                <a:ext cx="4235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912" y="4643618"/>
                <a:ext cx="42351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995595" y="5736459"/>
            <a:ext cx="722742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*Golay, M. (April 1961). "Complementary series". IEEE Transactions on Information Theory. </a:t>
            </a:r>
            <a:r>
              <a:rPr lang="en-US" sz="1200" b="1" dirty="0">
                <a:solidFill>
                  <a:schemeClr val="tx1"/>
                </a:solidFill>
                <a:latin typeface="+mn-lt"/>
              </a:rPr>
              <a:t>7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 (2): 82–8</a:t>
            </a:r>
          </a:p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*https://en.wikipedia.org/wiki/Complementary_sequences</a:t>
            </a:r>
          </a:p>
          <a:p>
            <a:r>
              <a:rPr lang="en-US" sz="1200" dirty="0">
                <a:solidFill>
                  <a:schemeClr val="tx1"/>
                </a:solidFill>
                <a:latin typeface="+mn-lt"/>
              </a:rPr>
              <a:t>**Matthew G. Parker, Kenneth G. Paterson, 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Chintha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+mn-lt"/>
              </a:rPr>
              <a:t>Tellambura</a:t>
            </a:r>
            <a:r>
              <a:rPr lang="en-US" sz="1200" dirty="0">
                <a:solidFill>
                  <a:schemeClr val="tx1"/>
                </a:solidFill>
                <a:latin typeface="+mn-lt"/>
              </a:rPr>
              <a:t>, “Golay Complementary Sequences”, 2004</a:t>
            </a:r>
          </a:p>
        </p:txBody>
      </p:sp>
    </p:spTree>
    <p:extLst>
      <p:ext uri="{BB962C8B-B14F-4D97-AF65-F5344CB8AC3E}">
        <p14:creationId xmlns:p14="http://schemas.microsoft.com/office/powerpoint/2010/main" val="1419728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</a:t>
            </a:r>
            <a:r>
              <a:rPr lang="en-US" dirty="0">
                <a:solidFill>
                  <a:schemeClr val="tx1"/>
                </a:solidFill>
              </a:rPr>
              <a:t>a Length 7 Sequence with nulled DC tone (Single Channel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44823"/>
                <a:ext cx="7918648" cy="1872279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800" b="0" dirty="0"/>
                  <a:t>The Golay 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sequences can be generated through concatenations and zero padding of the sequences in a pair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For example,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=[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1 1</m:t>
                    </m:r>
                    <m:r>
                      <m:rPr>
                        <m:sty m:val="p"/>
                      </m:rP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1]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[1 1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1]</m:t>
                    </m:r>
                  </m:oMath>
                </a14:m>
                <a:r>
                  <a:rPr lang="en-US" sz="1600" b="0" dirty="0">
                    <a:solidFill>
                      <a:schemeClr val="tx1"/>
                    </a:solidFill>
                  </a:rPr>
                  <a:t> </a:t>
                </a:r>
                <a:r>
                  <a:rPr lang="en-US" sz="1600" dirty="0">
                    <a:solidFill>
                      <a:schemeClr val="tx1"/>
                    </a:solidFill>
                  </a:rPr>
                  <a:t>construct </a:t>
                </a:r>
                <a:r>
                  <a:rPr lang="en-US" sz="1600" b="0" dirty="0">
                    <a:solidFill>
                      <a:schemeClr val="tx1"/>
                    </a:solidFill>
                  </a:rPr>
                  <a:t>a Golay pair. 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600" b="0" dirty="0">
                    <a:solidFill>
                      <a:schemeClr val="tx1"/>
                    </a:solidFill>
                  </a:rPr>
                  <a:t>Hence,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𝐞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1600" b="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𝐟</m:t>
                    </m:r>
                    <m:r>
                      <a:rPr lang="en-US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 also construct another pair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1600" dirty="0">
                    <a:solidFill>
                      <a:schemeClr val="tx1"/>
                    </a:solidFill>
                  </a:rPr>
                  <a:t>This property can be useful to generate a Golay sequence with a nulled </a:t>
                </a:r>
                <a:r>
                  <a:rPr lang="en-US" sz="1600" dirty="0"/>
                  <a:t>DC tone, e.g.,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800" b="0" dirty="0"/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800" dirty="0"/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800" b="0" dirty="0"/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800" dirty="0"/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2200" b="0" dirty="0"/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r>
                  <a:rPr lang="en-US" sz="2000" b="0" dirty="0"/>
                  <a:t>We can use the same construction method to </a:t>
                </a:r>
                <a:r>
                  <a:rPr lang="en-US" sz="2000" b="0" dirty="0">
                    <a:solidFill>
                      <a:schemeClr val="tx1"/>
                    </a:solidFill>
                  </a:rPr>
                  <a:t>remedy the </a:t>
                </a:r>
                <a:r>
                  <a:rPr lang="en-US" sz="2000" b="0" dirty="0"/>
                  <a:t>PAPR problem</a:t>
                </a:r>
              </a:p>
              <a:p>
                <a:pPr lvl="1"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1800" b="0" dirty="0"/>
              </a:p>
              <a:p>
                <a:pPr algn="just">
                  <a:buFont typeface="Arial" panose="020B0604020202020204" pitchFamily="34" charset="0"/>
                  <a:buChar char="•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US" sz="22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44823"/>
                <a:ext cx="7918648" cy="1872279"/>
              </a:xfrm>
              <a:blipFill>
                <a:blip r:embed="rId2"/>
                <a:stretch>
                  <a:fillRect l="-693" t="-1954" r="-693" b="-103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696958" y="4628155"/>
            <a:ext cx="32459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 bwMode="auto">
              <a:xfrm>
                <a:off x="1924903" y="4340640"/>
                <a:ext cx="1248330" cy="287516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24903" y="4340640"/>
                <a:ext cx="1248330" cy="287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 bwMode="auto">
              <a:xfrm>
                <a:off x="3377210" y="4340640"/>
                <a:ext cx="1248330" cy="28751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7210" y="4340640"/>
                <a:ext cx="1248330" cy="287516"/>
              </a:xfrm>
              <a:prstGeom prst="rect">
                <a:avLst/>
              </a:prstGeom>
              <a:blipFill>
                <a:blip r:embed="rId4"/>
                <a:stretch>
                  <a:fillRect b="-8163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653168" y="4641230"/>
            <a:ext cx="10518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Frequency</a:t>
            </a:r>
          </a:p>
        </p:txBody>
      </p:sp>
      <p:sp>
        <p:nvSpPr>
          <p:cNvPr id="6" name="Left Brace 5"/>
          <p:cNvSpPr/>
          <p:nvPr/>
        </p:nvSpPr>
        <p:spPr bwMode="auto">
          <a:xfrm rot="16200000">
            <a:off x="2489754" y="4089207"/>
            <a:ext cx="121585" cy="1245377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851" y="474642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" name="Left Brace 15"/>
          <p:cNvSpPr/>
          <p:nvPr/>
        </p:nvSpPr>
        <p:spPr bwMode="auto">
          <a:xfrm rot="16200000">
            <a:off x="3939106" y="4089410"/>
            <a:ext cx="121585" cy="1245377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61203" y="474663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9" name="Left Brace 18"/>
          <p:cNvSpPr/>
          <p:nvPr/>
        </p:nvSpPr>
        <p:spPr bwMode="auto">
          <a:xfrm rot="16200000">
            <a:off x="3212952" y="4661202"/>
            <a:ext cx="121585" cy="10138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36527" y="474642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3250237" y="4605295"/>
            <a:ext cx="49969" cy="4571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868144" y="4374462"/>
                <a:ext cx="2499467" cy="403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PAPR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IDFT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1" i="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𝐞</m:t>
                              </m:r>
                            </m:e>
                          </m:d>
                        </m:e>
                      </m:d>
                      <m:r>
                        <a:rPr lang="en-US" sz="1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≤3 </m:t>
                      </m:r>
                      <m:r>
                        <m:rPr>
                          <m:sty m:val="p"/>
                        </m:rPr>
                        <a:rPr lang="en-US" sz="18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dB</m:t>
                      </m:r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4374462"/>
                <a:ext cx="2499467" cy="4036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eft Brace 8"/>
          <p:cNvSpPr/>
          <p:nvPr/>
        </p:nvSpPr>
        <p:spPr bwMode="auto">
          <a:xfrm rot="5400000">
            <a:off x="3111124" y="2698170"/>
            <a:ext cx="360040" cy="2724047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059832" y="3504385"/>
                <a:ext cx="4299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504385"/>
                <a:ext cx="429925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709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Concatenating Golay Sequences</a:t>
            </a:r>
            <a:br>
              <a:rPr lang="en-US" dirty="0"/>
            </a:br>
            <a:r>
              <a:rPr lang="en-US" dirty="0"/>
              <a:t>(Multiple Channels) 1/2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685800" y="5383274"/>
            <a:ext cx="7770813" cy="92420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figure above shows some examples of several channelization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PAPR is always less than or equal to 3 dB even if there is a non-contiguous mapping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685800" y="2644639"/>
            <a:ext cx="74227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 bwMode="auto">
              <a:xfrm>
                <a:off x="818979" y="2407023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979" y="2407023"/>
                <a:ext cx="540171" cy="237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 bwMode="auto">
              <a:xfrm>
                <a:off x="1619672" y="2407023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2407023"/>
                <a:ext cx="551996" cy="237617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 bwMode="auto">
          <a:xfrm flipV="1">
            <a:off x="1463340" y="2085176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 bwMode="auto">
              <a:xfrm>
                <a:off x="6333125" y="2401518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33125" y="2401518"/>
                <a:ext cx="540171" cy="237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 bwMode="auto">
              <a:xfrm>
                <a:off x="7077274" y="2401518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77274" y="2401518"/>
                <a:ext cx="551996" cy="237617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 bwMode="auto">
          <a:xfrm flipV="1">
            <a:off x="6977486" y="2079671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8067256" y="2536535"/>
            <a:ext cx="728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Frequency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089064" y="1870707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879515" y="1870707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784255" y="1878136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598056" y="1846486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4</a:t>
            </a:r>
          </a:p>
        </p:txBody>
      </p:sp>
      <p:cxnSp>
        <p:nvCxnSpPr>
          <p:cNvPr id="43" name="Straight Arrow Connector 42"/>
          <p:cNvCxnSpPr/>
          <p:nvPr/>
        </p:nvCxnSpPr>
        <p:spPr bwMode="auto">
          <a:xfrm>
            <a:off x="685800" y="3748394"/>
            <a:ext cx="74227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 bwMode="auto">
              <a:xfrm>
                <a:off x="818979" y="3510778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979" y="3510778"/>
                <a:ext cx="540171" cy="2376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 bwMode="auto">
              <a:xfrm>
                <a:off x="1619672" y="3510778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3510778"/>
                <a:ext cx="551996" cy="237617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 bwMode="auto">
          <a:xfrm flipV="1">
            <a:off x="1463340" y="3188931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 bwMode="auto">
              <a:xfrm>
                <a:off x="4566469" y="3505273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6469" y="3505273"/>
                <a:ext cx="540171" cy="2376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 bwMode="auto">
              <a:xfrm>
                <a:off x="5310618" y="3505273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0618" y="3505273"/>
                <a:ext cx="551996" cy="237617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 bwMode="auto">
          <a:xfrm flipV="1">
            <a:off x="5210830" y="3183426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8067256" y="3640290"/>
            <a:ext cx="728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Frequency</a:t>
            </a: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685800" y="5062106"/>
            <a:ext cx="742272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 bwMode="auto">
              <a:xfrm>
                <a:off x="818979" y="4824490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979" y="4824490"/>
                <a:ext cx="540171" cy="2376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 bwMode="auto">
              <a:xfrm>
                <a:off x="1619672" y="4824490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4824490"/>
                <a:ext cx="551996" cy="237617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 bwMode="auto">
          <a:xfrm flipV="1">
            <a:off x="1463340" y="4502643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 bwMode="auto">
              <a:xfrm>
                <a:off x="2719914" y="4818985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9914" y="4818985"/>
                <a:ext cx="540171" cy="2376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 bwMode="auto">
              <a:xfrm>
                <a:off x="3464063" y="4818985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64063" y="4818985"/>
                <a:ext cx="551996" cy="237617"/>
              </a:xfrm>
              <a:prstGeom prst="rect">
                <a:avLst/>
              </a:prstGeom>
              <a:blipFill>
                <a:blip r:embed="rId11"/>
                <a:stretch>
                  <a:fillRect b="-5000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 bwMode="auto">
          <a:xfrm flipV="1">
            <a:off x="3364275" y="4497138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8067256" y="4954002"/>
            <a:ext cx="728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Frequency</a:t>
            </a:r>
          </a:p>
        </p:txBody>
      </p:sp>
      <p:sp>
        <p:nvSpPr>
          <p:cNvPr id="3" name="Rectangle: Rounded Corners 2"/>
          <p:cNvSpPr/>
          <p:nvPr/>
        </p:nvSpPr>
        <p:spPr bwMode="auto">
          <a:xfrm>
            <a:off x="611560" y="2204864"/>
            <a:ext cx="7200800" cy="577892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reeform: Shape 4"/>
          <p:cNvSpPr/>
          <p:nvPr/>
        </p:nvSpPr>
        <p:spPr bwMode="auto">
          <a:xfrm>
            <a:off x="7803472" y="2104008"/>
            <a:ext cx="248575" cy="133165"/>
          </a:xfrm>
          <a:custGeom>
            <a:avLst/>
            <a:gdLst>
              <a:gd name="connsiteX0" fmla="*/ 0 w 248575"/>
              <a:gd name="connsiteY0" fmla="*/ 133165 h 133165"/>
              <a:gd name="connsiteX1" fmla="*/ 186431 w 248575"/>
              <a:gd name="connsiteY1" fmla="*/ 62143 h 133165"/>
              <a:gd name="connsiteX2" fmla="*/ 248575 w 248575"/>
              <a:gd name="connsiteY2" fmla="*/ 0 h 13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575" h="133165">
                <a:moveTo>
                  <a:pt x="0" y="133165"/>
                </a:moveTo>
                <a:cubicBezTo>
                  <a:pt x="72501" y="108751"/>
                  <a:pt x="145002" y="84337"/>
                  <a:pt x="186431" y="62143"/>
                </a:cubicBezTo>
                <a:cubicBezTo>
                  <a:pt x="227860" y="39949"/>
                  <a:pt x="238217" y="19974"/>
                  <a:pt x="248575" y="0"/>
                </a:cubicBezTo>
              </a:path>
            </a:pathLst>
          </a:cu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00678" y="1778895"/>
            <a:ext cx="1494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C8F00"/>
                </a:solidFill>
              </a:rPr>
              <a:t>A Golay sequence</a:t>
            </a:r>
          </a:p>
        </p:txBody>
      </p:sp>
      <p:sp>
        <p:nvSpPr>
          <p:cNvPr id="72" name="Rectangle: Rounded Corners 71"/>
          <p:cNvSpPr/>
          <p:nvPr/>
        </p:nvSpPr>
        <p:spPr bwMode="auto">
          <a:xfrm>
            <a:off x="576039" y="3340534"/>
            <a:ext cx="7209688" cy="577892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Freeform: Shape 72"/>
          <p:cNvSpPr/>
          <p:nvPr/>
        </p:nvSpPr>
        <p:spPr bwMode="auto">
          <a:xfrm>
            <a:off x="7397550" y="3207369"/>
            <a:ext cx="248575" cy="133165"/>
          </a:xfrm>
          <a:custGeom>
            <a:avLst/>
            <a:gdLst>
              <a:gd name="connsiteX0" fmla="*/ 0 w 248575"/>
              <a:gd name="connsiteY0" fmla="*/ 133165 h 133165"/>
              <a:gd name="connsiteX1" fmla="*/ 186431 w 248575"/>
              <a:gd name="connsiteY1" fmla="*/ 62143 h 133165"/>
              <a:gd name="connsiteX2" fmla="*/ 248575 w 248575"/>
              <a:gd name="connsiteY2" fmla="*/ 0 h 13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575" h="133165">
                <a:moveTo>
                  <a:pt x="0" y="133165"/>
                </a:moveTo>
                <a:cubicBezTo>
                  <a:pt x="72501" y="108751"/>
                  <a:pt x="145002" y="84337"/>
                  <a:pt x="186431" y="62143"/>
                </a:cubicBezTo>
                <a:cubicBezTo>
                  <a:pt x="227860" y="39949"/>
                  <a:pt x="238217" y="19974"/>
                  <a:pt x="248575" y="0"/>
                </a:cubicBezTo>
              </a:path>
            </a:pathLst>
          </a:cu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42433" y="2882256"/>
            <a:ext cx="1494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C8F00"/>
                </a:solidFill>
              </a:rPr>
              <a:t>A Golay sequence</a:t>
            </a:r>
          </a:p>
        </p:txBody>
      </p:sp>
      <p:sp>
        <p:nvSpPr>
          <p:cNvPr id="83" name="Rectangle: Rounded Corners 82"/>
          <p:cNvSpPr/>
          <p:nvPr/>
        </p:nvSpPr>
        <p:spPr bwMode="auto">
          <a:xfrm>
            <a:off x="577049" y="4609027"/>
            <a:ext cx="7209688" cy="577892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Freeform: Shape 83"/>
          <p:cNvSpPr/>
          <p:nvPr/>
        </p:nvSpPr>
        <p:spPr bwMode="auto">
          <a:xfrm>
            <a:off x="7398560" y="4475862"/>
            <a:ext cx="248575" cy="133165"/>
          </a:xfrm>
          <a:custGeom>
            <a:avLst/>
            <a:gdLst>
              <a:gd name="connsiteX0" fmla="*/ 0 w 248575"/>
              <a:gd name="connsiteY0" fmla="*/ 133165 h 133165"/>
              <a:gd name="connsiteX1" fmla="*/ 186431 w 248575"/>
              <a:gd name="connsiteY1" fmla="*/ 62143 h 133165"/>
              <a:gd name="connsiteX2" fmla="*/ 248575 w 248575"/>
              <a:gd name="connsiteY2" fmla="*/ 0 h 13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575" h="133165">
                <a:moveTo>
                  <a:pt x="0" y="133165"/>
                </a:moveTo>
                <a:cubicBezTo>
                  <a:pt x="72501" y="108751"/>
                  <a:pt x="145002" y="84337"/>
                  <a:pt x="186431" y="62143"/>
                </a:cubicBezTo>
                <a:cubicBezTo>
                  <a:pt x="227860" y="39949"/>
                  <a:pt x="238217" y="19974"/>
                  <a:pt x="248575" y="0"/>
                </a:cubicBezTo>
              </a:path>
            </a:pathLst>
          </a:cu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195766" y="4150749"/>
            <a:ext cx="1494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C8F00"/>
                </a:solidFill>
              </a:rPr>
              <a:t>A Golay sequence</a:t>
            </a:r>
          </a:p>
        </p:txBody>
      </p:sp>
      <p:sp>
        <p:nvSpPr>
          <p:cNvPr id="7" name="Right Brace 6"/>
          <p:cNvSpPr/>
          <p:nvPr/>
        </p:nvSpPr>
        <p:spPr bwMode="auto">
          <a:xfrm rot="5400000">
            <a:off x="1406055" y="2106066"/>
            <a:ext cx="180661" cy="1352690"/>
          </a:xfrm>
          <a:prstGeom prst="rightBrace">
            <a:avLst>
              <a:gd name="adj1" fmla="val 2924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tangle 49"/>
              <p:cNvSpPr/>
              <p:nvPr/>
            </p:nvSpPr>
            <p:spPr>
              <a:xfrm>
                <a:off x="1311879" y="2787790"/>
                <a:ext cx="36901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𝐞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879" y="2787790"/>
                <a:ext cx="369011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ight Brace 59"/>
          <p:cNvSpPr/>
          <p:nvPr/>
        </p:nvSpPr>
        <p:spPr bwMode="auto">
          <a:xfrm rot="5400000">
            <a:off x="6887156" y="2099692"/>
            <a:ext cx="180661" cy="1352690"/>
          </a:xfrm>
          <a:prstGeom prst="rightBrace">
            <a:avLst>
              <a:gd name="adj1" fmla="val 2924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Rectangle 60"/>
              <p:cNvSpPr/>
              <p:nvPr/>
            </p:nvSpPr>
            <p:spPr>
              <a:xfrm>
                <a:off x="6808209" y="2814094"/>
                <a:ext cx="338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𝐟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209" y="2814094"/>
                <a:ext cx="338554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329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Concatenating Golay Sequences</a:t>
            </a:r>
            <a:br>
              <a:rPr lang="en-US"/>
            </a:br>
            <a:r>
              <a:rPr lang="en-US"/>
              <a:t>(Multiple Channels) 2/2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4892554"/>
            <a:ext cx="7770813" cy="673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Other cases can also be generated with other Golay construction methods*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691625" y="4957154"/>
            <a:ext cx="77027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685800" y="3121332"/>
            <a:ext cx="734283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 bwMode="auto">
              <a:xfrm>
                <a:off x="818979" y="2881374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979" y="2881374"/>
                <a:ext cx="540171" cy="237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 bwMode="auto">
              <a:xfrm>
                <a:off x="1619672" y="2881374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2881374"/>
                <a:ext cx="551996" cy="237617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 bwMode="auto">
          <a:xfrm flipV="1">
            <a:off x="1463340" y="2559527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 bwMode="auto">
              <a:xfrm>
                <a:off x="2694575" y="2883715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4575" y="2883715"/>
                <a:ext cx="540171" cy="2376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 bwMode="auto">
              <a:xfrm>
                <a:off x="3438724" y="2883715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8724" y="2883715"/>
                <a:ext cx="551996" cy="237617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 bwMode="auto">
          <a:xfrm flipV="1">
            <a:off x="3338936" y="2561868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 bwMode="auto">
              <a:xfrm>
                <a:off x="4562723" y="2882545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2723" y="2882545"/>
                <a:ext cx="540171" cy="237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 bwMode="auto">
              <a:xfrm>
                <a:off x="5306872" y="2882545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06872" y="2882545"/>
                <a:ext cx="551996" cy="237617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/>
          <p:nvPr/>
        </p:nvCxnSpPr>
        <p:spPr bwMode="auto">
          <a:xfrm flipV="1">
            <a:off x="5207084" y="2560697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685800" y="4250456"/>
            <a:ext cx="738721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 bwMode="auto">
              <a:xfrm>
                <a:off x="818979" y="4007778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8979" y="4007778"/>
                <a:ext cx="540171" cy="2376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 bwMode="auto">
              <a:xfrm>
                <a:off x="1619672" y="4007778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19672" y="4007778"/>
                <a:ext cx="551996" cy="237617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Arrow Connector 61"/>
          <p:cNvCxnSpPr/>
          <p:nvPr/>
        </p:nvCxnSpPr>
        <p:spPr bwMode="auto">
          <a:xfrm flipV="1">
            <a:off x="1463340" y="3685931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 bwMode="auto">
              <a:xfrm>
                <a:off x="2694575" y="4009610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4575" y="4009610"/>
                <a:ext cx="540171" cy="237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 bwMode="auto">
              <a:xfrm>
                <a:off x="3438724" y="4009610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38724" y="4009610"/>
                <a:ext cx="551996" cy="237617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/>
          <p:cNvCxnSpPr/>
          <p:nvPr/>
        </p:nvCxnSpPr>
        <p:spPr bwMode="auto">
          <a:xfrm flipV="1">
            <a:off x="3338936" y="3687763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 bwMode="auto">
              <a:xfrm>
                <a:off x="4537520" y="4005945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37520" y="4005945"/>
                <a:ext cx="540171" cy="2376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/>
              <p:cNvSpPr/>
              <p:nvPr/>
            </p:nvSpPr>
            <p:spPr bwMode="auto">
              <a:xfrm>
                <a:off x="5281669" y="4005945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7" name="Rectangle 6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81669" y="4005945"/>
                <a:ext cx="551996" cy="237617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Arrow Connector 67"/>
          <p:cNvCxnSpPr/>
          <p:nvPr/>
        </p:nvCxnSpPr>
        <p:spPr bwMode="auto">
          <a:xfrm flipV="1">
            <a:off x="5181881" y="3684098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 bwMode="auto">
              <a:xfrm>
                <a:off x="6413116" y="4007777"/>
                <a:ext cx="540171" cy="237617"/>
              </a:xfrm>
              <a:prstGeom prst="rect">
                <a:avLst/>
              </a:prstGeom>
              <a:solidFill>
                <a:srgbClr val="00B0F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13116" y="4007777"/>
                <a:ext cx="540171" cy="23761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 bwMode="auto">
              <a:xfrm>
                <a:off x="7157265" y="4007777"/>
                <a:ext cx="551996" cy="237617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7265" y="4007777"/>
                <a:ext cx="551996" cy="237617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Arrow Connector 70"/>
          <p:cNvCxnSpPr/>
          <p:nvPr/>
        </p:nvCxnSpPr>
        <p:spPr bwMode="auto">
          <a:xfrm flipV="1">
            <a:off x="7057477" y="3685930"/>
            <a:ext cx="0" cy="5594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8031745" y="3025966"/>
            <a:ext cx="728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Frequency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049501" y="4135457"/>
            <a:ext cx="7280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Frequency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141161" y="2234979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931612" y="2234979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36352" y="2242408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3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6650153" y="2210758"/>
            <a:ext cx="8146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Channel 4</a:t>
            </a:r>
          </a:p>
        </p:txBody>
      </p:sp>
      <p:sp>
        <p:nvSpPr>
          <p:cNvPr id="43" name="Rectangle: Rounded Corners 42"/>
          <p:cNvSpPr/>
          <p:nvPr/>
        </p:nvSpPr>
        <p:spPr bwMode="auto">
          <a:xfrm>
            <a:off x="648003" y="2737020"/>
            <a:ext cx="7200800" cy="577892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Freeform: Shape 43"/>
          <p:cNvSpPr/>
          <p:nvPr/>
        </p:nvSpPr>
        <p:spPr bwMode="auto">
          <a:xfrm>
            <a:off x="7839915" y="2636164"/>
            <a:ext cx="248575" cy="133165"/>
          </a:xfrm>
          <a:custGeom>
            <a:avLst/>
            <a:gdLst>
              <a:gd name="connsiteX0" fmla="*/ 0 w 248575"/>
              <a:gd name="connsiteY0" fmla="*/ 133165 h 133165"/>
              <a:gd name="connsiteX1" fmla="*/ 186431 w 248575"/>
              <a:gd name="connsiteY1" fmla="*/ 62143 h 133165"/>
              <a:gd name="connsiteX2" fmla="*/ 248575 w 248575"/>
              <a:gd name="connsiteY2" fmla="*/ 0 h 13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575" h="133165">
                <a:moveTo>
                  <a:pt x="0" y="133165"/>
                </a:moveTo>
                <a:cubicBezTo>
                  <a:pt x="72501" y="108751"/>
                  <a:pt x="145002" y="84337"/>
                  <a:pt x="186431" y="62143"/>
                </a:cubicBezTo>
                <a:cubicBezTo>
                  <a:pt x="227860" y="39949"/>
                  <a:pt x="238217" y="19974"/>
                  <a:pt x="248575" y="0"/>
                </a:cubicBezTo>
              </a:path>
            </a:pathLst>
          </a:cu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637121" y="2311051"/>
            <a:ext cx="1494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C7A44"/>
                </a:solidFill>
              </a:rPr>
              <a:t>A Golay sequence</a:t>
            </a:r>
          </a:p>
        </p:txBody>
      </p:sp>
      <p:sp>
        <p:nvSpPr>
          <p:cNvPr id="46" name="Rectangle: Rounded Corners 45"/>
          <p:cNvSpPr/>
          <p:nvPr/>
        </p:nvSpPr>
        <p:spPr bwMode="auto">
          <a:xfrm>
            <a:off x="639115" y="3847663"/>
            <a:ext cx="7200800" cy="577892"/>
          </a:xfrm>
          <a:prstGeom prst="roundRect">
            <a:avLst/>
          </a:pr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Freeform: Shape 46"/>
          <p:cNvSpPr/>
          <p:nvPr/>
        </p:nvSpPr>
        <p:spPr bwMode="auto">
          <a:xfrm>
            <a:off x="7831027" y="3746807"/>
            <a:ext cx="248575" cy="133165"/>
          </a:xfrm>
          <a:custGeom>
            <a:avLst/>
            <a:gdLst>
              <a:gd name="connsiteX0" fmla="*/ 0 w 248575"/>
              <a:gd name="connsiteY0" fmla="*/ 133165 h 133165"/>
              <a:gd name="connsiteX1" fmla="*/ 186431 w 248575"/>
              <a:gd name="connsiteY1" fmla="*/ 62143 h 133165"/>
              <a:gd name="connsiteX2" fmla="*/ 248575 w 248575"/>
              <a:gd name="connsiteY2" fmla="*/ 0 h 133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8575" h="133165">
                <a:moveTo>
                  <a:pt x="0" y="133165"/>
                </a:moveTo>
                <a:cubicBezTo>
                  <a:pt x="72501" y="108751"/>
                  <a:pt x="145002" y="84337"/>
                  <a:pt x="186431" y="62143"/>
                </a:cubicBezTo>
                <a:cubicBezTo>
                  <a:pt x="227860" y="39949"/>
                  <a:pt x="238217" y="19974"/>
                  <a:pt x="248575" y="0"/>
                </a:cubicBezTo>
              </a:path>
            </a:pathLst>
          </a:custGeom>
          <a:noFill/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28233" y="3421694"/>
            <a:ext cx="1494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BC7A44"/>
                </a:solidFill>
              </a:rPr>
              <a:t>A Golay sequence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604706" y="6086627"/>
            <a:ext cx="81551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*Matthew G. Parker, Kenneth G. Paterson, </a:t>
            </a:r>
            <a:r>
              <a:rPr lang="en-US" sz="1400" dirty="0" err="1">
                <a:solidFill>
                  <a:schemeClr val="tx1"/>
                </a:solidFill>
              </a:rPr>
              <a:t>Chintha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Tellambura</a:t>
            </a:r>
            <a:r>
              <a:rPr lang="en-US" sz="1400" dirty="0">
                <a:solidFill>
                  <a:schemeClr val="tx1"/>
                </a:solidFill>
              </a:rPr>
              <a:t>, “Golay Complementary Sequences”, 2004</a:t>
            </a:r>
          </a:p>
        </p:txBody>
      </p:sp>
    </p:spTree>
    <p:extLst>
      <p:ext uri="{BB962C8B-B14F-4D97-AF65-F5344CB8AC3E}">
        <p14:creationId xmlns:p14="http://schemas.microsoft.com/office/powerpoint/2010/main" val="1732921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0342"/>
          </a:xfrm>
        </p:spPr>
        <p:txBody>
          <a:bodyPr/>
          <a:lstStyle/>
          <a:p>
            <a:r>
              <a:rPr lang="en-US" dirty="0"/>
              <a:t>Handling </a:t>
            </a:r>
            <a:r>
              <a:rPr lang="en-US" dirty="0" err="1"/>
              <a:t>FDMed</a:t>
            </a:r>
            <a:r>
              <a:rPr lang="en-US" dirty="0"/>
              <a:t> LDR and HDR WUSs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589" name="Straight Connector 588"/>
          <p:cNvCxnSpPr/>
          <p:nvPr/>
        </p:nvCxnSpPr>
        <p:spPr>
          <a:xfrm>
            <a:off x="3886147" y="4691164"/>
            <a:ext cx="0" cy="13716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590" name="Straight Connector 589"/>
          <p:cNvCxnSpPr/>
          <p:nvPr/>
        </p:nvCxnSpPr>
        <p:spPr>
          <a:xfrm>
            <a:off x="4667799" y="4685225"/>
            <a:ext cx="0" cy="13716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591" name="Straight Connector 590"/>
          <p:cNvCxnSpPr/>
          <p:nvPr/>
        </p:nvCxnSpPr>
        <p:spPr>
          <a:xfrm>
            <a:off x="5458062" y="4685225"/>
            <a:ext cx="0" cy="13716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592" name="Straight Connector 591"/>
          <p:cNvCxnSpPr/>
          <p:nvPr/>
        </p:nvCxnSpPr>
        <p:spPr>
          <a:xfrm>
            <a:off x="6259121" y="4685225"/>
            <a:ext cx="0" cy="13716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593" name="Straight Connector 592"/>
          <p:cNvCxnSpPr/>
          <p:nvPr/>
        </p:nvCxnSpPr>
        <p:spPr>
          <a:xfrm>
            <a:off x="7050477" y="4685225"/>
            <a:ext cx="0" cy="13716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635" name="Straight Arrow Connector 634"/>
          <p:cNvCxnSpPr/>
          <p:nvPr/>
        </p:nvCxnSpPr>
        <p:spPr>
          <a:xfrm>
            <a:off x="3842182" y="5267254"/>
            <a:ext cx="3893483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636" name="Group 635"/>
          <p:cNvGrpSpPr/>
          <p:nvPr/>
        </p:nvGrpSpPr>
        <p:grpSpPr>
          <a:xfrm>
            <a:off x="4670640" y="4999541"/>
            <a:ext cx="791573" cy="267712"/>
            <a:chOff x="8084996" y="1405169"/>
            <a:chExt cx="844201" cy="497331"/>
          </a:xfrm>
        </p:grpSpPr>
        <p:grpSp>
          <p:nvGrpSpPr>
            <p:cNvPr id="639" name="Group 638"/>
            <p:cNvGrpSpPr/>
            <p:nvPr/>
          </p:nvGrpSpPr>
          <p:grpSpPr>
            <a:xfrm>
              <a:off x="8084996" y="1405169"/>
              <a:ext cx="844201" cy="492878"/>
              <a:chOff x="6780577" y="315907"/>
              <a:chExt cx="844201" cy="492879"/>
            </a:xfrm>
          </p:grpSpPr>
          <p:sp>
            <p:nvSpPr>
              <p:cNvPr id="641" name="Rectangle 640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42" name="Rectangle 641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43" name="Straight Connector 642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4" name="Straight Connector 643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45" name="Straight Connector 644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38" name="Straight Connector 637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46" name="Group 645"/>
          <p:cNvGrpSpPr/>
          <p:nvPr/>
        </p:nvGrpSpPr>
        <p:grpSpPr>
          <a:xfrm>
            <a:off x="6259673" y="4998493"/>
            <a:ext cx="791573" cy="268762"/>
            <a:chOff x="7240495" y="1407172"/>
            <a:chExt cx="844201" cy="499280"/>
          </a:xfrm>
        </p:grpSpPr>
        <p:grpSp>
          <p:nvGrpSpPr>
            <p:cNvPr id="649" name="Group 648"/>
            <p:cNvGrpSpPr/>
            <p:nvPr/>
          </p:nvGrpSpPr>
          <p:grpSpPr>
            <a:xfrm>
              <a:off x="7240495" y="1407172"/>
              <a:ext cx="844201" cy="495329"/>
              <a:chOff x="7240495" y="1407172"/>
              <a:chExt cx="844201" cy="495328"/>
            </a:xfrm>
          </p:grpSpPr>
          <p:sp>
            <p:nvSpPr>
              <p:cNvPr id="651" name="Rectangle 650"/>
              <p:cNvSpPr/>
              <p:nvPr/>
            </p:nvSpPr>
            <p:spPr>
              <a:xfrm>
                <a:off x="7329306" y="1504239"/>
                <a:ext cx="333338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52" name="Rectangle 651"/>
              <p:cNvSpPr/>
              <p:nvPr/>
            </p:nvSpPr>
            <p:spPr>
              <a:xfrm>
                <a:off x="7240727" y="1504239"/>
                <a:ext cx="86189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53" name="Straight Connector 652"/>
              <p:cNvCxnSpPr/>
              <p:nvPr/>
            </p:nvCxnSpPr>
            <p:spPr>
              <a:xfrm>
                <a:off x="7240495" y="1410811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4" name="Straight Connector 653"/>
              <p:cNvCxnSpPr/>
              <p:nvPr/>
            </p:nvCxnSpPr>
            <p:spPr>
              <a:xfrm>
                <a:off x="7662596" y="140717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55" name="Straight Connector 654"/>
              <p:cNvCxnSpPr/>
              <p:nvPr/>
            </p:nvCxnSpPr>
            <p:spPr>
              <a:xfrm>
                <a:off x="7662596" y="1902500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48" name="Straight Connector 647"/>
            <p:cNvCxnSpPr/>
            <p:nvPr/>
          </p:nvCxnSpPr>
          <p:spPr>
            <a:xfrm>
              <a:off x="7240495" y="141724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656" name="Straight Arrow Connector 655"/>
          <p:cNvCxnSpPr/>
          <p:nvPr/>
        </p:nvCxnSpPr>
        <p:spPr>
          <a:xfrm>
            <a:off x="3842181" y="5855354"/>
            <a:ext cx="3893483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688" name="Group 687"/>
          <p:cNvGrpSpPr/>
          <p:nvPr/>
        </p:nvGrpSpPr>
        <p:grpSpPr>
          <a:xfrm>
            <a:off x="3879452" y="4999541"/>
            <a:ext cx="791573" cy="267712"/>
            <a:chOff x="8084996" y="1405169"/>
            <a:chExt cx="844201" cy="497331"/>
          </a:xfrm>
        </p:grpSpPr>
        <p:grpSp>
          <p:nvGrpSpPr>
            <p:cNvPr id="691" name="Group 690"/>
            <p:cNvGrpSpPr/>
            <p:nvPr/>
          </p:nvGrpSpPr>
          <p:grpSpPr>
            <a:xfrm>
              <a:off x="8084996" y="1405169"/>
              <a:ext cx="844201" cy="492878"/>
              <a:chOff x="6780577" y="315907"/>
              <a:chExt cx="844201" cy="492879"/>
            </a:xfrm>
          </p:grpSpPr>
          <p:sp>
            <p:nvSpPr>
              <p:cNvPr id="693" name="Rectangle 692"/>
              <p:cNvSpPr/>
              <p:nvPr/>
            </p:nvSpPr>
            <p:spPr>
              <a:xfrm>
                <a:off x="7308129" y="412974"/>
                <a:ext cx="315252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4" name="Rectangle 693"/>
              <p:cNvSpPr/>
              <p:nvPr/>
            </p:nvSpPr>
            <p:spPr>
              <a:xfrm>
                <a:off x="7206325" y="412974"/>
                <a:ext cx="101804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695" name="Straight Connector 694"/>
              <p:cNvCxnSpPr/>
              <p:nvPr/>
            </p:nvCxnSpPr>
            <p:spPr>
              <a:xfrm>
                <a:off x="6780577" y="808786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6" name="Straight Connector 695"/>
              <p:cNvCxnSpPr/>
              <p:nvPr/>
            </p:nvCxnSpPr>
            <p:spPr>
              <a:xfrm>
                <a:off x="7202678" y="315907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697" name="Straight Connector 696"/>
              <p:cNvCxnSpPr/>
              <p:nvPr/>
            </p:nvCxnSpPr>
            <p:spPr>
              <a:xfrm>
                <a:off x="7202678" y="321447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90" name="Straight Connector 689"/>
            <p:cNvCxnSpPr/>
            <p:nvPr/>
          </p:nvCxnSpPr>
          <p:spPr>
            <a:xfrm>
              <a:off x="8929072" y="1413290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grpSp>
        <p:nvGrpSpPr>
          <p:cNvPr id="698" name="Group 697"/>
          <p:cNvGrpSpPr/>
          <p:nvPr/>
        </p:nvGrpSpPr>
        <p:grpSpPr>
          <a:xfrm>
            <a:off x="5454589" y="4998493"/>
            <a:ext cx="791573" cy="268762"/>
            <a:chOff x="7240495" y="1407172"/>
            <a:chExt cx="844201" cy="499280"/>
          </a:xfrm>
        </p:grpSpPr>
        <p:grpSp>
          <p:nvGrpSpPr>
            <p:cNvPr id="701" name="Group 700"/>
            <p:cNvGrpSpPr/>
            <p:nvPr/>
          </p:nvGrpSpPr>
          <p:grpSpPr>
            <a:xfrm>
              <a:off x="7240495" y="1407172"/>
              <a:ext cx="844201" cy="495329"/>
              <a:chOff x="7240495" y="1407172"/>
              <a:chExt cx="844201" cy="495328"/>
            </a:xfrm>
          </p:grpSpPr>
          <p:sp>
            <p:nvSpPr>
              <p:cNvPr id="703" name="Rectangle 702"/>
              <p:cNvSpPr/>
              <p:nvPr/>
            </p:nvSpPr>
            <p:spPr>
              <a:xfrm>
                <a:off x="7329306" y="1504239"/>
                <a:ext cx="333338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4" name="Rectangle 703"/>
              <p:cNvSpPr/>
              <p:nvPr/>
            </p:nvSpPr>
            <p:spPr>
              <a:xfrm>
                <a:off x="7240727" y="1504239"/>
                <a:ext cx="86189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705" name="Straight Connector 704"/>
              <p:cNvCxnSpPr/>
              <p:nvPr/>
            </p:nvCxnSpPr>
            <p:spPr>
              <a:xfrm>
                <a:off x="7240495" y="1410811"/>
                <a:ext cx="42088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6" name="Straight Connector 705"/>
              <p:cNvCxnSpPr/>
              <p:nvPr/>
            </p:nvCxnSpPr>
            <p:spPr>
              <a:xfrm>
                <a:off x="7662596" y="140717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07" name="Straight Connector 706"/>
              <p:cNvCxnSpPr/>
              <p:nvPr/>
            </p:nvCxnSpPr>
            <p:spPr>
              <a:xfrm>
                <a:off x="7662596" y="1902500"/>
                <a:ext cx="422100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700" name="Straight Connector 699"/>
            <p:cNvCxnSpPr/>
            <p:nvPr/>
          </p:nvCxnSpPr>
          <p:spPr>
            <a:xfrm>
              <a:off x="7240495" y="1417242"/>
              <a:ext cx="0" cy="489210"/>
            </a:xfrm>
            <a:prstGeom prst="lin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</p:cxnSp>
      </p:grpSp>
      <p:cxnSp>
        <p:nvCxnSpPr>
          <p:cNvPr id="718" name="Straight Connector 717"/>
          <p:cNvCxnSpPr/>
          <p:nvPr/>
        </p:nvCxnSpPr>
        <p:spPr>
          <a:xfrm>
            <a:off x="3879002" y="5591853"/>
            <a:ext cx="788677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719" name="Straight Connector 718"/>
          <p:cNvCxnSpPr/>
          <p:nvPr/>
        </p:nvCxnSpPr>
        <p:spPr>
          <a:xfrm>
            <a:off x="4669967" y="5595105"/>
            <a:ext cx="0" cy="257814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720" name="Straight Connector 719"/>
          <p:cNvCxnSpPr/>
          <p:nvPr/>
        </p:nvCxnSpPr>
        <p:spPr>
          <a:xfrm>
            <a:off x="4669967" y="5852918"/>
            <a:ext cx="790963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721" name="Straight Connector 720"/>
          <p:cNvCxnSpPr/>
          <p:nvPr/>
        </p:nvCxnSpPr>
        <p:spPr>
          <a:xfrm>
            <a:off x="5462779" y="5596379"/>
            <a:ext cx="788677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722" name="Straight Connector 721"/>
          <p:cNvCxnSpPr/>
          <p:nvPr/>
        </p:nvCxnSpPr>
        <p:spPr>
          <a:xfrm>
            <a:off x="6253744" y="5595105"/>
            <a:ext cx="0" cy="257814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723" name="Straight Connector 722"/>
          <p:cNvCxnSpPr/>
          <p:nvPr/>
        </p:nvCxnSpPr>
        <p:spPr>
          <a:xfrm>
            <a:off x="6253744" y="5852918"/>
            <a:ext cx="790963" cy="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724" name="Straight Connector 723"/>
          <p:cNvCxnSpPr/>
          <p:nvPr/>
        </p:nvCxnSpPr>
        <p:spPr>
          <a:xfrm>
            <a:off x="5468077" y="5595105"/>
            <a:ext cx="0" cy="257814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cxnSp>
        <p:nvCxnSpPr>
          <p:cNvPr id="725" name="Straight Connector 724"/>
          <p:cNvCxnSpPr/>
          <p:nvPr/>
        </p:nvCxnSpPr>
        <p:spPr>
          <a:xfrm>
            <a:off x="3879002" y="5595105"/>
            <a:ext cx="0" cy="257814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728" name="TextBox 727"/>
          <p:cNvSpPr txBox="1"/>
          <p:nvPr/>
        </p:nvSpPr>
        <p:spPr>
          <a:xfrm>
            <a:off x="7311567" y="5229591"/>
            <a:ext cx="512848" cy="239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729" name="TextBox 728"/>
          <p:cNvSpPr txBox="1"/>
          <p:nvPr/>
        </p:nvSpPr>
        <p:spPr>
          <a:xfrm>
            <a:off x="7311567" y="5815614"/>
            <a:ext cx="512848" cy="2398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400" dirty="0">
                <a:solidFill>
                  <a:prstClr val="black"/>
                </a:solidFill>
                <a:latin typeface="Calibri"/>
                <a:ea typeface="+mn-ea"/>
              </a:rPr>
              <a:t>Time</a:t>
            </a:r>
          </a:p>
        </p:txBody>
      </p:sp>
      <p:sp>
        <p:nvSpPr>
          <p:cNvPr id="731" name="Rectangle 730"/>
          <p:cNvSpPr/>
          <p:nvPr/>
        </p:nvSpPr>
        <p:spPr>
          <a:xfrm>
            <a:off x="3980400" y="5637051"/>
            <a:ext cx="295599" cy="2115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2" name="Rectangle 731"/>
          <p:cNvSpPr/>
          <p:nvPr/>
        </p:nvSpPr>
        <p:spPr>
          <a:xfrm>
            <a:off x="3884943" y="5637051"/>
            <a:ext cx="95457" cy="21155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sp>
        <p:nvSpPr>
          <p:cNvPr id="733" name="Rectangle 732"/>
          <p:cNvSpPr/>
          <p:nvPr/>
        </p:nvSpPr>
        <p:spPr>
          <a:xfrm>
            <a:off x="4367566" y="5637051"/>
            <a:ext cx="295599" cy="2115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4" name="Rectangle 733"/>
          <p:cNvSpPr/>
          <p:nvPr/>
        </p:nvSpPr>
        <p:spPr>
          <a:xfrm>
            <a:off x="4272109" y="5637051"/>
            <a:ext cx="95457" cy="21155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sp>
        <p:nvSpPr>
          <p:cNvPr id="735" name="Rectangle 734"/>
          <p:cNvSpPr/>
          <p:nvPr/>
        </p:nvSpPr>
        <p:spPr>
          <a:xfrm>
            <a:off x="5570264" y="5640730"/>
            <a:ext cx="295599" cy="2115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6" name="Rectangle 735"/>
          <p:cNvSpPr/>
          <p:nvPr/>
        </p:nvSpPr>
        <p:spPr>
          <a:xfrm>
            <a:off x="5474807" y="5640730"/>
            <a:ext cx="95457" cy="21155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sp>
        <p:nvSpPr>
          <p:cNvPr id="737" name="Rectangle 736"/>
          <p:cNvSpPr/>
          <p:nvPr/>
        </p:nvSpPr>
        <p:spPr>
          <a:xfrm>
            <a:off x="5957430" y="5640730"/>
            <a:ext cx="295599" cy="21155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38" name="Rectangle 737"/>
          <p:cNvSpPr/>
          <p:nvPr/>
        </p:nvSpPr>
        <p:spPr>
          <a:xfrm>
            <a:off x="5861973" y="5640730"/>
            <a:ext cx="95457" cy="211550"/>
          </a:xfrm>
          <a:prstGeom prst="rect">
            <a:avLst/>
          </a:prstGeom>
          <a:solidFill>
            <a:srgbClr val="A5A5A5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CP</a:t>
            </a:r>
          </a:p>
        </p:txBody>
      </p:sp>
      <p:cxnSp>
        <p:nvCxnSpPr>
          <p:cNvPr id="739" name="Straight Connector 738"/>
          <p:cNvCxnSpPr/>
          <p:nvPr/>
        </p:nvCxnSpPr>
        <p:spPr>
          <a:xfrm>
            <a:off x="4374116" y="5168792"/>
            <a:ext cx="0" cy="555219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740" name="TextBox 739"/>
          <p:cNvSpPr txBox="1"/>
          <p:nvPr/>
        </p:nvSpPr>
        <p:spPr>
          <a:xfrm>
            <a:off x="4014218" y="3211556"/>
            <a:ext cx="41820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6858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prstClr val="black"/>
                </a:solidFill>
                <a:latin typeface="+mj-lt"/>
                <a:ea typeface="+mn-ea"/>
              </a:rPr>
              <a:t>If we use Option 2, the design for LDR and HDR can be unified and the IDFT durations are aligned</a:t>
            </a:r>
          </a:p>
        </p:txBody>
      </p:sp>
      <p:sp>
        <p:nvSpPr>
          <p:cNvPr id="741" name="Right Brace 740"/>
          <p:cNvSpPr/>
          <p:nvPr/>
        </p:nvSpPr>
        <p:spPr>
          <a:xfrm rot="5400000" flipH="1">
            <a:off x="4424837" y="4742118"/>
            <a:ext cx="187492" cy="291500"/>
          </a:xfrm>
          <a:prstGeom prst="rightBrac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42" name="Right Brace 741"/>
          <p:cNvSpPr/>
          <p:nvPr/>
        </p:nvSpPr>
        <p:spPr>
          <a:xfrm rot="16200000">
            <a:off x="4442971" y="5357428"/>
            <a:ext cx="151223" cy="291500"/>
          </a:xfrm>
          <a:prstGeom prst="rightBrac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43" name="Picture 7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51" y="4694787"/>
            <a:ext cx="2438603" cy="1503230"/>
          </a:xfrm>
          <a:prstGeom prst="rect">
            <a:avLst/>
          </a:prstGeom>
        </p:spPr>
      </p:pic>
      <p:cxnSp>
        <p:nvCxnSpPr>
          <p:cNvPr id="745" name="Straight Arrow Connector 744"/>
          <p:cNvCxnSpPr/>
          <p:nvPr/>
        </p:nvCxnSpPr>
        <p:spPr>
          <a:xfrm flipV="1">
            <a:off x="3068762" y="5184484"/>
            <a:ext cx="606387" cy="41445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46" name="Straight Arrow Connector 745"/>
          <p:cNvCxnSpPr/>
          <p:nvPr/>
        </p:nvCxnSpPr>
        <p:spPr>
          <a:xfrm>
            <a:off x="3093859" y="5608015"/>
            <a:ext cx="606030" cy="45796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49" name="TextBox 748"/>
          <p:cNvSpPr txBox="1"/>
          <p:nvPr/>
        </p:nvSpPr>
        <p:spPr>
          <a:xfrm>
            <a:off x="3124953" y="4924102"/>
            <a:ext cx="414275" cy="184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HDR</a:t>
            </a:r>
          </a:p>
        </p:txBody>
      </p:sp>
      <p:sp>
        <p:nvSpPr>
          <p:cNvPr id="750" name="TextBox 749"/>
          <p:cNvSpPr txBox="1"/>
          <p:nvPr/>
        </p:nvSpPr>
        <p:spPr>
          <a:xfrm>
            <a:off x="3145087" y="5365928"/>
            <a:ext cx="384046" cy="1849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</a:rPr>
              <a:t>LDR</a:t>
            </a:r>
          </a:p>
        </p:txBody>
      </p:sp>
      <p:sp>
        <p:nvSpPr>
          <p:cNvPr id="13" name="Freeform: Shape 12"/>
          <p:cNvSpPr/>
          <p:nvPr/>
        </p:nvSpPr>
        <p:spPr bwMode="auto">
          <a:xfrm>
            <a:off x="4521200" y="4253572"/>
            <a:ext cx="679807" cy="407327"/>
          </a:xfrm>
          <a:custGeom>
            <a:avLst/>
            <a:gdLst>
              <a:gd name="connsiteX0" fmla="*/ 0 w 609600"/>
              <a:gd name="connsiteY0" fmla="*/ 647700 h 647700"/>
              <a:gd name="connsiteX1" fmla="*/ 127000 w 609600"/>
              <a:gd name="connsiteY1" fmla="*/ 342900 h 647700"/>
              <a:gd name="connsiteX2" fmla="*/ 609600 w 609600"/>
              <a:gd name="connsiteY2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600" h="647700">
                <a:moveTo>
                  <a:pt x="0" y="647700"/>
                </a:moveTo>
                <a:cubicBezTo>
                  <a:pt x="12700" y="549275"/>
                  <a:pt x="25400" y="450850"/>
                  <a:pt x="127000" y="342900"/>
                </a:cubicBezTo>
                <a:cubicBezTo>
                  <a:pt x="228600" y="234950"/>
                  <a:pt x="419100" y="117475"/>
                  <a:pt x="6096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3" name="Freeform: Shape 752"/>
          <p:cNvSpPr/>
          <p:nvPr/>
        </p:nvSpPr>
        <p:spPr bwMode="auto">
          <a:xfrm>
            <a:off x="4508189" y="4266636"/>
            <a:ext cx="692818" cy="1041963"/>
          </a:xfrm>
          <a:custGeom>
            <a:avLst/>
            <a:gdLst>
              <a:gd name="connsiteX0" fmla="*/ 0 w 609600"/>
              <a:gd name="connsiteY0" fmla="*/ 647700 h 647700"/>
              <a:gd name="connsiteX1" fmla="*/ 127000 w 609600"/>
              <a:gd name="connsiteY1" fmla="*/ 342900 h 647700"/>
              <a:gd name="connsiteX2" fmla="*/ 609600 w 609600"/>
              <a:gd name="connsiteY2" fmla="*/ 0 h 64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600" h="647700">
                <a:moveTo>
                  <a:pt x="0" y="647700"/>
                </a:moveTo>
                <a:cubicBezTo>
                  <a:pt x="12700" y="549275"/>
                  <a:pt x="25400" y="450850"/>
                  <a:pt x="127000" y="342900"/>
                </a:cubicBezTo>
                <a:cubicBezTo>
                  <a:pt x="228600" y="234950"/>
                  <a:pt x="419100" y="117475"/>
                  <a:pt x="6096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4" name="Straight Arrow Connector 753"/>
          <p:cNvCxnSpPr/>
          <p:nvPr/>
        </p:nvCxnSpPr>
        <p:spPr bwMode="auto">
          <a:xfrm>
            <a:off x="5862482" y="6013055"/>
            <a:ext cx="38327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5" name="Rectangle 754"/>
              <p:cNvSpPr/>
              <p:nvPr/>
            </p:nvSpPr>
            <p:spPr>
              <a:xfrm>
                <a:off x="5862482" y="6004634"/>
                <a:ext cx="41158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200" dirty="0">
                    <a:solidFill>
                      <a:prstClr val="black"/>
                    </a:solidFill>
                    <a:latin typeface="Calibri"/>
                  </a:rPr>
                  <a:t>2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s</a:t>
                </a:r>
              </a:p>
            </p:txBody>
          </p:sp>
        </mc:Choice>
        <mc:Fallback xmlns="">
          <p:sp>
            <p:nvSpPr>
              <p:cNvPr id="755" name="Rectangle 7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2482" y="6004634"/>
                <a:ext cx="411588" cy="276999"/>
              </a:xfrm>
              <a:prstGeom prst="rect">
                <a:avLst/>
              </a:prstGeom>
              <a:blipFill>
                <a:blip r:embed="rId3"/>
                <a:stretch>
                  <a:fillRect l="-1493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1064494" y="1708027"/>
            <a:ext cx="6887390" cy="1199132"/>
            <a:chOff x="827584" y="1804754"/>
            <a:chExt cx="6887390" cy="1552878"/>
          </a:xfrm>
        </p:grpSpPr>
        <p:cxnSp>
          <p:nvCxnSpPr>
            <p:cNvPr id="204" name="Straight Arrow Connector 203"/>
            <p:cNvCxnSpPr/>
            <p:nvPr/>
          </p:nvCxnSpPr>
          <p:spPr>
            <a:xfrm>
              <a:off x="3275856" y="2204864"/>
              <a:ext cx="4340184" cy="0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grpSp>
          <p:nvGrpSpPr>
            <p:cNvPr id="248" name="Group 247"/>
            <p:cNvGrpSpPr/>
            <p:nvPr/>
          </p:nvGrpSpPr>
          <p:grpSpPr>
            <a:xfrm>
              <a:off x="3316902" y="1875200"/>
              <a:ext cx="3528907" cy="326616"/>
              <a:chOff x="3198641" y="5289131"/>
              <a:chExt cx="3297577" cy="495381"/>
            </a:xfrm>
          </p:grpSpPr>
          <p:sp>
            <p:nvSpPr>
              <p:cNvPr id="249" name="Rectangle 248"/>
              <p:cNvSpPr/>
              <p:nvPr/>
            </p:nvSpPr>
            <p:spPr>
              <a:xfrm>
                <a:off x="3371994" y="5391515"/>
                <a:ext cx="650655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3199094" y="5391515"/>
                <a:ext cx="168235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251" name="Straight Connector 250"/>
              <p:cNvCxnSpPr/>
              <p:nvPr/>
            </p:nvCxnSpPr>
            <p:spPr>
              <a:xfrm>
                <a:off x="3198641" y="5289131"/>
                <a:ext cx="821531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52" name="Straight Connector 251"/>
              <p:cNvCxnSpPr/>
              <p:nvPr/>
            </p:nvCxnSpPr>
            <p:spPr>
              <a:xfrm>
                <a:off x="4022554" y="529530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53" name="Straight Connector 252"/>
              <p:cNvCxnSpPr/>
              <p:nvPr/>
            </p:nvCxnSpPr>
            <p:spPr>
              <a:xfrm>
                <a:off x="4022554" y="5784512"/>
                <a:ext cx="82391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sp>
            <p:nvSpPr>
              <p:cNvPr id="254" name="Rectangle 253"/>
              <p:cNvSpPr/>
              <p:nvPr/>
            </p:nvSpPr>
            <p:spPr>
              <a:xfrm>
                <a:off x="5021746" y="5391515"/>
                <a:ext cx="650655" cy="392997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4848846" y="5391515"/>
                <a:ext cx="168235" cy="392997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cxnSp>
            <p:nvCxnSpPr>
              <p:cNvPr id="256" name="Straight Connector 255"/>
              <p:cNvCxnSpPr/>
              <p:nvPr/>
            </p:nvCxnSpPr>
            <p:spPr>
              <a:xfrm>
                <a:off x="4848393" y="5297719"/>
                <a:ext cx="821531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57" name="Straight Connector 256"/>
              <p:cNvCxnSpPr/>
              <p:nvPr/>
            </p:nvCxnSpPr>
            <p:spPr>
              <a:xfrm>
                <a:off x="5672306" y="529530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58" name="Straight Connector 257"/>
              <p:cNvCxnSpPr/>
              <p:nvPr/>
            </p:nvCxnSpPr>
            <p:spPr>
              <a:xfrm>
                <a:off x="5672306" y="5784512"/>
                <a:ext cx="823912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59" name="Straight Connector 258"/>
              <p:cNvCxnSpPr/>
              <p:nvPr/>
            </p:nvCxnSpPr>
            <p:spPr>
              <a:xfrm>
                <a:off x="4853911" y="529530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60" name="Straight Connector 259"/>
              <p:cNvCxnSpPr/>
              <p:nvPr/>
            </p:nvCxnSpPr>
            <p:spPr>
              <a:xfrm>
                <a:off x="3198641" y="5295302"/>
                <a:ext cx="0" cy="48921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</p:grpSp>
        <p:sp>
          <p:nvSpPr>
            <p:cNvPr id="264" name="TextBox 263"/>
            <p:cNvSpPr txBox="1"/>
            <p:nvPr/>
          </p:nvSpPr>
          <p:spPr>
            <a:xfrm>
              <a:off x="7143287" y="2155145"/>
              <a:ext cx="571687" cy="30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</a:rPr>
                <a:t>Time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27584" y="1804754"/>
              <a:ext cx="21002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Option 1 for LDR:</a:t>
              </a: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834088" y="2669912"/>
              <a:ext cx="21291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Option 2 for LDR:</a:t>
              </a:r>
            </a:p>
          </p:txBody>
        </p:sp>
        <p:grpSp>
          <p:nvGrpSpPr>
            <p:cNvPr id="570" name="Group 569"/>
            <p:cNvGrpSpPr/>
            <p:nvPr/>
          </p:nvGrpSpPr>
          <p:grpSpPr>
            <a:xfrm>
              <a:off x="3275857" y="2670696"/>
              <a:ext cx="4439117" cy="594854"/>
              <a:chOff x="2701198" y="3692616"/>
              <a:chExt cx="4246995" cy="594854"/>
            </a:xfrm>
          </p:grpSpPr>
          <p:cxnSp>
            <p:nvCxnSpPr>
              <p:cNvPr id="571" name="Straight Arrow Connector 570"/>
              <p:cNvCxnSpPr/>
              <p:nvPr/>
            </p:nvCxnSpPr>
            <p:spPr>
              <a:xfrm>
                <a:off x="2701198" y="4030678"/>
                <a:ext cx="4152343" cy="0"/>
              </a:xfrm>
              <a:prstGeom prst="straightConnector1">
                <a:avLst/>
              </a:prstGeom>
              <a:noFill/>
              <a:ln w="6350" cap="flat" cmpd="sng" algn="ctr">
                <a:solidFill>
                  <a:sysClr val="windowText" lastClr="000000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572" name="Straight Connector 571"/>
              <p:cNvCxnSpPr/>
              <p:nvPr/>
            </p:nvCxnSpPr>
            <p:spPr>
              <a:xfrm>
                <a:off x="2740468" y="3692616"/>
                <a:ext cx="841113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3" name="Straight Connector 572"/>
              <p:cNvCxnSpPr/>
              <p:nvPr/>
            </p:nvCxnSpPr>
            <p:spPr>
              <a:xfrm>
                <a:off x="3584020" y="3696788"/>
                <a:ext cx="0" cy="330765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4" name="Straight Connector 573"/>
              <p:cNvCxnSpPr/>
              <p:nvPr/>
            </p:nvCxnSpPr>
            <p:spPr>
              <a:xfrm>
                <a:off x="3584020" y="4027553"/>
                <a:ext cx="843551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5" name="Straight Connector 574"/>
              <p:cNvCxnSpPr/>
              <p:nvPr/>
            </p:nvCxnSpPr>
            <p:spPr>
              <a:xfrm>
                <a:off x="4429543" y="3698423"/>
                <a:ext cx="841113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6" name="Straight Connector 575"/>
              <p:cNvCxnSpPr/>
              <p:nvPr/>
            </p:nvCxnSpPr>
            <p:spPr>
              <a:xfrm>
                <a:off x="5273095" y="3696788"/>
                <a:ext cx="0" cy="330765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7" name="Straight Connector 576"/>
              <p:cNvCxnSpPr/>
              <p:nvPr/>
            </p:nvCxnSpPr>
            <p:spPr>
              <a:xfrm>
                <a:off x="5273095" y="4027553"/>
                <a:ext cx="843551" cy="0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8" name="Straight Connector 577"/>
              <p:cNvCxnSpPr/>
              <p:nvPr/>
            </p:nvCxnSpPr>
            <p:spPr>
              <a:xfrm>
                <a:off x="4435193" y="3696788"/>
                <a:ext cx="0" cy="330765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579" name="Straight Connector 578"/>
              <p:cNvCxnSpPr/>
              <p:nvPr/>
            </p:nvCxnSpPr>
            <p:spPr>
              <a:xfrm>
                <a:off x="2740468" y="3696788"/>
                <a:ext cx="0" cy="330765"/>
              </a:xfrm>
              <a:prstGeom prst="line">
                <a:avLst/>
              </a:prstGeom>
              <a:noFill/>
              <a:ln w="19050" cap="flat" cmpd="sng" algn="ctr">
                <a:solidFill>
                  <a:srgbClr val="FF0000"/>
                </a:solidFill>
                <a:prstDash val="solid"/>
                <a:miter lim="800000"/>
              </a:ln>
              <a:effectLst/>
            </p:spPr>
          </p:cxnSp>
          <p:sp>
            <p:nvSpPr>
              <p:cNvPr id="580" name="TextBox 579"/>
              <p:cNvSpPr txBox="1"/>
              <p:nvPr/>
            </p:nvSpPr>
            <p:spPr>
              <a:xfrm>
                <a:off x="6401248" y="3979693"/>
                <a:ext cx="5469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685800" eaLnBrk="1" fontAlgn="auto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400" dirty="0">
                    <a:solidFill>
                      <a:prstClr val="black"/>
                    </a:solidFill>
                    <a:latin typeface="Calibri"/>
                    <a:ea typeface="+mn-ea"/>
                  </a:rPr>
                  <a:t>Time</a:t>
                </a:r>
              </a:p>
            </p:txBody>
          </p:sp>
          <p:sp>
            <p:nvSpPr>
              <p:cNvPr id="581" name="Rectangle 580"/>
              <p:cNvSpPr/>
              <p:nvPr/>
            </p:nvSpPr>
            <p:spPr>
              <a:xfrm>
                <a:off x="2848607" y="3750603"/>
                <a:ext cx="315252" cy="27141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2" name="Rectangle 581"/>
              <p:cNvSpPr/>
              <p:nvPr/>
            </p:nvSpPr>
            <p:spPr>
              <a:xfrm>
                <a:off x="2746803" y="3750603"/>
                <a:ext cx="101804" cy="271410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sp>
            <p:nvSpPr>
              <p:cNvPr id="583" name="Rectangle 582"/>
              <p:cNvSpPr/>
              <p:nvPr/>
            </p:nvSpPr>
            <p:spPr>
              <a:xfrm>
                <a:off x="3261514" y="3750603"/>
                <a:ext cx="315252" cy="27141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4" name="Rectangle 583"/>
              <p:cNvSpPr/>
              <p:nvPr/>
            </p:nvSpPr>
            <p:spPr>
              <a:xfrm>
                <a:off x="3159710" y="3750603"/>
                <a:ext cx="101804" cy="271410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sp>
            <p:nvSpPr>
              <p:cNvPr id="585" name="Rectangle 584"/>
              <p:cNvSpPr/>
              <p:nvPr/>
            </p:nvSpPr>
            <p:spPr>
              <a:xfrm>
                <a:off x="4544174" y="3755324"/>
                <a:ext cx="315252" cy="27141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6" name="Rectangle 585"/>
              <p:cNvSpPr/>
              <p:nvPr/>
            </p:nvSpPr>
            <p:spPr>
              <a:xfrm>
                <a:off x="4442370" y="3755324"/>
                <a:ext cx="101804" cy="271410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  <p:sp>
            <p:nvSpPr>
              <p:cNvPr id="587" name="Rectangle 586"/>
              <p:cNvSpPr/>
              <p:nvPr/>
            </p:nvSpPr>
            <p:spPr>
              <a:xfrm>
                <a:off x="4957081" y="3755324"/>
                <a:ext cx="315252" cy="27141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88" name="Rectangle 587"/>
              <p:cNvSpPr/>
              <p:nvPr/>
            </p:nvSpPr>
            <p:spPr>
              <a:xfrm>
                <a:off x="4855277" y="3755324"/>
                <a:ext cx="101804" cy="271410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6858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CP</a:t>
                </a:r>
              </a:p>
            </p:txBody>
          </p:sp>
        </p:grpSp>
        <p:cxnSp>
          <p:nvCxnSpPr>
            <p:cNvPr id="756" name="Straight Arrow Connector 755"/>
            <p:cNvCxnSpPr/>
            <p:nvPr/>
          </p:nvCxnSpPr>
          <p:spPr bwMode="auto">
            <a:xfrm>
              <a:off x="3343523" y="3089054"/>
              <a:ext cx="38327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7" name="Rectangle 756"/>
                <p:cNvSpPr/>
                <p:nvPr/>
              </p:nvSpPr>
              <p:spPr>
                <a:xfrm>
                  <a:off x="3343523" y="3080633"/>
                  <a:ext cx="41158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>
                      <a:solidFill>
                        <a:prstClr val="black"/>
                      </a:solidFill>
                      <a:latin typeface="Calibri"/>
                    </a:rPr>
                    <a:t>2</a:t>
                  </a:r>
                  <a14:m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757" name="Rectangle 7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3523" y="3080633"/>
                  <a:ext cx="411588" cy="276999"/>
                </a:xfrm>
                <a:prstGeom prst="rect">
                  <a:avLst/>
                </a:prstGeom>
                <a:blipFill>
                  <a:blip r:embed="rId4"/>
                  <a:stretch>
                    <a:fillRect t="-2857" b="-5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58" name="Straight Arrow Connector 757"/>
            <p:cNvCxnSpPr/>
            <p:nvPr/>
          </p:nvCxnSpPr>
          <p:spPr bwMode="auto">
            <a:xfrm>
              <a:off x="3307429" y="2300045"/>
              <a:ext cx="89309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59" name="Rectangle 758"/>
                <p:cNvSpPr/>
                <p:nvPr/>
              </p:nvSpPr>
              <p:spPr>
                <a:xfrm>
                  <a:off x="3483641" y="2291624"/>
                  <a:ext cx="41158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200" dirty="0">
                      <a:solidFill>
                        <a:prstClr val="black"/>
                      </a:solidFill>
                      <a:latin typeface="Calibri"/>
                    </a:rPr>
                    <a:t>4</a:t>
                  </a:r>
                  <a14:m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</m:oMath>
                  </a14:m>
                  <a:r>
                    <a:rPr lang="en-US" sz="1200" dirty="0">
                      <a:solidFill>
                        <a:schemeClr val="tx1"/>
                      </a:solidFill>
                    </a:rPr>
                    <a:t>s</a:t>
                  </a:r>
                </a:p>
              </p:txBody>
            </p:sp>
          </mc:Choice>
          <mc:Fallback xmlns="">
            <p:sp>
              <p:nvSpPr>
                <p:cNvPr id="759" name="Rectangle 7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3641" y="2291624"/>
                  <a:ext cx="411588" cy="276999"/>
                </a:xfrm>
                <a:prstGeom prst="rect">
                  <a:avLst/>
                </a:prstGeom>
                <a:blipFill>
                  <a:blip r:embed="rId5"/>
                  <a:stretch>
                    <a:fillRect t="-2857" b="-5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859996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381FC1-741B-44F5-A7D5-1E0C5992DB77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1646</Words>
  <Application>Microsoft Office PowerPoint</Application>
  <PresentationFormat>On-screen Show (4:3)</PresentationFormat>
  <Paragraphs>449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Cambria Math</vt:lpstr>
      <vt:lpstr>Times New Roman</vt:lpstr>
      <vt:lpstr>Office Theme</vt:lpstr>
      <vt:lpstr>Document</vt:lpstr>
      <vt:lpstr>OOK Waveform for FDMA</vt:lpstr>
      <vt:lpstr>Introduction</vt:lpstr>
      <vt:lpstr>Problem Statement</vt:lpstr>
      <vt:lpstr>Transmitter Block Diagram (HDR)</vt:lpstr>
      <vt:lpstr>Golay Complementary Sequences</vt:lpstr>
      <vt:lpstr>Generating a Length 7 Sequence with nulled DC tone (Single Channel)</vt:lpstr>
      <vt:lpstr>Concatenating Golay Sequences (Multiple Channels) 1/2</vt:lpstr>
      <vt:lpstr>Concatenating Golay Sequences (Multiple Channels) 2/2</vt:lpstr>
      <vt:lpstr>Handling FDMed LDR and HDR WUSs</vt:lpstr>
      <vt:lpstr>FDMed HDR and LDR WUSs with Golay-based Sequences</vt:lpstr>
      <vt:lpstr>Simulation Assumptions</vt:lpstr>
      <vt:lpstr>Numerical Analysis – Case 1  (2 HDRs)</vt:lpstr>
      <vt:lpstr>Numerical Analysis – Case 2  (4 HDRs)</vt:lpstr>
      <vt:lpstr>Numerical Analysis – Case 3  (2 HDRs, 2LDRs)</vt:lpstr>
      <vt:lpstr>Numerical Analysis – Case 4 (1 HDR, 3 LDRs)</vt:lpstr>
      <vt:lpstr>Numerical Analysis – Case 5 (4 LDRs)</vt:lpstr>
      <vt:lpstr>Conclusion</vt:lpstr>
      <vt:lpstr>Appendix</vt:lpstr>
      <vt:lpstr>PAPR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2018-04-13T15:31:50Z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