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5249" r:id="rId2"/>
    <p:sldMasterId id="2147483662" r:id="rId3"/>
  </p:sldMasterIdLst>
  <p:notesMasterIdLst>
    <p:notesMasterId r:id="rId29"/>
  </p:notesMasterIdLst>
  <p:handoutMasterIdLst>
    <p:handoutMasterId r:id="rId30"/>
  </p:handoutMasterIdLst>
  <p:sldIdLst>
    <p:sldId id="269" r:id="rId4"/>
    <p:sldId id="295" r:id="rId5"/>
    <p:sldId id="312" r:id="rId6"/>
    <p:sldId id="300" r:id="rId7"/>
    <p:sldId id="296" r:id="rId8"/>
    <p:sldId id="313" r:id="rId9"/>
    <p:sldId id="297" r:id="rId10"/>
    <p:sldId id="298" r:id="rId11"/>
    <p:sldId id="301" r:id="rId12"/>
    <p:sldId id="314" r:id="rId13"/>
    <p:sldId id="299" r:id="rId14"/>
    <p:sldId id="304" r:id="rId15"/>
    <p:sldId id="302" r:id="rId16"/>
    <p:sldId id="303" r:id="rId17"/>
    <p:sldId id="315" r:id="rId18"/>
    <p:sldId id="305" r:id="rId19"/>
    <p:sldId id="306" r:id="rId20"/>
    <p:sldId id="316" r:id="rId21"/>
    <p:sldId id="307" r:id="rId22"/>
    <p:sldId id="308" r:id="rId23"/>
    <p:sldId id="309" r:id="rId24"/>
    <p:sldId id="310" r:id="rId25"/>
    <p:sldId id="311" r:id="rId26"/>
    <p:sldId id="318" r:id="rId27"/>
    <p:sldId id="317" r:id="rId2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7" autoAdjust="0"/>
    <p:restoredTop sz="96374" autoAdjust="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536" y="48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F24E74B-3BB7-408A-9711-CCB3CC1984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802.11-18/0674r0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FFD04CE-2C02-4239-9F1A-414BEFA665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fld id="{D13A23AA-4191-4E80-BBE4-22E7A8F8D837}" type="datetime1">
              <a:rPr lang="en-US" smtClean="0"/>
              <a:t>7/11/2018</a:t>
            </a:fld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DAC225F-2F3B-47E2-8269-DF6F1145678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DBD9B6D-CB36-47B3-9B80-DD723BEFC3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4CB37C69-CF13-4369-B95D-0F6E0B169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120C5736-E282-493D-9447-18A0F27C9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D1B469C3-27BB-4116-9F03-79D7D76F8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73F24064-61A8-4077-93D3-FA1811000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8655BE5-82AA-4820-AAD1-3579552265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802.11-18/0674r0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C3DCF00-65E0-49F8-BE4F-6AF9D7E8D56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5250"/>
            <a:ext cx="12271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fld id="{5BDB96D3-CB11-4493-999D-E9EC0E34CD8E}" type="datetime1">
              <a:rPr lang="en-US" smtClean="0"/>
              <a:t>7/9/2018</a:t>
            </a:fld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8841EFE-59DE-4FD4-8BF4-F40C386F08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63EB428-C962-4AD2-8809-CAB40A7014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A60ADF77-AA17-412A-BBB3-7DA27E2DBE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Abhishek Patil, Qualcomm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23C2C1-55F2-4BF3-86CD-D487B773BE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0E73C22-8EE8-4214-936E-4563B4916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D0A94239-1BA7-420F-9B3D-314E73EED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D62775DC-4E56-492C-98E2-ACCAC456A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4B27F482-77E0-41D6-B635-9A6D2C8B4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754BB062-9A01-4412-AD0A-B0B52C8C51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E8267B-E827-4E7A-A3B5-728E055F0C35}" type="datetime1">
              <a:rPr lang="en-US" altLang="en-US" sz="1400" smtClean="0"/>
              <a:t>7/9/2018</a:t>
            </a:fld>
            <a:endParaRPr lang="en-US" altLang="en-US" sz="1400"/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BAB9568B-EC7A-4BF0-AB06-6AB441B7E97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Abhishek Patil, Qualcomm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63318B43-D67A-48F7-BBC0-50AD27FEE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53546D73-35BA-4089-A15F-001BA96C14F6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0D3F65B8-375A-4840-A25A-8099CC7E0C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C7E8F88F-BFF6-4B88-8646-CC0001775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9223" name="Header Placeholder 1">
            <a:extLst>
              <a:ext uri="{FF2B5EF4-FFF2-40B4-BE49-F238E27FC236}">
                <a16:creationId xmlns:a16="http://schemas.microsoft.com/office/drawing/2014/main" id="{80E20A93-D8B8-4397-9DF4-F1E39CF861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802.11-18/0674r0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FB253-8754-4EB7-A724-69B2972F20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57AB38-5CAB-4F71-9050-213679B9C8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A346FB-8F55-42C4-A3BD-38F5F6E8E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118B49-4E43-45BF-A73F-260C85360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0F34F3-3FE4-4AAE-BF95-BDE7CA58F4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B1B394-3450-4705-B8B1-A0E46444C6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3FA6CF-3B7A-4A3C-ADE4-46D5823B2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F4FD2DF-CE70-4450-9548-CD3E89285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8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C960DB-9B45-4E9E-A03F-77C70AE84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4AAD4F-7AC0-4024-8ADD-B56B8AAD2E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BBC74D-754D-4F5E-9BC0-F14C26482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CE5078-2725-4FF5-95B1-3821FD514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14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61BD15-EAFE-4A29-BACB-055613727E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54DFF3-9FC2-4777-A309-2FABC40EC5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4CF142-D47C-4CD3-BFB0-08449DD0BA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BB88A9-EC7F-42E4-93B8-035DDE409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8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DF69DF-DD31-40BB-9C61-E1DBC661FE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5B59DE-EC7A-4695-AB2A-8C50FFBD9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FA21A8-5A31-4DCD-A8B7-C4A09615F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28D856-0A43-40B5-AB23-4BA7BA1BC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60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E3412-0F88-4FEC-BEA2-90C99649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7395C-FE2F-4CCB-833B-DD013168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08DF9-22F2-491B-9AAC-DD0D12CD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0A57D-5F7F-4BB0-9155-7ECA9E88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A8CE7-56DC-4CB9-BA97-E044D7C8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7776E-320B-4AA1-B224-36B9D085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0D0F4-05C6-40D7-B191-EB5EA1DD7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D6F9A-97D7-4543-B95C-E9F194B4C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7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2090D-C56C-4515-8FE0-61D776C03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DCF74-9EA2-4F72-805A-C1712A2D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A091F-56D9-4CE3-A442-BB197439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8325-F602-48C6-9C97-337B5E724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32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5276F3B-B641-4B00-85B6-9AA4BA0D5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0555E-592A-4A6A-A12F-141F8EEA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68E543-7C8A-402A-9CBB-5814626E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EE300-DC44-421D-B67E-09D544B20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71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537EAB8-6313-4411-B2F0-61FA13DB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96D0F0-C97D-494D-BE1C-B4CC6813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C576CF-5CE1-4665-A38D-DA830DDE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6FBF8-7ABE-4420-8B0C-F1ABB9A78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84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C4605BB-E15F-4009-A5A0-A9211725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D89A97A-40DE-417C-94F6-BC80EC06F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A249ECD-6FC6-440C-9E47-56EDFF90D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FFA90-F633-4DE5-8DC4-BBF1E90FA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9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2EF91A0F-F6BC-4D6B-91E2-283AEDAC933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44B8231-5DEC-48BB-BA3F-119A7A3F3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1">
            <a:extLst>
              <a:ext uri="{FF2B5EF4-FFF2-40B4-BE49-F238E27FC236}">
                <a16:creationId xmlns:a16="http://schemas.microsoft.com/office/drawing/2014/main" id="{A54A2826-47CB-4BFD-B130-CA385053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7FCF5B1A-8FBB-4F84-8BEA-F25571E0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4BE54054-13E8-4686-A0CC-9989D99A5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1E2521-9D64-4C84-AE2E-207FBC0329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67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B86FAD0-6408-4003-8C8C-B57F102F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E106DD-FA85-4506-8887-F37AC0DE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03F2121-1D8E-4C56-A0BF-3E0D6230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4A716-DC76-41B5-A36D-F993E1CA9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385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BCE2A13-75AE-4566-B9A9-53C3AA5D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CB89FA-6D3D-4810-A474-A1524E53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EDB118-6A2D-467C-9B30-F34BF0CF6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C305D-1F88-4CEB-943B-E0E11FD05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76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086737-0073-4EBE-9A45-DAB25E52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720E43-CB47-44B8-96DA-E07887670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57137-5CE8-437D-B877-1AEF1C6A7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2067F-9968-4E61-BA15-6501A9CD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62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6FBB3-E852-49BD-8748-F5E190A60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7A60A-3B80-4246-A919-E9B8DE350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0D971-2C8A-4763-8D79-983FDBC1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C177-175B-4F60-8631-3E37780DF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327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84E41-FC6D-4D49-A3C4-04270478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6C32F-AD7D-489E-8401-28B88945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C73A5-4329-4EE3-9B15-EDC80C3FB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4F225-B544-4307-9507-893D3FF63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208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FE185-35A7-4F2A-92E6-C8A0C0C6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B099D-802A-4607-B2C7-9F52F8A64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01A4D-299A-4F68-BD45-508AD436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D315B-D776-4B72-AD3D-86FE99C33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234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A2780-2B5D-4CD3-A8FC-677561FF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258B7-6966-40CD-9655-A03E3259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5DBB1-98E6-47E4-9ACD-9A1661EC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A9BB-D84D-4310-AF14-9E00686D6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942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D5FB4-2FDF-4EE1-966B-CE940704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F9AFE-8A9B-4231-AC8C-EC2C9D85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BD4FA-5F73-4372-9E29-A2EA5082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35580-2BA0-4B59-9054-C75BE38C9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246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2ED39A-E027-45E4-AF53-9EE46D2F0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56B2ED-419A-4E69-AD2D-419B2F65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80E298-6D8C-4731-A98B-9B14BD42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76DF-C147-4AD2-8A8D-A6DEB98AE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011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9415B62-32CA-47C7-8BC6-F7070CC8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642D5D-88D2-450F-84C4-F94C41E8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FD4EA2-08B7-43A3-909A-3367A2DA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2F296-DD80-45C6-8D6D-B3F74F63E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8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3B2745-4EE0-48DA-8EFC-2413E09D6A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CDF051-E3BC-4CDD-B003-430A9D64AF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29425" y="6475413"/>
            <a:ext cx="17145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6EA28F-DBFC-4BE4-A174-31421D5D9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D39903-7735-4CC2-9F58-8AF083713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691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A44116A-B9FB-4F2F-9CEB-1EFD881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69D9749-6CDC-4843-B480-E09C3CA2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5FB28E-A7BA-44B1-B056-0959C770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14304-780F-45F1-8C05-B73E439DD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219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F4F65C3-0152-41F9-86DC-21FF6EF4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B116D00-3EB3-4474-9545-FA219772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DB285DA-EEB2-4884-8BFF-CD56885CB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32E8-6275-44DF-ABBE-2B4049840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7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82E11D-5A93-400A-BA0E-CEAF86AF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B0924A-C5C7-4790-9D07-4AB60DF3C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DE7769-42C5-417F-BFA6-C26ED15A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356A4-6B67-4267-A6EC-8477ECA68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159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44ED22-E6FF-47DE-8A7B-34DDD27E8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ACDC01-766F-4822-852C-0EC49E3F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05EBD4-25EB-4289-803F-000DFE2C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FF153-BD3E-4F01-9DF1-592F9C7D2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887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7DDD4-F4AF-494D-A9EC-A069029C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B4E02-D4B3-4B54-93D2-A8BC7569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32A33-BACD-4E93-9869-42E1BAFE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C9C05-AAA5-4A66-884E-B6898818B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527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A9755-9A89-4550-8716-C3ADDA8AE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A2FE5-95E1-49D5-BB90-C0AD5FCA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1C257-20EC-4135-8FE3-DA1368F6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509F-7E86-429F-B75D-490BCD869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9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74C404-C411-4BFE-B6C5-F0B97F4EFC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56D7E8-65F6-40B0-9473-463E47D78D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51E47F-D504-4C97-97F3-EB06308EC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4560F-BE86-478A-BA52-57E4C12C0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0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BCDD56-49BF-4283-BCFA-E7B64D701A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AB098D-77F0-4075-AB9B-6B782C230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C862B6B-A1B7-4BED-ABE8-F2B6B9F75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B4BE14-069C-4888-8370-DC75CA9AD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3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1142CC6-CA38-4ACE-B5CA-8D835A2FF0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E10407-3216-48C9-B184-8D9D8E1EA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824A45-EDE0-43FD-AF90-0BDD35EFA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AD6F26-DE9E-4902-969D-E44BB4C09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6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0E4784-AA38-4375-8BBF-C50B41B3C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A5CEE4-396D-4B40-9D15-80EC366621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5FAB7C-AC0B-45BD-A567-BD3284CF4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FD34F-3887-4711-B463-5945FAD44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8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333F58-CC62-49DF-84E7-9C6F8E50B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BB6945-3FB2-4D87-BC25-ED6C5868E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4F6A6E-854C-48E5-9257-071E4F430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61995F-EBC3-4635-981B-A23628A14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3E1E63-B7B6-4A22-8A06-0547D63F5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E26A2D-ED11-4752-A58D-BB21C0FE4A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6C0D5E-1CE7-407E-AE2B-FDC6A83EA6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1BC9D5-AC52-46D3-B93D-BE993ED0E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1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96D53FB-6444-4617-B7BA-3FC347479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DD2FFDC-AEBE-43A5-A06A-65C95F68B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693035-99E3-4578-9EAE-8C956E69D4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044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3BC26A4-D42D-4062-99E0-5502A9C86A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0BCFCC1-D945-4899-907E-D7F0BEA741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B0625DB2-8B3C-4710-9A11-4FF7D346B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FED44E0-AF79-436F-A0B5-BE1F8FD73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802.11-18/0674r3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3081D8DF-AF3F-4A99-A08B-FB11F6812E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8649240-8A31-4226-B863-FDB0BAB79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16D7A047-F286-4130-9B51-9FBE473E8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85" r:id="rId1"/>
    <p:sldLayoutId id="2147485918" r:id="rId2"/>
    <p:sldLayoutId id="2147485919" r:id="rId3"/>
    <p:sldLayoutId id="2147485886" r:id="rId4"/>
    <p:sldLayoutId id="2147485887" r:id="rId5"/>
    <p:sldLayoutId id="2147485888" r:id="rId6"/>
    <p:sldLayoutId id="2147485889" r:id="rId7"/>
    <p:sldLayoutId id="2147485890" r:id="rId8"/>
    <p:sldLayoutId id="2147485891" r:id="rId9"/>
    <p:sldLayoutId id="2147485892" r:id="rId10"/>
    <p:sldLayoutId id="2147485893" r:id="rId11"/>
    <p:sldLayoutId id="2147485894" r:id="rId12"/>
    <p:sldLayoutId id="214748589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D31ABE2-4A59-4568-B252-F1A5B331FA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A31E74DF-7595-41F6-834A-66791D1E1C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7D757-9847-40DB-B676-C5CD3CEB7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073C3-E42C-4B08-A755-D468EAB1C9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91E05-A2A5-404A-B6D0-9D6136EAF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E273A7-D90D-4CF2-8349-83934AED4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6" r:id="rId1"/>
    <p:sldLayoutId id="2147485897" r:id="rId2"/>
    <p:sldLayoutId id="2147485898" r:id="rId3"/>
    <p:sldLayoutId id="2147485899" r:id="rId4"/>
    <p:sldLayoutId id="2147485900" r:id="rId5"/>
    <p:sldLayoutId id="2147485901" r:id="rId6"/>
    <p:sldLayoutId id="2147485902" r:id="rId7"/>
    <p:sldLayoutId id="2147485903" r:id="rId8"/>
    <p:sldLayoutId id="2147485904" r:id="rId9"/>
    <p:sldLayoutId id="2147485905" r:id="rId10"/>
    <p:sldLayoutId id="2147485906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3D2F72BF-3915-454E-8A66-8974ECFA7A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E1646994-5D25-46B8-9DBC-5161DDC58A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DB200-59A3-4079-BE20-355D763A1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B1D9A-79FA-405E-B74C-7359AB69E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1DD1C-DD3A-45F3-B222-F0A5E1DCF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453A3D-27EF-465E-9D12-9E2805FE4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7" r:id="rId1"/>
    <p:sldLayoutId id="2147485908" r:id="rId2"/>
    <p:sldLayoutId id="2147485909" r:id="rId3"/>
    <p:sldLayoutId id="2147485910" r:id="rId4"/>
    <p:sldLayoutId id="2147485911" r:id="rId5"/>
    <p:sldLayoutId id="2147485912" r:id="rId6"/>
    <p:sldLayoutId id="2147485913" r:id="rId7"/>
    <p:sldLayoutId id="2147485914" r:id="rId8"/>
    <p:sldLayoutId id="2147485915" r:id="rId9"/>
    <p:sldLayoutId id="2147485916" r:id="rId10"/>
    <p:sldLayoutId id="214748591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>
            <a:extLst>
              <a:ext uri="{FF2B5EF4-FFF2-40B4-BE49-F238E27FC236}">
                <a16:creationId xmlns:a16="http://schemas.microsoft.com/office/drawing/2014/main" id="{29E5E5B4-A389-494A-B957-C829BAA3AB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8E7FB621-ACC6-4597-B9E3-0C2B5F8D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29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526A4665-0F0D-4173-AE4F-89883262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E4DA94D-0022-4E25-9986-46AEABC6CC1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E775CD7E-5690-4B60-B374-E1A36E7AA1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 err="1"/>
              <a:t>REVmd</a:t>
            </a:r>
            <a:r>
              <a:rPr lang="en-US" altLang="en-US" sz="2800" dirty="0"/>
              <a:t> LB232 CIDs assigned to Abhishek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70064B58-0C75-4CD4-874F-2D3889136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2018-April</a:t>
            </a:r>
            <a:endParaRPr lang="en-US" altLang="en-US" sz="2000" b="0" dirty="0"/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25C85CB7-AE00-4D91-8BAE-1DA6749B9E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2788" y="2892425"/>
          <a:ext cx="7173912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Document" r:id="rId4" imgW="8265012" imgH="2801210" progId="Word.Document.8">
                  <p:embed/>
                </p:oleObj>
              </mc:Choice>
              <mc:Fallback>
                <p:oleObj name="Document" r:id="rId4" imgW="8265012" imgH="28012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2892425"/>
                        <a:ext cx="7173912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A624DDBC-2EF0-4F2B-8C95-95F2CCB84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title 7">
            <a:extLst>
              <a:ext uri="{FF2B5EF4-FFF2-40B4-BE49-F238E27FC236}">
                <a16:creationId xmlns:a16="http://schemas.microsoft.com/office/drawing/2014/main" id="{2ED1A437-676E-4B52-9DE9-73C0F021AD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(3) Conditional Inheritance</a:t>
            </a:r>
          </a:p>
        </p:txBody>
      </p:sp>
      <p:sp>
        <p:nvSpPr>
          <p:cNvPr id="17411" name="Title 6">
            <a:extLst>
              <a:ext uri="{FF2B5EF4-FFF2-40B4-BE49-F238E27FC236}">
                <a16:creationId xmlns:a16="http://schemas.microsoft.com/office/drawing/2014/main" id="{66360829-D094-4289-916B-3563AB33A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7DA90DE8-4688-42E3-B057-0057A060DD0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9A8D5C11-962A-40F8-9143-D813DB402F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7414" name="Slide Number Placeholder 5">
            <a:extLst>
              <a:ext uri="{FF2B5EF4-FFF2-40B4-BE49-F238E27FC236}">
                <a16:creationId xmlns:a16="http://schemas.microsoft.com/office/drawing/2014/main" id="{924A3467-EAC3-4F5F-846B-832EF9EBF5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D42E4045-B0EE-4BE7-B14B-421A2F7D3CB0}" type="slidenum">
              <a:rPr lang="en-US" altLang="en-US" sz="1200" b="0" smtClean="0"/>
              <a:pPr/>
              <a:t>10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>
            <a:extLst>
              <a:ext uri="{FF2B5EF4-FFF2-40B4-BE49-F238E27FC236}">
                <a16:creationId xmlns:a16="http://schemas.microsoft.com/office/drawing/2014/main" id="{BD8EBD65-9766-4900-86A0-F330F202BB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dirty="0"/>
              <a:t>Background: Per spec:</a:t>
            </a:r>
          </a:p>
          <a:p>
            <a:pPr lvl="1">
              <a:defRPr/>
            </a:pPr>
            <a:r>
              <a:rPr lang="en-US" altLang="en-US" dirty="0"/>
              <a:t>If an element X is advertised in the mgmt. frame transmitted by the </a:t>
            </a:r>
            <a:r>
              <a:rPr lang="en-US" altLang="en-US" dirty="0" err="1"/>
              <a:t>TxBSSID</a:t>
            </a:r>
            <a:r>
              <a:rPr lang="en-US" altLang="en-US" dirty="0"/>
              <a:t> and not present in the </a:t>
            </a:r>
            <a:r>
              <a:rPr lang="en-US" altLang="en-US" dirty="0" err="1"/>
              <a:t>nonTxBSSID</a:t>
            </a:r>
            <a:r>
              <a:rPr lang="en-US" altLang="en-US" dirty="0"/>
              <a:t> profile, then a STA associated with that </a:t>
            </a:r>
            <a:r>
              <a:rPr lang="en-US" altLang="en-US" dirty="0" err="1"/>
              <a:t>nonTxBSSID</a:t>
            </a:r>
            <a:r>
              <a:rPr lang="en-US" altLang="en-US" dirty="0"/>
              <a:t> shall use (inherit) the values of the element X as advertised by the </a:t>
            </a:r>
            <a:r>
              <a:rPr lang="en-US" altLang="en-US" dirty="0" err="1"/>
              <a:t>TxBSSID</a:t>
            </a:r>
            <a:r>
              <a:rPr lang="en-US" altLang="en-US" dirty="0"/>
              <a:t>. </a:t>
            </a:r>
          </a:p>
          <a:p>
            <a:pPr lvl="1">
              <a:defRPr/>
            </a:pPr>
            <a:r>
              <a:rPr lang="en-US" altLang="en-US" dirty="0"/>
              <a:t>If a </a:t>
            </a:r>
            <a:r>
              <a:rPr lang="en-US" altLang="en-US" dirty="0" err="1"/>
              <a:t>nonTxBSSID</a:t>
            </a:r>
            <a:r>
              <a:rPr lang="en-US" altLang="en-US" dirty="0"/>
              <a:t> wants to have a different value for element X, it can advertise element X in its </a:t>
            </a:r>
            <a:r>
              <a:rPr lang="en-US" altLang="en-US" dirty="0" err="1"/>
              <a:t>nonTxBSSID</a:t>
            </a:r>
            <a:r>
              <a:rPr lang="en-US" altLang="en-US" dirty="0"/>
              <a:t> profile with a different set of values.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For example, </a:t>
            </a:r>
          </a:p>
          <a:p>
            <a:pPr lvl="1">
              <a:defRPr/>
            </a:pPr>
            <a:r>
              <a:rPr lang="en-US" altLang="en-US" dirty="0" err="1"/>
              <a:t>TxBSSID</a:t>
            </a:r>
            <a:r>
              <a:rPr lang="en-US" altLang="en-US" dirty="0"/>
              <a:t> advertises TWT service periods every 20ms by advertising the appropriate parameter set in TWT element</a:t>
            </a:r>
          </a:p>
          <a:p>
            <a:pPr lvl="1">
              <a:defRPr/>
            </a:pPr>
            <a:r>
              <a:rPr lang="en-US" altLang="en-US" dirty="0" err="1"/>
              <a:t>nonTxBSSID</a:t>
            </a:r>
            <a:r>
              <a:rPr lang="en-US" altLang="en-US" dirty="0"/>
              <a:t> (with say BSSID index 1) sets up a TWT service period with different periodicity (say 30ms) by advertising its own TWT element in the corresponding </a:t>
            </a:r>
            <a:r>
              <a:rPr lang="en-US" altLang="en-US" dirty="0" err="1"/>
              <a:t>nonTxBSSID</a:t>
            </a:r>
            <a:r>
              <a:rPr lang="en-US" altLang="en-US" dirty="0"/>
              <a:t> profile.</a:t>
            </a:r>
          </a:p>
        </p:txBody>
      </p:sp>
      <p:sp>
        <p:nvSpPr>
          <p:cNvPr id="18435" name="Date Placeholder 2">
            <a:extLst>
              <a:ext uri="{FF2B5EF4-FFF2-40B4-BE49-F238E27FC236}">
                <a16:creationId xmlns:a16="http://schemas.microsoft.com/office/drawing/2014/main" id="{878DEDA7-DC86-414A-8400-5B8C9CE3027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8436" name="Footer Placeholder 3">
            <a:extLst>
              <a:ext uri="{FF2B5EF4-FFF2-40B4-BE49-F238E27FC236}">
                <a16:creationId xmlns:a16="http://schemas.microsoft.com/office/drawing/2014/main" id="{25C82365-BDEF-431F-9AC6-A7FA5B063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8437" name="Slide Number Placeholder 4">
            <a:extLst>
              <a:ext uri="{FF2B5EF4-FFF2-40B4-BE49-F238E27FC236}">
                <a16:creationId xmlns:a16="http://schemas.microsoft.com/office/drawing/2014/main" id="{5401F3AC-9572-40F9-8BCD-243B55FC19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580C73A-AFBB-4647-B7B3-FD14CED8385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18438" name="Title 5">
            <a:extLst>
              <a:ext uri="{FF2B5EF4-FFF2-40B4-BE49-F238E27FC236}">
                <a16:creationId xmlns:a16="http://schemas.microsoft.com/office/drawing/2014/main" id="{CF5538C0-2C33-49EE-BCB4-22FA314E4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Conditional Inheritance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>
            <a:extLst>
              <a:ext uri="{FF2B5EF4-FFF2-40B4-BE49-F238E27FC236}">
                <a16:creationId xmlns:a16="http://schemas.microsoft.com/office/drawing/2014/main" id="{7F7A526A-9B10-4265-BC26-CF9A1C7CBA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en-US" dirty="0"/>
              <a:t>Problem</a:t>
            </a:r>
          </a:p>
          <a:p>
            <a:pPr lvl="1"/>
            <a:r>
              <a:rPr lang="en-US" altLang="en-US" dirty="0"/>
              <a:t>The spec doesn’t allow a </a:t>
            </a:r>
            <a:r>
              <a:rPr lang="en-US" altLang="en-US" dirty="0" err="1"/>
              <a:t>nonTxBSSID</a:t>
            </a:r>
            <a:r>
              <a:rPr lang="en-US" altLang="en-US" dirty="0"/>
              <a:t> from not inheriting an element advertised by the </a:t>
            </a:r>
            <a:r>
              <a:rPr lang="en-US" altLang="en-US" dirty="0" err="1"/>
              <a:t>TxBSSID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For example, </a:t>
            </a:r>
          </a:p>
          <a:p>
            <a:pPr lvl="1"/>
            <a:r>
              <a:rPr lang="en-US" altLang="en-US" dirty="0" err="1"/>
              <a:t>nonTxBSSID</a:t>
            </a:r>
            <a:r>
              <a:rPr lang="en-US" altLang="en-US" dirty="0"/>
              <a:t> (with say BSSID index 2) doesn’t want to set-up or support TWT </a:t>
            </a:r>
            <a:r>
              <a:rPr lang="en-US" altLang="en-US" dirty="0">
                <a:sym typeface="Wingdings" panose="05000000000000000000" pitchFamily="2" charset="2"/>
              </a:rPr>
              <a:t> spec doesn’t provide a mechanism</a:t>
            </a:r>
            <a:endParaRPr lang="en-US" altLang="en-US" dirty="0"/>
          </a:p>
          <a:p>
            <a:pPr lvl="1"/>
            <a:r>
              <a:rPr lang="en-US" altLang="en-US" dirty="0"/>
              <a:t> STAs associated with BSSID-2 will expect inheritance from </a:t>
            </a:r>
            <a:r>
              <a:rPr lang="en-US" altLang="en-US" dirty="0" err="1"/>
              <a:t>TxBSSID</a:t>
            </a:r>
            <a:r>
              <a:rPr lang="en-US" altLang="en-US" dirty="0"/>
              <a:t> (i.e., TWT SPs every 20ms) </a:t>
            </a:r>
            <a:r>
              <a:rPr lang="en-US" altLang="en-US" dirty="0">
                <a:sym typeface="Wingdings" panose="05000000000000000000" pitchFamily="2" charset="2"/>
              </a:rPr>
              <a:t> leads to unexpected behavior</a:t>
            </a:r>
            <a:endParaRPr lang="en-US" altLang="en-US" dirty="0"/>
          </a:p>
        </p:txBody>
      </p:sp>
      <p:sp>
        <p:nvSpPr>
          <p:cNvPr id="19459" name="Title 2">
            <a:extLst>
              <a:ext uri="{FF2B5EF4-FFF2-40B4-BE49-F238E27FC236}">
                <a16:creationId xmlns:a16="http://schemas.microsoft.com/office/drawing/2014/main" id="{0D406804-E1F5-4732-BB53-4C07A9AED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Conditional Inheritance</a:t>
            </a:r>
          </a:p>
        </p:txBody>
      </p:sp>
      <p:sp>
        <p:nvSpPr>
          <p:cNvPr id="19460" name="Date Placeholder 3">
            <a:extLst>
              <a:ext uri="{FF2B5EF4-FFF2-40B4-BE49-F238E27FC236}">
                <a16:creationId xmlns:a16="http://schemas.microsoft.com/office/drawing/2014/main" id="{5B880019-CBE0-4B20-89A5-4CD4EA270C0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9461" name="Footer Placeholder 4">
            <a:extLst>
              <a:ext uri="{FF2B5EF4-FFF2-40B4-BE49-F238E27FC236}">
                <a16:creationId xmlns:a16="http://schemas.microsoft.com/office/drawing/2014/main" id="{DEE0CDBB-D611-4BF6-94C4-3381446ECE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9462" name="Slide Number Placeholder 5">
            <a:extLst>
              <a:ext uri="{FF2B5EF4-FFF2-40B4-BE49-F238E27FC236}">
                <a16:creationId xmlns:a16="http://schemas.microsoft.com/office/drawing/2014/main" id="{26611E94-2CB8-440F-A8DF-28AAD3175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EC21C582-890E-415A-A470-CDF7221CAA4F}" type="slidenum">
              <a:rPr lang="en-US" altLang="en-US" sz="1200" b="0" smtClean="0"/>
              <a:pPr/>
              <a:t>12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>
            <a:extLst>
              <a:ext uri="{FF2B5EF4-FFF2-40B4-BE49-F238E27FC236}">
                <a16:creationId xmlns:a16="http://schemas.microsoft.com/office/drawing/2014/main" id="{8E8AFBA3-03FD-472C-8467-E61D875BFF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a nonTxBSSID doesn’t want to inherit element X, it advertise element X in its nonTxBSSID profile with the Information field missing.</a:t>
            </a:r>
          </a:p>
          <a:p>
            <a:pPr lvl="1"/>
            <a:r>
              <a:rPr lang="en-US" altLang="en-US"/>
              <a:t>Element ID, Length and Element ID Extension are the only fields present.</a:t>
            </a:r>
          </a:p>
          <a:p>
            <a:pPr lvl="1"/>
            <a:r>
              <a:rPr lang="en-US" altLang="en-US"/>
              <a:t>Length field set to 0 or 1 depending on whether the element carries Element ID Extension field.</a:t>
            </a:r>
          </a:p>
          <a:p>
            <a:endParaRPr lang="en-US" altLang="en-US"/>
          </a:p>
        </p:txBody>
      </p:sp>
      <p:sp>
        <p:nvSpPr>
          <p:cNvPr id="20483" name="Title 2">
            <a:extLst>
              <a:ext uri="{FF2B5EF4-FFF2-40B4-BE49-F238E27FC236}">
                <a16:creationId xmlns:a16="http://schemas.microsoft.com/office/drawing/2014/main" id="{9918694D-6823-4FD5-8F70-C964F660D4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Resolution Summary</a:t>
            </a:r>
          </a:p>
        </p:txBody>
      </p:sp>
      <p:sp>
        <p:nvSpPr>
          <p:cNvPr id="20484" name="Date Placeholder 3">
            <a:extLst>
              <a:ext uri="{FF2B5EF4-FFF2-40B4-BE49-F238E27FC236}">
                <a16:creationId xmlns:a16="http://schemas.microsoft.com/office/drawing/2014/main" id="{B40BC576-4E81-451B-9238-3346A5427E9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0485" name="Footer Placeholder 4">
            <a:extLst>
              <a:ext uri="{FF2B5EF4-FFF2-40B4-BE49-F238E27FC236}">
                <a16:creationId xmlns:a16="http://schemas.microsoft.com/office/drawing/2014/main" id="{84BC6DA7-D3C1-409B-82A4-E46560B4E1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0486" name="Slide Number Placeholder 5">
            <a:extLst>
              <a:ext uri="{FF2B5EF4-FFF2-40B4-BE49-F238E27FC236}">
                <a16:creationId xmlns:a16="http://schemas.microsoft.com/office/drawing/2014/main" id="{39B44686-7C21-4DF6-873B-E35FB5B01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2AD66572-4E03-48FE-90C6-00C9852FA74D}" type="slidenum">
              <a:rPr lang="en-US" altLang="en-US" sz="1200" b="0" smtClean="0"/>
              <a:pPr/>
              <a:t>13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>
            <a:extLst>
              <a:ext uri="{FF2B5EF4-FFF2-40B4-BE49-F238E27FC236}">
                <a16:creationId xmlns:a16="http://schemas.microsoft.com/office/drawing/2014/main" id="{C449025D-60CE-4FDD-BD22-58F54EBB9D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doc 11-18/0675r0</a:t>
            </a:r>
          </a:p>
        </p:txBody>
      </p:sp>
      <p:sp>
        <p:nvSpPr>
          <p:cNvPr id="21507" name="Title 2">
            <a:extLst>
              <a:ext uri="{FF2B5EF4-FFF2-40B4-BE49-F238E27FC236}">
                <a16:creationId xmlns:a16="http://schemas.microsoft.com/office/drawing/2014/main" id="{0389071A-4691-416D-B3B2-EB0FD1877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1298</a:t>
            </a:r>
          </a:p>
        </p:txBody>
      </p:sp>
      <p:sp>
        <p:nvSpPr>
          <p:cNvPr id="21508" name="Date Placeholder 3">
            <a:extLst>
              <a:ext uri="{FF2B5EF4-FFF2-40B4-BE49-F238E27FC236}">
                <a16:creationId xmlns:a16="http://schemas.microsoft.com/office/drawing/2014/main" id="{179CDF32-231E-478E-9730-2D78F15D186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1509" name="Footer Placeholder 4">
            <a:extLst>
              <a:ext uri="{FF2B5EF4-FFF2-40B4-BE49-F238E27FC236}">
                <a16:creationId xmlns:a16="http://schemas.microsoft.com/office/drawing/2014/main" id="{6059347D-1072-459B-92A6-5CCB488BD6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1510" name="Slide Number Placeholder 5">
            <a:extLst>
              <a:ext uri="{FF2B5EF4-FFF2-40B4-BE49-F238E27FC236}">
                <a16:creationId xmlns:a16="http://schemas.microsoft.com/office/drawing/2014/main" id="{A6025518-C0BF-4E57-8FA1-B30B4E93C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B55DA031-878D-458A-874A-2946FEF8CF80}" type="slidenum">
              <a:rPr lang="en-US" altLang="en-US" sz="1200" b="0" smtClean="0"/>
              <a:pPr/>
              <a:t>14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ubtitle 7">
            <a:extLst>
              <a:ext uri="{FF2B5EF4-FFF2-40B4-BE49-F238E27FC236}">
                <a16:creationId xmlns:a16="http://schemas.microsoft.com/office/drawing/2014/main" id="{33F7547C-8102-4BB6-93CD-5FE64BFF36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(4) Editorial/Typo in 9.4.2.21.10</a:t>
            </a:r>
          </a:p>
        </p:txBody>
      </p:sp>
      <p:sp>
        <p:nvSpPr>
          <p:cNvPr id="22531" name="Title 6">
            <a:extLst>
              <a:ext uri="{FF2B5EF4-FFF2-40B4-BE49-F238E27FC236}">
                <a16:creationId xmlns:a16="http://schemas.microsoft.com/office/drawing/2014/main" id="{66CBAFC4-8CA7-4624-BEA7-D0F445A9F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2" name="Date Placeholder 3">
            <a:extLst>
              <a:ext uri="{FF2B5EF4-FFF2-40B4-BE49-F238E27FC236}">
                <a16:creationId xmlns:a16="http://schemas.microsoft.com/office/drawing/2014/main" id="{4D4CF634-FB96-44FC-9EEF-EA36F11F352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2533" name="Footer Placeholder 4">
            <a:extLst>
              <a:ext uri="{FF2B5EF4-FFF2-40B4-BE49-F238E27FC236}">
                <a16:creationId xmlns:a16="http://schemas.microsoft.com/office/drawing/2014/main" id="{8DCCDA89-160D-4962-80DF-760BC942E2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2534" name="Slide Number Placeholder 5">
            <a:extLst>
              <a:ext uri="{FF2B5EF4-FFF2-40B4-BE49-F238E27FC236}">
                <a16:creationId xmlns:a16="http://schemas.microsoft.com/office/drawing/2014/main" id="{9685D543-1746-4625-88F8-E7F7446BD1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F7D0B4AE-C63B-4EAD-89D6-7478733A187A}" type="slidenum">
              <a:rPr lang="en-US" altLang="en-US" sz="1200" b="0" smtClean="0"/>
              <a:pPr/>
              <a:t>15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>
            <a:extLst>
              <a:ext uri="{FF2B5EF4-FFF2-40B4-BE49-F238E27FC236}">
                <a16:creationId xmlns:a16="http://schemas.microsoft.com/office/drawing/2014/main" id="{2FA67A46-DAAB-40D8-A758-2D107A7D6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description for Co-Located BSSID List subfield (in section 9.4.2.21.10) makes reference to </a:t>
            </a:r>
            <a:r>
              <a:rPr lang="en-US" altLang="en-US" dirty="0" err="1"/>
              <a:t>MaxBSSID</a:t>
            </a:r>
            <a:r>
              <a:rPr lang="en-US" altLang="en-US" dirty="0"/>
              <a:t> Indicator field which is present in Multiple BSSID element (9.4.2.45).</a:t>
            </a:r>
          </a:p>
          <a:p>
            <a:endParaRPr lang="en-US" altLang="en-US" dirty="0"/>
          </a:p>
          <a:p>
            <a:r>
              <a:rPr lang="en-US" altLang="en-US" dirty="0"/>
              <a:t>However, the section reference points to 9.4.2.25 which corresponds to Vendor Specific element.</a:t>
            </a:r>
          </a:p>
        </p:txBody>
      </p:sp>
      <p:sp>
        <p:nvSpPr>
          <p:cNvPr id="23555" name="Title 2">
            <a:extLst>
              <a:ext uri="{FF2B5EF4-FFF2-40B4-BE49-F238E27FC236}">
                <a16:creationId xmlns:a16="http://schemas.microsoft.com/office/drawing/2014/main" id="{62BBBFA7-4D12-49ED-A5FF-974636EA4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Editorial/Typo in 9.4.2.21.10</a:t>
            </a:r>
          </a:p>
        </p:txBody>
      </p:sp>
      <p:sp>
        <p:nvSpPr>
          <p:cNvPr id="23556" name="Date Placeholder 3">
            <a:extLst>
              <a:ext uri="{FF2B5EF4-FFF2-40B4-BE49-F238E27FC236}">
                <a16:creationId xmlns:a16="http://schemas.microsoft.com/office/drawing/2014/main" id="{6CA0A5F9-58FA-4600-96E0-9D1FAF970C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1D1CA8F2-8257-485D-9B2F-A9720A0E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3558" name="Slide Number Placeholder 5">
            <a:extLst>
              <a:ext uri="{FF2B5EF4-FFF2-40B4-BE49-F238E27FC236}">
                <a16:creationId xmlns:a16="http://schemas.microsoft.com/office/drawing/2014/main" id="{7E42B07D-97CE-4E87-A6AF-F569CC48A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4EFF2A52-346A-4AF1-952C-61F83E81599A}" type="slidenum">
              <a:rPr lang="en-US" altLang="en-US" sz="1200" b="0" smtClean="0"/>
              <a:pPr/>
              <a:t>16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B9019C-4EFE-485B-A407-98DF116F6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  <a:extLst/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err="1">
                <a:highlight>
                  <a:srgbClr val="FFFF00"/>
                </a:highlight>
              </a:rPr>
              <a:t>TGm</a:t>
            </a:r>
            <a:r>
              <a:rPr lang="en-US" dirty="0">
                <a:highlight>
                  <a:srgbClr val="FFFF00"/>
                </a:highlight>
              </a:rPr>
              <a:t> Editor please make the following changes to the 3</a:t>
            </a:r>
            <a:r>
              <a:rPr lang="en-US" baseline="30000" dirty="0">
                <a:highlight>
                  <a:srgbClr val="FFFF00"/>
                </a:highlight>
              </a:rPr>
              <a:t>rd</a:t>
            </a:r>
            <a:r>
              <a:rPr lang="en-US" dirty="0">
                <a:highlight>
                  <a:srgbClr val="FFFF00"/>
                </a:highlight>
              </a:rPr>
              <a:t> paragraph below Figure 9-248 (</a:t>
            </a:r>
            <a:r>
              <a:rPr lang="en-US" dirty="0" err="1">
                <a:highlight>
                  <a:srgbClr val="FFFF00"/>
                </a:highlight>
              </a:rPr>
              <a:t>REVmd</a:t>
            </a:r>
            <a:r>
              <a:rPr lang="en-US" dirty="0">
                <a:highlight>
                  <a:srgbClr val="FFFF00"/>
                </a:highlight>
              </a:rPr>
              <a:t> D1.0, P996L27):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b="0" dirty="0"/>
              <a:t>The </a:t>
            </a:r>
            <a:r>
              <a:rPr lang="en-US" b="0" dirty="0" err="1"/>
              <a:t>MaxBSSID</a:t>
            </a:r>
            <a:r>
              <a:rPr lang="en-US" b="0" dirty="0"/>
              <a:t> Indicator field is as defined in </a:t>
            </a:r>
            <a:r>
              <a:rPr lang="en-US" b="0" u="sng" dirty="0">
                <a:solidFill>
                  <a:srgbClr val="FF0000"/>
                </a:solidFill>
              </a:rPr>
              <a:t>9.4.2.45 (Multiple BSSID element)</a:t>
            </a:r>
            <a:r>
              <a:rPr lang="en-US" b="0" strike="sngStrike" dirty="0"/>
              <a:t> 9.4.2.25 (Vendor Specific element)</a:t>
            </a:r>
            <a:r>
              <a:rPr lang="en-US" b="0" dirty="0"/>
              <a:t>. 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When set to a nonzero value, it indicates the maximum possible number of BSSs, including the reference BSS, which share the same antenna connector and have the same 48-(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MaxBSSID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indicator field) MSBs of the BSSIDs. When the BSSIDs of the co-located BSSs are configured at the reporting STA but not represented by the 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MaxMBSSID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Indicator field, the BSSID fields are present in the Co-located BSSID List 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subelement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to provide an explicit list of such BSSID values.</a:t>
            </a:r>
          </a:p>
        </p:txBody>
      </p:sp>
      <p:sp>
        <p:nvSpPr>
          <p:cNvPr id="24579" name="Title 2">
            <a:extLst>
              <a:ext uri="{FF2B5EF4-FFF2-40B4-BE49-F238E27FC236}">
                <a16:creationId xmlns:a16="http://schemas.microsoft.com/office/drawing/2014/main" id="{9B021B78-6A11-47BB-AE90-67D1A25E0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1299</a:t>
            </a:r>
          </a:p>
        </p:txBody>
      </p:sp>
      <p:sp>
        <p:nvSpPr>
          <p:cNvPr id="24580" name="Date Placeholder 3">
            <a:extLst>
              <a:ext uri="{FF2B5EF4-FFF2-40B4-BE49-F238E27FC236}">
                <a16:creationId xmlns:a16="http://schemas.microsoft.com/office/drawing/2014/main" id="{AD874704-00FD-45B2-BEC8-92FC15D00EB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3EC4C9DA-82E6-45A4-B00D-E554DE9F1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4582" name="Slide Number Placeholder 5">
            <a:extLst>
              <a:ext uri="{FF2B5EF4-FFF2-40B4-BE49-F238E27FC236}">
                <a16:creationId xmlns:a16="http://schemas.microsoft.com/office/drawing/2014/main" id="{F1C7DD92-3AFE-4DA1-BD6A-B7C6BCA5F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37B59F37-0045-4E02-AD8D-B7A1E382A838}" type="slidenum">
              <a:rPr lang="en-US" altLang="en-US" sz="1200" b="0" smtClean="0"/>
              <a:pPr/>
              <a:t>17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ubtitle 7">
            <a:extLst>
              <a:ext uri="{FF2B5EF4-FFF2-40B4-BE49-F238E27FC236}">
                <a16:creationId xmlns:a16="http://schemas.microsoft.com/office/drawing/2014/main" id="{9A4123C2-0B7C-4925-88CA-34C5F1C966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(5) MAC Address representation</a:t>
            </a:r>
          </a:p>
        </p:txBody>
      </p:sp>
      <p:sp>
        <p:nvSpPr>
          <p:cNvPr id="25603" name="Title 6">
            <a:extLst>
              <a:ext uri="{FF2B5EF4-FFF2-40B4-BE49-F238E27FC236}">
                <a16:creationId xmlns:a16="http://schemas.microsoft.com/office/drawing/2014/main" id="{F0CFE0FE-1426-4781-8003-878B18CAD2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5604" name="Date Placeholder 3">
            <a:extLst>
              <a:ext uri="{FF2B5EF4-FFF2-40B4-BE49-F238E27FC236}">
                <a16:creationId xmlns:a16="http://schemas.microsoft.com/office/drawing/2014/main" id="{0CE5E5D0-B93F-497D-B05A-9C17397347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2BCB2930-8A02-4143-9857-4E20DCCFF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5606" name="Slide Number Placeholder 5">
            <a:extLst>
              <a:ext uri="{FF2B5EF4-FFF2-40B4-BE49-F238E27FC236}">
                <a16:creationId xmlns:a16="http://schemas.microsoft.com/office/drawing/2014/main" id="{9043D3BF-FABF-47BB-848D-D696B1246F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655E26E-2641-4580-A85A-FF7262E096DB}" type="slidenum">
              <a:rPr lang="en-US" altLang="en-US" sz="1200" b="0" smtClean="0"/>
              <a:pPr/>
              <a:t>18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6798EF-8B5F-4A53-883D-BB5E722B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199"/>
            <a:ext cx="4572000" cy="4494213"/>
          </a:xfrm>
          <a:extLst/>
        </p:spPr>
        <p:txBody>
          <a:bodyPr/>
          <a:lstStyle/>
          <a:p>
            <a:pPr>
              <a:defRPr/>
            </a:pPr>
            <a:r>
              <a:rPr lang="en-US" dirty="0"/>
              <a:t>Background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 err="1"/>
              <a:t>REVmd</a:t>
            </a:r>
            <a:r>
              <a:rPr lang="en-US" dirty="0"/>
              <a:t> section 9.2.2 (P725L57): </a:t>
            </a:r>
            <a:r>
              <a:rPr lang="en-US" i="1" dirty="0"/>
              <a:t>MAC addresses are assigned as ordered sequences of bits. The </a:t>
            </a:r>
            <a:r>
              <a:rPr lang="en-US" i="1" dirty="0">
                <a:highlight>
                  <a:srgbClr val="FFFF00"/>
                </a:highlight>
              </a:rPr>
              <a:t>Individual/Group bit </a:t>
            </a:r>
            <a:r>
              <a:rPr lang="en-US" i="1" dirty="0"/>
              <a:t>is always transferred first and </a:t>
            </a:r>
            <a:r>
              <a:rPr lang="en-US" i="1" dirty="0">
                <a:highlight>
                  <a:srgbClr val="FFFF00"/>
                </a:highlight>
              </a:rPr>
              <a:t>is bit 0 of the first octet</a:t>
            </a:r>
            <a:r>
              <a:rPr lang="en-US" i="1" dirty="0"/>
              <a:t>.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The above description seems to be consistent with the MAC address definition in clause 8 of 802-2014 spec (see </a:t>
            </a:r>
            <a:r>
              <a:rPr lang="en-US" dirty="0" err="1"/>
              <a:t>pg</a:t>
            </a:r>
            <a:r>
              <a:rPr lang="en-US" dirty="0"/>
              <a:t> 24 Fig. 10)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26627" name="Title 2">
            <a:extLst>
              <a:ext uri="{FF2B5EF4-FFF2-40B4-BE49-F238E27FC236}">
                <a16:creationId xmlns:a16="http://schemas.microsoft.com/office/drawing/2014/main" id="{C71FC3EE-1B32-4F07-B4BE-261788E16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6628" name="Date Placeholder 3">
            <a:extLst>
              <a:ext uri="{FF2B5EF4-FFF2-40B4-BE49-F238E27FC236}">
                <a16:creationId xmlns:a16="http://schemas.microsoft.com/office/drawing/2014/main" id="{0930621E-468C-41B6-87D2-318055FA9F4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6629" name="Footer Placeholder 4">
            <a:extLst>
              <a:ext uri="{FF2B5EF4-FFF2-40B4-BE49-F238E27FC236}">
                <a16:creationId xmlns:a16="http://schemas.microsoft.com/office/drawing/2014/main" id="{38B04CEE-4B0D-465A-BC3B-8AE8A04D1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6630" name="Slide Number Placeholder 5">
            <a:extLst>
              <a:ext uri="{FF2B5EF4-FFF2-40B4-BE49-F238E27FC236}">
                <a16:creationId xmlns:a16="http://schemas.microsoft.com/office/drawing/2014/main" id="{48599C06-99E6-4BA1-B268-FC36EDFCF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29794404-D156-4B03-BBC3-DC221C5D6888}" type="slidenum">
              <a:rPr lang="en-US" altLang="en-US" sz="1200" b="0" smtClean="0"/>
              <a:pPr/>
              <a:t>19</a:t>
            </a:fld>
            <a:endParaRPr lang="en-US" altLang="en-US" sz="1200" b="0"/>
          </a:p>
        </p:txBody>
      </p:sp>
      <p:pic>
        <p:nvPicPr>
          <p:cNvPr id="26631" name="Picture 1" descr="cid:image001.png@01D3BD81.804BABB0">
            <a:extLst>
              <a:ext uri="{FF2B5EF4-FFF2-40B4-BE49-F238E27FC236}">
                <a16:creationId xmlns:a16="http://schemas.microsoft.com/office/drawing/2014/main" id="{472A4AAD-377D-487E-9D64-5C84DA9B4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438400"/>
            <a:ext cx="40481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B1330A3-38AD-41E0-BA10-B6A92E951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 of Comments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5D39575-6F65-450E-803D-44D7C9BC61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/>
              <a:t>The comments are classified into the following broad categories:</a:t>
            </a:r>
          </a:p>
          <a:p>
            <a:pPr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strike="sngStrike" dirty="0"/>
              <a:t>Spec clarification in 11.1.3.8</a:t>
            </a:r>
          </a:p>
          <a:p>
            <a:pPr lvl="2">
              <a:defRPr/>
            </a:pPr>
            <a:r>
              <a:rPr lang="en-US" altLang="en-US" strike="sngStrike" dirty="0"/>
              <a:t>1289, 1290, 1291, 1292, 1296, 1295, 1297 </a:t>
            </a:r>
            <a:r>
              <a:rPr lang="en-US" altLang="en-US" strike="sngStrike" dirty="0">
                <a:sym typeface="Wingdings" panose="05000000000000000000" pitchFamily="2" charset="2"/>
              </a:rPr>
              <a:t> to be discussed by </a:t>
            </a:r>
            <a:r>
              <a:rPr lang="en-US" altLang="en-US" strike="sngStrike" dirty="0" err="1">
                <a:sym typeface="Wingdings" panose="05000000000000000000" pitchFamily="2" charset="2"/>
              </a:rPr>
              <a:t>TGax</a:t>
            </a:r>
            <a:endParaRPr lang="en-US" altLang="en-US" strike="sngStrike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strike="sngStrike" dirty="0"/>
              <a:t>Insufficient information w.r.t. to completeness of </a:t>
            </a:r>
            <a:r>
              <a:rPr lang="en-US" altLang="en-US" strike="sngStrike" dirty="0" err="1"/>
              <a:t>nonTxBSSID</a:t>
            </a:r>
            <a:r>
              <a:rPr lang="en-US" altLang="en-US" strike="sngStrike" dirty="0"/>
              <a:t> profile list</a:t>
            </a:r>
          </a:p>
          <a:p>
            <a:pPr lvl="2">
              <a:defRPr/>
            </a:pPr>
            <a:r>
              <a:rPr lang="en-US" altLang="en-US" strike="sngStrike" dirty="0"/>
              <a:t>CIDs 1293 &amp; 1294 </a:t>
            </a:r>
            <a:r>
              <a:rPr lang="en-US" altLang="en-US" strike="sngStrike" dirty="0">
                <a:sym typeface="Wingdings" panose="05000000000000000000" pitchFamily="2" charset="2"/>
              </a:rPr>
              <a:t> proposed resolution in doc 11-18/0675r0</a:t>
            </a:r>
            <a:endParaRPr lang="en-US" altLang="en-US" strike="sngStrike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Conditional inheritance of certain elements</a:t>
            </a:r>
          </a:p>
          <a:p>
            <a:pPr lvl="2">
              <a:defRPr/>
            </a:pPr>
            <a:r>
              <a:rPr lang="en-US" altLang="en-US" dirty="0"/>
              <a:t>CID 1298</a:t>
            </a:r>
            <a:r>
              <a:rPr lang="en-US" altLang="en-US" dirty="0">
                <a:sym typeface="Wingdings" panose="05000000000000000000" pitchFamily="2" charset="2"/>
              </a:rPr>
              <a:t>  proposed resolution in doc 11-18/0675r0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strike="sngStrike" dirty="0"/>
              <a:t>Editorial/Typo in 9.4.2.21.10</a:t>
            </a:r>
          </a:p>
          <a:p>
            <a:pPr lvl="2">
              <a:defRPr/>
            </a:pPr>
            <a:r>
              <a:rPr lang="en-US" altLang="en-US" strike="sngStrike" dirty="0"/>
              <a:t>CID 1299 </a:t>
            </a:r>
            <a:r>
              <a:rPr lang="en-US" altLang="en-US" strike="sngStrike" dirty="0">
                <a:sym typeface="Wingdings" panose="05000000000000000000" pitchFamily="2" charset="2"/>
              </a:rPr>
              <a:t> resolved in this presentation</a:t>
            </a:r>
            <a:endParaRPr lang="en-US" altLang="en-US" strike="sngStrike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MAC Address representation</a:t>
            </a:r>
          </a:p>
          <a:p>
            <a:pPr lvl="2">
              <a:defRPr/>
            </a:pPr>
            <a:r>
              <a:rPr lang="en-US" altLang="en-US" dirty="0"/>
              <a:t>CIDs 1287, 1288, 1300 </a:t>
            </a:r>
            <a:r>
              <a:rPr lang="en-US" altLang="en-US" dirty="0">
                <a:sym typeface="Wingdings" panose="05000000000000000000" pitchFamily="2" charset="2"/>
              </a:rPr>
              <a:t> needs discussion</a:t>
            </a:r>
            <a:endParaRPr lang="en-US" altLang="en-US" dirty="0"/>
          </a:p>
        </p:txBody>
      </p:sp>
      <p:sp>
        <p:nvSpPr>
          <p:cNvPr id="10244" name="Date Placeholder 3">
            <a:extLst>
              <a:ext uri="{FF2B5EF4-FFF2-40B4-BE49-F238E27FC236}">
                <a16:creationId xmlns:a16="http://schemas.microsoft.com/office/drawing/2014/main" id="{2A0893FF-061F-4B40-B2AD-55DB6441A4B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id="{8D672E9C-4DDA-4D37-A323-B3137828C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69113" y="6475413"/>
            <a:ext cx="16748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0246" name="Slide Number Placeholder 5">
            <a:extLst>
              <a:ext uri="{FF2B5EF4-FFF2-40B4-BE49-F238E27FC236}">
                <a16:creationId xmlns:a16="http://schemas.microsoft.com/office/drawing/2014/main" id="{10197BEB-1010-4FA8-BA4B-58987464E3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32213151-6E04-4B22-BCDC-2542597FC25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F9F057-CC37-48D3-BD50-64CA50013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  <a:extLst/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Issue 1: Several instances in the spec where I/G bit is referred to as the MSB bit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 err="1"/>
              <a:t>REVmd</a:t>
            </a:r>
            <a:r>
              <a:rPr lang="en-US" dirty="0"/>
              <a:t> D1.0, 9.4.1.25 (P857L34): </a:t>
            </a:r>
            <a:r>
              <a:rPr lang="en-US" i="1" dirty="0"/>
              <a:t>The PSMP Group Address ID (B21 to B63) subfield contains the 43 least significant bits (LSBs) of a 48 bit MAC address. Use of this subfield is described in 10.30.2.8 (PSMP group addressed transmission rules). B63 contains the LSB of the group address (</a:t>
            </a:r>
            <a:r>
              <a:rPr lang="en-US" i="1" dirty="0">
                <a:highlight>
                  <a:srgbClr val="FFFF00"/>
                </a:highlight>
              </a:rPr>
              <a:t>considering the Individual/Group bit to be the most significant bit (MSB)</a:t>
            </a:r>
            <a:r>
              <a:rPr lang="en-US" i="1" dirty="0"/>
              <a:t>).</a:t>
            </a:r>
          </a:p>
          <a:p>
            <a:pPr lvl="1">
              <a:defRPr/>
            </a:pPr>
            <a:endParaRPr lang="nn-NO" dirty="0"/>
          </a:p>
          <a:p>
            <a:pPr lvl="1">
              <a:defRPr/>
            </a:pPr>
            <a:r>
              <a:rPr lang="en-US" dirty="0" err="1"/>
              <a:t>REVmd</a:t>
            </a:r>
            <a:r>
              <a:rPr lang="en-US" dirty="0"/>
              <a:t> D1.0,</a:t>
            </a:r>
            <a:r>
              <a:rPr lang="nn-NO" dirty="0"/>
              <a:t> 9.4.2.104 (P1183L1):</a:t>
            </a:r>
            <a:r>
              <a:rPr lang="nn-NO" i="1" dirty="0"/>
              <a:t> </a:t>
            </a:r>
            <a:r>
              <a:rPr lang="en-US" i="1" dirty="0"/>
              <a:t>When a mesh peering is not established with this neighbor STA, the MSB of this field is set to 1, and the rest of this field is set to the last 7 digits (7 LSBs, </a:t>
            </a:r>
            <a:r>
              <a:rPr lang="en-US" i="1" dirty="0">
                <a:highlight>
                  <a:srgbClr val="FFFF00"/>
                </a:highlight>
              </a:rPr>
              <a:t>taking the I/G bit as the MSB</a:t>
            </a:r>
            <a:r>
              <a:rPr lang="en-US" i="1" dirty="0"/>
              <a:t>) of the 48-bit MAC address of this neighbor STA.</a:t>
            </a:r>
            <a:endParaRPr lang="nn-NO" i="1" dirty="0"/>
          </a:p>
          <a:p>
            <a:pPr lvl="1">
              <a:defRPr/>
            </a:pPr>
            <a:endParaRPr lang="nn-NO" dirty="0"/>
          </a:p>
          <a:p>
            <a:pPr lvl="1">
              <a:defRPr/>
            </a:pPr>
            <a:r>
              <a:rPr lang="en-US" dirty="0" err="1"/>
              <a:t>REVmd</a:t>
            </a:r>
            <a:r>
              <a:rPr lang="en-US" dirty="0"/>
              <a:t> D1.0, </a:t>
            </a:r>
            <a:r>
              <a:rPr lang="nn-NO" dirty="0"/>
              <a:t>14.13.2.4.5 (P2612L1): </a:t>
            </a:r>
            <a:r>
              <a:rPr lang="en-US" i="1" dirty="0"/>
              <a:t>When the Beacon Timing element is received from a nonpeer mesh STA, the mesh STA checks if the MSB of the Neighbor STA ID subfield is set to 1 and the rest of the field matches with the 7 LSBs of its own MAC address (</a:t>
            </a:r>
            <a:r>
              <a:rPr lang="en-US" i="1" dirty="0">
                <a:highlight>
                  <a:srgbClr val="FFFF00"/>
                </a:highlight>
              </a:rPr>
              <a:t>taking the I/G bit as the MSB</a:t>
            </a:r>
            <a:r>
              <a:rPr lang="en-US" i="1" dirty="0"/>
              <a:t>).</a:t>
            </a:r>
            <a:endParaRPr lang="nn-NO" i="1" dirty="0"/>
          </a:p>
        </p:txBody>
      </p:sp>
      <p:sp>
        <p:nvSpPr>
          <p:cNvPr id="27651" name="Title 2">
            <a:extLst>
              <a:ext uri="{FF2B5EF4-FFF2-40B4-BE49-F238E27FC236}">
                <a16:creationId xmlns:a16="http://schemas.microsoft.com/office/drawing/2014/main" id="{13E7908B-E924-4C7D-902C-B58CF41F6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7652" name="Date Placeholder 3">
            <a:extLst>
              <a:ext uri="{FF2B5EF4-FFF2-40B4-BE49-F238E27FC236}">
                <a16:creationId xmlns:a16="http://schemas.microsoft.com/office/drawing/2014/main" id="{F3423971-C12A-4B1A-B59E-3A46F8AA508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7653" name="Footer Placeholder 4">
            <a:extLst>
              <a:ext uri="{FF2B5EF4-FFF2-40B4-BE49-F238E27FC236}">
                <a16:creationId xmlns:a16="http://schemas.microsoft.com/office/drawing/2014/main" id="{857581A6-516E-4371-8909-0BC7D556B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7654" name="Slide Number Placeholder 5">
            <a:extLst>
              <a:ext uri="{FF2B5EF4-FFF2-40B4-BE49-F238E27FC236}">
                <a16:creationId xmlns:a16="http://schemas.microsoft.com/office/drawing/2014/main" id="{AD0E93FC-91BC-40F2-9D08-1D6E0B2EE6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C3C86D6E-3E0D-49C3-9EA4-F857403352A9}" type="slidenum">
              <a:rPr lang="en-US" altLang="en-US" sz="1200" b="0" smtClean="0"/>
              <a:pPr/>
              <a:t>20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>
            <a:extLst>
              <a:ext uri="{FF2B5EF4-FFF2-40B4-BE49-F238E27FC236}">
                <a16:creationId xmlns:a16="http://schemas.microsoft.com/office/drawing/2014/main" id="{50148C67-5C4C-4C4B-885D-52B610C527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dirty="0"/>
              <a:t>Issue 2: BSSIDs of a multi-BSS (or co-located BSSID) set differing by n-LSB </a:t>
            </a:r>
            <a:endParaRPr lang="en-US" altLang="en-US" i="1" dirty="0"/>
          </a:p>
          <a:p>
            <a:endParaRPr lang="en-US" altLang="en-US" dirty="0"/>
          </a:p>
          <a:p>
            <a:pPr lvl="1"/>
            <a:r>
              <a:rPr lang="en-US" altLang="en-US" dirty="0"/>
              <a:t>Per 9.4.2.45 (Multiple BSSID element), the BSSID(</a:t>
            </a:r>
            <a:r>
              <a:rPr lang="en-US" altLang="en-US" dirty="0" err="1"/>
              <a:t>i</a:t>
            </a:r>
            <a:r>
              <a:rPr lang="en-US" altLang="en-US" dirty="0"/>
              <a:t>) in a multiple BSSID set would have the n-LSB bits changing </a:t>
            </a:r>
          </a:p>
          <a:p>
            <a:pPr marL="857250" lvl="2" indent="0">
              <a:buNone/>
            </a:pPr>
            <a:r>
              <a:rPr lang="en-US" altLang="en-US" dirty="0">
                <a:sym typeface="Wingdings" panose="05000000000000000000" pitchFamily="2" charset="2"/>
              </a:rPr>
              <a:t> </a:t>
            </a:r>
            <a:r>
              <a:rPr lang="en-US" altLang="en-US" dirty="0"/>
              <a:t>Ambiguity on which bits are impacted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Same comment applies to the description of Co-Located BSSID List </a:t>
            </a:r>
            <a:r>
              <a:rPr lang="en-US" altLang="en-US" dirty="0" err="1"/>
              <a:t>subelement</a:t>
            </a:r>
            <a:r>
              <a:rPr lang="en-US" altLang="en-US" dirty="0"/>
              <a:t> (9.4.2.21.10 – </a:t>
            </a:r>
            <a:r>
              <a:rPr lang="en-US" dirty="0" err="1"/>
              <a:t>REVmd</a:t>
            </a:r>
            <a:r>
              <a:rPr lang="en-US" dirty="0"/>
              <a:t> D1.0, </a:t>
            </a:r>
            <a:r>
              <a:rPr lang="en-US" altLang="en-US" dirty="0"/>
              <a:t>P996)</a:t>
            </a:r>
          </a:p>
        </p:txBody>
      </p:sp>
      <p:sp>
        <p:nvSpPr>
          <p:cNvPr id="28675" name="Title 2">
            <a:extLst>
              <a:ext uri="{FF2B5EF4-FFF2-40B4-BE49-F238E27FC236}">
                <a16:creationId xmlns:a16="http://schemas.microsoft.com/office/drawing/2014/main" id="{8273F35A-25A6-4D42-B394-B76493C45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8676" name="Date Placeholder 3">
            <a:extLst>
              <a:ext uri="{FF2B5EF4-FFF2-40B4-BE49-F238E27FC236}">
                <a16:creationId xmlns:a16="http://schemas.microsoft.com/office/drawing/2014/main" id="{B745655A-E2BB-4719-B5EB-AE25AC82F84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dirty="0"/>
              <a:t>April 2018</a:t>
            </a:r>
          </a:p>
        </p:txBody>
      </p:sp>
      <p:sp>
        <p:nvSpPr>
          <p:cNvPr id="28677" name="Footer Placeholder 4">
            <a:extLst>
              <a:ext uri="{FF2B5EF4-FFF2-40B4-BE49-F238E27FC236}">
                <a16:creationId xmlns:a16="http://schemas.microsoft.com/office/drawing/2014/main" id="{258CEE01-27BA-40B0-95EB-F4D9228B88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8678" name="Slide Number Placeholder 5">
            <a:extLst>
              <a:ext uri="{FF2B5EF4-FFF2-40B4-BE49-F238E27FC236}">
                <a16:creationId xmlns:a16="http://schemas.microsoft.com/office/drawing/2014/main" id="{7E9EE669-03FB-400D-9288-39D7E49D72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9EB76B4B-5B97-4B67-BAC1-3B3E680EFE0E}" type="slidenum">
              <a:rPr lang="en-US" altLang="en-US" sz="1200" b="0" smtClean="0"/>
              <a:pPr/>
              <a:t>21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126496-51DE-460F-8C5F-CE51CE12EFC4}"/>
              </a:ext>
            </a:extLst>
          </p:cNvPr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en-US" dirty="0"/>
              <a:t>Issue 3: Integer operation on bit fields of the MAC address</a:t>
            </a:r>
          </a:p>
          <a:p>
            <a:pPr>
              <a:defRPr/>
            </a:pPr>
            <a:endParaRPr lang="en-US" i="1" dirty="0"/>
          </a:p>
          <a:p>
            <a:pPr lvl="1">
              <a:defRPr/>
            </a:pPr>
            <a:r>
              <a:rPr lang="en-US" dirty="0"/>
              <a:t>BSSID_B is a BSSID with (48–n) MSBs equal to 0 and n LSBs equal to </a:t>
            </a:r>
            <a:r>
              <a:rPr lang="en-US" dirty="0">
                <a:highlight>
                  <a:srgbClr val="FFFF00"/>
                </a:highlight>
              </a:rPr>
              <a:t>[(n LSBs of REF_BSSID) +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] mod 2</a:t>
            </a:r>
            <a:r>
              <a:rPr lang="en-US" baseline="30000" dirty="0">
                <a:highlight>
                  <a:srgbClr val="FFFF00"/>
                </a:highlight>
              </a:rPr>
              <a:t>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9699" name="Title 2">
            <a:extLst>
              <a:ext uri="{FF2B5EF4-FFF2-40B4-BE49-F238E27FC236}">
                <a16:creationId xmlns:a16="http://schemas.microsoft.com/office/drawing/2014/main" id="{984F35B6-2DDC-4649-AACD-9E925F315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9700" name="Date Placeholder 3">
            <a:extLst>
              <a:ext uri="{FF2B5EF4-FFF2-40B4-BE49-F238E27FC236}">
                <a16:creationId xmlns:a16="http://schemas.microsoft.com/office/drawing/2014/main" id="{1F7CCF75-30EC-4FAE-A5AE-A82C6BE68D1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9701" name="Footer Placeholder 4">
            <a:extLst>
              <a:ext uri="{FF2B5EF4-FFF2-40B4-BE49-F238E27FC236}">
                <a16:creationId xmlns:a16="http://schemas.microsoft.com/office/drawing/2014/main" id="{3B9220E5-CF80-4C66-81BC-BECF15EF6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9702" name="Slide Number Placeholder 5">
            <a:extLst>
              <a:ext uri="{FF2B5EF4-FFF2-40B4-BE49-F238E27FC236}">
                <a16:creationId xmlns:a16="http://schemas.microsoft.com/office/drawing/2014/main" id="{EE9CBF0D-AA95-442B-9563-1683CA386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8163651-D8C2-4B1C-8CD3-B5EDF29ECB70}" type="slidenum">
              <a:rPr lang="en-US" altLang="en-US" sz="1200" b="0" smtClean="0"/>
              <a:pPr/>
              <a:t>22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7F6632-63F5-4B6F-9982-F1157B50B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3200400" cy="4114800"/>
          </a:xfrm>
        </p:spPr>
        <p:txBody>
          <a:bodyPr>
            <a:normAutofit fontScale="850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b="0" dirty="0"/>
              <a:t>For resolving issue #1, Group needs to agree on whether bit 0 of the MAC address / BSSID should be called as MSB or LSB</a:t>
            </a: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/>
              <a:t>Also, suggest refrain from describing the address bits as LSB or MSB but instead in terms of their bit position as it is done in section 10.21 – see Tables 10-13 &amp; 10-14 and the note below the tables.</a:t>
            </a: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 err="1"/>
              <a:t>REVmd</a:t>
            </a:r>
            <a:r>
              <a:rPr lang="en-US" b="0" dirty="0"/>
              <a:t> D1.0 </a:t>
            </a:r>
            <a:r>
              <a:rPr lang="en-US" b="0" dirty="0" err="1"/>
              <a:t>pg</a:t>
            </a:r>
            <a:r>
              <a:rPr lang="en-US" b="0" dirty="0"/>
              <a:t> 1661</a:t>
            </a:r>
          </a:p>
          <a:p>
            <a:pPr marL="40005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30723" name="Title 2">
            <a:extLst>
              <a:ext uri="{FF2B5EF4-FFF2-40B4-BE49-F238E27FC236}">
                <a16:creationId xmlns:a16="http://schemas.microsoft.com/office/drawing/2014/main" id="{6AF76A7F-203C-42AC-9971-C1F07EBFD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#1)</a:t>
            </a:r>
          </a:p>
        </p:txBody>
      </p:sp>
      <p:sp>
        <p:nvSpPr>
          <p:cNvPr id="30724" name="Date Placeholder 3">
            <a:extLst>
              <a:ext uri="{FF2B5EF4-FFF2-40B4-BE49-F238E27FC236}">
                <a16:creationId xmlns:a16="http://schemas.microsoft.com/office/drawing/2014/main" id="{8FD1256C-317C-4F9C-82B4-4113667A85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0725" name="Footer Placeholder 4">
            <a:extLst>
              <a:ext uri="{FF2B5EF4-FFF2-40B4-BE49-F238E27FC236}">
                <a16:creationId xmlns:a16="http://schemas.microsoft.com/office/drawing/2014/main" id="{1F155A4E-F0A8-4720-8BB5-82974040B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0726" name="Slide Number Placeholder 5">
            <a:extLst>
              <a:ext uri="{FF2B5EF4-FFF2-40B4-BE49-F238E27FC236}">
                <a16:creationId xmlns:a16="http://schemas.microsoft.com/office/drawing/2014/main" id="{14C41527-1AB7-46AC-9A78-3D0CDFB1E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52CF2B3B-5634-4254-9035-FDA697E89761}" type="slidenum">
              <a:rPr lang="en-US" altLang="en-US" sz="1200" b="0" smtClean="0"/>
              <a:pPr/>
              <a:t>23</a:t>
            </a:fld>
            <a:endParaRPr lang="en-US" altLang="en-US" sz="1200" b="0"/>
          </a:p>
        </p:txBody>
      </p:sp>
      <p:pic>
        <p:nvPicPr>
          <p:cNvPr id="30727" name="Picture 7">
            <a:extLst>
              <a:ext uri="{FF2B5EF4-FFF2-40B4-BE49-F238E27FC236}">
                <a16:creationId xmlns:a16="http://schemas.microsoft.com/office/drawing/2014/main" id="{517B46AB-EBF9-4C9D-9FC5-7E1DB53FD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1200"/>
            <a:ext cx="5254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>
            <a:extLst>
              <a:ext uri="{FF2B5EF4-FFF2-40B4-BE49-F238E27FC236}">
                <a16:creationId xmlns:a16="http://schemas.microsoft.com/office/drawing/2014/main" id="{04AA2097-8AD7-4D2B-8577-BCC239682C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Once the group comes to a suitable resolution for issue #1, the text in 9.4.2.45 &amp; 9.4.2.21.10 can be updated to fix the LSB/MSB references</a:t>
            </a:r>
          </a:p>
        </p:txBody>
      </p:sp>
      <p:sp>
        <p:nvSpPr>
          <p:cNvPr id="31747" name="Title 2">
            <a:extLst>
              <a:ext uri="{FF2B5EF4-FFF2-40B4-BE49-F238E27FC236}">
                <a16:creationId xmlns:a16="http://schemas.microsoft.com/office/drawing/2014/main" id="{FBA74782-712F-4FB5-BD2E-BBAF8A3A8A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#2)</a:t>
            </a:r>
          </a:p>
        </p:txBody>
      </p:sp>
      <p:sp>
        <p:nvSpPr>
          <p:cNvPr id="31748" name="Date Placeholder 3">
            <a:extLst>
              <a:ext uri="{FF2B5EF4-FFF2-40B4-BE49-F238E27FC236}">
                <a16:creationId xmlns:a16="http://schemas.microsoft.com/office/drawing/2014/main" id="{9E1052DF-7D26-45A1-867D-53B2A15EDC1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1749" name="Footer Placeholder 4">
            <a:extLst>
              <a:ext uri="{FF2B5EF4-FFF2-40B4-BE49-F238E27FC236}">
                <a16:creationId xmlns:a16="http://schemas.microsoft.com/office/drawing/2014/main" id="{81F2517F-167A-4BC5-A227-5845B385A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1750" name="Slide Number Placeholder 5">
            <a:extLst>
              <a:ext uri="{FF2B5EF4-FFF2-40B4-BE49-F238E27FC236}">
                <a16:creationId xmlns:a16="http://schemas.microsoft.com/office/drawing/2014/main" id="{5CC897CB-3963-4847-95A6-403D24536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4AA7A4EB-CE61-4933-AD32-AB15D41ABB43}" type="slidenum">
              <a:rPr lang="en-US" altLang="en-US" sz="1200" b="0" smtClean="0"/>
              <a:pPr/>
              <a:t>24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7F6632-63F5-4B6F-9982-F1157B50B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199"/>
            <a:ext cx="8001000" cy="4494213"/>
          </a:xfrm>
          <a:extLst/>
        </p:spPr>
        <p:txBody>
          <a:bodyPr>
            <a:normAutofit fontScale="62500" lnSpcReduction="20000"/>
          </a:bodyPr>
          <a:lstStyle/>
          <a:p>
            <a:pPr marL="457200" indent="-457200">
              <a:defRPr/>
            </a:pPr>
            <a:r>
              <a:rPr lang="en-US" b="0" dirty="0"/>
              <a:t>Assuming the address bits are represented in terms of their bit positions, issue #3 could be addressed as follows:</a:t>
            </a:r>
          </a:p>
          <a:p>
            <a:pPr marL="857250" lvl="1" indent="-457200">
              <a:defRPr/>
            </a:pPr>
            <a:r>
              <a:rPr lang="en-US" dirty="0"/>
              <a:t>In 9.4.2.45, remove BSSID_A and BSSID_B and instead have a single equation as follows: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/>
              <a:t>BSSID(</a:t>
            </a:r>
            <a:r>
              <a:rPr lang="en-US" b="0" dirty="0" err="1"/>
              <a:t>i</a:t>
            </a:r>
            <a:r>
              <a:rPr lang="en-US" b="0" dirty="0"/>
              <a:t>) = (REF_BSSID &amp; ZERO_BSSID[(48-n):47]) |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	</a:t>
            </a:r>
            <a:r>
              <a:rPr lang="en-US" b="0" dirty="0"/>
              <a:t>(ZERO_BSSID[0:47] &amp; Int2Bin</a:t>
            </a:r>
            <a:r>
              <a:rPr lang="en-US" b="0" baseline="-25000" dirty="0"/>
              <a:t>n</a:t>
            </a:r>
            <a:r>
              <a:rPr lang="en-US" b="0" dirty="0"/>
              <a:t>([Bin2Int(REF_BSSID[(48-n):47])+</a:t>
            </a:r>
            <a:r>
              <a:rPr lang="en-US" b="0" dirty="0" err="1"/>
              <a:t>i</a:t>
            </a:r>
            <a:r>
              <a:rPr lang="en-US" b="0" dirty="0"/>
              <a:t>] mod 2</a:t>
            </a:r>
            <a:r>
              <a:rPr lang="en-US" b="0" baseline="30000" dirty="0"/>
              <a:t>n</a:t>
            </a:r>
            <a:r>
              <a:rPr lang="en-US" b="0" dirty="0"/>
              <a:t>))</a:t>
            </a:r>
          </a:p>
          <a:p>
            <a:pPr marL="0" indent="0">
              <a:buFontTx/>
              <a:buNone/>
              <a:defRPr/>
            </a:pPr>
            <a:r>
              <a:rPr lang="en-US" b="0" dirty="0"/>
              <a:t>where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ZERO_BSSID[</a:t>
            </a:r>
            <a:r>
              <a:rPr lang="en-US" dirty="0" err="1"/>
              <a:t>b:c</a:t>
            </a:r>
            <a:r>
              <a:rPr lang="en-US" dirty="0"/>
              <a:t>] represents bits b to c inclusive of a 48-bit address set to 0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REF_BSSID[</a:t>
            </a:r>
            <a:r>
              <a:rPr lang="en-US" dirty="0" err="1"/>
              <a:t>b:c</a:t>
            </a:r>
            <a:r>
              <a:rPr lang="en-US" dirty="0"/>
              <a:t>] represents bits b to c inclusive of the REF_BSSID address 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Bin2Int(x) represents an integer value of a sequence of bits [</a:t>
            </a:r>
            <a:r>
              <a:rPr lang="en-US" dirty="0" err="1"/>
              <a:t>b:c</a:t>
            </a:r>
            <a:r>
              <a:rPr lang="en-US" dirty="0"/>
              <a:t>]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Int2Bin</a:t>
            </a:r>
            <a:r>
              <a:rPr lang="en-US" baseline="-25000" dirty="0"/>
              <a:t>n</a:t>
            </a:r>
            <a:r>
              <a:rPr lang="en-US" dirty="0"/>
              <a:t>(x) represents a n-bit binary value of an integer x</a:t>
            </a:r>
          </a:p>
          <a:p>
            <a:pPr>
              <a:defRPr/>
            </a:pPr>
            <a:endParaRPr lang="en-US" b="0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fi-FI" b="0" dirty="0"/>
              <a:t>In the above operation, the spec could add clarification on how bits in the BSSIDs are converted to a sequence of bits.</a:t>
            </a:r>
          </a:p>
          <a:p>
            <a:pPr lvl="1">
              <a:defRPr/>
            </a:pPr>
            <a:r>
              <a:rPr lang="fi-FI" dirty="0"/>
              <a:t>As an example, please see </a:t>
            </a:r>
            <a:r>
              <a:rPr lang="fi-FI" dirty="0">
                <a:highlight>
                  <a:srgbClr val="FFFF00"/>
                </a:highlight>
              </a:rPr>
              <a:t>802.11-2016 spec </a:t>
            </a:r>
            <a:r>
              <a:rPr lang="en-US" dirty="0"/>
              <a:t>section 10.20 (</a:t>
            </a:r>
            <a:r>
              <a:rPr lang="en-US" dirty="0" err="1"/>
              <a:t>pg</a:t>
            </a:r>
            <a:r>
              <a:rPr lang="en-US" dirty="0"/>
              <a:t> 1374) under Table 10-9</a:t>
            </a:r>
            <a:r>
              <a:rPr lang="fi-FI" dirty="0"/>
              <a:t>, i.e. “ZERO_BSSID[b:c] and REF_BSSID[</a:t>
            </a:r>
            <a:r>
              <a:rPr lang="fi-FI" i="1" dirty="0"/>
              <a:t>b</a:t>
            </a:r>
            <a:r>
              <a:rPr lang="fi-FI" dirty="0"/>
              <a:t>:</a:t>
            </a:r>
            <a:r>
              <a:rPr lang="fi-FI" i="1" dirty="0"/>
              <a:t>c</a:t>
            </a:r>
            <a:r>
              <a:rPr lang="fi-FI" dirty="0"/>
              <a:t>] represent bits </a:t>
            </a:r>
            <a:r>
              <a:rPr lang="fi-FI" i="1" dirty="0"/>
              <a:t>b</a:t>
            </a:r>
            <a:r>
              <a:rPr lang="fi-FI" dirty="0"/>
              <a:t> to </a:t>
            </a:r>
            <a:r>
              <a:rPr lang="fi-FI" i="1" dirty="0"/>
              <a:t>c</a:t>
            </a:r>
            <a:r>
              <a:rPr lang="fi-FI" dirty="0"/>
              <a:t> inclusive of the ZERO_BSSID and REF_BSSID respectively, with bit 0 being the Individual/Group bit and bit 47 being the last transmitted bit, in which bit position </a:t>
            </a:r>
            <a:r>
              <a:rPr lang="fi-FI" i="1" dirty="0"/>
              <a:t>b</a:t>
            </a:r>
            <a:r>
              <a:rPr lang="fi-FI" dirty="0"/>
              <a:t> is then scaled by 2</a:t>
            </a:r>
            <a:r>
              <a:rPr lang="fi-FI" baseline="30000" dirty="0"/>
              <a:t>0</a:t>
            </a:r>
            <a:r>
              <a:rPr lang="fi-FI" dirty="0"/>
              <a:t> and </a:t>
            </a:r>
            <a:r>
              <a:rPr lang="fi-FI" i="1" dirty="0"/>
              <a:t>c</a:t>
            </a:r>
            <a:r>
              <a:rPr lang="fi-FI" dirty="0"/>
              <a:t> by 2</a:t>
            </a:r>
            <a:r>
              <a:rPr lang="fi-FI" i="1" baseline="30000" dirty="0"/>
              <a:t>c−b</a:t>
            </a:r>
            <a:r>
              <a:rPr lang="fi-FI" dirty="0"/>
              <a:t>.</a:t>
            </a:r>
          </a:p>
          <a:p>
            <a:pPr>
              <a:defRPr/>
            </a:pPr>
            <a:r>
              <a:rPr lang="fi-FI" b="0" dirty="0"/>
              <a:t>An alternative could be to define a term which represents such conversion and reference it here.</a:t>
            </a:r>
            <a:endParaRPr lang="en-US" b="0" dirty="0"/>
          </a:p>
        </p:txBody>
      </p:sp>
      <p:sp>
        <p:nvSpPr>
          <p:cNvPr id="32771" name="Title 2">
            <a:extLst>
              <a:ext uri="{FF2B5EF4-FFF2-40B4-BE49-F238E27FC236}">
                <a16:creationId xmlns:a16="http://schemas.microsoft.com/office/drawing/2014/main" id="{2DCFEC22-EBCD-4D00-A2FC-99744423A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#3)</a:t>
            </a:r>
          </a:p>
        </p:txBody>
      </p:sp>
      <p:sp>
        <p:nvSpPr>
          <p:cNvPr id="32772" name="Date Placeholder 3">
            <a:extLst>
              <a:ext uri="{FF2B5EF4-FFF2-40B4-BE49-F238E27FC236}">
                <a16:creationId xmlns:a16="http://schemas.microsoft.com/office/drawing/2014/main" id="{B45F9438-4EE2-4877-9870-96D423F260C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2773" name="Footer Placeholder 4">
            <a:extLst>
              <a:ext uri="{FF2B5EF4-FFF2-40B4-BE49-F238E27FC236}">
                <a16:creationId xmlns:a16="http://schemas.microsoft.com/office/drawing/2014/main" id="{62A5ACBC-383F-44DE-A071-CE7001B93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2774" name="Slide Number Placeholder 5">
            <a:extLst>
              <a:ext uri="{FF2B5EF4-FFF2-40B4-BE49-F238E27FC236}">
                <a16:creationId xmlns:a16="http://schemas.microsoft.com/office/drawing/2014/main" id="{6F60E21F-270C-4E64-8A84-86C20EE1C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98DC7CB9-F493-414D-888F-A561F8C1F75E}" type="slidenum">
              <a:rPr lang="en-US" altLang="en-US" sz="1200" b="0" smtClean="0"/>
              <a:pPr/>
              <a:t>25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7">
            <a:extLst>
              <a:ext uri="{FF2B5EF4-FFF2-40B4-BE49-F238E27FC236}">
                <a16:creationId xmlns:a16="http://schemas.microsoft.com/office/drawing/2014/main" id="{EFFC22D8-18C7-41F5-9411-D0B24F6B74A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(1) Spec Clarification in 11.1.3.8</a:t>
            </a:r>
          </a:p>
        </p:txBody>
      </p:sp>
      <p:sp>
        <p:nvSpPr>
          <p:cNvPr id="11267" name="Title 6">
            <a:extLst>
              <a:ext uri="{FF2B5EF4-FFF2-40B4-BE49-F238E27FC236}">
                <a16:creationId xmlns:a16="http://schemas.microsoft.com/office/drawing/2014/main" id="{783E0936-624B-43CE-949E-12AAC8EB3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8" name="Date Placeholder 3">
            <a:extLst>
              <a:ext uri="{FF2B5EF4-FFF2-40B4-BE49-F238E27FC236}">
                <a16:creationId xmlns:a16="http://schemas.microsoft.com/office/drawing/2014/main" id="{55D8AC84-CD75-4C3F-B655-91D544B6041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1269" name="Footer Placeholder 4">
            <a:extLst>
              <a:ext uri="{FF2B5EF4-FFF2-40B4-BE49-F238E27FC236}">
                <a16:creationId xmlns:a16="http://schemas.microsoft.com/office/drawing/2014/main" id="{33DAF2B2-1AB2-4D94-B840-A8B98AFAE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1270" name="Slide Number Placeholder 5">
            <a:extLst>
              <a:ext uri="{FF2B5EF4-FFF2-40B4-BE49-F238E27FC236}">
                <a16:creationId xmlns:a16="http://schemas.microsoft.com/office/drawing/2014/main" id="{0196DD73-C1AA-40EE-85D3-88957AE79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7EBC0DDF-4A7B-4901-B701-82607B5F2A44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>
            <a:extLst>
              <a:ext uri="{FF2B5EF4-FFF2-40B4-BE49-F238E27FC236}">
                <a16:creationId xmlns:a16="http://schemas.microsoft.com/office/drawing/2014/main" id="{F656703C-B394-4F6C-AA03-9B1B92456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dirty="0"/>
              <a:t>Support for multiple BSSID feature is mandatory for a non-AP HE STAs. </a:t>
            </a:r>
          </a:p>
          <a:p>
            <a:pPr lvl="1">
              <a:defRPr/>
            </a:pPr>
            <a:r>
              <a:rPr lang="en-US" altLang="en-US" dirty="0"/>
              <a:t>Therefore, </a:t>
            </a:r>
            <a:r>
              <a:rPr lang="en-US" altLang="en-US" dirty="0" err="1"/>
              <a:t>TGax</a:t>
            </a:r>
            <a:r>
              <a:rPr lang="en-US" altLang="en-US" dirty="0"/>
              <a:t> is looking into fixing some of the inconsistencies in the spec.</a:t>
            </a:r>
          </a:p>
          <a:p>
            <a:pPr lvl="1">
              <a:defRPr/>
            </a:pPr>
            <a:r>
              <a:rPr lang="en-US" altLang="en-US" dirty="0"/>
              <a:t>The resolutions are expected to address the comments in this category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Next slide summarizes the direction that </a:t>
            </a:r>
            <a:r>
              <a:rPr lang="en-US" altLang="en-US" dirty="0" err="1"/>
              <a:t>TGax</a:t>
            </a:r>
            <a:r>
              <a:rPr lang="en-US" altLang="en-US" dirty="0"/>
              <a:t> is anticipated to follow</a:t>
            </a:r>
          </a:p>
          <a:p>
            <a:pPr lvl="1">
              <a:defRPr/>
            </a:pPr>
            <a:r>
              <a:rPr lang="en-US" altLang="en-US" dirty="0"/>
              <a:t>Contribution will be presented during the May meeting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Requesting </a:t>
            </a:r>
            <a:r>
              <a:rPr lang="en-US" altLang="en-US" dirty="0" err="1"/>
              <a:t>REVmd</a:t>
            </a:r>
            <a:r>
              <a:rPr lang="en-US" altLang="en-US" dirty="0"/>
              <a:t> to defer the discussion on these CIDs until after the May meeting</a:t>
            </a:r>
          </a:p>
          <a:p>
            <a:pPr lvl="1">
              <a:defRPr/>
            </a:pPr>
            <a:r>
              <a:rPr lang="en-US" altLang="en-US" dirty="0" err="1"/>
              <a:t>REVmd</a:t>
            </a:r>
            <a:r>
              <a:rPr lang="en-US" altLang="en-US" dirty="0"/>
              <a:t> can either close or discuss any CIDs not addressed by </a:t>
            </a:r>
            <a:r>
              <a:rPr lang="en-US" altLang="en-US" dirty="0" err="1"/>
              <a:t>TGax</a:t>
            </a:r>
            <a:endParaRPr lang="en-US" altLang="en-US" dirty="0"/>
          </a:p>
        </p:txBody>
      </p:sp>
      <p:sp>
        <p:nvSpPr>
          <p:cNvPr id="12291" name="Date Placeholder 2">
            <a:extLst>
              <a:ext uri="{FF2B5EF4-FFF2-40B4-BE49-F238E27FC236}">
                <a16:creationId xmlns:a16="http://schemas.microsoft.com/office/drawing/2014/main" id="{0DDDE1F9-D676-406D-AC19-9315924745C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2292" name="Footer Placeholder 3">
            <a:extLst>
              <a:ext uri="{FF2B5EF4-FFF2-40B4-BE49-F238E27FC236}">
                <a16:creationId xmlns:a16="http://schemas.microsoft.com/office/drawing/2014/main" id="{AC7B00DE-2F5F-465A-967F-05EEF1791F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2293" name="Slide Number Placeholder 4">
            <a:extLst>
              <a:ext uri="{FF2B5EF4-FFF2-40B4-BE49-F238E27FC236}">
                <a16:creationId xmlns:a16="http://schemas.microsoft.com/office/drawing/2014/main" id="{D5AEA340-49D6-4CFA-88DA-7632A853F7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52AB051-AC9B-4C4D-B878-4030BB55B5D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12294" name="Title 5">
            <a:extLst>
              <a:ext uri="{FF2B5EF4-FFF2-40B4-BE49-F238E27FC236}">
                <a16:creationId xmlns:a16="http://schemas.microsoft.com/office/drawing/2014/main" id="{71D3E25C-084A-4D9C-BAFD-8AF5F64DB3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 Clarification in 11.1.3.8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>
            <a:extLst>
              <a:ext uri="{FF2B5EF4-FFF2-40B4-BE49-F238E27FC236}">
                <a16:creationId xmlns:a16="http://schemas.microsoft.com/office/drawing/2014/main" id="{88472FA8-B208-4DB9-98C1-6290E9476E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/>
              <a:t>Define mandatory elements (CID 1295)</a:t>
            </a:r>
          </a:p>
          <a:p>
            <a:pPr lvl="1">
              <a:defRPr/>
            </a:pPr>
            <a:r>
              <a:rPr lang="en-US" altLang="en-US" dirty="0"/>
              <a:t>Clarify which elements are required to be present in each </a:t>
            </a:r>
            <a:r>
              <a:rPr lang="en-US" altLang="en-US" dirty="0" err="1"/>
              <a:t>nonTxBSSID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Clarify the inheritance model (CID 1289, 1290)</a:t>
            </a:r>
          </a:p>
          <a:p>
            <a:pPr lvl="1">
              <a:defRPr/>
            </a:pPr>
            <a:r>
              <a:rPr lang="en-US" altLang="en-US" dirty="0"/>
              <a:t>A </a:t>
            </a:r>
            <a:r>
              <a:rPr lang="en-US" altLang="en-US" dirty="0" err="1"/>
              <a:t>nonTxBSSID</a:t>
            </a:r>
            <a:r>
              <a:rPr lang="en-US" altLang="en-US" dirty="0"/>
              <a:t> is not required to advertise all elements – only the ones that are specific to that BSSID</a:t>
            </a:r>
          </a:p>
          <a:p>
            <a:pPr lvl="1">
              <a:defRPr/>
            </a:pPr>
            <a:r>
              <a:rPr lang="en-US" altLang="en-US" dirty="0"/>
              <a:t>A </a:t>
            </a:r>
            <a:r>
              <a:rPr lang="en-US" altLang="en-US" dirty="0" err="1"/>
              <a:t>nonTxBSSID</a:t>
            </a:r>
            <a:r>
              <a:rPr lang="en-US" altLang="en-US" dirty="0"/>
              <a:t> inherits elements advertised by </a:t>
            </a:r>
            <a:r>
              <a:rPr lang="en-US" altLang="en-US" dirty="0" err="1"/>
              <a:t>TxBSSID</a:t>
            </a:r>
            <a:r>
              <a:rPr lang="en-US" altLang="en-US" dirty="0"/>
              <a:t> if they are not present in the </a:t>
            </a:r>
            <a:r>
              <a:rPr lang="en-US" altLang="en-US" dirty="0" err="1"/>
              <a:t>nonTxBSSID</a:t>
            </a:r>
            <a:r>
              <a:rPr lang="en-US" altLang="en-US" dirty="0"/>
              <a:t> profile for that BSS</a:t>
            </a:r>
          </a:p>
          <a:p>
            <a:pPr lvl="2">
              <a:defRPr/>
            </a:pPr>
            <a:r>
              <a:rPr lang="en-US" altLang="en-US" dirty="0"/>
              <a:t>This model also helps reduce the size of a </a:t>
            </a:r>
            <a:r>
              <a:rPr lang="en-US" altLang="en-US" dirty="0" err="1"/>
              <a:t>nonTxBSSID</a:t>
            </a:r>
            <a:r>
              <a:rPr lang="en-US" altLang="en-US" dirty="0"/>
              <a:t> profile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Disallow advertising partial profile (CID 1291, 1292, 1296)</a:t>
            </a:r>
          </a:p>
          <a:p>
            <a:pPr lvl="1">
              <a:defRPr/>
            </a:pPr>
            <a:r>
              <a:rPr lang="en-US" altLang="en-US" dirty="0"/>
              <a:t>If a </a:t>
            </a:r>
            <a:r>
              <a:rPr lang="en-US" altLang="en-US" dirty="0" err="1"/>
              <a:t>nonTxBSSID</a:t>
            </a:r>
            <a:r>
              <a:rPr lang="en-US" altLang="en-US" dirty="0"/>
              <a:t> profile is present in the mgmt. frame, it will include all the element specific to that BSS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General Spec clean-up (CID 1297)</a:t>
            </a:r>
          </a:p>
          <a:p>
            <a:pPr lvl="1">
              <a:defRPr/>
            </a:pPr>
            <a:r>
              <a:rPr lang="en-US" altLang="en-US" dirty="0"/>
              <a:t>Remove extraneous or declarative sentences.</a:t>
            </a:r>
          </a:p>
        </p:txBody>
      </p:sp>
      <p:sp>
        <p:nvSpPr>
          <p:cNvPr id="35843" name="Date Placeholder 2">
            <a:extLst>
              <a:ext uri="{FF2B5EF4-FFF2-40B4-BE49-F238E27FC236}">
                <a16:creationId xmlns:a16="http://schemas.microsoft.com/office/drawing/2014/main" id="{0E6804DF-1E63-483A-9E4A-A869F579C5C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35844" name="Footer Placeholder 3">
            <a:extLst>
              <a:ext uri="{FF2B5EF4-FFF2-40B4-BE49-F238E27FC236}">
                <a16:creationId xmlns:a16="http://schemas.microsoft.com/office/drawing/2014/main" id="{7FA65E8F-5F24-4A3D-9A97-A330BF0299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35845" name="Slide Number Placeholder 4">
            <a:extLst>
              <a:ext uri="{FF2B5EF4-FFF2-40B4-BE49-F238E27FC236}">
                <a16:creationId xmlns:a16="http://schemas.microsoft.com/office/drawing/2014/main" id="{0E9F3191-776A-4477-8301-80E200CA39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A4C043B-77B2-48EF-96CA-E02DC7F22F4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35846" name="Title 5">
            <a:extLst>
              <a:ext uri="{FF2B5EF4-FFF2-40B4-BE49-F238E27FC236}">
                <a16:creationId xmlns:a16="http://schemas.microsoft.com/office/drawing/2014/main" id="{87AEF4E2-F5BF-4194-93DA-C3038855C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 Clarification in 11.1.3.8</a:t>
            </a:r>
          </a:p>
        </p:txBody>
      </p:sp>
    </p:spTree>
    <p:extLst>
      <p:ext uri="{BB962C8B-B14F-4D97-AF65-F5344CB8AC3E}">
        <p14:creationId xmlns:p14="http://schemas.microsoft.com/office/powerpoint/2010/main" val="82439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7">
            <a:extLst>
              <a:ext uri="{FF2B5EF4-FFF2-40B4-BE49-F238E27FC236}">
                <a16:creationId xmlns:a16="http://schemas.microsoft.com/office/drawing/2014/main" id="{68F679E7-B9DD-4046-BBE7-9057660F9C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(2) Insufficient information from a multi-BSS AP</a:t>
            </a:r>
          </a:p>
        </p:txBody>
      </p:sp>
      <p:sp>
        <p:nvSpPr>
          <p:cNvPr id="13315" name="Title 6">
            <a:extLst>
              <a:ext uri="{FF2B5EF4-FFF2-40B4-BE49-F238E27FC236}">
                <a16:creationId xmlns:a16="http://schemas.microsoft.com/office/drawing/2014/main" id="{3AEAB002-2B2C-4837-A7E7-72F44E187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6" name="Date Placeholder 3">
            <a:extLst>
              <a:ext uri="{FF2B5EF4-FFF2-40B4-BE49-F238E27FC236}">
                <a16:creationId xmlns:a16="http://schemas.microsoft.com/office/drawing/2014/main" id="{1C2D23A6-05B2-4EE2-954A-EBC44F69A8C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3317" name="Footer Placeholder 4">
            <a:extLst>
              <a:ext uri="{FF2B5EF4-FFF2-40B4-BE49-F238E27FC236}">
                <a16:creationId xmlns:a16="http://schemas.microsoft.com/office/drawing/2014/main" id="{C9B6DE0B-801A-41C1-B9FB-5991F883E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20D28F1E-16FF-4423-8C04-2D65F744D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F8075AD5-02E6-49A0-983E-CB39919E2B09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D9AAA9-D823-42F0-AB32-31EF3FAD0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err="1"/>
              <a:t>MaxBSSID</a:t>
            </a:r>
            <a:r>
              <a:rPr lang="en-US" dirty="0"/>
              <a:t> Indicator (9.4.2.45) indicates the maximum (2</a:t>
            </a:r>
            <a:r>
              <a:rPr lang="en-US" baseline="30000" dirty="0"/>
              <a:t>n</a:t>
            </a:r>
            <a:r>
              <a:rPr lang="en-US" dirty="0"/>
              <a:t>)  possible BSSIDs that can be hosted on the device</a:t>
            </a:r>
          </a:p>
          <a:p>
            <a:pPr lvl="1">
              <a:defRPr/>
            </a:pPr>
            <a:r>
              <a:rPr lang="en-US" dirty="0"/>
              <a:t>There is no indication of what is the actual count of ‘active’ BSSIDs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Further, 11.1.3.8 permits an AP to advertise a partial list of </a:t>
            </a:r>
            <a:r>
              <a:rPr lang="en-US" dirty="0" err="1"/>
              <a:t>nontransmitted</a:t>
            </a:r>
            <a:r>
              <a:rPr lang="en-US" dirty="0"/>
              <a:t> BSSID profiles (in the Multiple BSSID element) without any indication of whether the list if complete or partial.</a:t>
            </a:r>
          </a:p>
          <a:p>
            <a:pPr lvl="1">
              <a:defRPr/>
            </a:pPr>
            <a:r>
              <a:rPr lang="en-US" dirty="0"/>
              <a:t>A non-AP STA has no way to know if it has received information about all the BSSIDs in the set.</a:t>
            </a:r>
          </a:p>
          <a:p>
            <a:pPr lvl="1">
              <a:defRPr/>
            </a:pPr>
            <a:r>
              <a:rPr lang="en-US" dirty="0"/>
              <a:t>STA may end-up scanning several beacons and still not be sure.</a:t>
            </a:r>
          </a:p>
        </p:txBody>
      </p:sp>
      <p:sp>
        <p:nvSpPr>
          <p:cNvPr id="14339" name="Date Placeholder 2">
            <a:extLst>
              <a:ext uri="{FF2B5EF4-FFF2-40B4-BE49-F238E27FC236}">
                <a16:creationId xmlns:a16="http://schemas.microsoft.com/office/drawing/2014/main" id="{B8740854-C1B3-4036-8373-89E849FA8BA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4340" name="Footer Placeholder 3">
            <a:extLst>
              <a:ext uri="{FF2B5EF4-FFF2-40B4-BE49-F238E27FC236}">
                <a16:creationId xmlns:a16="http://schemas.microsoft.com/office/drawing/2014/main" id="{B3DE5FEA-42DF-4A6C-8361-B40649CC60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1C023049-1016-47C1-A635-2ACFE0AB7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C6EBE02-B298-4FC9-B07E-8B5DA96526A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14342" name="Title 5">
            <a:extLst>
              <a:ext uri="{FF2B5EF4-FFF2-40B4-BE49-F238E27FC236}">
                <a16:creationId xmlns:a16="http://schemas.microsoft.com/office/drawing/2014/main" id="{A285B987-17F8-4E22-A9D3-B314FC8DA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Insufficient information from a multi-BSS AP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id="{9DFA1FF6-FAD6-4DAF-85DD-C901BAD141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en-US" dirty="0"/>
              <a:t>Add a bit to Extended Capabilities element so that an AP can indicate if the list of </a:t>
            </a:r>
            <a:r>
              <a:rPr lang="en-US" altLang="en-US" dirty="0" err="1"/>
              <a:t>nonTxBSSID</a:t>
            </a:r>
            <a:r>
              <a:rPr lang="en-US" altLang="en-US" dirty="0"/>
              <a:t> profile is complete.</a:t>
            </a:r>
          </a:p>
          <a:p>
            <a:endParaRPr lang="en-US" altLang="en-US" dirty="0"/>
          </a:p>
          <a:p>
            <a:r>
              <a:rPr lang="en-US" altLang="en-US" dirty="0"/>
              <a:t>Define a new element which an AP can advertise in Beacon/Probe Response frames to indicate the count of active BSSIDs in the set.</a:t>
            </a:r>
          </a:p>
          <a:p>
            <a:endParaRPr lang="en-US" altLang="en-US" dirty="0"/>
          </a:p>
          <a:p>
            <a:r>
              <a:rPr lang="en-US" altLang="en-US" dirty="0"/>
              <a:t>With the above two pieces of information, a non-AP STA can determine if it has received information about all the active </a:t>
            </a:r>
            <a:r>
              <a:rPr lang="en-US" altLang="en-US" dirty="0" err="1"/>
              <a:t>nonTxBSSIDs</a:t>
            </a:r>
            <a:r>
              <a:rPr lang="en-US" altLang="en-US" dirty="0"/>
              <a:t> on the device.</a:t>
            </a:r>
          </a:p>
        </p:txBody>
      </p:sp>
      <p:sp>
        <p:nvSpPr>
          <p:cNvPr id="15363" name="Date Placeholder 2">
            <a:extLst>
              <a:ext uri="{FF2B5EF4-FFF2-40B4-BE49-F238E27FC236}">
                <a16:creationId xmlns:a16="http://schemas.microsoft.com/office/drawing/2014/main" id="{97D31FB3-2714-46BB-8A4C-687CE5A0A0A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98E4FC3D-387E-445A-AD30-459621396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6628FD9B-BA79-49CF-AB0E-0528C4D79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9458CD1-2013-410B-92AB-91DF2156F66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5366" name="Title 5">
            <a:extLst>
              <a:ext uri="{FF2B5EF4-FFF2-40B4-BE49-F238E27FC236}">
                <a16:creationId xmlns:a16="http://schemas.microsoft.com/office/drawing/2014/main" id="{ED40990A-7E07-4B3B-960B-61E7727BC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Resolution Summary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7DB5A1C6-A7EB-4290-97F4-0C9BA7DEEA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doc 11-18/0675r0</a:t>
            </a: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39E5EEE1-F2FA-4917-AF3D-7472C1555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1293 &amp; 1294 </a:t>
            </a:r>
          </a:p>
        </p:txBody>
      </p:sp>
      <p:sp>
        <p:nvSpPr>
          <p:cNvPr id="16388" name="Date Placeholder 3">
            <a:extLst>
              <a:ext uri="{FF2B5EF4-FFF2-40B4-BE49-F238E27FC236}">
                <a16:creationId xmlns:a16="http://schemas.microsoft.com/office/drawing/2014/main" id="{3C368E39-0E2C-4898-8C6B-9CBC48C57CF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21577B36-5178-4CC1-815A-717ED6F19B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4BC155F1-92F1-4F51-AB3C-8E03E5C7DA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6B5E4BF2-816B-47F3-807B-61AC7A9736D2}" type="slidenum">
              <a:rPr lang="en-US" altLang="en-US" sz="1200" b="0" smtClean="0"/>
              <a:pPr/>
              <a:t>9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84445</TotalTime>
  <Words>1798</Words>
  <Application>Microsoft Office PowerPoint</Application>
  <PresentationFormat>On-screen Show (4:3)</PresentationFormat>
  <Paragraphs>222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Default Design</vt:lpstr>
      <vt:lpstr>1_Custom Design</vt:lpstr>
      <vt:lpstr>Custom Design</vt:lpstr>
      <vt:lpstr>Document</vt:lpstr>
      <vt:lpstr>REVmd LB232 CIDs assigned to Abhishek</vt:lpstr>
      <vt:lpstr>Summary of Comments</vt:lpstr>
      <vt:lpstr>PowerPoint Presentation</vt:lpstr>
      <vt:lpstr>Spec Clarification in 11.1.3.8</vt:lpstr>
      <vt:lpstr>Spec Clarification in 11.1.3.8</vt:lpstr>
      <vt:lpstr>PowerPoint Presentation</vt:lpstr>
      <vt:lpstr>Insufficient information from a multi-BSS AP</vt:lpstr>
      <vt:lpstr>Resolution Summary</vt:lpstr>
      <vt:lpstr>Proposed resolution for CID 1293 &amp; 1294 </vt:lpstr>
      <vt:lpstr>PowerPoint Presentation</vt:lpstr>
      <vt:lpstr>Conditional Inheritance</vt:lpstr>
      <vt:lpstr>Conditional Inheritance</vt:lpstr>
      <vt:lpstr>Resolution Summary</vt:lpstr>
      <vt:lpstr>Proposed resolution for CID 1298</vt:lpstr>
      <vt:lpstr>PowerPoint Presentation</vt:lpstr>
      <vt:lpstr>Editorial/Typo in 9.4.2.21.10</vt:lpstr>
      <vt:lpstr>Proposed resolution for CID 1299</vt:lpstr>
      <vt:lpstr>PowerPoint Presentation</vt:lpstr>
      <vt:lpstr>MAC Address representation</vt:lpstr>
      <vt:lpstr>MAC Address representation</vt:lpstr>
      <vt:lpstr>MAC Address representation</vt:lpstr>
      <vt:lpstr>MAC Address representation</vt:lpstr>
      <vt:lpstr>Discussion (issue #1)</vt:lpstr>
      <vt:lpstr>Discussion (issue #2)</vt:lpstr>
      <vt:lpstr>Discussion (issue #3)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802.11Revmd LB232 Multi-BSS CIDs</dc:title>
  <dc:creator>Abhishek Patil</dc:creator>
  <cp:keywords/>
  <cp:lastModifiedBy>Abhishek Patil</cp:lastModifiedBy>
  <cp:revision>1602</cp:revision>
  <cp:lastPrinted>1998-02-10T13:28:06Z</cp:lastPrinted>
  <dcterms:created xsi:type="dcterms:W3CDTF">1998-02-10T13:07:52Z</dcterms:created>
  <dcterms:modified xsi:type="dcterms:W3CDTF">2018-07-11T21:24:01Z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a023fff6-2fe1-4626-95d6-7736b005f134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2018-03-27 23:59:31Z</vt:lpwstr>
  </property>
  <property fmtid="{D5CDD505-2E9C-101B-9397-08002B2CF9AE}" pid="5" name="CTPClassification">
    <vt:lpwstr>CTP_IC</vt:lpwstr>
  </property>
</Properties>
</file>