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5249" r:id="rId2"/>
    <p:sldMasterId id="2147483662" r:id="rId3"/>
  </p:sldMasterIdLst>
  <p:notesMasterIdLst>
    <p:notesMasterId r:id="rId30"/>
  </p:notesMasterIdLst>
  <p:handoutMasterIdLst>
    <p:handoutMasterId r:id="rId31"/>
  </p:handoutMasterIdLst>
  <p:sldIdLst>
    <p:sldId id="269" r:id="rId4"/>
    <p:sldId id="295" r:id="rId5"/>
    <p:sldId id="312" r:id="rId6"/>
    <p:sldId id="300" r:id="rId7"/>
    <p:sldId id="313" r:id="rId8"/>
    <p:sldId id="297" r:id="rId9"/>
    <p:sldId id="298" r:id="rId10"/>
    <p:sldId id="301" r:id="rId11"/>
    <p:sldId id="314" r:id="rId12"/>
    <p:sldId id="299" r:id="rId13"/>
    <p:sldId id="304" r:id="rId14"/>
    <p:sldId id="302" r:id="rId15"/>
    <p:sldId id="303" r:id="rId16"/>
    <p:sldId id="315" r:id="rId17"/>
    <p:sldId id="305" r:id="rId18"/>
    <p:sldId id="306" r:id="rId19"/>
    <p:sldId id="316" r:id="rId20"/>
    <p:sldId id="307" r:id="rId21"/>
    <p:sldId id="308" r:id="rId22"/>
    <p:sldId id="309" r:id="rId23"/>
    <p:sldId id="310" r:id="rId24"/>
    <p:sldId id="311" r:id="rId25"/>
    <p:sldId id="318" r:id="rId26"/>
    <p:sldId id="317" r:id="rId27"/>
    <p:sldId id="284" r:id="rId28"/>
    <p:sldId id="296" r:id="rId29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33CC"/>
    <a:srgbClr val="66FF99"/>
    <a:srgbClr val="FF9966"/>
    <a:srgbClr val="FF9933"/>
    <a:srgbClr val="FFFF00"/>
    <a:srgbClr val="66FF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587" autoAdjust="0"/>
    <p:restoredTop sz="96374" autoAdjust="0"/>
  </p:normalViewPr>
  <p:slideViewPr>
    <p:cSldViewPr>
      <p:cViewPr varScale="1">
        <p:scale>
          <a:sx n="114" d="100"/>
          <a:sy n="114" d="100"/>
        </p:scale>
        <p:origin x="112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113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8" d="100"/>
        <a:sy n="88" d="100"/>
      </p:scale>
      <p:origin x="0" y="0"/>
    </p:cViewPr>
  </p:sorterViewPr>
  <p:notesViewPr>
    <p:cSldViewPr>
      <p:cViewPr>
        <p:scale>
          <a:sx n="100" d="100"/>
          <a:sy n="100" d="100"/>
        </p:scale>
        <p:origin x="536" y="48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9F24E74B-3BB7-408A-9711-CCB3CC1984C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802.11-18/0674r0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7FFD04CE-2C02-4239-9F1A-414BEFA6652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fld id="{D13A23AA-4191-4E80-BBE4-22E7A8F8D837}" type="datetime1">
              <a:rPr lang="en-US" smtClean="0"/>
              <a:t>4/10/2018</a:t>
            </a:fld>
            <a:endParaRPr 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ADAC225F-2F3B-47E2-8269-DF6F1145678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4DBD9B6D-CB36-47B3-9B80-DD723BEFC31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4CB37C69-CF13-4369-B95D-0F6E0B1693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174" name="Line 6">
            <a:extLst>
              <a:ext uri="{FF2B5EF4-FFF2-40B4-BE49-F238E27FC236}">
                <a16:creationId xmlns:a16="http://schemas.microsoft.com/office/drawing/2014/main" id="{120C5736-E282-493D-9447-18A0F27C9129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Rectangle 7">
            <a:extLst>
              <a:ext uri="{FF2B5EF4-FFF2-40B4-BE49-F238E27FC236}">
                <a16:creationId xmlns:a16="http://schemas.microsoft.com/office/drawing/2014/main" id="{D1B469C3-27BB-4116-9F03-79D7D76F82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7176" name="Line 8">
            <a:extLst>
              <a:ext uri="{FF2B5EF4-FFF2-40B4-BE49-F238E27FC236}">
                <a16:creationId xmlns:a16="http://schemas.microsoft.com/office/drawing/2014/main" id="{73F24064-61A8-4077-93D3-FA18110007A6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08655BE5-82AA-4820-AAD1-35795522656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802.11-18/0674r0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7C3DCF00-65E0-49F8-BE4F-6AF9D7E8D56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5250"/>
            <a:ext cx="122713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fld id="{5BDB96D3-CB11-4493-999D-E9EC0E34CD8E}" type="datetime1">
              <a:rPr lang="en-US" smtClean="0"/>
              <a:t>4/10/2018</a:t>
            </a:fld>
            <a:endParaRPr lang="en-US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F8841EFE-59DE-4FD4-8BF4-F40C386F081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563EB428-C962-4AD2-8809-CAB40A70140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A60ADF77-AA17-412A-BBB3-7DA27E2DBE5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Abhishek Patil, Qualcomm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6A23C2C1-55F2-4BF3-86CD-D487B773BED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A0E73C22-8EE8-4214-936E-4563B4916D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320" name="Rectangle 8">
            <a:extLst>
              <a:ext uri="{FF2B5EF4-FFF2-40B4-BE49-F238E27FC236}">
                <a16:creationId xmlns:a16="http://schemas.microsoft.com/office/drawing/2014/main" id="{D0A94239-1BA7-420F-9B3D-314E73EED5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6153" name="Line 9">
            <a:extLst>
              <a:ext uri="{FF2B5EF4-FFF2-40B4-BE49-F238E27FC236}">
                <a16:creationId xmlns:a16="http://schemas.microsoft.com/office/drawing/2014/main" id="{D62775DC-4E56-492C-98E2-ACCAC456A193}"/>
              </a:ext>
            </a:extLst>
          </p:cNvPr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4" name="Line 10">
            <a:extLst>
              <a:ext uri="{FF2B5EF4-FFF2-40B4-BE49-F238E27FC236}">
                <a16:creationId xmlns:a16="http://schemas.microsoft.com/office/drawing/2014/main" id="{4B27F482-77E0-41D6-B635-9A6D2C8B46B8}"/>
              </a:ext>
            </a:extLst>
          </p:cNvPr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>
            <a:extLst>
              <a:ext uri="{FF2B5EF4-FFF2-40B4-BE49-F238E27FC236}">
                <a16:creationId xmlns:a16="http://schemas.microsoft.com/office/drawing/2014/main" id="{754BB062-9A01-4412-AD0A-B0B52C8C510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BE8267B-E827-4E7A-A3B5-728E055F0C35}" type="datetime1">
              <a:rPr lang="en-US" altLang="en-US" sz="1400" smtClean="0"/>
              <a:t>4/10/2018</a:t>
            </a:fld>
            <a:endParaRPr lang="en-US" altLang="en-US" sz="1400"/>
          </a:p>
        </p:txBody>
      </p:sp>
      <p:sp>
        <p:nvSpPr>
          <p:cNvPr id="9219" name="Rectangle 6">
            <a:extLst>
              <a:ext uri="{FF2B5EF4-FFF2-40B4-BE49-F238E27FC236}">
                <a16:creationId xmlns:a16="http://schemas.microsoft.com/office/drawing/2014/main" id="{BAB9568B-EC7A-4BF0-AB06-6AB441B7E97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Abhishek Patil, Qualcomm</a:t>
            </a:r>
          </a:p>
        </p:txBody>
      </p:sp>
      <p:sp>
        <p:nvSpPr>
          <p:cNvPr id="9220" name="Rectangle 7">
            <a:extLst>
              <a:ext uri="{FF2B5EF4-FFF2-40B4-BE49-F238E27FC236}">
                <a16:creationId xmlns:a16="http://schemas.microsoft.com/office/drawing/2014/main" id="{63318B43-D67A-48F7-BBC0-50AD27FEE50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53546D73-35BA-4089-A15F-001BA96C14F6}" type="slidenum">
              <a:rPr lang="en-US" altLang="en-US" sz="1200" b="0" smtClean="0"/>
              <a:pPr/>
              <a:t>1</a:t>
            </a:fld>
            <a:endParaRPr lang="en-US" altLang="en-US" sz="1200" b="0"/>
          </a:p>
        </p:txBody>
      </p:sp>
      <p:sp>
        <p:nvSpPr>
          <p:cNvPr id="9221" name="Rectangle 2">
            <a:extLst>
              <a:ext uri="{FF2B5EF4-FFF2-40B4-BE49-F238E27FC236}">
                <a16:creationId xmlns:a16="http://schemas.microsoft.com/office/drawing/2014/main" id="{0D3F65B8-375A-4840-A25A-8099CC7E0C4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2" name="Rectangle 3">
            <a:extLst>
              <a:ext uri="{FF2B5EF4-FFF2-40B4-BE49-F238E27FC236}">
                <a16:creationId xmlns:a16="http://schemas.microsoft.com/office/drawing/2014/main" id="{C7E8F88F-BFF6-4B88-8646-CC00017758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  <p:sp>
        <p:nvSpPr>
          <p:cNvPr id="9223" name="Header Placeholder 1">
            <a:extLst>
              <a:ext uri="{FF2B5EF4-FFF2-40B4-BE49-F238E27FC236}">
                <a16:creationId xmlns:a16="http://schemas.microsoft.com/office/drawing/2014/main" id="{80E20A93-D8B8-4397-9DF4-F1E39CF8615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802.11-18/0674r0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>
            <a:extLst>
              <a:ext uri="{FF2B5EF4-FFF2-40B4-BE49-F238E27FC236}">
                <a16:creationId xmlns:a16="http://schemas.microsoft.com/office/drawing/2014/main" id="{FC3C5B2A-6490-4B76-AF0B-7553CAEEA7B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>
            <a:extLst>
              <a:ext uri="{FF2B5EF4-FFF2-40B4-BE49-F238E27FC236}">
                <a16:creationId xmlns:a16="http://schemas.microsoft.com/office/drawing/2014/main" id="{74831A79-E1D4-4044-B830-80EFE19FB2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34820" name="Date Placeholder 4">
            <a:extLst>
              <a:ext uri="{FF2B5EF4-FFF2-40B4-BE49-F238E27FC236}">
                <a16:creationId xmlns:a16="http://schemas.microsoft.com/office/drawing/2014/main" id="{C48E95F9-C593-49A5-9681-A594F4313F7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B6B841F-9BCF-4346-B0B5-D15216E7DC52}" type="datetime1">
              <a:rPr lang="en-US" altLang="en-US" sz="1400" smtClean="0"/>
              <a:t>4/10/2018</a:t>
            </a:fld>
            <a:endParaRPr lang="en-US" altLang="en-US" sz="1400"/>
          </a:p>
        </p:txBody>
      </p:sp>
      <p:sp>
        <p:nvSpPr>
          <p:cNvPr id="34821" name="Footer Placeholder 5">
            <a:extLst>
              <a:ext uri="{FF2B5EF4-FFF2-40B4-BE49-F238E27FC236}">
                <a16:creationId xmlns:a16="http://schemas.microsoft.com/office/drawing/2014/main" id="{C3F0F48C-4D33-4D25-952C-AAA8616ACEA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Abhishek Patil, Qualcomm</a:t>
            </a:r>
          </a:p>
        </p:txBody>
      </p:sp>
      <p:sp>
        <p:nvSpPr>
          <p:cNvPr id="34822" name="Slide Number Placeholder 6">
            <a:extLst>
              <a:ext uri="{FF2B5EF4-FFF2-40B4-BE49-F238E27FC236}">
                <a16:creationId xmlns:a16="http://schemas.microsoft.com/office/drawing/2014/main" id="{9922C1D6-095D-47F3-A53B-AF46B0353BB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EBAB04E8-C0AB-4F8D-88E1-9FD652F8B098}" type="slidenum">
              <a:rPr lang="en-US" altLang="en-US" sz="1200" b="0" smtClean="0"/>
              <a:pPr/>
              <a:t>25</a:t>
            </a:fld>
            <a:endParaRPr lang="en-US" altLang="en-US" sz="1200" b="0"/>
          </a:p>
        </p:txBody>
      </p:sp>
      <p:sp>
        <p:nvSpPr>
          <p:cNvPr id="34823" name="Header Placeholder 1">
            <a:extLst>
              <a:ext uri="{FF2B5EF4-FFF2-40B4-BE49-F238E27FC236}">
                <a16:creationId xmlns:a16="http://schemas.microsoft.com/office/drawing/2014/main" id="{713349B4-782D-43F0-8E69-65EA30BC2D4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802.11-18/0674r0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6EFB253-8754-4EB7-A724-69B2972F20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April 2018</a:t>
            </a: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457AB38-5CAB-4F71-9050-213679B9C8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9A346FB-8F55-42C4-A3BD-38F5F6E8E0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118B49-4E43-45BF-A73F-260C853603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874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0F34F3-3FE4-4AAE-BF95-BDE7CA58F4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April 2018</a:t>
            </a: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0B1B394-3450-4705-B8B1-A0E46444C6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43FA6CF-3B7A-4A3C-ADE4-46D5823B2C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F4FD2DF-CE70-4450-9548-CD3E89285D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689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FC960DB-9B45-4E9E-A03F-77C70AE844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April 2018</a:t>
            </a: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54AAD4F-7AC0-4024-8ADD-B56B8AAD2E1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ABBC74D-754D-4F5E-9BC0-F14C264825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5CE5078-2725-4FF5-95B1-3821FD5143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8146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461BD15-EAFE-4A29-BACB-055613727E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April 2018</a:t>
            </a: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054DFF3-9FC2-4777-A309-2FABC40EC5C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14CF142-D47C-4CD3-BFB0-08449DD0BA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5BB88A9-EC7F-42E4-93B8-035DDE4093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9189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4DF69DF-DD31-40BB-9C61-E1DBC661FE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April 2018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65B59DE-EC7A-4695-AB2A-8C50FFBD98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FFA21A8-5A31-4DCD-A8B7-C4A09615F4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28D856-0A43-40B5-AB23-4BA7BA1BCD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5605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2E3412-0F88-4FEC-BEA2-90C996492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07395C-FE2F-4CCB-833B-DD0131685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B08DF9-22F2-491B-9AAC-DD0D12CDB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20A57D-5F7F-4BB0-9155-7ECA9E8849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5664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FA8CE7-56DC-4CB9-BA97-E044D7C80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C7776E-320B-4AA1-B224-36B9D0858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C0D0F4-05C6-40D7-B191-EB5EA1DD7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0D6F9A-97D7-4543-B95C-E9F194B4CD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8579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F2090D-C56C-4515-8FE0-61D776C03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DCF74-9EA2-4F72-805A-C1712A2D1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8A091F-56D9-4CE3-A442-BB1974396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658325-F602-48C6-9C97-337B5E724D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0321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5276F3B-B641-4B00-85B6-9AA4BA0D5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2018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A50555E-592A-4A6A-A12F-141F8EEAC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F68E543-7C8A-402A-9CBB-5814626EB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EEE300-DC44-421D-B67E-09D544B204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3713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2537EAB8-6313-4411-B2F0-61FA13DB1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2018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596D0F0-C97D-494D-BE1C-B4CC68133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FC576CF-5CE1-4665-A38D-DA830DDEA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6FBF8-7ABE-4420-8B0C-F1ABB9A781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2840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AC4605BB-E15F-4009-A5A0-A92117252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2018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D89A97A-40DE-417C-94F6-BC80EC06F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A249ECD-6FC6-440C-9E47-56EDFF90D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AFFA90-F633-4DE5-8DC4-BBF1E90FAD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790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>
            <a:extLst>
              <a:ext uri="{FF2B5EF4-FFF2-40B4-BE49-F238E27FC236}">
                <a16:creationId xmlns:a16="http://schemas.microsoft.com/office/drawing/2014/main" id="{2EF91A0F-F6BC-4D6B-91E2-283AEDAC933A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685800" y="609600"/>
            <a:ext cx="7856538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144B8231-5DEC-48BB-BA3F-119A7A3F3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11">
            <a:extLst>
              <a:ext uri="{FF2B5EF4-FFF2-40B4-BE49-F238E27FC236}">
                <a16:creationId xmlns:a16="http://schemas.microsoft.com/office/drawing/2014/main" id="{A54A2826-47CB-4BFD-B130-CA385053E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April 2018</a:t>
            </a:r>
            <a:endParaRPr lang="en-US" dirty="0"/>
          </a:p>
        </p:txBody>
      </p:sp>
      <p:sp>
        <p:nvSpPr>
          <p:cNvPr id="6" name="Footer Placeholder 12">
            <a:extLst>
              <a:ext uri="{FF2B5EF4-FFF2-40B4-BE49-F238E27FC236}">
                <a16:creationId xmlns:a16="http://schemas.microsoft.com/office/drawing/2014/main" id="{7FCF5B1A-8FBB-4F84-8BEA-F25571E07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7" name="Slide Number Placeholder 13">
            <a:extLst>
              <a:ext uri="{FF2B5EF4-FFF2-40B4-BE49-F238E27FC236}">
                <a16:creationId xmlns:a16="http://schemas.microsoft.com/office/drawing/2014/main" id="{4BE54054-13E8-4686-A0CC-9989D99A5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71E2521-9D64-4C84-AE2E-207FBC03294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8676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AB86FAD0-6408-4003-8C8C-B57F102F9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2018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4E106DD-FA85-4506-8887-F37AC0DEF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303F2121-1D8E-4C56-A0BF-3E0D62307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4A716-DC76-41B5-A36D-F993E1CA98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5385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BCE2A13-75AE-4566-B9A9-53C3AA5DA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2018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7CB89FA-6D3D-4810-A474-A1524E53A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DEDB118-6A2D-467C-9B30-F34BF0CF6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4C305D-1F88-4CEB-943B-E0E11FD05F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1766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F086737-0073-4EBE-9A45-DAB25E526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2018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0720E43-CB47-44B8-96DA-E07887670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E857137-5CE8-437D-B877-1AEF1C6A7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82067F-9968-4E61-BA15-6501A9CD8A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6626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36FBB3-E852-49BD-8748-F5E190A60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B7A60A-3B80-4246-A919-E9B8DE350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20D971-2C8A-4763-8D79-983FDBC1B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CDC177-175B-4F60-8631-3E37780DFA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93270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184E41-FC6D-4D49-A3C4-04270478D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16C32F-AD7D-489E-8401-28B889450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AC73A5-4329-4EE3-9B15-EDC80C3FB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4F225-B544-4307-9507-893D3FF633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82088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FFE185-35A7-4F2A-92E6-C8A0C0C6B1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4B099D-802A-4607-B2C7-9F52F8A64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801A4D-299A-4F68-BD45-508AD4365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AD315B-D776-4B72-AD3D-86FE99C330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92348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AA2780-2B5D-4CD3-A8FC-677561FFC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F258B7-6966-40CD-9655-A03E32595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85DBB1-98E6-47E4-9ACD-9A1661EC1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03A9BB-D84D-4310-AF14-9E00686D64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29422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8D5FB4-2FDF-4EE1-966B-CE9407041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AF9AFE-8A9B-4231-AC8C-EC2C9D855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3BD4FA-5F73-4372-9E29-A2EA5082C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35580-2BA0-4B59-9054-C75BE38C9E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52468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C2ED39A-E027-45E4-AF53-9EE46D2F0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2018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A56B2ED-419A-4E69-AD2D-419B2F655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580E298-6D8C-4731-A98B-9B14BD428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D76DF-C147-4AD2-8A8D-A6DEB98AED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30110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9415B62-32CA-47C7-8BC6-F7070CC8D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2018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9642D5D-88D2-450F-84C4-F94C41E8B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16FD4EA2-08B7-43A3-909A-3367A2DAE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02F296-DD80-45C6-8D6D-B3F74F63E2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383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B3B2745-4EE0-48DA-8EFC-2413E09D6A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2018</a:t>
            </a: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1CDF051-E3BC-4CDD-B003-430A9D64AF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29425" y="6475413"/>
            <a:ext cx="171450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46EA28F-DBFC-4BE4-A174-31421D5D98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1D39903-7735-4CC2-9F58-8AF0837133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86911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4A44116A-B9FB-4F2F-9CEB-1EFD881AC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2018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269D9749-6CDC-4843-B480-E09C3CA2B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05FB28E-A7BA-44B1-B056-0959C7703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214304-780F-45F1-8C05-B73E439DD0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62193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F4F65C3-0152-41F9-86DC-21FF6EF44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2018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AB116D00-3EB3-4474-9545-FA219772D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DB285DA-EEB2-4884-8BFF-CD56885CB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7032E8-6275-44DF-ABBE-2B4049840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9731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282E11D-5A93-400A-BA0E-CEAF86AF9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2018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1B0924A-C5C7-4790-9D07-4AB60DF3C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8DE7769-42C5-417F-BFA6-C26ED15AA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C356A4-6B67-4267-A6EC-8477ECA689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41591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144ED22-E6FF-47DE-8A7B-34DDD27E8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2018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1ACDC01-766F-4822-852C-0EC49E3F0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F05EBD4-25EB-4289-803F-000DFE2C4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1FF153-BD3E-4F01-9DF1-592F9C7D28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78878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97DDD4-F4AF-494D-A9EC-A069029CE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BB4E02-D4B3-4B54-93D2-A8BC75693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B32A33-BACD-4E93-9869-42E1BAFE0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DC9C05-AAA5-4A66-884E-B6898818BA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65275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2A9755-9A89-4550-8716-C3ADDA8AE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1A2FE5-95E1-49D5-BB90-C0AD5FCAA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31C257-20EC-4135-8FE3-DA1368F6A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34509F-7E86-429F-B75D-490BCD8693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592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774C404-C411-4BFE-B6C5-F0B97F4EFC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April 2018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956D7E8-65F6-40B0-9473-463E47D78D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D51E47F-D504-4C97-97F3-EB06308ECB2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D4560F-BE86-478A-BA52-57E4C12C05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309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6BCDD56-49BF-4283-BCFA-E7B64D701A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April 2018</a:t>
            </a:r>
            <a:endParaRPr lang="en-US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AAB098D-77F0-4075-AB9B-6B782C2302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C862B6B-A1B7-4BED-ABE8-F2B6B9F751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B4BE14-069C-4888-8370-DC75CA9AD6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839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1142CC6-CA38-4ACE-B5CA-8D835A2FF06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April 2018</a:t>
            </a:r>
            <a:endParaRPr lang="en-US" dirty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3E10407-3216-48C9-B184-8D9D8E1EA2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B824A45-EDE0-43FD-AF90-0BDD35EFA1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AD6F26-DE9E-4902-969D-E44BB4C09D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465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50E4784-AA38-4375-8BBF-C50B41B3CA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April 2018</a:t>
            </a:r>
            <a:endParaRPr lang="en-US" dirty="0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EA5CEE4-396D-4B40-9D15-80EC366621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B5FAB7C-AC0B-45BD-A567-BD3284CF4B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C2FD34F-3887-4711-B463-5945FAD444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182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A333F58-CC62-49DF-84E7-9C6F8E50BA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April 2018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FBB6945-3FB2-4D87-BC25-ED6C5868EAD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04F6A6E-854C-48E5-9257-071E4F4308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61995F-EBC3-4635-981B-A23628A147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39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83E1E63-B7B6-4A22-8A06-0547D63F5D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April 2018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5E26A2D-ED11-4752-A58D-BB21C0FE4A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16C0D5E-1CE7-407E-AE2B-FDC6A83EA6F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1BC9D5-AC52-46D3-B93D-BE993ED0E5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418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96D53FB-6444-4617-B7BA-3FC3474791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DD2FFDC-AEBE-43A5-A06A-65C95F68B8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3693035-99E3-4578-9EAE-8C956E69D4C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0445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/>
            </a:lvl1pPr>
          </a:lstStyle>
          <a:p>
            <a:pPr>
              <a:defRPr/>
            </a:pPr>
            <a:r>
              <a:rPr lang="en-US" altLang="en-US"/>
              <a:t>April 2018</a:t>
            </a:r>
            <a:endParaRPr 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3BC26A4-D42D-4062-99E0-5502A9C86A1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0BCFCC1-D945-4899-907E-D7F0BEA7412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B0625DB2-8B3C-4710-9A11-4FF7D346B5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FED44E0-AF79-436F-A0B5-BE1F8FD73D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/>
              <a:t>doc.: IEEE 802.11-18/0674r0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3081D8DF-AF3F-4A99-A08B-FB11F6812EB5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58649240-8A31-4226-B863-FDB0BAB795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16D7A047-F286-4130-9B51-9FBE473E813B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885" r:id="rId1"/>
    <p:sldLayoutId id="2147485918" r:id="rId2"/>
    <p:sldLayoutId id="2147485919" r:id="rId3"/>
    <p:sldLayoutId id="2147485886" r:id="rId4"/>
    <p:sldLayoutId id="2147485887" r:id="rId5"/>
    <p:sldLayoutId id="2147485888" r:id="rId6"/>
    <p:sldLayoutId id="2147485889" r:id="rId7"/>
    <p:sldLayoutId id="2147485890" r:id="rId8"/>
    <p:sldLayoutId id="2147485891" r:id="rId9"/>
    <p:sldLayoutId id="2147485892" r:id="rId10"/>
    <p:sldLayoutId id="2147485893" r:id="rId11"/>
    <p:sldLayoutId id="2147485894" r:id="rId12"/>
    <p:sldLayoutId id="2147485895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id="{FD31ABE2-4A59-4568-B252-F1A5B331FA9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A31E74DF-7595-41F6-834A-66791D1E1CA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97D757-9847-40DB-B676-C5CD3CEB70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April 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6073C3-E42C-4B08-A755-D468EAB1C9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991E05-A2A5-404A-B6D0-9D6136EAF0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1E273A7-D90D-4CF2-8349-83934AED48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896" r:id="rId1"/>
    <p:sldLayoutId id="2147485897" r:id="rId2"/>
    <p:sldLayoutId id="2147485898" r:id="rId3"/>
    <p:sldLayoutId id="2147485899" r:id="rId4"/>
    <p:sldLayoutId id="2147485900" r:id="rId5"/>
    <p:sldLayoutId id="2147485901" r:id="rId6"/>
    <p:sldLayoutId id="2147485902" r:id="rId7"/>
    <p:sldLayoutId id="2147485903" r:id="rId8"/>
    <p:sldLayoutId id="2147485904" r:id="rId9"/>
    <p:sldLayoutId id="2147485905" r:id="rId10"/>
    <p:sldLayoutId id="2147485906" r:id="rId11"/>
  </p:sldLayoutIdLst>
  <p:hf hd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>
            <a:extLst>
              <a:ext uri="{FF2B5EF4-FFF2-40B4-BE49-F238E27FC236}">
                <a16:creationId xmlns:a16="http://schemas.microsoft.com/office/drawing/2014/main" id="{3D2F72BF-3915-454E-8A66-8974ECFA7AD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75" name="Text Placeholder 2">
            <a:extLst>
              <a:ext uri="{FF2B5EF4-FFF2-40B4-BE49-F238E27FC236}">
                <a16:creationId xmlns:a16="http://schemas.microsoft.com/office/drawing/2014/main" id="{E1646994-5D25-46B8-9DBC-5161DDC58AF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EDB200-59A3-4079-BE20-355D763A17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April 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CB1D9A-79FA-405E-B74C-7359AB69E0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F1DD1C-DD3A-45F3-B222-F0A5E1DCF1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9453A3D-27EF-465E-9D12-9E2805FE47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907" r:id="rId1"/>
    <p:sldLayoutId id="2147485908" r:id="rId2"/>
    <p:sldLayoutId id="2147485909" r:id="rId3"/>
    <p:sldLayoutId id="2147485910" r:id="rId4"/>
    <p:sldLayoutId id="2147485911" r:id="rId5"/>
    <p:sldLayoutId id="2147485912" r:id="rId6"/>
    <p:sldLayoutId id="2147485913" r:id="rId7"/>
    <p:sldLayoutId id="2147485914" r:id="rId8"/>
    <p:sldLayoutId id="2147485915" r:id="rId9"/>
    <p:sldLayoutId id="2147485916" r:id="rId10"/>
    <p:sldLayoutId id="214748591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>
            <a:extLst>
              <a:ext uri="{FF2B5EF4-FFF2-40B4-BE49-F238E27FC236}">
                <a16:creationId xmlns:a16="http://schemas.microsoft.com/office/drawing/2014/main" id="{29E5E5B4-A389-494A-B957-C829BAA3ABFC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April 2018</a:t>
            </a:r>
          </a:p>
        </p:txBody>
      </p:sp>
      <p:sp>
        <p:nvSpPr>
          <p:cNvPr id="8195" name="Footer Placeholder 4">
            <a:extLst>
              <a:ext uri="{FF2B5EF4-FFF2-40B4-BE49-F238E27FC236}">
                <a16:creationId xmlns:a16="http://schemas.microsoft.com/office/drawing/2014/main" id="{8E7FB621-ACC6-4597-B9E3-0C2B5F8D7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29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Abhishek Patil, Qualcomm</a:t>
            </a:r>
          </a:p>
        </p:txBody>
      </p:sp>
      <p:sp>
        <p:nvSpPr>
          <p:cNvPr id="8196" name="Slide Number Placeholder 5">
            <a:extLst>
              <a:ext uri="{FF2B5EF4-FFF2-40B4-BE49-F238E27FC236}">
                <a16:creationId xmlns:a16="http://schemas.microsoft.com/office/drawing/2014/main" id="{526A4665-0F0D-4173-AE4F-898832621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FE4DA94D-0022-4E25-9986-46AEABC6CC1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/>
          </a:p>
        </p:txBody>
      </p:sp>
      <p:sp>
        <p:nvSpPr>
          <p:cNvPr id="8197" name="Rectangle 2">
            <a:extLst>
              <a:ext uri="{FF2B5EF4-FFF2-40B4-BE49-F238E27FC236}">
                <a16:creationId xmlns:a16="http://schemas.microsoft.com/office/drawing/2014/main" id="{E775CD7E-5690-4B60-B374-E1A36E7AA1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153400" cy="1066800"/>
          </a:xfrm>
          <a:noFill/>
        </p:spPr>
        <p:txBody>
          <a:bodyPr/>
          <a:lstStyle/>
          <a:p>
            <a:r>
              <a:rPr lang="en-US" altLang="en-US" sz="2800" dirty="0"/>
              <a:t>802.11REVmd LB232 Multi-BSS CIDs</a:t>
            </a:r>
            <a:endParaRPr lang="en-US" altLang="en-US" dirty="0"/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70064B58-0C75-4CD4-874F-2D3889136F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/>
              <a:t>Date</a:t>
            </a:r>
            <a:r>
              <a:rPr lang="en-US" altLang="en-US" sz="2000"/>
              <a:t>:</a:t>
            </a:r>
            <a:r>
              <a:rPr lang="en-US" altLang="en-US" sz="2000" b="0"/>
              <a:t> 2018-April</a:t>
            </a:r>
            <a:endParaRPr lang="en-US" altLang="en-US" sz="2000" b="0" dirty="0"/>
          </a:p>
        </p:txBody>
      </p:sp>
      <p:graphicFrame>
        <p:nvGraphicFramePr>
          <p:cNvPr id="8199" name="Object 11">
            <a:extLst>
              <a:ext uri="{FF2B5EF4-FFF2-40B4-BE49-F238E27FC236}">
                <a16:creationId xmlns:a16="http://schemas.microsoft.com/office/drawing/2014/main" id="{25C85CB7-AE00-4D91-8BAE-1DA6749B9E8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12788" y="2892425"/>
          <a:ext cx="7173912" cy="2427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1" name="Document" r:id="rId4" imgW="8265012" imgH="2801210" progId="Word.Document.8">
                  <p:embed/>
                </p:oleObj>
              </mc:Choice>
              <mc:Fallback>
                <p:oleObj name="Document" r:id="rId4" imgW="8265012" imgH="280121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2788" y="2892425"/>
                        <a:ext cx="7173912" cy="2427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0" name="Rectangle 12">
            <a:extLst>
              <a:ext uri="{FF2B5EF4-FFF2-40B4-BE49-F238E27FC236}">
                <a16:creationId xmlns:a16="http://schemas.microsoft.com/office/drawing/2014/main" id="{A624DDBC-2EF0-4F2B-8C95-95F2CCB842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1">
            <a:extLst>
              <a:ext uri="{FF2B5EF4-FFF2-40B4-BE49-F238E27FC236}">
                <a16:creationId xmlns:a16="http://schemas.microsoft.com/office/drawing/2014/main" id="{BD8EBD65-9766-4900-86A0-F330F202BB9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altLang="en-US" dirty="0"/>
              <a:t>Background: Per spec:</a:t>
            </a:r>
          </a:p>
          <a:p>
            <a:pPr lvl="1">
              <a:defRPr/>
            </a:pPr>
            <a:r>
              <a:rPr lang="en-US" altLang="en-US" dirty="0"/>
              <a:t>If an element X is advertised in the mgmt. frame transmitted by the </a:t>
            </a:r>
            <a:r>
              <a:rPr lang="en-US" altLang="en-US" dirty="0" err="1"/>
              <a:t>TxBSSID</a:t>
            </a:r>
            <a:r>
              <a:rPr lang="en-US" altLang="en-US" dirty="0"/>
              <a:t> and not present in the </a:t>
            </a:r>
            <a:r>
              <a:rPr lang="en-US" altLang="en-US" dirty="0" err="1"/>
              <a:t>nonTxBSSID</a:t>
            </a:r>
            <a:r>
              <a:rPr lang="en-US" altLang="en-US" dirty="0"/>
              <a:t> profile, then a STA associated with that </a:t>
            </a:r>
            <a:r>
              <a:rPr lang="en-US" altLang="en-US" dirty="0" err="1"/>
              <a:t>nonTxBSSID</a:t>
            </a:r>
            <a:r>
              <a:rPr lang="en-US" altLang="en-US" dirty="0"/>
              <a:t> shall use (inherit) the values of the element X as advertised by the </a:t>
            </a:r>
            <a:r>
              <a:rPr lang="en-US" altLang="en-US" dirty="0" err="1"/>
              <a:t>TxBSSID</a:t>
            </a:r>
            <a:r>
              <a:rPr lang="en-US" altLang="en-US" dirty="0"/>
              <a:t>. </a:t>
            </a:r>
          </a:p>
          <a:p>
            <a:pPr lvl="1">
              <a:defRPr/>
            </a:pPr>
            <a:r>
              <a:rPr lang="en-US" altLang="en-US" dirty="0"/>
              <a:t>If a </a:t>
            </a:r>
            <a:r>
              <a:rPr lang="en-US" altLang="en-US" dirty="0" err="1"/>
              <a:t>nonTxBSSID</a:t>
            </a:r>
            <a:r>
              <a:rPr lang="en-US" altLang="en-US" dirty="0"/>
              <a:t> wants to have a different value for element X, it can advertise element X in its </a:t>
            </a:r>
            <a:r>
              <a:rPr lang="en-US" altLang="en-US" dirty="0" err="1"/>
              <a:t>nonTxBSSID</a:t>
            </a:r>
            <a:r>
              <a:rPr lang="en-US" altLang="en-US" dirty="0"/>
              <a:t> profile with a different set of values.</a:t>
            </a:r>
          </a:p>
          <a:p>
            <a:pPr>
              <a:defRPr/>
            </a:pPr>
            <a:endParaRPr lang="en-US" altLang="en-US" dirty="0"/>
          </a:p>
          <a:p>
            <a:pPr>
              <a:defRPr/>
            </a:pPr>
            <a:r>
              <a:rPr lang="en-US" altLang="en-US" dirty="0"/>
              <a:t>For example, </a:t>
            </a:r>
          </a:p>
          <a:p>
            <a:pPr lvl="1">
              <a:defRPr/>
            </a:pPr>
            <a:r>
              <a:rPr lang="en-US" altLang="en-US" dirty="0" err="1"/>
              <a:t>TxBSSID</a:t>
            </a:r>
            <a:r>
              <a:rPr lang="en-US" altLang="en-US" dirty="0"/>
              <a:t> advertises TWT service periods every 20ms by advertising the appropriate parameter set in TWT element</a:t>
            </a:r>
          </a:p>
          <a:p>
            <a:pPr lvl="1">
              <a:defRPr/>
            </a:pPr>
            <a:r>
              <a:rPr lang="en-US" altLang="en-US" dirty="0" err="1"/>
              <a:t>nonTxBSSID</a:t>
            </a:r>
            <a:r>
              <a:rPr lang="en-US" altLang="en-US" dirty="0"/>
              <a:t> (with say BSSID index 1) sets up a TWT service period with different periodicity (say 30ms) by advertising its own TWT element in the corresponding </a:t>
            </a:r>
            <a:r>
              <a:rPr lang="en-US" altLang="en-US" dirty="0" err="1"/>
              <a:t>nonTxBSSID</a:t>
            </a:r>
            <a:r>
              <a:rPr lang="en-US" altLang="en-US" dirty="0"/>
              <a:t> profile.</a:t>
            </a:r>
          </a:p>
        </p:txBody>
      </p:sp>
      <p:sp>
        <p:nvSpPr>
          <p:cNvPr id="18435" name="Date Placeholder 2">
            <a:extLst>
              <a:ext uri="{FF2B5EF4-FFF2-40B4-BE49-F238E27FC236}">
                <a16:creationId xmlns:a16="http://schemas.microsoft.com/office/drawing/2014/main" id="{878DEDA7-DC86-414A-8400-5B8C9CE30270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April 2018</a:t>
            </a:r>
          </a:p>
        </p:txBody>
      </p:sp>
      <p:sp>
        <p:nvSpPr>
          <p:cNvPr id="18436" name="Footer Placeholder 3">
            <a:extLst>
              <a:ext uri="{FF2B5EF4-FFF2-40B4-BE49-F238E27FC236}">
                <a16:creationId xmlns:a16="http://schemas.microsoft.com/office/drawing/2014/main" id="{25C82365-BDEF-431F-9AC6-A7FA5B0636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Abhishek Patil, Qualcomm</a:t>
            </a:r>
          </a:p>
        </p:txBody>
      </p:sp>
      <p:sp>
        <p:nvSpPr>
          <p:cNvPr id="18437" name="Slide Number Placeholder 4">
            <a:extLst>
              <a:ext uri="{FF2B5EF4-FFF2-40B4-BE49-F238E27FC236}">
                <a16:creationId xmlns:a16="http://schemas.microsoft.com/office/drawing/2014/main" id="{5401F3AC-9572-40F9-8BCD-243B55FC19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1580C73A-AFBB-4647-B7B3-FD14CED8385B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/>
          </a:p>
        </p:txBody>
      </p:sp>
      <p:sp>
        <p:nvSpPr>
          <p:cNvPr id="18438" name="Title 5">
            <a:extLst>
              <a:ext uri="{FF2B5EF4-FFF2-40B4-BE49-F238E27FC236}">
                <a16:creationId xmlns:a16="http://schemas.microsoft.com/office/drawing/2014/main" id="{CF5538C0-2C33-49EE-BCB4-22FA314E46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(3) Conditional Inheritance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1">
            <a:extLst>
              <a:ext uri="{FF2B5EF4-FFF2-40B4-BE49-F238E27FC236}">
                <a16:creationId xmlns:a16="http://schemas.microsoft.com/office/drawing/2014/main" id="{7F7A526A-9B10-4265-BC26-CF9A1C7CBA6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Problem</a:t>
            </a:r>
          </a:p>
          <a:p>
            <a:pPr lvl="1"/>
            <a:r>
              <a:rPr lang="en-US" altLang="en-US"/>
              <a:t>The spec doesn’t allow a nonTxBSSID from not inheriting an element advertised by the TxBSSID</a:t>
            </a:r>
          </a:p>
          <a:p>
            <a:endParaRPr lang="en-US" altLang="en-US"/>
          </a:p>
          <a:p>
            <a:r>
              <a:rPr lang="en-US" altLang="en-US"/>
              <a:t>For example, </a:t>
            </a:r>
          </a:p>
          <a:p>
            <a:pPr lvl="1"/>
            <a:r>
              <a:rPr lang="en-US" altLang="en-US"/>
              <a:t>nonTxBSSID (with say BSSID index 2) doesn’t want to set-up or support TWT </a:t>
            </a:r>
            <a:r>
              <a:rPr lang="en-US" altLang="en-US">
                <a:sym typeface="Wingdings" panose="05000000000000000000" pitchFamily="2" charset="2"/>
              </a:rPr>
              <a:t> spec doesn’t provide a mechanism</a:t>
            </a:r>
            <a:endParaRPr lang="en-US" altLang="en-US"/>
          </a:p>
          <a:p>
            <a:pPr lvl="1"/>
            <a:r>
              <a:rPr lang="en-US" altLang="en-US"/>
              <a:t> STAs associated with BSSID-2 will expect inheritance from TxBSSID (i.e., TWT SPs every 20ms) </a:t>
            </a:r>
            <a:r>
              <a:rPr lang="en-US" altLang="en-US">
                <a:sym typeface="Wingdings" panose="05000000000000000000" pitchFamily="2" charset="2"/>
              </a:rPr>
              <a:t> leads to unexpected behavior</a:t>
            </a:r>
            <a:endParaRPr lang="en-US" altLang="en-US"/>
          </a:p>
        </p:txBody>
      </p:sp>
      <p:sp>
        <p:nvSpPr>
          <p:cNvPr id="19459" name="Title 2">
            <a:extLst>
              <a:ext uri="{FF2B5EF4-FFF2-40B4-BE49-F238E27FC236}">
                <a16:creationId xmlns:a16="http://schemas.microsoft.com/office/drawing/2014/main" id="{0D406804-E1F5-4732-BB53-4C07A9AEDC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(3) Conditional Inheritance</a:t>
            </a:r>
          </a:p>
        </p:txBody>
      </p:sp>
      <p:sp>
        <p:nvSpPr>
          <p:cNvPr id="19460" name="Date Placeholder 3">
            <a:extLst>
              <a:ext uri="{FF2B5EF4-FFF2-40B4-BE49-F238E27FC236}">
                <a16:creationId xmlns:a16="http://schemas.microsoft.com/office/drawing/2014/main" id="{5B880019-CBE0-4B20-89A5-4CD4EA270C03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April 2018</a:t>
            </a:r>
          </a:p>
        </p:txBody>
      </p:sp>
      <p:sp>
        <p:nvSpPr>
          <p:cNvPr id="19461" name="Footer Placeholder 4">
            <a:extLst>
              <a:ext uri="{FF2B5EF4-FFF2-40B4-BE49-F238E27FC236}">
                <a16:creationId xmlns:a16="http://schemas.microsoft.com/office/drawing/2014/main" id="{DEE0CDBB-D611-4BF6-94C4-3381446ECE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Abhishek Patil, Qualcomm</a:t>
            </a:r>
          </a:p>
        </p:txBody>
      </p:sp>
      <p:sp>
        <p:nvSpPr>
          <p:cNvPr id="19462" name="Slide Number Placeholder 5">
            <a:extLst>
              <a:ext uri="{FF2B5EF4-FFF2-40B4-BE49-F238E27FC236}">
                <a16:creationId xmlns:a16="http://schemas.microsoft.com/office/drawing/2014/main" id="{26611E94-2CB8-440F-A8DF-28AAD3175D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Slide </a:t>
            </a:r>
            <a:fld id="{EC21C582-890E-415A-A470-CDF7221CAA4F}" type="slidenum">
              <a:rPr lang="en-US" altLang="en-US" sz="1200" b="0" smtClean="0"/>
              <a:pPr/>
              <a:t>11</a:t>
            </a:fld>
            <a:endParaRPr lang="en-US" altLang="en-US" sz="1200" b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1">
            <a:extLst>
              <a:ext uri="{FF2B5EF4-FFF2-40B4-BE49-F238E27FC236}">
                <a16:creationId xmlns:a16="http://schemas.microsoft.com/office/drawing/2014/main" id="{8E8AFBA3-03FD-472C-8467-E61D875BFF1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If a nonTxBSSID doesn’t want to inherit element X, it advertise element X in its nonTxBSSID profile with the Information field missing.</a:t>
            </a:r>
          </a:p>
          <a:p>
            <a:pPr lvl="1"/>
            <a:r>
              <a:rPr lang="en-US" altLang="en-US"/>
              <a:t>Element ID, Length and Element ID Extension are the only fields present.</a:t>
            </a:r>
          </a:p>
          <a:p>
            <a:pPr lvl="1"/>
            <a:r>
              <a:rPr lang="en-US" altLang="en-US"/>
              <a:t>Length field set to 0 or 1 depending on whether the element carries Element ID Extension field.</a:t>
            </a:r>
          </a:p>
          <a:p>
            <a:endParaRPr lang="en-US" altLang="en-US"/>
          </a:p>
        </p:txBody>
      </p:sp>
      <p:sp>
        <p:nvSpPr>
          <p:cNvPr id="20483" name="Title 2">
            <a:extLst>
              <a:ext uri="{FF2B5EF4-FFF2-40B4-BE49-F238E27FC236}">
                <a16:creationId xmlns:a16="http://schemas.microsoft.com/office/drawing/2014/main" id="{9918694D-6823-4FD5-8F70-C964F660D4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Resolution Summary</a:t>
            </a:r>
          </a:p>
        </p:txBody>
      </p:sp>
      <p:sp>
        <p:nvSpPr>
          <p:cNvPr id="20484" name="Date Placeholder 3">
            <a:extLst>
              <a:ext uri="{FF2B5EF4-FFF2-40B4-BE49-F238E27FC236}">
                <a16:creationId xmlns:a16="http://schemas.microsoft.com/office/drawing/2014/main" id="{B40BC576-4E81-451B-9238-3346A5427E9D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April 2018</a:t>
            </a:r>
          </a:p>
        </p:txBody>
      </p:sp>
      <p:sp>
        <p:nvSpPr>
          <p:cNvPr id="20485" name="Footer Placeholder 4">
            <a:extLst>
              <a:ext uri="{FF2B5EF4-FFF2-40B4-BE49-F238E27FC236}">
                <a16:creationId xmlns:a16="http://schemas.microsoft.com/office/drawing/2014/main" id="{84BC6DA7-D3C1-409B-82A4-E46560B4E18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Abhishek Patil, Qualcomm</a:t>
            </a:r>
          </a:p>
        </p:txBody>
      </p:sp>
      <p:sp>
        <p:nvSpPr>
          <p:cNvPr id="20486" name="Slide Number Placeholder 5">
            <a:extLst>
              <a:ext uri="{FF2B5EF4-FFF2-40B4-BE49-F238E27FC236}">
                <a16:creationId xmlns:a16="http://schemas.microsoft.com/office/drawing/2014/main" id="{39B44686-7C21-4DF6-873B-E35FB5B01E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Slide </a:t>
            </a:r>
            <a:fld id="{2AD66572-4E03-48FE-90C6-00C9852FA74D}" type="slidenum">
              <a:rPr lang="en-US" altLang="en-US" sz="1200" b="0" smtClean="0"/>
              <a:pPr/>
              <a:t>12</a:t>
            </a:fld>
            <a:endParaRPr lang="en-US" altLang="en-US" sz="1200" b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1">
            <a:extLst>
              <a:ext uri="{FF2B5EF4-FFF2-40B4-BE49-F238E27FC236}">
                <a16:creationId xmlns:a16="http://schemas.microsoft.com/office/drawing/2014/main" id="{C449025D-60CE-4FDD-BD22-58F54EBB9D4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Review doc 11-18/0675r0</a:t>
            </a:r>
          </a:p>
        </p:txBody>
      </p:sp>
      <p:sp>
        <p:nvSpPr>
          <p:cNvPr id="21507" name="Title 2">
            <a:extLst>
              <a:ext uri="{FF2B5EF4-FFF2-40B4-BE49-F238E27FC236}">
                <a16:creationId xmlns:a16="http://schemas.microsoft.com/office/drawing/2014/main" id="{0389071A-4691-416D-B3B2-EB0FD18773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Proposed resolution for CID 1298</a:t>
            </a:r>
          </a:p>
        </p:txBody>
      </p:sp>
      <p:sp>
        <p:nvSpPr>
          <p:cNvPr id="21508" name="Date Placeholder 3">
            <a:extLst>
              <a:ext uri="{FF2B5EF4-FFF2-40B4-BE49-F238E27FC236}">
                <a16:creationId xmlns:a16="http://schemas.microsoft.com/office/drawing/2014/main" id="{179CDF32-231E-478E-9730-2D78F15D1861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April 2018</a:t>
            </a:r>
          </a:p>
        </p:txBody>
      </p:sp>
      <p:sp>
        <p:nvSpPr>
          <p:cNvPr id="21509" name="Footer Placeholder 4">
            <a:extLst>
              <a:ext uri="{FF2B5EF4-FFF2-40B4-BE49-F238E27FC236}">
                <a16:creationId xmlns:a16="http://schemas.microsoft.com/office/drawing/2014/main" id="{6059347D-1072-459B-92A6-5CCB488BD6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Abhishek Patil, Qualcomm</a:t>
            </a:r>
          </a:p>
        </p:txBody>
      </p:sp>
      <p:sp>
        <p:nvSpPr>
          <p:cNvPr id="21510" name="Slide Number Placeholder 5">
            <a:extLst>
              <a:ext uri="{FF2B5EF4-FFF2-40B4-BE49-F238E27FC236}">
                <a16:creationId xmlns:a16="http://schemas.microsoft.com/office/drawing/2014/main" id="{A6025518-C0BF-4E57-8FA1-B30B4E93C6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Slide </a:t>
            </a:r>
            <a:fld id="{B55DA031-878D-458A-874A-2946FEF8CF80}" type="slidenum">
              <a:rPr lang="en-US" altLang="en-US" sz="1200" b="0" smtClean="0"/>
              <a:pPr/>
              <a:t>13</a:t>
            </a:fld>
            <a:endParaRPr lang="en-US" altLang="en-US" sz="1200" b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ubtitle 7">
            <a:extLst>
              <a:ext uri="{FF2B5EF4-FFF2-40B4-BE49-F238E27FC236}">
                <a16:creationId xmlns:a16="http://schemas.microsoft.com/office/drawing/2014/main" id="{33F7547C-8102-4BB6-93CD-5FE64BFF368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dirty="0"/>
              <a:t>(4) Editorial/Typo in 9.4.2.21.10</a:t>
            </a:r>
          </a:p>
        </p:txBody>
      </p:sp>
      <p:sp>
        <p:nvSpPr>
          <p:cNvPr id="22531" name="Title 6">
            <a:extLst>
              <a:ext uri="{FF2B5EF4-FFF2-40B4-BE49-F238E27FC236}">
                <a16:creationId xmlns:a16="http://schemas.microsoft.com/office/drawing/2014/main" id="{66CBAFC4-8CA7-4624-BEA7-D0F445A9FC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2532" name="Date Placeholder 3">
            <a:extLst>
              <a:ext uri="{FF2B5EF4-FFF2-40B4-BE49-F238E27FC236}">
                <a16:creationId xmlns:a16="http://schemas.microsoft.com/office/drawing/2014/main" id="{4D4CF634-FB96-44FC-9EEF-EA36F11F352C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April 2018</a:t>
            </a:r>
          </a:p>
        </p:txBody>
      </p:sp>
      <p:sp>
        <p:nvSpPr>
          <p:cNvPr id="22533" name="Footer Placeholder 4">
            <a:extLst>
              <a:ext uri="{FF2B5EF4-FFF2-40B4-BE49-F238E27FC236}">
                <a16:creationId xmlns:a16="http://schemas.microsoft.com/office/drawing/2014/main" id="{8DCCDA89-160D-4962-80DF-760BC942E2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Abhishek Patil, Qualcomm</a:t>
            </a:r>
          </a:p>
        </p:txBody>
      </p:sp>
      <p:sp>
        <p:nvSpPr>
          <p:cNvPr id="22534" name="Slide Number Placeholder 5">
            <a:extLst>
              <a:ext uri="{FF2B5EF4-FFF2-40B4-BE49-F238E27FC236}">
                <a16:creationId xmlns:a16="http://schemas.microsoft.com/office/drawing/2014/main" id="{9685D543-1746-4625-88F8-E7F7446BD1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Slide </a:t>
            </a:r>
            <a:fld id="{F7D0B4AE-C63B-4EAD-89D6-7478733A187A}" type="slidenum">
              <a:rPr lang="en-US" altLang="en-US" sz="1200" b="0" smtClean="0"/>
              <a:pPr/>
              <a:t>14</a:t>
            </a:fld>
            <a:endParaRPr lang="en-US" altLang="en-US" sz="1200" b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ontent Placeholder 1">
            <a:extLst>
              <a:ext uri="{FF2B5EF4-FFF2-40B4-BE49-F238E27FC236}">
                <a16:creationId xmlns:a16="http://schemas.microsoft.com/office/drawing/2014/main" id="{2FA67A46-DAAB-40D8-A758-2D107A7D6F3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The description for Co-Located BSSID List subfield (in section 9.4.2.21.10) makes reference to </a:t>
            </a:r>
            <a:r>
              <a:rPr lang="en-US" altLang="en-US" dirty="0" err="1"/>
              <a:t>MaxBSSID</a:t>
            </a:r>
            <a:r>
              <a:rPr lang="en-US" altLang="en-US" dirty="0"/>
              <a:t> Indicator field which is present in Multiple BSSID element (9.4.2.45).</a:t>
            </a:r>
          </a:p>
          <a:p>
            <a:endParaRPr lang="en-US" altLang="en-US" dirty="0"/>
          </a:p>
          <a:p>
            <a:r>
              <a:rPr lang="en-US" altLang="en-US" dirty="0"/>
              <a:t>However, the section reference points to 9.4.2.25 which corresponds to Vendor Specific element.</a:t>
            </a:r>
          </a:p>
        </p:txBody>
      </p:sp>
      <p:sp>
        <p:nvSpPr>
          <p:cNvPr id="23555" name="Title 2">
            <a:extLst>
              <a:ext uri="{FF2B5EF4-FFF2-40B4-BE49-F238E27FC236}">
                <a16:creationId xmlns:a16="http://schemas.microsoft.com/office/drawing/2014/main" id="{62BBBFA7-4D12-49ED-A5FF-974636EA44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(4) Editorial/Typo in 9.4.2.21.10</a:t>
            </a:r>
          </a:p>
        </p:txBody>
      </p:sp>
      <p:sp>
        <p:nvSpPr>
          <p:cNvPr id="23556" name="Date Placeholder 3">
            <a:extLst>
              <a:ext uri="{FF2B5EF4-FFF2-40B4-BE49-F238E27FC236}">
                <a16:creationId xmlns:a16="http://schemas.microsoft.com/office/drawing/2014/main" id="{6CA0A5F9-58FA-4600-96E0-9D1FAF970C6E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April 2018</a:t>
            </a:r>
          </a:p>
        </p:txBody>
      </p:sp>
      <p:sp>
        <p:nvSpPr>
          <p:cNvPr id="23557" name="Footer Placeholder 4">
            <a:extLst>
              <a:ext uri="{FF2B5EF4-FFF2-40B4-BE49-F238E27FC236}">
                <a16:creationId xmlns:a16="http://schemas.microsoft.com/office/drawing/2014/main" id="{1D1CA8F2-8257-485D-9B2F-A9720A0E20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Abhishek Patil, Qualcomm</a:t>
            </a:r>
          </a:p>
        </p:txBody>
      </p:sp>
      <p:sp>
        <p:nvSpPr>
          <p:cNvPr id="23558" name="Slide Number Placeholder 5">
            <a:extLst>
              <a:ext uri="{FF2B5EF4-FFF2-40B4-BE49-F238E27FC236}">
                <a16:creationId xmlns:a16="http://schemas.microsoft.com/office/drawing/2014/main" id="{7E42B07D-97CE-4E87-A6AF-F569CC48AC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Slide </a:t>
            </a:r>
            <a:fld id="{4EFF2A52-346A-4AF1-952C-61F83E81599A}" type="slidenum">
              <a:rPr lang="en-US" altLang="en-US" sz="1200" b="0" smtClean="0"/>
              <a:pPr/>
              <a:t>15</a:t>
            </a:fld>
            <a:endParaRPr lang="en-US" altLang="en-US" sz="1200" b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EB9019C-4EFE-485B-A407-98DF116F62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  <a:extLst/>
        </p:spPr>
        <p:txBody>
          <a:bodyPr>
            <a:normAutofit fontScale="92500" lnSpcReduction="10000"/>
          </a:bodyPr>
          <a:lstStyle/>
          <a:p>
            <a:pPr marL="0" indent="0">
              <a:buFontTx/>
              <a:buNone/>
              <a:defRPr/>
            </a:pPr>
            <a:r>
              <a:rPr lang="en-US" dirty="0" err="1">
                <a:highlight>
                  <a:srgbClr val="FFFF00"/>
                </a:highlight>
              </a:rPr>
              <a:t>TGm</a:t>
            </a:r>
            <a:r>
              <a:rPr lang="en-US" dirty="0">
                <a:highlight>
                  <a:srgbClr val="FFFF00"/>
                </a:highlight>
              </a:rPr>
              <a:t> Editor please make the following changes to the 3</a:t>
            </a:r>
            <a:r>
              <a:rPr lang="en-US" baseline="30000" dirty="0">
                <a:highlight>
                  <a:srgbClr val="FFFF00"/>
                </a:highlight>
              </a:rPr>
              <a:t>rd</a:t>
            </a:r>
            <a:r>
              <a:rPr lang="en-US" dirty="0">
                <a:highlight>
                  <a:srgbClr val="FFFF00"/>
                </a:highlight>
              </a:rPr>
              <a:t> paragraph below Figure 9-248 (</a:t>
            </a:r>
            <a:r>
              <a:rPr lang="en-US" dirty="0" err="1">
                <a:highlight>
                  <a:srgbClr val="FFFF00"/>
                </a:highlight>
              </a:rPr>
              <a:t>REVmd</a:t>
            </a:r>
            <a:r>
              <a:rPr lang="en-US" dirty="0">
                <a:highlight>
                  <a:srgbClr val="FFFF00"/>
                </a:highlight>
              </a:rPr>
              <a:t> D1.0, P996L27):</a:t>
            </a:r>
          </a:p>
          <a:p>
            <a:pPr>
              <a:defRPr/>
            </a:pPr>
            <a:endParaRPr lang="en-US" dirty="0"/>
          </a:p>
          <a:p>
            <a:pPr marL="0" indent="0">
              <a:buFontTx/>
              <a:buNone/>
              <a:defRPr/>
            </a:pPr>
            <a:r>
              <a:rPr lang="en-US" b="0" dirty="0"/>
              <a:t>The </a:t>
            </a:r>
            <a:r>
              <a:rPr lang="en-US" b="0" dirty="0" err="1"/>
              <a:t>MaxBSSID</a:t>
            </a:r>
            <a:r>
              <a:rPr lang="en-US" b="0" dirty="0"/>
              <a:t> Indicator field is as defined in </a:t>
            </a:r>
            <a:r>
              <a:rPr lang="en-US" b="0" u="sng" dirty="0">
                <a:solidFill>
                  <a:srgbClr val="FF0000"/>
                </a:solidFill>
              </a:rPr>
              <a:t>9.4.2.45 (Multiple BSSID element)</a:t>
            </a:r>
            <a:r>
              <a:rPr lang="en-US" b="0" strike="sngStrike" dirty="0"/>
              <a:t> 9.4.2.25 (Vendor Specific element)</a:t>
            </a:r>
            <a:r>
              <a:rPr lang="en-US" b="0" dirty="0"/>
              <a:t>. </a:t>
            </a:r>
            <a:r>
              <a:rPr lang="en-US" b="0" dirty="0">
                <a:solidFill>
                  <a:schemeClr val="bg1">
                    <a:lumMod val="75000"/>
                  </a:schemeClr>
                </a:solidFill>
              </a:rPr>
              <a:t>When set to a nonzero value, it indicates the maximum possible number of BSSs, including the reference BSS, which share the same antenna connector and have the same 48-(</a:t>
            </a:r>
            <a:r>
              <a:rPr lang="en-US" b="0" dirty="0" err="1">
                <a:solidFill>
                  <a:schemeClr val="bg1">
                    <a:lumMod val="75000"/>
                  </a:schemeClr>
                </a:solidFill>
              </a:rPr>
              <a:t>MaxBSSID</a:t>
            </a:r>
            <a:r>
              <a:rPr lang="en-US" b="0" dirty="0">
                <a:solidFill>
                  <a:schemeClr val="bg1">
                    <a:lumMod val="75000"/>
                  </a:schemeClr>
                </a:solidFill>
              </a:rPr>
              <a:t> indicator field) MSBs of the BSSIDs. When the BSSIDs of the co-located BSSs are configured at the reporting STA but not represented by the </a:t>
            </a:r>
            <a:r>
              <a:rPr lang="en-US" b="0" dirty="0" err="1">
                <a:solidFill>
                  <a:schemeClr val="bg1">
                    <a:lumMod val="75000"/>
                  </a:schemeClr>
                </a:solidFill>
              </a:rPr>
              <a:t>MaxMBSSID</a:t>
            </a:r>
            <a:r>
              <a:rPr lang="en-US" b="0" dirty="0">
                <a:solidFill>
                  <a:schemeClr val="bg1">
                    <a:lumMod val="75000"/>
                  </a:schemeClr>
                </a:solidFill>
              </a:rPr>
              <a:t> Indicator field, the BSSID fields are present in the Co-located BSSID List </a:t>
            </a:r>
            <a:r>
              <a:rPr lang="en-US" b="0" dirty="0" err="1">
                <a:solidFill>
                  <a:schemeClr val="bg1">
                    <a:lumMod val="75000"/>
                  </a:schemeClr>
                </a:solidFill>
              </a:rPr>
              <a:t>subelement</a:t>
            </a:r>
            <a:r>
              <a:rPr lang="en-US" b="0" dirty="0">
                <a:solidFill>
                  <a:schemeClr val="bg1">
                    <a:lumMod val="75000"/>
                  </a:schemeClr>
                </a:solidFill>
              </a:rPr>
              <a:t> to provide an explicit list of such BSSID values.</a:t>
            </a:r>
          </a:p>
        </p:txBody>
      </p:sp>
      <p:sp>
        <p:nvSpPr>
          <p:cNvPr id="24579" name="Title 2">
            <a:extLst>
              <a:ext uri="{FF2B5EF4-FFF2-40B4-BE49-F238E27FC236}">
                <a16:creationId xmlns:a16="http://schemas.microsoft.com/office/drawing/2014/main" id="{9B021B78-6A11-47BB-AE90-67D1A25E00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Proposed resolution for CID 1299</a:t>
            </a:r>
          </a:p>
        </p:txBody>
      </p:sp>
      <p:sp>
        <p:nvSpPr>
          <p:cNvPr id="24580" name="Date Placeholder 3">
            <a:extLst>
              <a:ext uri="{FF2B5EF4-FFF2-40B4-BE49-F238E27FC236}">
                <a16:creationId xmlns:a16="http://schemas.microsoft.com/office/drawing/2014/main" id="{AD874704-00FD-45B2-BEC8-92FC15D00EB6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April 2018</a:t>
            </a:r>
          </a:p>
        </p:txBody>
      </p:sp>
      <p:sp>
        <p:nvSpPr>
          <p:cNvPr id="24581" name="Footer Placeholder 4">
            <a:extLst>
              <a:ext uri="{FF2B5EF4-FFF2-40B4-BE49-F238E27FC236}">
                <a16:creationId xmlns:a16="http://schemas.microsoft.com/office/drawing/2014/main" id="{3EC4C9DA-82E6-45A4-B00D-E554DE9F19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Abhishek Patil, Qualcomm</a:t>
            </a:r>
          </a:p>
        </p:txBody>
      </p:sp>
      <p:sp>
        <p:nvSpPr>
          <p:cNvPr id="24582" name="Slide Number Placeholder 5">
            <a:extLst>
              <a:ext uri="{FF2B5EF4-FFF2-40B4-BE49-F238E27FC236}">
                <a16:creationId xmlns:a16="http://schemas.microsoft.com/office/drawing/2014/main" id="{F1C7DD92-3AFE-4DA1-BD6A-B7C6BCA5F0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Slide </a:t>
            </a:r>
            <a:fld id="{37B59F37-0045-4E02-AD8D-B7A1E382A838}" type="slidenum">
              <a:rPr lang="en-US" altLang="en-US" sz="1200" b="0" smtClean="0"/>
              <a:pPr/>
              <a:t>16</a:t>
            </a:fld>
            <a:endParaRPr lang="en-US" altLang="en-US" sz="1200" b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ubtitle 7">
            <a:extLst>
              <a:ext uri="{FF2B5EF4-FFF2-40B4-BE49-F238E27FC236}">
                <a16:creationId xmlns:a16="http://schemas.microsoft.com/office/drawing/2014/main" id="{9A4123C2-0B7C-4925-88CA-34C5F1C966D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/>
              <a:t>(5) MAC Address representation</a:t>
            </a:r>
          </a:p>
        </p:txBody>
      </p:sp>
      <p:sp>
        <p:nvSpPr>
          <p:cNvPr id="25603" name="Title 6">
            <a:extLst>
              <a:ext uri="{FF2B5EF4-FFF2-40B4-BE49-F238E27FC236}">
                <a16:creationId xmlns:a16="http://schemas.microsoft.com/office/drawing/2014/main" id="{F0CFE0FE-1426-4781-8003-878B18CAD2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5604" name="Date Placeholder 3">
            <a:extLst>
              <a:ext uri="{FF2B5EF4-FFF2-40B4-BE49-F238E27FC236}">
                <a16:creationId xmlns:a16="http://schemas.microsoft.com/office/drawing/2014/main" id="{0CE5E5D0-B93F-497D-B05A-9C17397347AB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April 2018</a:t>
            </a:r>
          </a:p>
        </p:txBody>
      </p:sp>
      <p:sp>
        <p:nvSpPr>
          <p:cNvPr id="25605" name="Footer Placeholder 4">
            <a:extLst>
              <a:ext uri="{FF2B5EF4-FFF2-40B4-BE49-F238E27FC236}">
                <a16:creationId xmlns:a16="http://schemas.microsoft.com/office/drawing/2014/main" id="{2BCB2930-8A02-4143-9857-4E20DCCFF2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Abhishek Patil, Qualcomm</a:t>
            </a:r>
          </a:p>
        </p:txBody>
      </p:sp>
      <p:sp>
        <p:nvSpPr>
          <p:cNvPr id="25606" name="Slide Number Placeholder 5">
            <a:extLst>
              <a:ext uri="{FF2B5EF4-FFF2-40B4-BE49-F238E27FC236}">
                <a16:creationId xmlns:a16="http://schemas.microsoft.com/office/drawing/2014/main" id="{9043D3BF-FABF-47BB-848D-D696B1246F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Slide </a:t>
            </a:r>
            <a:fld id="{0655E26E-2641-4580-A85A-FF7262E096DB}" type="slidenum">
              <a:rPr lang="en-US" altLang="en-US" sz="1200" b="0" smtClean="0"/>
              <a:pPr/>
              <a:t>17</a:t>
            </a:fld>
            <a:endParaRPr lang="en-US" altLang="en-US" sz="1200" b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26798EF-8B5F-4A53-883D-BB5E722B9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199"/>
            <a:ext cx="4572000" cy="4494213"/>
          </a:xfrm>
          <a:extLst/>
        </p:spPr>
        <p:txBody>
          <a:bodyPr/>
          <a:lstStyle/>
          <a:p>
            <a:pPr>
              <a:defRPr/>
            </a:pPr>
            <a:r>
              <a:rPr lang="en-US" dirty="0"/>
              <a:t>Background</a:t>
            </a:r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r>
              <a:rPr lang="en-US" dirty="0" err="1"/>
              <a:t>REVmd</a:t>
            </a:r>
            <a:r>
              <a:rPr lang="en-US" dirty="0"/>
              <a:t> section 9.2.2 (P725L57): </a:t>
            </a:r>
            <a:r>
              <a:rPr lang="en-US" i="1" dirty="0"/>
              <a:t>MAC addresses are assigned as ordered sequences of bits. The </a:t>
            </a:r>
            <a:r>
              <a:rPr lang="en-US" i="1" dirty="0">
                <a:highlight>
                  <a:srgbClr val="FFFF00"/>
                </a:highlight>
              </a:rPr>
              <a:t>Individual/Group bit </a:t>
            </a:r>
            <a:r>
              <a:rPr lang="en-US" i="1" dirty="0"/>
              <a:t>is always transferred first and </a:t>
            </a:r>
            <a:r>
              <a:rPr lang="en-US" i="1" dirty="0">
                <a:highlight>
                  <a:srgbClr val="FFFF00"/>
                </a:highlight>
              </a:rPr>
              <a:t>is bit 0 of the first octet</a:t>
            </a:r>
            <a:r>
              <a:rPr lang="en-US" i="1" dirty="0"/>
              <a:t>.</a:t>
            </a:r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r>
              <a:rPr lang="en-US" dirty="0"/>
              <a:t>The above description seems to be consistent with the MAC address definition in clause 8 of 802-2014 spec (see </a:t>
            </a:r>
            <a:r>
              <a:rPr lang="en-US" dirty="0" err="1"/>
              <a:t>pg</a:t>
            </a:r>
            <a:r>
              <a:rPr lang="en-US" dirty="0"/>
              <a:t> 24 Fig. 10)</a:t>
            </a:r>
          </a:p>
          <a:p>
            <a:pPr marL="457200" lvl="1" indent="0">
              <a:buFontTx/>
              <a:buNone/>
              <a:defRPr/>
            </a:pPr>
            <a:endParaRPr lang="en-US" dirty="0"/>
          </a:p>
        </p:txBody>
      </p:sp>
      <p:sp>
        <p:nvSpPr>
          <p:cNvPr id="26627" name="Title 2">
            <a:extLst>
              <a:ext uri="{FF2B5EF4-FFF2-40B4-BE49-F238E27FC236}">
                <a16:creationId xmlns:a16="http://schemas.microsoft.com/office/drawing/2014/main" id="{C71FC3EE-1B32-4F07-B4BE-261788E168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(5) MAC Address representation</a:t>
            </a:r>
          </a:p>
        </p:txBody>
      </p:sp>
      <p:sp>
        <p:nvSpPr>
          <p:cNvPr id="26628" name="Date Placeholder 3">
            <a:extLst>
              <a:ext uri="{FF2B5EF4-FFF2-40B4-BE49-F238E27FC236}">
                <a16:creationId xmlns:a16="http://schemas.microsoft.com/office/drawing/2014/main" id="{0930621E-468C-41B6-87D2-318055FA9F46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April 2018</a:t>
            </a:r>
          </a:p>
        </p:txBody>
      </p:sp>
      <p:sp>
        <p:nvSpPr>
          <p:cNvPr id="26629" name="Footer Placeholder 4">
            <a:extLst>
              <a:ext uri="{FF2B5EF4-FFF2-40B4-BE49-F238E27FC236}">
                <a16:creationId xmlns:a16="http://schemas.microsoft.com/office/drawing/2014/main" id="{38B04CEE-4B0D-465A-BC3B-8AE8A04D17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Abhishek Patil, Qualcomm</a:t>
            </a:r>
          </a:p>
        </p:txBody>
      </p:sp>
      <p:sp>
        <p:nvSpPr>
          <p:cNvPr id="26630" name="Slide Number Placeholder 5">
            <a:extLst>
              <a:ext uri="{FF2B5EF4-FFF2-40B4-BE49-F238E27FC236}">
                <a16:creationId xmlns:a16="http://schemas.microsoft.com/office/drawing/2014/main" id="{48599C06-99E6-4BA1-B268-FC36EDFCF1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Slide </a:t>
            </a:r>
            <a:fld id="{29794404-D156-4B03-BBC3-DC221C5D6888}" type="slidenum">
              <a:rPr lang="en-US" altLang="en-US" sz="1200" b="0" smtClean="0"/>
              <a:pPr/>
              <a:t>18</a:t>
            </a:fld>
            <a:endParaRPr lang="en-US" altLang="en-US" sz="1200" b="0"/>
          </a:p>
        </p:txBody>
      </p:sp>
      <p:pic>
        <p:nvPicPr>
          <p:cNvPr id="26631" name="Picture 1" descr="cid:image001.png@01D3BD81.804BABB0">
            <a:extLst>
              <a:ext uri="{FF2B5EF4-FFF2-40B4-BE49-F238E27FC236}">
                <a16:creationId xmlns:a16="http://schemas.microsoft.com/office/drawing/2014/main" id="{472A4AAD-377D-487E-9D64-5C84DA9B4A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438400"/>
            <a:ext cx="4048125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CF9F057-CC37-48D3-BD50-64CA500137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  <a:extLst/>
        </p:spPr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en-US" dirty="0"/>
              <a:t>Issue 1: Several instances in the spec where I/G bit is referred to as the MSB bit</a:t>
            </a:r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r>
              <a:rPr lang="en-US" dirty="0"/>
              <a:t>9.4.2.25 (P857L34): </a:t>
            </a:r>
            <a:r>
              <a:rPr lang="en-US" i="1" dirty="0"/>
              <a:t>B63 contains the LSB of the group address (</a:t>
            </a:r>
            <a:r>
              <a:rPr lang="en-US" i="1" dirty="0">
                <a:highlight>
                  <a:srgbClr val="FFFF00"/>
                </a:highlight>
              </a:rPr>
              <a:t>considering the Individual/Group bit to be the most significant bit (MSB)</a:t>
            </a:r>
            <a:r>
              <a:rPr lang="en-US" i="1" dirty="0"/>
              <a:t>).</a:t>
            </a:r>
          </a:p>
          <a:p>
            <a:pPr lvl="1">
              <a:defRPr/>
            </a:pPr>
            <a:endParaRPr lang="nn-NO" dirty="0"/>
          </a:p>
          <a:p>
            <a:pPr lvl="1">
              <a:defRPr/>
            </a:pPr>
            <a:r>
              <a:rPr lang="nn-NO" dirty="0"/>
              <a:t>9.4.2.104 (P1183L1):</a:t>
            </a:r>
            <a:r>
              <a:rPr lang="nn-NO" i="1" dirty="0"/>
              <a:t> </a:t>
            </a:r>
            <a:r>
              <a:rPr lang="en-US" i="1" dirty="0"/>
              <a:t>When a mesh peering is not established with this neighbor STA, the MSB of this field is set to 1, and the rest of this field is set to the last 7 digits (7 LSBs, </a:t>
            </a:r>
            <a:r>
              <a:rPr lang="en-US" i="1" dirty="0">
                <a:highlight>
                  <a:srgbClr val="FFFF00"/>
                </a:highlight>
              </a:rPr>
              <a:t>taking the I/G bit as the MSB</a:t>
            </a:r>
            <a:r>
              <a:rPr lang="en-US" i="1" dirty="0"/>
              <a:t>) of the 48-bit MAC address of this neighbor STA.</a:t>
            </a:r>
            <a:endParaRPr lang="nn-NO" i="1" dirty="0"/>
          </a:p>
          <a:p>
            <a:pPr lvl="1">
              <a:defRPr/>
            </a:pPr>
            <a:endParaRPr lang="nn-NO" dirty="0"/>
          </a:p>
          <a:p>
            <a:pPr lvl="1">
              <a:defRPr/>
            </a:pPr>
            <a:r>
              <a:rPr lang="nn-NO" dirty="0"/>
              <a:t>14.13.2.4.5 (P2612L1): </a:t>
            </a:r>
            <a:r>
              <a:rPr lang="en-US" i="1" dirty="0"/>
              <a:t>When the Beacon Timing element is received from a nonpeer mesh STA, the mesh STA checks if the MSB of the Neighbor STA ID subfield is set to 1 and the rest of the field matches with the 7 LSBs of its own MAC address (</a:t>
            </a:r>
            <a:r>
              <a:rPr lang="en-US" i="1" dirty="0">
                <a:highlight>
                  <a:srgbClr val="FFFF00"/>
                </a:highlight>
              </a:rPr>
              <a:t>taking the I/G bit as the MSB</a:t>
            </a:r>
            <a:r>
              <a:rPr lang="en-US" i="1" dirty="0"/>
              <a:t>).</a:t>
            </a:r>
            <a:endParaRPr lang="nn-NO" i="1" dirty="0"/>
          </a:p>
        </p:txBody>
      </p:sp>
      <p:sp>
        <p:nvSpPr>
          <p:cNvPr id="27651" name="Title 2">
            <a:extLst>
              <a:ext uri="{FF2B5EF4-FFF2-40B4-BE49-F238E27FC236}">
                <a16:creationId xmlns:a16="http://schemas.microsoft.com/office/drawing/2014/main" id="{13E7908B-E924-4C7D-902C-B58CF41F68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(5) MAC Address representation</a:t>
            </a:r>
          </a:p>
        </p:txBody>
      </p:sp>
      <p:sp>
        <p:nvSpPr>
          <p:cNvPr id="27652" name="Date Placeholder 3">
            <a:extLst>
              <a:ext uri="{FF2B5EF4-FFF2-40B4-BE49-F238E27FC236}">
                <a16:creationId xmlns:a16="http://schemas.microsoft.com/office/drawing/2014/main" id="{F3423971-C12A-4B1A-B59E-3A46F8AA5089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April 2018</a:t>
            </a:r>
          </a:p>
        </p:txBody>
      </p:sp>
      <p:sp>
        <p:nvSpPr>
          <p:cNvPr id="27653" name="Footer Placeholder 4">
            <a:extLst>
              <a:ext uri="{FF2B5EF4-FFF2-40B4-BE49-F238E27FC236}">
                <a16:creationId xmlns:a16="http://schemas.microsoft.com/office/drawing/2014/main" id="{857581A6-516E-4371-8909-0BC7D556BA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Abhishek Patil, Qualcomm</a:t>
            </a:r>
          </a:p>
        </p:txBody>
      </p:sp>
      <p:sp>
        <p:nvSpPr>
          <p:cNvPr id="27654" name="Slide Number Placeholder 5">
            <a:extLst>
              <a:ext uri="{FF2B5EF4-FFF2-40B4-BE49-F238E27FC236}">
                <a16:creationId xmlns:a16="http://schemas.microsoft.com/office/drawing/2014/main" id="{AD0E93FC-91BC-40F2-9D08-1D6E0B2EE6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Slide </a:t>
            </a:r>
            <a:fld id="{C3C86D6E-3E0D-49C3-9EA4-F857403352A9}" type="slidenum">
              <a:rPr lang="en-US" altLang="en-US" sz="1200" b="0" smtClean="0"/>
              <a:pPr/>
              <a:t>19</a:t>
            </a:fld>
            <a:endParaRPr lang="en-US" altLang="en-US" sz="1200"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7B1330A3-38AD-41E0-BA10-B6A92E9518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Summary of Comments</a:t>
            </a:r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35D39575-6F65-450E-803D-44D7C9BC612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altLang="en-US" dirty="0"/>
              <a:t>The comments are classified into the following broad categories:</a:t>
            </a:r>
          </a:p>
          <a:p>
            <a:pPr>
              <a:defRPr/>
            </a:pPr>
            <a:endParaRPr lang="en-US" altLang="en-US" dirty="0"/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altLang="en-US" dirty="0"/>
              <a:t>Spec clarification in 11.1.3.8</a:t>
            </a:r>
          </a:p>
          <a:p>
            <a:pPr lvl="2">
              <a:defRPr/>
            </a:pPr>
            <a:r>
              <a:rPr lang="en-US" altLang="en-US" dirty="0"/>
              <a:t>1289, 1290, 1291, 1292, 1296, 1295, 1297 </a:t>
            </a:r>
            <a:r>
              <a:rPr lang="en-US" altLang="en-US" dirty="0">
                <a:sym typeface="Wingdings" panose="05000000000000000000" pitchFamily="2" charset="2"/>
              </a:rPr>
              <a:t> to be discussed by </a:t>
            </a:r>
            <a:r>
              <a:rPr lang="en-US" altLang="en-US" dirty="0" err="1">
                <a:sym typeface="Wingdings" panose="05000000000000000000" pitchFamily="2" charset="2"/>
              </a:rPr>
              <a:t>TGax</a:t>
            </a:r>
            <a:endParaRPr lang="en-US" altLang="en-US" dirty="0"/>
          </a:p>
          <a:p>
            <a:pPr marL="914400" lvl="1" indent="-457200">
              <a:buFont typeface="+mj-lt"/>
              <a:buAutoNum type="arabicPeriod"/>
              <a:defRPr/>
            </a:pPr>
            <a:endParaRPr lang="en-US" altLang="en-US" dirty="0"/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altLang="en-US" dirty="0"/>
              <a:t>Insufficient information from a multi-BSS AP</a:t>
            </a:r>
          </a:p>
          <a:p>
            <a:pPr lvl="2">
              <a:defRPr/>
            </a:pPr>
            <a:r>
              <a:rPr lang="en-US" altLang="en-US" dirty="0"/>
              <a:t>CIDs 1293 &amp; 1294 </a:t>
            </a:r>
            <a:r>
              <a:rPr lang="en-US" altLang="en-US" dirty="0">
                <a:sym typeface="Wingdings" panose="05000000000000000000" pitchFamily="2" charset="2"/>
              </a:rPr>
              <a:t> proposed resolution in doc 11-18/0675r0</a:t>
            </a:r>
            <a:endParaRPr lang="en-US" altLang="en-US" dirty="0"/>
          </a:p>
          <a:p>
            <a:pPr marL="914400" lvl="1" indent="-457200">
              <a:buFont typeface="+mj-lt"/>
              <a:buAutoNum type="arabicPeriod"/>
              <a:defRPr/>
            </a:pPr>
            <a:endParaRPr lang="en-US" altLang="en-US" dirty="0"/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altLang="en-US" dirty="0"/>
              <a:t>Conditional inheritance</a:t>
            </a:r>
          </a:p>
          <a:p>
            <a:pPr lvl="2">
              <a:defRPr/>
            </a:pPr>
            <a:r>
              <a:rPr lang="en-US" altLang="en-US" dirty="0"/>
              <a:t>CID 1298</a:t>
            </a:r>
            <a:r>
              <a:rPr lang="en-US" altLang="en-US" dirty="0">
                <a:sym typeface="Wingdings" panose="05000000000000000000" pitchFamily="2" charset="2"/>
              </a:rPr>
              <a:t>  proposed resolution in doc 11-18/0675r0</a:t>
            </a:r>
            <a:endParaRPr lang="en-US" altLang="en-US" dirty="0"/>
          </a:p>
          <a:p>
            <a:pPr marL="914400" lvl="1" indent="-457200">
              <a:buFont typeface="+mj-lt"/>
              <a:buAutoNum type="arabicPeriod"/>
              <a:defRPr/>
            </a:pPr>
            <a:endParaRPr lang="en-US" altLang="en-US" dirty="0"/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altLang="en-US" dirty="0"/>
              <a:t>Editorial/Typo in 9.4.2.21.10</a:t>
            </a:r>
          </a:p>
          <a:p>
            <a:pPr lvl="2">
              <a:defRPr/>
            </a:pPr>
            <a:r>
              <a:rPr lang="en-US" altLang="en-US" dirty="0"/>
              <a:t>CID 1299 </a:t>
            </a:r>
            <a:r>
              <a:rPr lang="en-US" altLang="en-US" dirty="0">
                <a:sym typeface="Wingdings" panose="05000000000000000000" pitchFamily="2" charset="2"/>
              </a:rPr>
              <a:t> resolved in this presentation</a:t>
            </a:r>
            <a:endParaRPr lang="en-US" altLang="en-US" dirty="0"/>
          </a:p>
          <a:p>
            <a:pPr marL="914400" lvl="1" indent="-457200">
              <a:buFont typeface="+mj-lt"/>
              <a:buAutoNum type="arabicPeriod"/>
              <a:defRPr/>
            </a:pPr>
            <a:endParaRPr lang="en-US" altLang="en-US" dirty="0"/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altLang="en-US" dirty="0"/>
              <a:t>MAC Address representation</a:t>
            </a:r>
          </a:p>
          <a:p>
            <a:pPr lvl="2">
              <a:defRPr/>
            </a:pPr>
            <a:r>
              <a:rPr lang="en-US" altLang="en-US" dirty="0"/>
              <a:t>CIDs 1287, 1288, 1300 </a:t>
            </a:r>
            <a:r>
              <a:rPr lang="en-US" altLang="en-US" dirty="0">
                <a:sym typeface="Wingdings" panose="05000000000000000000" pitchFamily="2" charset="2"/>
              </a:rPr>
              <a:t> needs discussion</a:t>
            </a:r>
            <a:endParaRPr lang="en-US" altLang="en-US" dirty="0"/>
          </a:p>
        </p:txBody>
      </p:sp>
      <p:sp>
        <p:nvSpPr>
          <p:cNvPr id="10244" name="Date Placeholder 3">
            <a:extLst>
              <a:ext uri="{FF2B5EF4-FFF2-40B4-BE49-F238E27FC236}">
                <a16:creationId xmlns:a16="http://schemas.microsoft.com/office/drawing/2014/main" id="{2A0893FF-061F-4B40-B2AD-55DB6441A4B0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April 2018</a:t>
            </a:r>
          </a:p>
        </p:txBody>
      </p:sp>
      <p:sp>
        <p:nvSpPr>
          <p:cNvPr id="10245" name="Footer Placeholder 4">
            <a:extLst>
              <a:ext uri="{FF2B5EF4-FFF2-40B4-BE49-F238E27FC236}">
                <a16:creationId xmlns:a16="http://schemas.microsoft.com/office/drawing/2014/main" id="{8D672E9C-4DDA-4D37-A323-B3137828CC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69113" y="6475413"/>
            <a:ext cx="1674812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Abhishek Patil, Qualcomm</a:t>
            </a:r>
          </a:p>
        </p:txBody>
      </p:sp>
      <p:sp>
        <p:nvSpPr>
          <p:cNvPr id="10246" name="Slide Number Placeholder 5">
            <a:extLst>
              <a:ext uri="{FF2B5EF4-FFF2-40B4-BE49-F238E27FC236}">
                <a16:creationId xmlns:a16="http://schemas.microsoft.com/office/drawing/2014/main" id="{10197BEB-1010-4FA8-BA4B-58987464E39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32213151-6E04-4B22-BCDC-2542597FC25A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Content Placeholder 1">
            <a:extLst>
              <a:ext uri="{FF2B5EF4-FFF2-40B4-BE49-F238E27FC236}">
                <a16:creationId xmlns:a16="http://schemas.microsoft.com/office/drawing/2014/main" id="{50148C67-5C4C-4C4B-885D-52B610C527F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altLang="en-US"/>
              <a:t>Issue 2: BSSIDs of a multi-BSS (or co-located BSSID) set differing by n-LSB </a:t>
            </a:r>
            <a:endParaRPr lang="en-US" altLang="en-US" i="1"/>
          </a:p>
          <a:p>
            <a:endParaRPr lang="en-US" altLang="en-US"/>
          </a:p>
          <a:p>
            <a:pPr lvl="1"/>
            <a:r>
              <a:rPr lang="en-US" altLang="en-US"/>
              <a:t>Per 9.4.2.45 (Multiple BSSID element), the BSSID(i) in a multiple BSSID set would have the n-LSB bits changing </a:t>
            </a:r>
            <a:r>
              <a:rPr lang="en-US" altLang="en-US">
                <a:sym typeface="Wingdings" panose="05000000000000000000" pitchFamily="2" charset="2"/>
              </a:rPr>
              <a:t> </a:t>
            </a:r>
            <a:r>
              <a:rPr lang="en-US" altLang="en-US"/>
              <a:t>this would mean the I/G bit is being affected, which is not the intention. </a:t>
            </a:r>
          </a:p>
          <a:p>
            <a:pPr lvl="1"/>
            <a:endParaRPr lang="en-US" altLang="en-US"/>
          </a:p>
          <a:p>
            <a:pPr lvl="1"/>
            <a:r>
              <a:rPr lang="en-US" altLang="en-US"/>
              <a:t>Same comment applies to the description of Co-Located BSSID List subelement (9.4.2.21.10 – P996)</a:t>
            </a:r>
          </a:p>
        </p:txBody>
      </p:sp>
      <p:sp>
        <p:nvSpPr>
          <p:cNvPr id="28675" name="Title 2">
            <a:extLst>
              <a:ext uri="{FF2B5EF4-FFF2-40B4-BE49-F238E27FC236}">
                <a16:creationId xmlns:a16="http://schemas.microsoft.com/office/drawing/2014/main" id="{8273F35A-25A6-4D42-B394-B76493C454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(5) MAC Address representation</a:t>
            </a:r>
          </a:p>
        </p:txBody>
      </p:sp>
      <p:sp>
        <p:nvSpPr>
          <p:cNvPr id="28676" name="Date Placeholder 3">
            <a:extLst>
              <a:ext uri="{FF2B5EF4-FFF2-40B4-BE49-F238E27FC236}">
                <a16:creationId xmlns:a16="http://schemas.microsoft.com/office/drawing/2014/main" id="{B745655A-E2BB-4719-B5EB-AE25AC82F844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April 2018</a:t>
            </a:r>
          </a:p>
        </p:txBody>
      </p:sp>
      <p:sp>
        <p:nvSpPr>
          <p:cNvPr id="28677" name="Footer Placeholder 4">
            <a:extLst>
              <a:ext uri="{FF2B5EF4-FFF2-40B4-BE49-F238E27FC236}">
                <a16:creationId xmlns:a16="http://schemas.microsoft.com/office/drawing/2014/main" id="{258CEE01-27BA-40B0-95EB-F4D9228B88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Abhishek Patil, Qualcomm</a:t>
            </a:r>
          </a:p>
        </p:txBody>
      </p:sp>
      <p:sp>
        <p:nvSpPr>
          <p:cNvPr id="28678" name="Slide Number Placeholder 5">
            <a:extLst>
              <a:ext uri="{FF2B5EF4-FFF2-40B4-BE49-F238E27FC236}">
                <a16:creationId xmlns:a16="http://schemas.microsoft.com/office/drawing/2014/main" id="{7E9EE669-03FB-400D-9288-39D7E49D721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Slide </a:t>
            </a:r>
            <a:fld id="{9EB76B4B-5B97-4B67-BAC1-3B3E680EFE0E}" type="slidenum">
              <a:rPr lang="en-US" altLang="en-US" sz="1200" b="0" smtClean="0"/>
              <a:pPr/>
              <a:t>20</a:t>
            </a:fld>
            <a:endParaRPr lang="en-US" altLang="en-US" sz="1200" b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1126496-51DE-460F-8C5F-CE51CE12EFC4}"/>
              </a:ext>
            </a:extLst>
          </p:cNvPr>
          <p:cNvSpPr>
            <a:spLocks noGrp="1"/>
          </p:cNvSpPr>
          <p:nvPr>
            <p:ph idx="1"/>
          </p:nvPr>
        </p:nvSpPr>
        <p:spPr>
          <a:extLst/>
        </p:spPr>
        <p:txBody>
          <a:bodyPr/>
          <a:lstStyle/>
          <a:p>
            <a:pPr>
              <a:defRPr/>
            </a:pPr>
            <a:r>
              <a:rPr lang="en-US" dirty="0"/>
              <a:t>Issue 3: Integer operation on bit fields of the MAC address</a:t>
            </a:r>
          </a:p>
          <a:p>
            <a:pPr>
              <a:defRPr/>
            </a:pPr>
            <a:endParaRPr lang="en-US" i="1" dirty="0"/>
          </a:p>
          <a:p>
            <a:pPr lvl="1">
              <a:defRPr/>
            </a:pPr>
            <a:r>
              <a:rPr lang="en-US" dirty="0"/>
              <a:t>BSSID_B is a BSSID with (48–n) MSBs equal to 0 and n LSBs equal to </a:t>
            </a:r>
            <a:r>
              <a:rPr lang="en-US" dirty="0">
                <a:highlight>
                  <a:srgbClr val="FFFF00"/>
                </a:highlight>
              </a:rPr>
              <a:t>[(n LSBs of REF_BSSID) +</a:t>
            </a:r>
            <a:r>
              <a:rPr lang="en-US" dirty="0" err="1">
                <a:highlight>
                  <a:srgbClr val="FFFF00"/>
                </a:highlight>
              </a:rPr>
              <a:t>i</a:t>
            </a:r>
            <a:r>
              <a:rPr lang="en-US" dirty="0">
                <a:highlight>
                  <a:srgbClr val="FFFF00"/>
                </a:highlight>
              </a:rPr>
              <a:t>] mod 2</a:t>
            </a:r>
            <a:r>
              <a:rPr lang="en-US" baseline="30000" dirty="0">
                <a:highlight>
                  <a:srgbClr val="FFFF00"/>
                </a:highlight>
              </a:rPr>
              <a:t>n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29699" name="Title 2">
            <a:extLst>
              <a:ext uri="{FF2B5EF4-FFF2-40B4-BE49-F238E27FC236}">
                <a16:creationId xmlns:a16="http://schemas.microsoft.com/office/drawing/2014/main" id="{984F35B6-2DDC-4649-AACD-9E925F3157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(5) MAC Address representation</a:t>
            </a:r>
          </a:p>
        </p:txBody>
      </p:sp>
      <p:sp>
        <p:nvSpPr>
          <p:cNvPr id="29700" name="Date Placeholder 3">
            <a:extLst>
              <a:ext uri="{FF2B5EF4-FFF2-40B4-BE49-F238E27FC236}">
                <a16:creationId xmlns:a16="http://schemas.microsoft.com/office/drawing/2014/main" id="{1F7CCF75-30EC-4FAE-A5AE-A82C6BE68D14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April 2018</a:t>
            </a:r>
          </a:p>
        </p:txBody>
      </p:sp>
      <p:sp>
        <p:nvSpPr>
          <p:cNvPr id="29701" name="Footer Placeholder 4">
            <a:extLst>
              <a:ext uri="{FF2B5EF4-FFF2-40B4-BE49-F238E27FC236}">
                <a16:creationId xmlns:a16="http://schemas.microsoft.com/office/drawing/2014/main" id="{3B9220E5-CF80-4C66-81BC-BECF15EF65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Abhishek Patil, Qualcomm</a:t>
            </a:r>
          </a:p>
        </p:txBody>
      </p:sp>
      <p:sp>
        <p:nvSpPr>
          <p:cNvPr id="29702" name="Slide Number Placeholder 5">
            <a:extLst>
              <a:ext uri="{FF2B5EF4-FFF2-40B4-BE49-F238E27FC236}">
                <a16:creationId xmlns:a16="http://schemas.microsoft.com/office/drawing/2014/main" id="{EE9CBF0D-AA95-442B-9563-1683CA3868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Slide </a:t>
            </a:r>
            <a:fld id="{08163651-D8C2-4B1C-8CD3-B5EDF29ECB70}" type="slidenum">
              <a:rPr lang="en-US" altLang="en-US" sz="1200" b="0" smtClean="0"/>
              <a:pPr/>
              <a:t>21</a:t>
            </a:fld>
            <a:endParaRPr lang="en-US" altLang="en-US" sz="1200" b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57F6632-63F5-4B6F-9982-F1157B50BA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981200"/>
            <a:ext cx="3352800" cy="3581400"/>
          </a:xfrm>
        </p:spPr>
        <p:txBody>
          <a:bodyPr>
            <a:normAutofit fontScale="77500" lnSpcReduction="20000"/>
          </a:bodyPr>
          <a:lstStyle/>
          <a:p>
            <a:pPr marL="0" indent="0">
              <a:buFontTx/>
              <a:buNone/>
              <a:defRPr/>
            </a:pPr>
            <a:r>
              <a:rPr lang="en-US" b="0" dirty="0"/>
              <a:t>For resolving issue #1, group needs to agree on whether bit 0 of the MAC address / BSSID should be called as MSB or LSB</a:t>
            </a:r>
          </a:p>
          <a:p>
            <a:pPr marL="0" indent="0">
              <a:buFontTx/>
              <a:buNone/>
              <a:defRPr/>
            </a:pPr>
            <a:endParaRPr lang="en-US" b="0" dirty="0"/>
          </a:p>
          <a:p>
            <a:pPr marL="0" indent="0">
              <a:buFontTx/>
              <a:buNone/>
              <a:defRPr/>
            </a:pPr>
            <a:r>
              <a:rPr lang="en-US" b="0" dirty="0"/>
              <a:t>Also, suggest refrain from describing the address bits as LSB or MSB but instead in terms of their bit position as it is done in section 10.21 – see Tables 10-13 &amp; 10-14 and the note below the tables.</a:t>
            </a:r>
          </a:p>
          <a:p>
            <a:pPr marL="0" indent="0">
              <a:buFontTx/>
              <a:buNone/>
              <a:defRPr/>
            </a:pPr>
            <a:endParaRPr lang="en-US" b="0" dirty="0"/>
          </a:p>
          <a:p>
            <a:pPr marL="0" indent="0">
              <a:buFontTx/>
              <a:buNone/>
              <a:defRPr/>
            </a:pPr>
            <a:r>
              <a:rPr lang="en-US" b="0" dirty="0" err="1"/>
              <a:t>REVmd</a:t>
            </a:r>
            <a:r>
              <a:rPr lang="en-US" b="0" dirty="0"/>
              <a:t> D1.0 </a:t>
            </a:r>
            <a:r>
              <a:rPr lang="en-US" b="0" dirty="0" err="1"/>
              <a:t>pg</a:t>
            </a:r>
            <a:r>
              <a:rPr lang="en-US" b="0" dirty="0"/>
              <a:t> 1661</a:t>
            </a:r>
          </a:p>
          <a:p>
            <a:pPr marL="400050" lvl="1" indent="0">
              <a:buFontTx/>
              <a:buNone/>
              <a:defRPr/>
            </a:pPr>
            <a:endParaRPr lang="en-US" dirty="0"/>
          </a:p>
        </p:txBody>
      </p:sp>
      <p:sp>
        <p:nvSpPr>
          <p:cNvPr id="30723" name="Title 2">
            <a:extLst>
              <a:ext uri="{FF2B5EF4-FFF2-40B4-BE49-F238E27FC236}">
                <a16:creationId xmlns:a16="http://schemas.microsoft.com/office/drawing/2014/main" id="{6AF76A7F-203C-42AC-9971-C1F07EBFDD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Discussion (issue #1)</a:t>
            </a:r>
          </a:p>
        </p:txBody>
      </p:sp>
      <p:sp>
        <p:nvSpPr>
          <p:cNvPr id="30724" name="Date Placeholder 3">
            <a:extLst>
              <a:ext uri="{FF2B5EF4-FFF2-40B4-BE49-F238E27FC236}">
                <a16:creationId xmlns:a16="http://schemas.microsoft.com/office/drawing/2014/main" id="{8FD1256C-317C-4F9C-82B4-4113667A85DC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April 2018</a:t>
            </a:r>
          </a:p>
        </p:txBody>
      </p:sp>
      <p:sp>
        <p:nvSpPr>
          <p:cNvPr id="30725" name="Footer Placeholder 4">
            <a:extLst>
              <a:ext uri="{FF2B5EF4-FFF2-40B4-BE49-F238E27FC236}">
                <a16:creationId xmlns:a16="http://schemas.microsoft.com/office/drawing/2014/main" id="{1F155A4E-F0A8-4720-8BB5-82974040B3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Abhishek Patil, Qualcomm</a:t>
            </a:r>
          </a:p>
        </p:txBody>
      </p:sp>
      <p:sp>
        <p:nvSpPr>
          <p:cNvPr id="30726" name="Slide Number Placeholder 5">
            <a:extLst>
              <a:ext uri="{FF2B5EF4-FFF2-40B4-BE49-F238E27FC236}">
                <a16:creationId xmlns:a16="http://schemas.microsoft.com/office/drawing/2014/main" id="{14C41527-1AB7-46AC-9A78-3D0CDFB1E8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Slide </a:t>
            </a:r>
            <a:fld id="{52CF2B3B-5634-4254-9035-FDA697E89761}" type="slidenum">
              <a:rPr lang="en-US" altLang="en-US" sz="1200" b="0" smtClean="0"/>
              <a:pPr/>
              <a:t>22</a:t>
            </a:fld>
            <a:endParaRPr lang="en-US" altLang="en-US" sz="1200" b="0"/>
          </a:p>
        </p:txBody>
      </p:sp>
      <p:pic>
        <p:nvPicPr>
          <p:cNvPr id="30727" name="Picture 7">
            <a:extLst>
              <a:ext uri="{FF2B5EF4-FFF2-40B4-BE49-F238E27FC236}">
                <a16:creationId xmlns:a16="http://schemas.microsoft.com/office/drawing/2014/main" id="{517B46AB-EBF9-4C9D-9FC5-7E1DB53FDF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1981200"/>
            <a:ext cx="525462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Content Placeholder 1">
            <a:extLst>
              <a:ext uri="{FF2B5EF4-FFF2-40B4-BE49-F238E27FC236}">
                <a16:creationId xmlns:a16="http://schemas.microsoft.com/office/drawing/2014/main" id="{04AA2097-8AD7-4D2B-8577-BCC239682C1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Once the group comes to a suitable resolution for issue #1, the text in 9.4.2.45 &amp; 9.4.2.21.10 can be updated to fix the LSB/MSB references</a:t>
            </a:r>
          </a:p>
        </p:txBody>
      </p:sp>
      <p:sp>
        <p:nvSpPr>
          <p:cNvPr id="31747" name="Title 2">
            <a:extLst>
              <a:ext uri="{FF2B5EF4-FFF2-40B4-BE49-F238E27FC236}">
                <a16:creationId xmlns:a16="http://schemas.microsoft.com/office/drawing/2014/main" id="{FBA74782-712F-4FB5-BD2E-BBAF8A3A8A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Discussion (issue #2)</a:t>
            </a:r>
          </a:p>
        </p:txBody>
      </p:sp>
      <p:sp>
        <p:nvSpPr>
          <p:cNvPr id="31748" name="Date Placeholder 3">
            <a:extLst>
              <a:ext uri="{FF2B5EF4-FFF2-40B4-BE49-F238E27FC236}">
                <a16:creationId xmlns:a16="http://schemas.microsoft.com/office/drawing/2014/main" id="{9E1052DF-7D26-45A1-867D-53B2A15EDC1E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April 2018</a:t>
            </a:r>
          </a:p>
        </p:txBody>
      </p:sp>
      <p:sp>
        <p:nvSpPr>
          <p:cNvPr id="31749" name="Footer Placeholder 4">
            <a:extLst>
              <a:ext uri="{FF2B5EF4-FFF2-40B4-BE49-F238E27FC236}">
                <a16:creationId xmlns:a16="http://schemas.microsoft.com/office/drawing/2014/main" id="{81F2517F-167A-4BC5-A227-5845B385AE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Abhishek Patil, Qualcomm</a:t>
            </a:r>
          </a:p>
        </p:txBody>
      </p:sp>
      <p:sp>
        <p:nvSpPr>
          <p:cNvPr id="31750" name="Slide Number Placeholder 5">
            <a:extLst>
              <a:ext uri="{FF2B5EF4-FFF2-40B4-BE49-F238E27FC236}">
                <a16:creationId xmlns:a16="http://schemas.microsoft.com/office/drawing/2014/main" id="{5CC897CB-3963-4847-95A6-403D245360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Slide </a:t>
            </a:r>
            <a:fld id="{4AA7A4EB-CE61-4933-AD32-AB15D41ABB43}" type="slidenum">
              <a:rPr lang="en-US" altLang="en-US" sz="1200" b="0" smtClean="0"/>
              <a:pPr/>
              <a:t>23</a:t>
            </a:fld>
            <a:endParaRPr lang="en-US" altLang="en-US" sz="1200" b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57F6632-63F5-4B6F-9982-F1157B50BA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81199"/>
            <a:ext cx="8001000" cy="4494213"/>
          </a:xfrm>
          <a:extLst/>
        </p:spPr>
        <p:txBody>
          <a:bodyPr>
            <a:normAutofit fontScale="62500" lnSpcReduction="20000"/>
          </a:bodyPr>
          <a:lstStyle/>
          <a:p>
            <a:pPr marL="457200" indent="-457200">
              <a:defRPr/>
            </a:pPr>
            <a:r>
              <a:rPr lang="en-US" b="0" dirty="0"/>
              <a:t>Assuming the address bits are represented in terms of their bit positions, issue #3 could be addressed as follows:</a:t>
            </a:r>
          </a:p>
          <a:p>
            <a:pPr marL="857250" lvl="1" indent="-457200">
              <a:defRPr/>
            </a:pPr>
            <a:r>
              <a:rPr lang="en-US" dirty="0"/>
              <a:t>In 9.4.2.45, remove BSSID_A and BSSID_B and instead have a single equation as follows:</a:t>
            </a:r>
          </a:p>
          <a:p>
            <a:pPr marL="0" indent="0">
              <a:buFontTx/>
              <a:buNone/>
              <a:defRPr/>
            </a:pPr>
            <a:endParaRPr lang="en-US" dirty="0"/>
          </a:p>
          <a:p>
            <a:pPr marL="0" indent="0">
              <a:buFontTx/>
              <a:buNone/>
              <a:defRPr/>
            </a:pPr>
            <a:endParaRPr lang="en-US" b="0" dirty="0"/>
          </a:p>
          <a:p>
            <a:pPr marL="0" indent="0">
              <a:buFontTx/>
              <a:buNone/>
              <a:defRPr/>
            </a:pPr>
            <a:r>
              <a:rPr lang="en-US" b="0" dirty="0"/>
              <a:t>BSSID(</a:t>
            </a:r>
            <a:r>
              <a:rPr lang="en-US" b="0" dirty="0" err="1"/>
              <a:t>i</a:t>
            </a:r>
            <a:r>
              <a:rPr lang="en-US" b="0" dirty="0"/>
              <a:t>) = (REF_BSSID &amp; ZERO_BSSID[(48-n):47]) | </a:t>
            </a:r>
          </a:p>
          <a:p>
            <a:pPr marL="0" indent="0">
              <a:buFontTx/>
              <a:buNone/>
              <a:defRPr/>
            </a:pPr>
            <a:r>
              <a:rPr lang="en-US" dirty="0"/>
              <a:t>	</a:t>
            </a:r>
            <a:r>
              <a:rPr lang="en-US" b="0" dirty="0"/>
              <a:t>(ZERO_BSSID[0:47] &amp; Int2Bin</a:t>
            </a:r>
            <a:r>
              <a:rPr lang="en-US" b="0" baseline="-25000" dirty="0"/>
              <a:t>n</a:t>
            </a:r>
            <a:r>
              <a:rPr lang="en-US" b="0" dirty="0"/>
              <a:t>([Bin2Int(REF_BSSID[(48-n):47])+</a:t>
            </a:r>
            <a:r>
              <a:rPr lang="en-US" b="0" dirty="0" err="1"/>
              <a:t>i</a:t>
            </a:r>
            <a:r>
              <a:rPr lang="en-US" b="0" dirty="0"/>
              <a:t>] mod 2</a:t>
            </a:r>
            <a:r>
              <a:rPr lang="en-US" b="0" baseline="30000" dirty="0"/>
              <a:t>n</a:t>
            </a:r>
            <a:r>
              <a:rPr lang="en-US" b="0" dirty="0"/>
              <a:t>))</a:t>
            </a:r>
          </a:p>
          <a:p>
            <a:pPr marL="0" indent="0">
              <a:buFontTx/>
              <a:buNone/>
              <a:defRPr/>
            </a:pPr>
            <a:r>
              <a:rPr lang="en-US" b="0" dirty="0"/>
              <a:t>where</a:t>
            </a:r>
          </a:p>
          <a:p>
            <a:pPr marL="400050" lvl="1" indent="0">
              <a:buFontTx/>
              <a:buNone/>
              <a:defRPr/>
            </a:pPr>
            <a:r>
              <a:rPr lang="en-US" dirty="0"/>
              <a:t>ZERO_BSSID[</a:t>
            </a:r>
            <a:r>
              <a:rPr lang="en-US" dirty="0" err="1"/>
              <a:t>b:c</a:t>
            </a:r>
            <a:r>
              <a:rPr lang="en-US" dirty="0"/>
              <a:t>] represents bits b to c inclusive of a 48-bit address set to 0</a:t>
            </a:r>
          </a:p>
          <a:p>
            <a:pPr marL="400050" lvl="1" indent="0">
              <a:buFontTx/>
              <a:buNone/>
              <a:defRPr/>
            </a:pPr>
            <a:r>
              <a:rPr lang="en-US" dirty="0"/>
              <a:t>REF_BSSID[</a:t>
            </a:r>
            <a:r>
              <a:rPr lang="en-US" dirty="0" err="1"/>
              <a:t>b:c</a:t>
            </a:r>
            <a:r>
              <a:rPr lang="en-US" dirty="0"/>
              <a:t>] represents bits b to c inclusive of the REF_BSSID address </a:t>
            </a:r>
          </a:p>
          <a:p>
            <a:pPr marL="400050" lvl="1" indent="0">
              <a:buFontTx/>
              <a:buNone/>
              <a:defRPr/>
            </a:pPr>
            <a:r>
              <a:rPr lang="en-US" dirty="0"/>
              <a:t>Bin2Int(x) represents an integer value of a sequence of bits [</a:t>
            </a:r>
            <a:r>
              <a:rPr lang="en-US" dirty="0" err="1"/>
              <a:t>b:c</a:t>
            </a:r>
            <a:r>
              <a:rPr lang="en-US" dirty="0"/>
              <a:t>]</a:t>
            </a:r>
          </a:p>
          <a:p>
            <a:pPr marL="400050" lvl="1" indent="0">
              <a:buFontTx/>
              <a:buNone/>
              <a:defRPr/>
            </a:pPr>
            <a:r>
              <a:rPr lang="en-US" dirty="0"/>
              <a:t>Int2Bin</a:t>
            </a:r>
            <a:r>
              <a:rPr lang="en-US" baseline="-25000" dirty="0"/>
              <a:t>n</a:t>
            </a:r>
            <a:r>
              <a:rPr lang="en-US" dirty="0"/>
              <a:t>(x) represents a n-bit binary value of an integer x</a:t>
            </a:r>
          </a:p>
          <a:p>
            <a:pPr>
              <a:defRPr/>
            </a:pPr>
            <a:endParaRPr lang="en-US" b="0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fi-FI" b="0" dirty="0"/>
              <a:t>In the above operation, the spec could add clarification on how bits in the BSSIDs are converted to a sequence of bits.</a:t>
            </a:r>
          </a:p>
          <a:p>
            <a:pPr lvl="1">
              <a:defRPr/>
            </a:pPr>
            <a:r>
              <a:rPr lang="fi-FI" dirty="0"/>
              <a:t>As an example, please see </a:t>
            </a:r>
            <a:r>
              <a:rPr lang="fi-FI" dirty="0">
                <a:highlight>
                  <a:srgbClr val="FFFF00"/>
                </a:highlight>
              </a:rPr>
              <a:t>802.11-2016 spec </a:t>
            </a:r>
            <a:r>
              <a:rPr lang="en-US" dirty="0"/>
              <a:t>section 10.20 (</a:t>
            </a:r>
            <a:r>
              <a:rPr lang="en-US" dirty="0" err="1"/>
              <a:t>pg</a:t>
            </a:r>
            <a:r>
              <a:rPr lang="en-US" dirty="0"/>
              <a:t> 1374) under Table 10-9</a:t>
            </a:r>
            <a:r>
              <a:rPr lang="fi-FI" dirty="0"/>
              <a:t>, i.e. “ZERO_BSSID[b:c] and REF_BSSID[</a:t>
            </a:r>
            <a:r>
              <a:rPr lang="fi-FI" i="1" dirty="0"/>
              <a:t>b</a:t>
            </a:r>
            <a:r>
              <a:rPr lang="fi-FI" dirty="0"/>
              <a:t>:</a:t>
            </a:r>
            <a:r>
              <a:rPr lang="fi-FI" i="1" dirty="0"/>
              <a:t>c</a:t>
            </a:r>
            <a:r>
              <a:rPr lang="fi-FI" dirty="0"/>
              <a:t>] represent bits </a:t>
            </a:r>
            <a:r>
              <a:rPr lang="fi-FI" i="1" dirty="0"/>
              <a:t>b</a:t>
            </a:r>
            <a:r>
              <a:rPr lang="fi-FI" dirty="0"/>
              <a:t> to </a:t>
            </a:r>
            <a:r>
              <a:rPr lang="fi-FI" i="1" dirty="0"/>
              <a:t>c</a:t>
            </a:r>
            <a:r>
              <a:rPr lang="fi-FI" dirty="0"/>
              <a:t> inclusive of the ZERO_BSSID and REF_BSSID respectively, with bit 0 being the Individual/Group bit and bit 47 being the last transmitted bit, in which bit position </a:t>
            </a:r>
            <a:r>
              <a:rPr lang="fi-FI" i="1" dirty="0"/>
              <a:t>b</a:t>
            </a:r>
            <a:r>
              <a:rPr lang="fi-FI" dirty="0"/>
              <a:t> is then scaled by 2</a:t>
            </a:r>
            <a:r>
              <a:rPr lang="fi-FI" baseline="30000" dirty="0"/>
              <a:t>0</a:t>
            </a:r>
            <a:r>
              <a:rPr lang="fi-FI" dirty="0"/>
              <a:t> and </a:t>
            </a:r>
            <a:r>
              <a:rPr lang="fi-FI" i="1" dirty="0"/>
              <a:t>c</a:t>
            </a:r>
            <a:r>
              <a:rPr lang="fi-FI" dirty="0"/>
              <a:t> by 2</a:t>
            </a:r>
            <a:r>
              <a:rPr lang="fi-FI" i="1" baseline="30000" dirty="0"/>
              <a:t>c−b</a:t>
            </a:r>
            <a:r>
              <a:rPr lang="fi-FI" dirty="0"/>
              <a:t>.</a:t>
            </a:r>
          </a:p>
          <a:p>
            <a:pPr>
              <a:defRPr/>
            </a:pPr>
            <a:r>
              <a:rPr lang="fi-FI" b="0" dirty="0"/>
              <a:t>An alternative could be to define a term which represents such conversion and reference it here.</a:t>
            </a:r>
            <a:endParaRPr lang="en-US" b="0" dirty="0"/>
          </a:p>
        </p:txBody>
      </p:sp>
      <p:sp>
        <p:nvSpPr>
          <p:cNvPr id="32771" name="Title 2">
            <a:extLst>
              <a:ext uri="{FF2B5EF4-FFF2-40B4-BE49-F238E27FC236}">
                <a16:creationId xmlns:a16="http://schemas.microsoft.com/office/drawing/2014/main" id="{2DCFEC22-EBCD-4D00-A2FC-99744423A1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Discussion (issue #3)</a:t>
            </a:r>
          </a:p>
        </p:txBody>
      </p:sp>
      <p:sp>
        <p:nvSpPr>
          <p:cNvPr id="32772" name="Date Placeholder 3">
            <a:extLst>
              <a:ext uri="{FF2B5EF4-FFF2-40B4-BE49-F238E27FC236}">
                <a16:creationId xmlns:a16="http://schemas.microsoft.com/office/drawing/2014/main" id="{B45F9438-4EE2-4877-9870-96D423F260C0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April 2018</a:t>
            </a:r>
          </a:p>
        </p:txBody>
      </p:sp>
      <p:sp>
        <p:nvSpPr>
          <p:cNvPr id="32773" name="Footer Placeholder 4">
            <a:extLst>
              <a:ext uri="{FF2B5EF4-FFF2-40B4-BE49-F238E27FC236}">
                <a16:creationId xmlns:a16="http://schemas.microsoft.com/office/drawing/2014/main" id="{62A5ACBC-383F-44DE-A071-CE7001B931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Abhishek Patil, Qualcomm</a:t>
            </a:r>
          </a:p>
        </p:txBody>
      </p:sp>
      <p:sp>
        <p:nvSpPr>
          <p:cNvPr id="32774" name="Slide Number Placeholder 5">
            <a:extLst>
              <a:ext uri="{FF2B5EF4-FFF2-40B4-BE49-F238E27FC236}">
                <a16:creationId xmlns:a16="http://schemas.microsoft.com/office/drawing/2014/main" id="{6F60E21F-270C-4E64-8A84-86C20EE1CB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Slide </a:t>
            </a:r>
            <a:fld id="{98DC7CB9-F493-414D-888F-A561F8C1F75E}" type="slidenum">
              <a:rPr lang="en-US" altLang="en-US" sz="1200" b="0" smtClean="0"/>
              <a:pPr/>
              <a:t>24</a:t>
            </a:fld>
            <a:endParaRPr lang="en-US" altLang="en-US" sz="1200" b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:a16="http://schemas.microsoft.com/office/drawing/2014/main" id="{DE03BD2A-7B1C-42F8-89BF-D8E2EAEC7F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3505200"/>
            <a:ext cx="7772400" cy="533400"/>
          </a:xfrm>
        </p:spPr>
        <p:txBody>
          <a:bodyPr/>
          <a:lstStyle/>
          <a:p>
            <a:r>
              <a:rPr lang="en-GB" altLang="en-US"/>
              <a:t>Appendix </a:t>
            </a:r>
          </a:p>
        </p:txBody>
      </p:sp>
      <p:sp>
        <p:nvSpPr>
          <p:cNvPr id="33795" name="Footer Placeholder 4">
            <a:extLst>
              <a:ext uri="{FF2B5EF4-FFF2-40B4-BE49-F238E27FC236}">
                <a16:creationId xmlns:a16="http://schemas.microsoft.com/office/drawing/2014/main" id="{877178C6-5FA3-4389-AD93-60AD82227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29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Abhishek Patil, Qualcomm</a:t>
            </a:r>
          </a:p>
        </p:txBody>
      </p:sp>
      <p:sp>
        <p:nvSpPr>
          <p:cNvPr id="33796" name="Slide Number Placeholder 5">
            <a:extLst>
              <a:ext uri="{FF2B5EF4-FFF2-40B4-BE49-F238E27FC236}">
                <a16:creationId xmlns:a16="http://schemas.microsoft.com/office/drawing/2014/main" id="{49D2357F-ED1A-498A-A633-B5D0963B6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5EDA0936-5AF7-4D30-B557-EF025573812B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en-US" altLang="en-US" sz="1200" b="0"/>
          </a:p>
        </p:txBody>
      </p:sp>
      <p:sp>
        <p:nvSpPr>
          <p:cNvPr id="33797" name="Date Placeholder 3">
            <a:extLst>
              <a:ext uri="{FF2B5EF4-FFF2-40B4-BE49-F238E27FC236}">
                <a16:creationId xmlns:a16="http://schemas.microsoft.com/office/drawing/2014/main" id="{1E0E8924-D323-4C80-8A81-3305C1FD40CE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685800" y="293688"/>
            <a:ext cx="1541463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April 2018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1">
            <a:extLst>
              <a:ext uri="{FF2B5EF4-FFF2-40B4-BE49-F238E27FC236}">
                <a16:creationId xmlns:a16="http://schemas.microsoft.com/office/drawing/2014/main" id="{88472FA8-B208-4DB9-98C1-6290E9476E1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altLang="en-US" dirty="0"/>
              <a:t>Define mandatory elements (CID 1295)</a:t>
            </a:r>
          </a:p>
          <a:p>
            <a:pPr lvl="1">
              <a:defRPr/>
            </a:pPr>
            <a:r>
              <a:rPr lang="en-US" altLang="en-US" dirty="0"/>
              <a:t>Clarify which elements are required to be present in each </a:t>
            </a:r>
            <a:r>
              <a:rPr lang="en-US" altLang="en-US" dirty="0" err="1"/>
              <a:t>nonTxBSSID</a:t>
            </a:r>
            <a:endParaRPr lang="en-US" altLang="en-US" dirty="0"/>
          </a:p>
          <a:p>
            <a:pPr>
              <a:defRPr/>
            </a:pPr>
            <a:endParaRPr lang="en-US" altLang="en-US" dirty="0"/>
          </a:p>
          <a:p>
            <a:pPr>
              <a:defRPr/>
            </a:pPr>
            <a:r>
              <a:rPr lang="en-US" altLang="en-US" dirty="0"/>
              <a:t>Clarify the inheritance model (CID 1289, 1290)</a:t>
            </a:r>
          </a:p>
          <a:p>
            <a:pPr lvl="1">
              <a:defRPr/>
            </a:pPr>
            <a:r>
              <a:rPr lang="en-US" altLang="en-US" dirty="0"/>
              <a:t>A </a:t>
            </a:r>
            <a:r>
              <a:rPr lang="en-US" altLang="en-US" dirty="0" err="1"/>
              <a:t>nonTxBSSID</a:t>
            </a:r>
            <a:r>
              <a:rPr lang="en-US" altLang="en-US" dirty="0"/>
              <a:t> is not required to advertise all elements instead it inherits elements advertised by </a:t>
            </a:r>
            <a:r>
              <a:rPr lang="en-US" altLang="en-US" dirty="0" err="1"/>
              <a:t>TxBSSID</a:t>
            </a:r>
            <a:r>
              <a:rPr lang="en-US" altLang="en-US" dirty="0"/>
              <a:t> if they are not present in the </a:t>
            </a:r>
            <a:r>
              <a:rPr lang="en-US" altLang="en-US" dirty="0" err="1"/>
              <a:t>nonTxBSSID</a:t>
            </a:r>
            <a:r>
              <a:rPr lang="en-US" altLang="en-US" dirty="0"/>
              <a:t> profile for that BSS</a:t>
            </a:r>
          </a:p>
          <a:p>
            <a:pPr lvl="2">
              <a:defRPr/>
            </a:pPr>
            <a:r>
              <a:rPr lang="en-US" altLang="en-US" dirty="0"/>
              <a:t>This also helps reduce the size of </a:t>
            </a:r>
            <a:r>
              <a:rPr lang="en-US" altLang="en-US" dirty="0" err="1"/>
              <a:t>nonTxBSSID</a:t>
            </a:r>
            <a:r>
              <a:rPr lang="en-US" altLang="en-US" dirty="0"/>
              <a:t> profile</a:t>
            </a:r>
          </a:p>
          <a:p>
            <a:pPr>
              <a:defRPr/>
            </a:pPr>
            <a:endParaRPr lang="en-US" altLang="en-US" dirty="0"/>
          </a:p>
          <a:p>
            <a:pPr>
              <a:defRPr/>
            </a:pPr>
            <a:r>
              <a:rPr lang="en-US" altLang="en-US" dirty="0"/>
              <a:t>Disallow advertising partial profile (CID 1291, 1292, 1296)</a:t>
            </a:r>
          </a:p>
          <a:p>
            <a:pPr lvl="1">
              <a:defRPr/>
            </a:pPr>
            <a:r>
              <a:rPr lang="en-US" altLang="en-US" dirty="0"/>
              <a:t>If a </a:t>
            </a:r>
            <a:r>
              <a:rPr lang="en-US" altLang="en-US" dirty="0" err="1"/>
              <a:t>nonTxBSSID</a:t>
            </a:r>
            <a:r>
              <a:rPr lang="en-US" altLang="en-US" dirty="0"/>
              <a:t> profile is present in the mgmt. frame, it will include all the element specific to that BSS </a:t>
            </a:r>
          </a:p>
          <a:p>
            <a:pPr>
              <a:defRPr/>
            </a:pPr>
            <a:endParaRPr lang="en-US" altLang="en-US" dirty="0"/>
          </a:p>
          <a:p>
            <a:pPr>
              <a:defRPr/>
            </a:pPr>
            <a:r>
              <a:rPr lang="en-US" altLang="en-US" dirty="0"/>
              <a:t>General Spec clean-up (CID 1297)</a:t>
            </a:r>
          </a:p>
          <a:p>
            <a:pPr lvl="1">
              <a:defRPr/>
            </a:pPr>
            <a:r>
              <a:rPr lang="en-US" altLang="en-US" dirty="0"/>
              <a:t>Remove extraneous or declarative sentences.</a:t>
            </a:r>
          </a:p>
        </p:txBody>
      </p:sp>
      <p:sp>
        <p:nvSpPr>
          <p:cNvPr id="35843" name="Date Placeholder 2">
            <a:extLst>
              <a:ext uri="{FF2B5EF4-FFF2-40B4-BE49-F238E27FC236}">
                <a16:creationId xmlns:a16="http://schemas.microsoft.com/office/drawing/2014/main" id="{0E6804DF-1E63-483A-9E4A-A869F579C5CB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April 2018</a:t>
            </a:r>
          </a:p>
        </p:txBody>
      </p:sp>
      <p:sp>
        <p:nvSpPr>
          <p:cNvPr id="35844" name="Footer Placeholder 3">
            <a:extLst>
              <a:ext uri="{FF2B5EF4-FFF2-40B4-BE49-F238E27FC236}">
                <a16:creationId xmlns:a16="http://schemas.microsoft.com/office/drawing/2014/main" id="{7FA65E8F-5F24-4A3D-9A97-A330BF0299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Abhishek Patil, Qualcomm</a:t>
            </a:r>
          </a:p>
        </p:txBody>
      </p:sp>
      <p:sp>
        <p:nvSpPr>
          <p:cNvPr id="35845" name="Slide Number Placeholder 4">
            <a:extLst>
              <a:ext uri="{FF2B5EF4-FFF2-40B4-BE49-F238E27FC236}">
                <a16:creationId xmlns:a16="http://schemas.microsoft.com/office/drawing/2014/main" id="{0E9F3191-776A-4477-8301-80E200CA39D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AA4C043B-77B2-48EF-96CA-E02DC7F22F48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en-US" altLang="en-US" sz="1200" b="0"/>
          </a:p>
        </p:txBody>
      </p:sp>
      <p:sp>
        <p:nvSpPr>
          <p:cNvPr id="35846" name="Title 5">
            <a:extLst>
              <a:ext uri="{FF2B5EF4-FFF2-40B4-BE49-F238E27FC236}">
                <a16:creationId xmlns:a16="http://schemas.microsoft.com/office/drawing/2014/main" id="{87AEF4E2-F5BF-4194-93DA-C3038855C4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Spec Clarification in 11.1.3.8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ubtitle 7">
            <a:extLst>
              <a:ext uri="{FF2B5EF4-FFF2-40B4-BE49-F238E27FC236}">
                <a16:creationId xmlns:a16="http://schemas.microsoft.com/office/drawing/2014/main" id="{EFFC22D8-18C7-41F5-9411-D0B24F6B74A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/>
              <a:t>(1) Spec Clarification</a:t>
            </a:r>
          </a:p>
        </p:txBody>
      </p:sp>
      <p:sp>
        <p:nvSpPr>
          <p:cNvPr id="11267" name="Title 6">
            <a:extLst>
              <a:ext uri="{FF2B5EF4-FFF2-40B4-BE49-F238E27FC236}">
                <a16:creationId xmlns:a16="http://schemas.microsoft.com/office/drawing/2014/main" id="{783E0936-624B-43CE-949E-12AAC8EB34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1268" name="Date Placeholder 3">
            <a:extLst>
              <a:ext uri="{FF2B5EF4-FFF2-40B4-BE49-F238E27FC236}">
                <a16:creationId xmlns:a16="http://schemas.microsoft.com/office/drawing/2014/main" id="{55D8AC84-CD75-4C3F-B655-91D544B6041B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April 2018</a:t>
            </a:r>
          </a:p>
        </p:txBody>
      </p:sp>
      <p:sp>
        <p:nvSpPr>
          <p:cNvPr id="11269" name="Footer Placeholder 4">
            <a:extLst>
              <a:ext uri="{FF2B5EF4-FFF2-40B4-BE49-F238E27FC236}">
                <a16:creationId xmlns:a16="http://schemas.microsoft.com/office/drawing/2014/main" id="{33DAF2B2-1AB2-4D94-B840-A8B98AFAED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Abhishek Patil, Qualcomm</a:t>
            </a:r>
          </a:p>
        </p:txBody>
      </p:sp>
      <p:sp>
        <p:nvSpPr>
          <p:cNvPr id="11270" name="Slide Number Placeholder 5">
            <a:extLst>
              <a:ext uri="{FF2B5EF4-FFF2-40B4-BE49-F238E27FC236}">
                <a16:creationId xmlns:a16="http://schemas.microsoft.com/office/drawing/2014/main" id="{0196DD73-C1AA-40EE-85D3-88957AE795E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Slide </a:t>
            </a:r>
            <a:fld id="{7EBC0DDF-4A7B-4901-B701-82607B5F2A44}" type="slidenum">
              <a:rPr lang="en-US" altLang="en-US" sz="1200" b="0" smtClean="0"/>
              <a:pPr/>
              <a:t>3</a:t>
            </a:fld>
            <a:endParaRPr lang="en-US" altLang="en-US" sz="1200" b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1">
            <a:extLst>
              <a:ext uri="{FF2B5EF4-FFF2-40B4-BE49-F238E27FC236}">
                <a16:creationId xmlns:a16="http://schemas.microsoft.com/office/drawing/2014/main" id="{F656703C-B394-4F6C-AA03-9B1B9245620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altLang="en-US" dirty="0"/>
              <a:t>Support for multiple BSSID feature is mandatory for a non-AP HE STAs. </a:t>
            </a:r>
          </a:p>
          <a:p>
            <a:pPr lvl="1">
              <a:defRPr/>
            </a:pPr>
            <a:r>
              <a:rPr lang="en-US" altLang="en-US" dirty="0"/>
              <a:t>Therefore, </a:t>
            </a:r>
            <a:r>
              <a:rPr lang="en-US" altLang="en-US" dirty="0" err="1"/>
              <a:t>TGax</a:t>
            </a:r>
            <a:r>
              <a:rPr lang="en-US" altLang="en-US" dirty="0"/>
              <a:t> is looking into fixing some of the inconsistencies in the spec.</a:t>
            </a:r>
          </a:p>
          <a:p>
            <a:pPr lvl="1">
              <a:defRPr/>
            </a:pPr>
            <a:r>
              <a:rPr lang="en-US" altLang="en-US" dirty="0"/>
              <a:t>The resolutions are expected to address the comments in this category</a:t>
            </a:r>
          </a:p>
          <a:p>
            <a:pPr>
              <a:defRPr/>
            </a:pPr>
            <a:endParaRPr lang="en-US" altLang="en-US" dirty="0"/>
          </a:p>
          <a:p>
            <a:pPr>
              <a:defRPr/>
            </a:pPr>
            <a:r>
              <a:rPr lang="en-US" altLang="en-US" dirty="0"/>
              <a:t>Requesting </a:t>
            </a:r>
            <a:r>
              <a:rPr lang="en-US" altLang="en-US" dirty="0" err="1"/>
              <a:t>REVmd</a:t>
            </a:r>
            <a:r>
              <a:rPr lang="en-US" altLang="en-US" dirty="0"/>
              <a:t> to defer the discussion on these CIDs until after the May meeting</a:t>
            </a:r>
          </a:p>
          <a:p>
            <a:pPr lvl="1">
              <a:defRPr/>
            </a:pPr>
            <a:r>
              <a:rPr lang="en-US" altLang="en-US" dirty="0" err="1"/>
              <a:t>REVmd</a:t>
            </a:r>
            <a:r>
              <a:rPr lang="en-US" altLang="en-US" dirty="0"/>
              <a:t> can either close or discuss any CIDs not addressed by </a:t>
            </a:r>
            <a:r>
              <a:rPr lang="en-US" altLang="en-US" dirty="0" err="1"/>
              <a:t>TGax</a:t>
            </a:r>
            <a:endParaRPr lang="en-US" altLang="en-US" dirty="0"/>
          </a:p>
          <a:p>
            <a:pPr>
              <a:defRPr/>
            </a:pPr>
            <a:endParaRPr lang="en-US" altLang="en-US" dirty="0"/>
          </a:p>
          <a:p>
            <a:pPr>
              <a:defRPr/>
            </a:pPr>
            <a:r>
              <a:rPr lang="en-US" altLang="en-US" dirty="0"/>
              <a:t>A slide summarizing the direction that </a:t>
            </a:r>
            <a:r>
              <a:rPr lang="en-US" altLang="en-US" dirty="0" err="1"/>
              <a:t>TGax</a:t>
            </a:r>
            <a:r>
              <a:rPr lang="en-US" altLang="en-US" dirty="0"/>
              <a:t> is anticipated to follow is provided in the appendix section.</a:t>
            </a:r>
          </a:p>
        </p:txBody>
      </p:sp>
      <p:sp>
        <p:nvSpPr>
          <p:cNvPr id="12291" name="Date Placeholder 2">
            <a:extLst>
              <a:ext uri="{FF2B5EF4-FFF2-40B4-BE49-F238E27FC236}">
                <a16:creationId xmlns:a16="http://schemas.microsoft.com/office/drawing/2014/main" id="{0DDDE1F9-D676-406D-AC19-9315924745C1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April 2018</a:t>
            </a:r>
          </a:p>
        </p:txBody>
      </p:sp>
      <p:sp>
        <p:nvSpPr>
          <p:cNvPr id="12292" name="Footer Placeholder 3">
            <a:extLst>
              <a:ext uri="{FF2B5EF4-FFF2-40B4-BE49-F238E27FC236}">
                <a16:creationId xmlns:a16="http://schemas.microsoft.com/office/drawing/2014/main" id="{AC7B00DE-2F5F-465A-967F-05EEF1791F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Abhishek Patil, Qualcomm</a:t>
            </a:r>
          </a:p>
        </p:txBody>
      </p:sp>
      <p:sp>
        <p:nvSpPr>
          <p:cNvPr id="12293" name="Slide Number Placeholder 4">
            <a:extLst>
              <a:ext uri="{FF2B5EF4-FFF2-40B4-BE49-F238E27FC236}">
                <a16:creationId xmlns:a16="http://schemas.microsoft.com/office/drawing/2014/main" id="{D5AEA340-49D6-4CFA-88DA-7632A853F7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852AB051-AC9B-4C4D-B878-4030BB55B5D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/>
          </a:p>
        </p:txBody>
      </p:sp>
      <p:sp>
        <p:nvSpPr>
          <p:cNvPr id="12294" name="Title 5">
            <a:extLst>
              <a:ext uri="{FF2B5EF4-FFF2-40B4-BE49-F238E27FC236}">
                <a16:creationId xmlns:a16="http://schemas.microsoft.com/office/drawing/2014/main" id="{71D3E25C-084A-4D9C-BAFD-8AF5F64DB3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(1) Spec Clarification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ubtitle 7">
            <a:extLst>
              <a:ext uri="{FF2B5EF4-FFF2-40B4-BE49-F238E27FC236}">
                <a16:creationId xmlns:a16="http://schemas.microsoft.com/office/drawing/2014/main" id="{68F679E7-B9DD-4046-BBE7-9057660F9CC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/>
              <a:t>(2) Insufficient information from a multi-BSS AP</a:t>
            </a:r>
          </a:p>
        </p:txBody>
      </p:sp>
      <p:sp>
        <p:nvSpPr>
          <p:cNvPr id="13315" name="Title 6">
            <a:extLst>
              <a:ext uri="{FF2B5EF4-FFF2-40B4-BE49-F238E27FC236}">
                <a16:creationId xmlns:a16="http://schemas.microsoft.com/office/drawing/2014/main" id="{3AEAB002-2B2C-4837-A7E7-72F44E1875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3316" name="Date Placeholder 3">
            <a:extLst>
              <a:ext uri="{FF2B5EF4-FFF2-40B4-BE49-F238E27FC236}">
                <a16:creationId xmlns:a16="http://schemas.microsoft.com/office/drawing/2014/main" id="{1C2D23A6-05B2-4EE2-954A-EBC44F69A8C0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April 2018</a:t>
            </a:r>
          </a:p>
        </p:txBody>
      </p:sp>
      <p:sp>
        <p:nvSpPr>
          <p:cNvPr id="13317" name="Footer Placeholder 4">
            <a:extLst>
              <a:ext uri="{FF2B5EF4-FFF2-40B4-BE49-F238E27FC236}">
                <a16:creationId xmlns:a16="http://schemas.microsoft.com/office/drawing/2014/main" id="{C9B6DE0B-801A-41C1-B9FB-5991F883E68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Abhishek Patil, Qualcomm</a:t>
            </a:r>
          </a:p>
        </p:txBody>
      </p:sp>
      <p:sp>
        <p:nvSpPr>
          <p:cNvPr id="13318" name="Slide Number Placeholder 5">
            <a:extLst>
              <a:ext uri="{FF2B5EF4-FFF2-40B4-BE49-F238E27FC236}">
                <a16:creationId xmlns:a16="http://schemas.microsoft.com/office/drawing/2014/main" id="{20D28F1E-16FF-4423-8C04-2D65F744D0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Slide </a:t>
            </a:r>
            <a:fld id="{F8075AD5-02E6-49A0-983E-CB39919E2B09}" type="slidenum">
              <a:rPr lang="en-US" altLang="en-US" sz="1200" b="0" smtClean="0"/>
              <a:pPr/>
              <a:t>5</a:t>
            </a:fld>
            <a:endParaRPr lang="en-US" altLang="en-US" sz="1200" b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FD9AAA9-D823-42F0-AB32-31EF3FAD04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 err="1"/>
              <a:t>MaxBSSID</a:t>
            </a:r>
            <a:r>
              <a:rPr lang="en-US" dirty="0"/>
              <a:t> Indicator (9.4.2.45) indicates the maximum (2</a:t>
            </a:r>
            <a:r>
              <a:rPr lang="en-US" baseline="30000" dirty="0"/>
              <a:t>n</a:t>
            </a:r>
            <a:r>
              <a:rPr lang="en-US" dirty="0"/>
              <a:t>)  possible BSSIDs that can be hosted on the device</a:t>
            </a:r>
          </a:p>
          <a:p>
            <a:pPr lvl="1">
              <a:defRPr/>
            </a:pPr>
            <a:r>
              <a:rPr lang="en-US" dirty="0"/>
              <a:t>There is no indication of what is the actual count of ‘active’ BSSIDs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Further, 11.1.3.8 permits an AP to advertise a partial list of </a:t>
            </a:r>
            <a:r>
              <a:rPr lang="en-US" dirty="0" err="1"/>
              <a:t>nontransmitted</a:t>
            </a:r>
            <a:r>
              <a:rPr lang="en-US" dirty="0"/>
              <a:t> BSSID profiles (in the Multiple BSSID element) without any indication of whether the list if complete or partial.</a:t>
            </a:r>
          </a:p>
          <a:p>
            <a:pPr lvl="1">
              <a:defRPr/>
            </a:pPr>
            <a:r>
              <a:rPr lang="en-US" dirty="0"/>
              <a:t>A non-AP STA has no way to know if it has received information about all the BSSIDs in the set.</a:t>
            </a:r>
          </a:p>
          <a:p>
            <a:pPr lvl="1">
              <a:defRPr/>
            </a:pPr>
            <a:r>
              <a:rPr lang="en-US" dirty="0"/>
              <a:t>STA may end-up scanning several beacons and still not be sure.</a:t>
            </a:r>
          </a:p>
        </p:txBody>
      </p:sp>
      <p:sp>
        <p:nvSpPr>
          <p:cNvPr id="14339" name="Date Placeholder 2">
            <a:extLst>
              <a:ext uri="{FF2B5EF4-FFF2-40B4-BE49-F238E27FC236}">
                <a16:creationId xmlns:a16="http://schemas.microsoft.com/office/drawing/2014/main" id="{B8740854-C1B3-4036-8373-89E849FA8BA1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April 2018</a:t>
            </a:r>
          </a:p>
        </p:txBody>
      </p:sp>
      <p:sp>
        <p:nvSpPr>
          <p:cNvPr id="14340" name="Footer Placeholder 3">
            <a:extLst>
              <a:ext uri="{FF2B5EF4-FFF2-40B4-BE49-F238E27FC236}">
                <a16:creationId xmlns:a16="http://schemas.microsoft.com/office/drawing/2014/main" id="{B3DE5FEA-42DF-4A6C-8361-B40649CC60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Abhishek Patil, Qualcomm</a:t>
            </a:r>
          </a:p>
        </p:txBody>
      </p:sp>
      <p:sp>
        <p:nvSpPr>
          <p:cNvPr id="14341" name="Slide Number Placeholder 4">
            <a:extLst>
              <a:ext uri="{FF2B5EF4-FFF2-40B4-BE49-F238E27FC236}">
                <a16:creationId xmlns:a16="http://schemas.microsoft.com/office/drawing/2014/main" id="{1C023049-1016-47C1-A635-2ACFE0AB722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BC6EBE02-B298-4FC9-B07E-8B5DA96526A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/>
          </a:p>
        </p:txBody>
      </p:sp>
      <p:sp>
        <p:nvSpPr>
          <p:cNvPr id="14342" name="Title 5">
            <a:extLst>
              <a:ext uri="{FF2B5EF4-FFF2-40B4-BE49-F238E27FC236}">
                <a16:creationId xmlns:a16="http://schemas.microsoft.com/office/drawing/2014/main" id="{A285B987-17F8-4E22-A9D3-B314FC8DAC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/>
              <a:t>(2) Insufficient information from a multi-BSS AP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1">
            <a:extLst>
              <a:ext uri="{FF2B5EF4-FFF2-40B4-BE49-F238E27FC236}">
                <a16:creationId xmlns:a16="http://schemas.microsoft.com/office/drawing/2014/main" id="{9DFA1FF6-FAD6-4DAF-85DD-C901BAD1419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Add a bit to Extended Capabilities element so that an AP can indicate if the list is complete.</a:t>
            </a:r>
          </a:p>
          <a:p>
            <a:endParaRPr lang="en-US" altLang="en-US"/>
          </a:p>
          <a:p>
            <a:r>
              <a:rPr lang="en-US" altLang="en-US"/>
              <a:t>Define a new element which an AP can advertise in its mgmt. frames to indicate the count of active BSSIDs in the set.</a:t>
            </a:r>
          </a:p>
          <a:p>
            <a:endParaRPr lang="en-US" altLang="en-US"/>
          </a:p>
          <a:p>
            <a:r>
              <a:rPr lang="en-US" altLang="en-US"/>
              <a:t>With the above two pieces of information, a non-AP STA can determine if it has received information about all the active nontransmitted BSSIDs on the device.</a:t>
            </a:r>
          </a:p>
        </p:txBody>
      </p:sp>
      <p:sp>
        <p:nvSpPr>
          <p:cNvPr id="15363" name="Date Placeholder 2">
            <a:extLst>
              <a:ext uri="{FF2B5EF4-FFF2-40B4-BE49-F238E27FC236}">
                <a16:creationId xmlns:a16="http://schemas.microsoft.com/office/drawing/2014/main" id="{97D31FB3-2714-46BB-8A4C-687CE5A0A0A9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April 2018</a:t>
            </a:r>
          </a:p>
        </p:txBody>
      </p:sp>
      <p:sp>
        <p:nvSpPr>
          <p:cNvPr id="15364" name="Footer Placeholder 3">
            <a:extLst>
              <a:ext uri="{FF2B5EF4-FFF2-40B4-BE49-F238E27FC236}">
                <a16:creationId xmlns:a16="http://schemas.microsoft.com/office/drawing/2014/main" id="{98E4FC3D-387E-445A-AD30-4596213962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Abhishek Patil, Qualcomm</a:t>
            </a:r>
          </a:p>
        </p:txBody>
      </p:sp>
      <p:sp>
        <p:nvSpPr>
          <p:cNvPr id="15365" name="Slide Number Placeholder 4">
            <a:extLst>
              <a:ext uri="{FF2B5EF4-FFF2-40B4-BE49-F238E27FC236}">
                <a16:creationId xmlns:a16="http://schemas.microsoft.com/office/drawing/2014/main" id="{6628FD9B-BA79-49CF-AB0E-0528C4D7913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F9458CD1-2013-410B-92AB-91DF2156F66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/>
          </a:p>
        </p:txBody>
      </p:sp>
      <p:sp>
        <p:nvSpPr>
          <p:cNvPr id="15366" name="Title 5">
            <a:extLst>
              <a:ext uri="{FF2B5EF4-FFF2-40B4-BE49-F238E27FC236}">
                <a16:creationId xmlns:a16="http://schemas.microsoft.com/office/drawing/2014/main" id="{ED40990A-7E07-4B3B-960B-61E7727BC3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Resolution Summary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1">
            <a:extLst>
              <a:ext uri="{FF2B5EF4-FFF2-40B4-BE49-F238E27FC236}">
                <a16:creationId xmlns:a16="http://schemas.microsoft.com/office/drawing/2014/main" id="{7DB5A1C6-A7EB-4290-97F4-0C9BA7DEEA0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Review doc 11-18/0675r0</a:t>
            </a:r>
          </a:p>
        </p:txBody>
      </p:sp>
      <p:sp>
        <p:nvSpPr>
          <p:cNvPr id="16387" name="Title 2">
            <a:extLst>
              <a:ext uri="{FF2B5EF4-FFF2-40B4-BE49-F238E27FC236}">
                <a16:creationId xmlns:a16="http://schemas.microsoft.com/office/drawing/2014/main" id="{39E5EEE1-F2FA-4917-AF3D-7472C1555A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Proposed resolution for CID 1293 &amp; 1294 </a:t>
            </a:r>
          </a:p>
        </p:txBody>
      </p:sp>
      <p:sp>
        <p:nvSpPr>
          <p:cNvPr id="16388" name="Date Placeholder 3">
            <a:extLst>
              <a:ext uri="{FF2B5EF4-FFF2-40B4-BE49-F238E27FC236}">
                <a16:creationId xmlns:a16="http://schemas.microsoft.com/office/drawing/2014/main" id="{3C368E39-0E2C-4898-8C6B-9CBC48C57CF8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April 2018</a:t>
            </a:r>
          </a:p>
        </p:txBody>
      </p:sp>
      <p:sp>
        <p:nvSpPr>
          <p:cNvPr id="16389" name="Footer Placeholder 4">
            <a:extLst>
              <a:ext uri="{FF2B5EF4-FFF2-40B4-BE49-F238E27FC236}">
                <a16:creationId xmlns:a16="http://schemas.microsoft.com/office/drawing/2014/main" id="{21577B36-5178-4CC1-815A-717ED6F19B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Abhishek Patil, Qualcomm</a:t>
            </a:r>
          </a:p>
        </p:txBody>
      </p:sp>
      <p:sp>
        <p:nvSpPr>
          <p:cNvPr id="16390" name="Slide Number Placeholder 5">
            <a:extLst>
              <a:ext uri="{FF2B5EF4-FFF2-40B4-BE49-F238E27FC236}">
                <a16:creationId xmlns:a16="http://schemas.microsoft.com/office/drawing/2014/main" id="{4BC155F1-92F1-4F51-AB3C-8E03E5C7DA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Slide </a:t>
            </a:r>
            <a:fld id="{6B5E4BF2-816B-47F3-807B-61AC7A9736D2}" type="slidenum">
              <a:rPr lang="en-US" altLang="en-US" sz="1200" b="0" smtClean="0"/>
              <a:pPr/>
              <a:t>8</a:t>
            </a:fld>
            <a:endParaRPr lang="en-US" altLang="en-US" sz="1200" b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ubtitle 7">
            <a:extLst>
              <a:ext uri="{FF2B5EF4-FFF2-40B4-BE49-F238E27FC236}">
                <a16:creationId xmlns:a16="http://schemas.microsoft.com/office/drawing/2014/main" id="{2ED1A437-676E-4B52-9DE9-73C0F021AD0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/>
              <a:t>(3) Conditional Inheritance</a:t>
            </a:r>
          </a:p>
        </p:txBody>
      </p:sp>
      <p:sp>
        <p:nvSpPr>
          <p:cNvPr id="17411" name="Title 6">
            <a:extLst>
              <a:ext uri="{FF2B5EF4-FFF2-40B4-BE49-F238E27FC236}">
                <a16:creationId xmlns:a16="http://schemas.microsoft.com/office/drawing/2014/main" id="{66360829-D094-4289-916B-3563AB33A1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7412" name="Date Placeholder 3">
            <a:extLst>
              <a:ext uri="{FF2B5EF4-FFF2-40B4-BE49-F238E27FC236}">
                <a16:creationId xmlns:a16="http://schemas.microsoft.com/office/drawing/2014/main" id="{7DA90DE8-4688-42E3-B057-0057A060DD0A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April 2018</a:t>
            </a:r>
          </a:p>
        </p:txBody>
      </p:sp>
      <p:sp>
        <p:nvSpPr>
          <p:cNvPr id="17413" name="Footer Placeholder 4">
            <a:extLst>
              <a:ext uri="{FF2B5EF4-FFF2-40B4-BE49-F238E27FC236}">
                <a16:creationId xmlns:a16="http://schemas.microsoft.com/office/drawing/2014/main" id="{9A8D5C11-962A-40F8-9143-D813DB402F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Abhishek Patil, Qualcomm</a:t>
            </a:r>
          </a:p>
        </p:txBody>
      </p:sp>
      <p:sp>
        <p:nvSpPr>
          <p:cNvPr id="17414" name="Slide Number Placeholder 5">
            <a:extLst>
              <a:ext uri="{FF2B5EF4-FFF2-40B4-BE49-F238E27FC236}">
                <a16:creationId xmlns:a16="http://schemas.microsoft.com/office/drawing/2014/main" id="{924A3467-EAC3-4F5F-846B-832EF9EBF5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Slide </a:t>
            </a:r>
            <a:fld id="{D42E4045-B0EE-4BE7-B14B-421A2F7D3CB0}" type="slidenum">
              <a:rPr lang="en-US" altLang="en-US" sz="1200" b="0" smtClean="0"/>
              <a:pPr/>
              <a:t>9</a:t>
            </a:fld>
            <a:endParaRPr lang="en-US" altLang="en-US" sz="1200" b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81457</TotalTime>
  <Words>1770</Words>
  <Application>Microsoft Office PowerPoint</Application>
  <PresentationFormat>On-screen Show (4:3)</PresentationFormat>
  <Paragraphs>227</Paragraphs>
  <Slides>26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5" baseType="lpstr">
      <vt:lpstr>Arial</vt:lpstr>
      <vt:lpstr>Calibri</vt:lpstr>
      <vt:lpstr>Calibri Light</vt:lpstr>
      <vt:lpstr>Times New Roman</vt:lpstr>
      <vt:lpstr>Wingdings</vt:lpstr>
      <vt:lpstr>Default Design</vt:lpstr>
      <vt:lpstr>1_Custom Design</vt:lpstr>
      <vt:lpstr>Custom Design</vt:lpstr>
      <vt:lpstr>Document</vt:lpstr>
      <vt:lpstr>802.11REVmd LB232 Multi-BSS CIDs</vt:lpstr>
      <vt:lpstr>Summary of Comments</vt:lpstr>
      <vt:lpstr>PowerPoint Presentation</vt:lpstr>
      <vt:lpstr>(1) Spec Clarification</vt:lpstr>
      <vt:lpstr>PowerPoint Presentation</vt:lpstr>
      <vt:lpstr>(2) Insufficient information from a multi-BSS AP</vt:lpstr>
      <vt:lpstr>Resolution Summary</vt:lpstr>
      <vt:lpstr>Proposed resolution for CID 1293 &amp; 1294 </vt:lpstr>
      <vt:lpstr>PowerPoint Presentation</vt:lpstr>
      <vt:lpstr>(3) Conditional Inheritance</vt:lpstr>
      <vt:lpstr>(3) Conditional Inheritance</vt:lpstr>
      <vt:lpstr>Resolution Summary</vt:lpstr>
      <vt:lpstr>Proposed resolution for CID 1298</vt:lpstr>
      <vt:lpstr>PowerPoint Presentation</vt:lpstr>
      <vt:lpstr>(4) Editorial/Typo in 9.4.2.21.10</vt:lpstr>
      <vt:lpstr>Proposed resolution for CID 1299</vt:lpstr>
      <vt:lpstr>PowerPoint Presentation</vt:lpstr>
      <vt:lpstr>(5) MAC Address representation</vt:lpstr>
      <vt:lpstr>(5) MAC Address representation</vt:lpstr>
      <vt:lpstr>(5) MAC Address representation</vt:lpstr>
      <vt:lpstr>(5) MAC Address representation</vt:lpstr>
      <vt:lpstr>Discussion (issue #1)</vt:lpstr>
      <vt:lpstr>Discussion (issue #2)</vt:lpstr>
      <vt:lpstr>Discussion (issue #3)</vt:lpstr>
      <vt:lpstr>Appendix </vt:lpstr>
      <vt:lpstr>Spec Clarification in 11.1.3.8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802.11Revmd LB232 Multi-BSS CIDs</dc:title>
  <dc:creator>Abhishek Patil</dc:creator>
  <cp:keywords/>
  <cp:lastModifiedBy>Abhishek Patil</cp:lastModifiedBy>
  <cp:revision>1584</cp:revision>
  <cp:lastPrinted>1998-02-10T13:28:06Z</cp:lastPrinted>
  <dcterms:created xsi:type="dcterms:W3CDTF">1998-02-10T13:07:52Z</dcterms:created>
  <dcterms:modified xsi:type="dcterms:W3CDTF">2018-04-10T14:00:18Z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a023fff6-2fe1-4626-95d6-7736b005f134</vt:lpwstr>
  </property>
  <property fmtid="{D5CDD505-2E9C-101B-9397-08002B2CF9AE}" pid="3" name="CTP_BU">
    <vt:lpwstr>NEXT GEN AND STANDARDS GROUP</vt:lpwstr>
  </property>
  <property fmtid="{D5CDD505-2E9C-101B-9397-08002B2CF9AE}" pid="4" name="CTP_TimeStamp">
    <vt:lpwstr>2018-03-27 23:59:31Z</vt:lpwstr>
  </property>
  <property fmtid="{D5CDD505-2E9C-101B-9397-08002B2CF9AE}" pid="5" name="CTPClassification">
    <vt:lpwstr>CTP_IC</vt:lpwstr>
  </property>
</Properties>
</file>