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70" r:id="rId3"/>
    <p:sldId id="271" r:id="rId4"/>
    <p:sldId id="272" r:id="rId5"/>
    <p:sldId id="273" r:id="rId6"/>
    <p:sldId id="274" r:id="rId7"/>
    <p:sldId id="275" r:id="rId8"/>
    <p:sldId id="276" r:id="rId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BE1FF"/>
    <a:srgbClr val="FFE38B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131" autoAdjust="0"/>
    <p:restoredTop sz="94660"/>
  </p:normalViewPr>
  <p:slideViewPr>
    <p:cSldViewPr>
      <p:cViewPr varScale="1">
        <p:scale>
          <a:sx n="69" d="100"/>
          <a:sy n="69" d="100"/>
        </p:scale>
        <p:origin x="1722" y="6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848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JAN 2017</a:t>
            </a:r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err="1"/>
              <a:t>Kyungtae</a:t>
            </a:r>
            <a:r>
              <a:rPr lang="en-US" dirty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JAN </a:t>
            </a:r>
            <a:r>
              <a:rPr lang="en-US" dirty="0"/>
              <a:t>2017</a:t>
            </a:r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JAN 2017</a:t>
            </a:r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JAN 2017</a:t>
            </a:r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JAN 2017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January 2016</a:t>
            </a:r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January 2016</a:t>
            </a:r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C8753CA-BECE-40D1-BB6F-2F442C98DD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0456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April 2018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802.11-18/0668r1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2" r:id="rId8"/>
    <p:sldLayoutId id="2147486143" r:id="rId9"/>
    <p:sldLayoutId id="2147486144" r:id="rId10"/>
    <p:sldLayoutId id="214748614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1" y="609600"/>
            <a:ext cx="8305800" cy="1066800"/>
          </a:xfrm>
        </p:spPr>
        <p:txBody>
          <a:bodyPr/>
          <a:lstStyle/>
          <a:p>
            <a:r>
              <a:rPr lang="en-US" altLang="ko-KR" dirty="0"/>
              <a:t>Clarification on TXSS Sector List Feedback</a:t>
            </a:r>
            <a:endParaRPr lang="en-US" altLang="en-US" dirty="0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2018-04-30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Authors:</a:t>
            </a:r>
            <a:endParaRPr lang="en-US" altLang="en-US" sz="2000" b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9634355"/>
              </p:ext>
            </p:extLst>
          </p:nvPr>
        </p:nvGraphicFramePr>
        <p:xfrm>
          <a:off x="381001" y="2534920"/>
          <a:ext cx="8305800" cy="90518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12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02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567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5901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n-lt"/>
                        </a:rPr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n-lt"/>
                        </a:rPr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n-lt"/>
                        </a:rPr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n-lt"/>
                        </a:rPr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n-lt"/>
                        </a:rPr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3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Lei Huang</a:t>
                      </a:r>
                      <a:endParaRPr lang="ko-KR" sz="1400" b="0" kern="0" dirty="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n-lt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Panasonic Corporation</a:t>
                      </a:r>
                      <a:endParaRPr lang="ko-KR" sz="1400" b="0" dirty="0">
                        <a:effectLst/>
                        <a:latin typeface="+mn-lt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n-lt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 </a:t>
                      </a:r>
                      <a:endParaRPr lang="ko-KR" sz="1400" b="0">
                        <a:effectLst/>
                        <a:latin typeface="+mn-lt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n-lt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 </a:t>
                      </a:r>
                      <a:endParaRPr lang="ko-KR" sz="1400" b="0">
                        <a:effectLst/>
                        <a:latin typeface="+mn-lt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n-lt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lei.huang@sg.panasonic.com</a:t>
                      </a:r>
                      <a:endParaRPr lang="ko-KR" sz="1400" b="0" dirty="0">
                        <a:effectLst/>
                        <a:latin typeface="+mn-lt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59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Hiroyuki Motozuka</a:t>
                      </a:r>
                      <a:endParaRPr lang="ko-KR" sz="1400" b="0" kern="0" dirty="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n-lt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Panasonic Corporation</a:t>
                      </a:r>
                      <a:endParaRPr lang="ko-KR" sz="1400" b="0" dirty="0">
                        <a:effectLst/>
                        <a:latin typeface="+mn-lt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400" b="0">
                        <a:effectLst/>
                        <a:latin typeface="+mn-lt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400" b="0">
                        <a:effectLst/>
                        <a:latin typeface="+mn-lt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400" b="0" dirty="0">
                        <a:effectLst/>
                        <a:latin typeface="+mn-lt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68189107"/>
                  </a:ext>
                </a:extLst>
              </a:tr>
            </a:tbl>
          </a:graphicData>
        </a:graphic>
      </p:graphicFrame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9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April 2018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23842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April 2018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3928228" y="1189369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Group 25"/>
          <p:cNvGrpSpPr/>
          <p:nvPr/>
        </p:nvGrpSpPr>
        <p:grpSpPr>
          <a:xfrm>
            <a:off x="152400" y="2895600"/>
            <a:ext cx="8305800" cy="2438400"/>
            <a:chOff x="152400" y="2895600"/>
            <a:chExt cx="8686800" cy="2846254"/>
          </a:xfrm>
        </p:grpSpPr>
        <p:cxnSp>
          <p:nvCxnSpPr>
            <p:cNvPr id="8" name="Straight Connector 7"/>
            <p:cNvCxnSpPr/>
            <p:nvPr/>
          </p:nvCxnSpPr>
          <p:spPr>
            <a:xfrm flipV="1">
              <a:off x="1295400" y="3095582"/>
              <a:ext cx="7543800" cy="554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1295400" y="5410372"/>
              <a:ext cx="7467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152400" y="2922454"/>
              <a:ext cx="1371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Initiator</a:t>
              </a:r>
              <a:endParaRPr lang="en-SG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52400" y="5232778"/>
              <a:ext cx="1371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Responder(s)</a:t>
              </a:r>
              <a:endParaRPr lang="en-SG" dirty="0"/>
            </a:p>
          </p:txBody>
        </p:sp>
        <p:sp>
          <p:nvSpPr>
            <p:cNvPr id="13" name="Up-Down Arrow 12"/>
            <p:cNvSpPr/>
            <p:nvPr/>
          </p:nvSpPr>
          <p:spPr>
            <a:xfrm>
              <a:off x="7010400" y="3095581"/>
              <a:ext cx="1524000" cy="2287785"/>
            </a:xfrm>
            <a:prstGeom prst="upDownArrow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rgbClr val="000000"/>
                  </a:solidFill>
                </a:rPr>
                <a:t>SISO, SU-MIMO or MU-MIMO BF training</a:t>
              </a:r>
              <a:endParaRPr lang="en-SG" sz="1200" dirty="0">
                <a:solidFill>
                  <a:srgbClr val="000000"/>
                </a:solidFill>
              </a:endParaRPr>
            </a:p>
            <a:p>
              <a:pPr algn="ctr"/>
              <a:endParaRPr lang="en-SG" sz="1200" dirty="0">
                <a:solidFill>
                  <a:srgbClr val="000000"/>
                </a:solidFill>
              </a:endParaRPr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3637568" y="2941156"/>
              <a:ext cx="491372" cy="2800698"/>
              <a:chOff x="6873515" y="381000"/>
              <a:chExt cx="670285" cy="1374646"/>
            </a:xfrm>
          </p:grpSpPr>
          <p:cxnSp>
            <p:nvCxnSpPr>
              <p:cNvPr id="15" name="Straight Connector 14"/>
              <p:cNvCxnSpPr/>
              <p:nvPr/>
            </p:nvCxnSpPr>
            <p:spPr>
              <a:xfrm flipH="1">
                <a:off x="6934200" y="381000"/>
                <a:ext cx="609600" cy="6858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 flipH="1">
                <a:off x="6934200" y="1066800"/>
                <a:ext cx="5334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 flipH="1">
                <a:off x="6873515" y="1069846"/>
                <a:ext cx="609600" cy="6858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Group 17"/>
            <p:cNvGrpSpPr/>
            <p:nvPr/>
          </p:nvGrpSpPr>
          <p:grpSpPr>
            <a:xfrm>
              <a:off x="3775828" y="2895600"/>
              <a:ext cx="491372" cy="2764840"/>
              <a:chOff x="6873515" y="381000"/>
              <a:chExt cx="670285" cy="1374646"/>
            </a:xfrm>
          </p:grpSpPr>
          <p:cxnSp>
            <p:nvCxnSpPr>
              <p:cNvPr id="19" name="Straight Connector 18"/>
              <p:cNvCxnSpPr/>
              <p:nvPr/>
            </p:nvCxnSpPr>
            <p:spPr>
              <a:xfrm flipH="1">
                <a:off x="6934200" y="381000"/>
                <a:ext cx="609600" cy="6858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 flipH="1">
                <a:off x="6934200" y="1066800"/>
                <a:ext cx="5334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 flipH="1">
                <a:off x="6873515" y="1069846"/>
                <a:ext cx="609600" cy="6858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2" name="Up-Down Arrow 21"/>
            <p:cNvSpPr/>
            <p:nvPr/>
          </p:nvSpPr>
          <p:spPr>
            <a:xfrm>
              <a:off x="4659489" y="3123318"/>
              <a:ext cx="1538532" cy="2287785"/>
            </a:xfrm>
            <a:prstGeom prst="upDownArrow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rgbClr val="000000"/>
                  </a:solidFill>
                </a:rPr>
                <a:t>TXSS sector list feedback</a:t>
              </a:r>
              <a:endParaRPr lang="en-SG" sz="1200" dirty="0">
                <a:solidFill>
                  <a:srgbClr val="000000"/>
                </a:solidFill>
              </a:endParaRPr>
            </a:p>
          </p:txBody>
        </p:sp>
        <p:sp>
          <p:nvSpPr>
            <p:cNvPr id="23" name="Up-Down Arrow 22"/>
            <p:cNvSpPr/>
            <p:nvPr/>
          </p:nvSpPr>
          <p:spPr>
            <a:xfrm>
              <a:off x="1828800" y="3122415"/>
              <a:ext cx="1416480" cy="2287785"/>
            </a:xfrm>
            <a:prstGeom prst="upDownArrow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rgbClr val="000000"/>
                  </a:solidFill>
                </a:rPr>
                <a:t>Initiator/Responder TXSS</a:t>
              </a:r>
              <a:endParaRPr lang="en-SG" sz="1200" dirty="0">
                <a:solidFill>
                  <a:srgbClr val="000000"/>
                </a:solidFill>
              </a:endParaRP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269450" y="1756904"/>
            <a:ext cx="84935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b="1" dirty="0"/>
              <a:t>Common flow for SISO, SU-MIMO and MU-MIMO BF: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SG" sz="1600" dirty="0"/>
              <a:t>Assumptions: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SG" sz="1600" dirty="0"/>
              <a:t>the SISO phase of SU-MIMO or MU-MIMO BF does not comprise TXSS </a:t>
            </a:r>
            <a:r>
              <a:rPr lang="en-SG" sz="1600" dirty="0" err="1"/>
              <a:t>subphase</a:t>
            </a:r>
            <a:r>
              <a:rPr lang="en-SG" sz="1600" dirty="0"/>
              <a:t>. 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SG" sz="1600" dirty="0"/>
              <a:t>SISO BF is based on BRP phase (e.g., BRP transaction)</a:t>
            </a:r>
          </a:p>
        </p:txBody>
      </p:sp>
      <p:sp>
        <p:nvSpPr>
          <p:cNvPr id="3" name="Rectangular Callout 2"/>
          <p:cNvSpPr/>
          <p:nvPr/>
        </p:nvSpPr>
        <p:spPr bwMode="auto">
          <a:xfrm>
            <a:off x="3665284" y="5357136"/>
            <a:ext cx="2468961" cy="874584"/>
          </a:xfrm>
          <a:prstGeom prst="wedgeRectCallout">
            <a:avLst>
              <a:gd name="adj1" fmla="val 22938"/>
              <a:gd name="adj2" fmla="val -1149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lvl="1" eaLnBrk="0" hangingPunct="0"/>
            <a:r>
              <a:rPr lang="en-SG" sz="1600" dirty="0"/>
              <a:t>TXSS sector list feedback is mainly used for sector down-selection purpose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7991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23842"/>
          </a:xfrm>
        </p:spPr>
        <p:txBody>
          <a:bodyPr/>
          <a:lstStyle/>
          <a:p>
            <a:r>
              <a:rPr lang="en-SG" dirty="0"/>
              <a:t>TXSS Sector List Feedback for SISO BF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April 2018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3928228" y="1189369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1981200" y="3200400"/>
            <a:ext cx="2667000" cy="0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26" name="Rectangle 25"/>
          <p:cNvSpPr/>
          <p:nvPr/>
        </p:nvSpPr>
        <p:spPr>
          <a:xfrm>
            <a:off x="2438400" y="2362200"/>
            <a:ext cx="304800" cy="838200"/>
          </a:xfrm>
          <a:prstGeom prst="rect">
            <a:avLst/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BRP</a:t>
            </a:r>
            <a:endParaRPr kumimoji="0" lang="en-SG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1981200" y="4308419"/>
            <a:ext cx="2667000" cy="0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28" name="Rectangle 27"/>
          <p:cNvSpPr/>
          <p:nvPr/>
        </p:nvSpPr>
        <p:spPr>
          <a:xfrm>
            <a:off x="3162300" y="3470219"/>
            <a:ext cx="304800" cy="838200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BRP</a:t>
            </a:r>
            <a:endParaRPr kumimoji="0" lang="en-SG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09600" y="3013019"/>
            <a:ext cx="137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  <a:ea typeface="+mn-ea"/>
              </a:rPr>
              <a:t>Initiator</a:t>
            </a:r>
            <a:endParaRPr lang="en-SG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09600" y="4130825"/>
            <a:ext cx="137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  <a:ea typeface="+mn-ea"/>
              </a:rPr>
              <a:t>Responder</a:t>
            </a:r>
            <a:endParaRPr lang="en-SG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31" name="Rectangular Callout 30"/>
          <p:cNvSpPr/>
          <p:nvPr/>
        </p:nvSpPr>
        <p:spPr>
          <a:xfrm>
            <a:off x="1066800" y="4621834"/>
            <a:ext cx="5943600" cy="1036639"/>
          </a:xfrm>
          <a:prstGeom prst="wedgeRectCallout">
            <a:avLst>
              <a:gd name="adj1" fmla="val -12030"/>
              <a:gd name="adj2" fmla="val -8145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Feedback for initiator link is contained in EDMG Channel Measurement element &amp; Channel Measurement Feedback element:</a:t>
            </a:r>
          </a:p>
          <a:p>
            <a:pPr marL="630238" marR="0" lvl="1" indent="-173038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If the number of the received sectors is less than 16, all received sectors shall be feedback. Otherwise at least 16 received sectors shall be feedback.</a:t>
            </a: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Optional feedback request for responder link</a:t>
            </a:r>
          </a:p>
        </p:txBody>
      </p:sp>
      <p:sp>
        <p:nvSpPr>
          <p:cNvPr id="32" name="Rectangle 31"/>
          <p:cNvSpPr/>
          <p:nvPr/>
        </p:nvSpPr>
        <p:spPr>
          <a:xfrm>
            <a:off x="3886200" y="2362200"/>
            <a:ext cx="304800" cy="838200"/>
          </a:xfrm>
          <a:prstGeom prst="rect">
            <a:avLst/>
          </a:prstGeom>
          <a:noFill/>
          <a:ln w="25400" cap="flat" cmpd="sng" algn="ctr">
            <a:solidFill>
              <a:srgbClr val="00B050"/>
            </a:solidFill>
            <a:prstDash val="sys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BRP</a:t>
            </a:r>
            <a:endParaRPr kumimoji="0" lang="en-SG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3" name="Rectangular Callout 32"/>
          <p:cNvSpPr/>
          <p:nvPr/>
        </p:nvSpPr>
        <p:spPr>
          <a:xfrm>
            <a:off x="5219700" y="2209800"/>
            <a:ext cx="3314700" cy="1458858"/>
          </a:xfrm>
          <a:prstGeom prst="wedgeRectCallout">
            <a:avLst>
              <a:gd name="adj1" fmla="val -81292"/>
              <a:gd name="adj2" fmla="val -2507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If requested, feedback for responder link is included in EDMG Channel Measurement element &amp; Channel Measurement Feedback element:</a:t>
            </a:r>
          </a:p>
          <a:p>
            <a:pPr marL="449263" marR="0" lvl="1" indent="-182563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If the number of the received sectors is less than 16, all received sectors shall be feedback. Otherwise at least 16 received sectors shall be feedback.</a:t>
            </a:r>
          </a:p>
        </p:txBody>
      </p:sp>
      <p:sp>
        <p:nvSpPr>
          <p:cNvPr id="34" name="Rectangular Callout 33"/>
          <p:cNvSpPr/>
          <p:nvPr/>
        </p:nvSpPr>
        <p:spPr>
          <a:xfrm>
            <a:off x="609600" y="2401536"/>
            <a:ext cx="1600200" cy="517504"/>
          </a:xfrm>
          <a:prstGeom prst="wedgeRectCallout">
            <a:avLst>
              <a:gd name="adj1" fmla="val 62563"/>
              <a:gd name="adj2" fmla="val 15829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Feedback request for initiator link</a:t>
            </a:r>
          </a:p>
        </p:txBody>
      </p:sp>
    </p:spTree>
    <p:extLst>
      <p:ext uri="{BB962C8B-B14F-4D97-AF65-F5344CB8AC3E}">
        <p14:creationId xmlns:p14="http://schemas.microsoft.com/office/powerpoint/2010/main" val="463367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23842"/>
          </a:xfrm>
        </p:spPr>
        <p:txBody>
          <a:bodyPr/>
          <a:lstStyle/>
          <a:p>
            <a:r>
              <a:rPr lang="en-SG" dirty="0"/>
              <a:t>TXSS Sector List Feedback for SU-MIMO BF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April 2018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3928228" y="1189369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62500" y="3581400"/>
            <a:ext cx="2667000" cy="0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18" name="Rectangle 17"/>
          <p:cNvSpPr/>
          <p:nvPr/>
        </p:nvSpPr>
        <p:spPr>
          <a:xfrm>
            <a:off x="5219700" y="2743200"/>
            <a:ext cx="304800" cy="838200"/>
          </a:xfrm>
          <a:prstGeom prst="rect">
            <a:avLst/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BRP</a:t>
            </a:r>
            <a:endParaRPr kumimoji="0" lang="en-SG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4762500" y="4648200"/>
            <a:ext cx="2667000" cy="0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20" name="Rectangle 19"/>
          <p:cNvSpPr/>
          <p:nvPr/>
        </p:nvSpPr>
        <p:spPr>
          <a:xfrm>
            <a:off x="5943600" y="3810000"/>
            <a:ext cx="304800" cy="838200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BRP</a:t>
            </a:r>
            <a:endParaRPr kumimoji="0" lang="en-SG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390900" y="3352800"/>
            <a:ext cx="137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  <a:ea typeface="+mn-ea"/>
              </a:rPr>
              <a:t>Initiator</a:t>
            </a:r>
            <a:endParaRPr lang="en-SG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390900" y="4470606"/>
            <a:ext cx="137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  <a:ea typeface="+mn-ea"/>
              </a:rPr>
              <a:t>Responder</a:t>
            </a:r>
            <a:endParaRPr lang="en-SG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23" name="Rectangular Callout 22"/>
          <p:cNvSpPr/>
          <p:nvPr/>
        </p:nvSpPr>
        <p:spPr>
          <a:xfrm>
            <a:off x="2971800" y="5114011"/>
            <a:ext cx="4991100" cy="1134389"/>
          </a:xfrm>
          <a:prstGeom prst="wedgeRectCallout">
            <a:avLst>
              <a:gd name="adj1" fmla="val 10913"/>
              <a:gd name="adj2" fmla="val -90496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Feedback for initiator link is included in EDMG Channel Measurement element &amp; Channel Measurement Feedback element:</a:t>
            </a:r>
          </a:p>
          <a:p>
            <a:pPr marL="742950" marR="0" lvl="1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If the number of the received sectors 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 a pair of TX/RX antennas 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is less than 16, all received sectors 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 the pair of TX/RX antennas 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shall be feedback. Otherwise at least 16 received sectors 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 the pair of TX/RX antennas 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shall be feedback.</a:t>
            </a:r>
          </a:p>
        </p:txBody>
      </p:sp>
      <p:sp>
        <p:nvSpPr>
          <p:cNvPr id="24" name="Rectangular Callout 23"/>
          <p:cNvSpPr/>
          <p:nvPr/>
        </p:nvSpPr>
        <p:spPr>
          <a:xfrm>
            <a:off x="762000" y="1540636"/>
            <a:ext cx="3962400" cy="1704213"/>
          </a:xfrm>
          <a:prstGeom prst="wedgeRectCallout">
            <a:avLst>
              <a:gd name="adj1" fmla="val 62661"/>
              <a:gd name="adj2" fmla="val 43524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Feedback for responder link is included in EDMG Channel Measurement element &amp; Channel Measurement Feedback element:</a:t>
            </a:r>
          </a:p>
          <a:p>
            <a:pPr marL="742950" marR="0" lvl="1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If the number of the received sectors 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 a pair of TX/RX antennas 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is less than 16, all received sectors 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 the pair of TX/RX antennas 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shall be feedback. Otherwise at least 16 received sectors 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 the pair of TX/RX antennas 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shall be feedback.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Feedback request for initiator link</a:t>
            </a:r>
          </a:p>
        </p:txBody>
      </p:sp>
    </p:spTree>
    <p:extLst>
      <p:ext uri="{BB962C8B-B14F-4D97-AF65-F5344CB8AC3E}">
        <p14:creationId xmlns:p14="http://schemas.microsoft.com/office/powerpoint/2010/main" val="2728445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82000" cy="723842"/>
          </a:xfrm>
        </p:spPr>
        <p:txBody>
          <a:bodyPr/>
          <a:lstStyle/>
          <a:p>
            <a:r>
              <a:rPr lang="en-SG" dirty="0"/>
              <a:t>TXSS Sector List Feedback for MU-MIMO BF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April 2018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3928228" y="1189369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276600" y="2743200"/>
            <a:ext cx="2667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3733800" y="1905000"/>
            <a:ext cx="304800" cy="838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00"/>
                </a:solidFill>
              </a:rPr>
              <a:t>BRP</a:t>
            </a:r>
            <a:endParaRPr lang="en-SG" dirty="0">
              <a:solidFill>
                <a:srgbClr val="000000"/>
              </a:solidFill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3276600" y="3810000"/>
            <a:ext cx="2667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4457700" y="2971800"/>
            <a:ext cx="304800" cy="838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00"/>
                </a:solidFill>
              </a:rPr>
              <a:t>BRP</a:t>
            </a:r>
            <a:endParaRPr lang="en-SG" dirty="0">
              <a:solidFill>
                <a:srgbClr val="00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905000" y="25146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Initiator</a:t>
            </a:r>
            <a:endParaRPr lang="en-SG" dirty="0"/>
          </a:p>
        </p:txBody>
      </p:sp>
      <p:sp>
        <p:nvSpPr>
          <p:cNvPr id="22" name="TextBox 21"/>
          <p:cNvSpPr txBox="1"/>
          <p:nvPr/>
        </p:nvSpPr>
        <p:spPr>
          <a:xfrm>
            <a:off x="1707037" y="3486834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Any responder in MU group</a:t>
            </a:r>
            <a:endParaRPr lang="en-SG" dirty="0"/>
          </a:p>
        </p:txBody>
      </p:sp>
      <p:sp>
        <p:nvSpPr>
          <p:cNvPr id="23" name="Rectangular Callout 22"/>
          <p:cNvSpPr/>
          <p:nvPr/>
        </p:nvSpPr>
        <p:spPr>
          <a:xfrm>
            <a:off x="1676400" y="4343400"/>
            <a:ext cx="6096000" cy="1676400"/>
          </a:xfrm>
          <a:prstGeom prst="wedgeRectCallout">
            <a:avLst>
              <a:gd name="adj1" fmla="val -1674"/>
              <a:gd name="adj2" fmla="val -8148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EDMG Channel Measurement element &amp; Channel Measurement Feedback element: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If the number of the received sectors </a:t>
            </a:r>
            <a:r>
              <a:rPr lang="en-US" sz="1200" dirty="0">
                <a:solidFill>
                  <a:srgbClr val="FF0000"/>
                </a:solidFill>
              </a:rPr>
              <a:t>for a pair of TX/RX antennas </a:t>
            </a:r>
            <a:r>
              <a:rPr lang="en-US" sz="1200" dirty="0">
                <a:solidFill>
                  <a:schemeClr val="tx1"/>
                </a:solidFill>
              </a:rPr>
              <a:t>is less than 16, all received sectors </a:t>
            </a:r>
            <a:r>
              <a:rPr lang="en-US" sz="1200" dirty="0">
                <a:solidFill>
                  <a:srgbClr val="FF0000"/>
                </a:solidFill>
              </a:rPr>
              <a:t>for the pair of TX/RX antennas </a:t>
            </a:r>
            <a:r>
              <a:rPr lang="en-US" sz="1200" dirty="0">
                <a:solidFill>
                  <a:schemeClr val="tx1"/>
                </a:solidFill>
              </a:rPr>
              <a:t>shall be feedback. Otherwise at least 16 received sectors </a:t>
            </a:r>
            <a:r>
              <a:rPr lang="en-US" sz="1200" dirty="0">
                <a:solidFill>
                  <a:srgbClr val="FF0000"/>
                </a:solidFill>
              </a:rPr>
              <a:t>for the pair of TX/RX antennas </a:t>
            </a:r>
            <a:r>
              <a:rPr lang="en-US" sz="1200" dirty="0">
                <a:solidFill>
                  <a:schemeClr val="tx1"/>
                </a:solidFill>
              </a:rPr>
              <a:t>shall be feedback.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200" dirty="0">
                <a:solidFill>
                  <a:srgbClr val="FF0000"/>
                </a:solidFill>
              </a:rPr>
              <a:t>EDMG BRP Request element: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SG" sz="1200" dirty="0">
                <a:solidFill>
                  <a:srgbClr val="FF0000"/>
                </a:solidFill>
              </a:rPr>
              <a:t>the L-TX-RX and Requested EDMG TRN-Unit M fields indicate the number of TRN subfields requested for receive AWV training in the following non-reciprocal MU-MIMO BF training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4" name="Rectangular Callout 23"/>
          <p:cNvSpPr/>
          <p:nvPr/>
        </p:nvSpPr>
        <p:spPr>
          <a:xfrm>
            <a:off x="1905000" y="1685296"/>
            <a:ext cx="1600200" cy="517504"/>
          </a:xfrm>
          <a:prstGeom prst="wedgeRectCallout">
            <a:avLst>
              <a:gd name="adj1" fmla="val 62563"/>
              <a:gd name="adj2" fmla="val 15829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Feedback request for initiator link</a:t>
            </a:r>
          </a:p>
        </p:txBody>
      </p:sp>
    </p:spTree>
    <p:extLst>
      <p:ext uri="{BB962C8B-B14F-4D97-AF65-F5344CB8AC3E}">
        <p14:creationId xmlns:p14="http://schemas.microsoft.com/office/powerpoint/2010/main" val="29001332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82000" cy="723842"/>
          </a:xfrm>
        </p:spPr>
        <p:txBody>
          <a:bodyPr/>
          <a:lstStyle/>
          <a:p>
            <a:r>
              <a:rPr lang="en-SG" dirty="0"/>
              <a:t>Problem Statement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April 2018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3928228" y="1189369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43900" cy="2209800"/>
          </a:xfrm>
        </p:spPr>
        <p:txBody>
          <a:bodyPr>
            <a:noAutofit/>
          </a:bodyPr>
          <a:lstStyle/>
          <a:p>
            <a:pPr marL="342900" lvl="1" indent="-342900">
              <a:buFont typeface="Wingdings" panose="05000000000000000000" pitchFamily="2" charset="2"/>
              <a:buChar char="q"/>
            </a:pPr>
            <a:r>
              <a:rPr lang="en-US" dirty="0"/>
              <a:t>When receiving a polling BRP frame from the initiator, the responder may not know how to respond properly since it has no idea about the following BF training is for SISO, SU-MIMO or MU-MIMO BF training. </a:t>
            </a:r>
          </a:p>
          <a:p>
            <a:pPr marL="685800" lvl="2" indent="-342900">
              <a:buFont typeface="Wingdings" panose="05000000000000000000" pitchFamily="2" charset="2"/>
              <a:buChar char="§"/>
            </a:pPr>
            <a:r>
              <a:rPr lang="en-US" sz="2000" dirty="0"/>
              <a:t>Notice that the feedback content in the responding BRP frame varies depending on what type of BF training will be performed.</a:t>
            </a:r>
          </a:p>
          <a:p>
            <a:pPr marL="342900" lvl="1" indent="-342900">
              <a:buFont typeface="Wingdings" panose="05000000000000000000" pitchFamily="2" charset="2"/>
              <a:buChar char="q"/>
            </a:pPr>
            <a:endParaRPr lang="en-US" sz="2400" dirty="0"/>
          </a:p>
          <a:p>
            <a:pPr marL="685800" lvl="2" indent="-342900">
              <a:buFont typeface="Wingdings" panose="05000000000000000000" pitchFamily="2" charset="2"/>
              <a:buChar char="q"/>
            </a:pPr>
            <a:endParaRPr lang="en-US" sz="2400" dirty="0"/>
          </a:p>
          <a:p>
            <a:pPr marL="800100" lvl="2" indent="-400050">
              <a:buFont typeface="Wingdings" panose="05000000000000000000" pitchFamily="2" charset="2"/>
              <a:buChar char="§"/>
            </a:pPr>
            <a:endParaRPr lang="en-US" sz="2400" dirty="0"/>
          </a:p>
          <a:p>
            <a:pPr>
              <a:buFont typeface="Wingdings" panose="05000000000000000000" pitchFamily="2" charset="2"/>
              <a:buChar char="q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510633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82000" cy="723842"/>
          </a:xfrm>
        </p:spPr>
        <p:txBody>
          <a:bodyPr/>
          <a:lstStyle/>
          <a:p>
            <a:r>
              <a:rPr lang="en-SG" dirty="0"/>
              <a:t>Proposal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Slide </a:t>
            </a:r>
            <a:fld id="{0FF88134-36A3-492E-B6B5-2F4703E76746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April 2018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3928228" y="1189369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43900" cy="3352800"/>
          </a:xfrm>
        </p:spPr>
        <p:txBody>
          <a:bodyPr>
            <a:noAutofit/>
          </a:bodyPr>
          <a:lstStyle/>
          <a:p>
            <a:pPr marL="342900" lvl="1" indent="-342900">
              <a:buFont typeface="Wingdings" panose="05000000000000000000" pitchFamily="2" charset="2"/>
              <a:buChar char="q"/>
            </a:pPr>
            <a:r>
              <a:rPr lang="en-US" dirty="0"/>
              <a:t>Add a 2-bit field called </a:t>
            </a:r>
            <a:r>
              <a:rPr lang="en-US" u="sng" dirty="0"/>
              <a:t>BF Training Type</a:t>
            </a:r>
            <a:r>
              <a:rPr lang="en-US" dirty="0"/>
              <a:t> into the DMG Beam Refinement element to indicate whether the following BF training is SISO, SU-MIMO or MU-MIMO BF training.</a:t>
            </a:r>
          </a:p>
          <a:p>
            <a:pPr marL="742950" lvl="2" indent="-342900">
              <a:buFont typeface="Wingdings" panose="05000000000000000000" pitchFamily="2" charset="2"/>
              <a:buChar char="§"/>
            </a:pPr>
            <a:r>
              <a:rPr lang="en-US" sz="2000" dirty="0"/>
              <a:t>0: SISO BF training</a:t>
            </a:r>
          </a:p>
          <a:p>
            <a:pPr marL="742950" lvl="2" indent="-342900">
              <a:buFont typeface="Wingdings" panose="05000000000000000000" pitchFamily="2" charset="2"/>
              <a:buChar char="§"/>
            </a:pPr>
            <a:r>
              <a:rPr lang="en-US" sz="2000" dirty="0"/>
              <a:t>1: SU-MIMO BF training</a:t>
            </a:r>
          </a:p>
          <a:p>
            <a:pPr marL="742950" lvl="2" indent="-342900">
              <a:buFont typeface="Wingdings" panose="05000000000000000000" pitchFamily="2" charset="2"/>
              <a:buChar char="§"/>
            </a:pPr>
            <a:r>
              <a:rPr lang="en-US" sz="2000" dirty="0"/>
              <a:t>2: MU-MIMO BF training</a:t>
            </a:r>
          </a:p>
          <a:p>
            <a:pPr marL="742950" lvl="2" indent="-342900">
              <a:buFont typeface="Wingdings" panose="05000000000000000000" pitchFamily="2" charset="2"/>
              <a:buChar char="§"/>
            </a:pPr>
            <a:r>
              <a:rPr lang="en-US" sz="2000" dirty="0"/>
              <a:t>3: reserved</a:t>
            </a:r>
          </a:p>
          <a:p>
            <a:pPr marL="742950" lvl="2" indent="-342900">
              <a:buFont typeface="Wingdings" panose="05000000000000000000" pitchFamily="2" charset="2"/>
              <a:buChar char="§"/>
            </a:pPr>
            <a:endParaRPr lang="en-US" sz="2000" dirty="0"/>
          </a:p>
          <a:p>
            <a:pPr marL="342900" lvl="1" indent="-342900">
              <a:buFont typeface="Wingdings" panose="05000000000000000000" pitchFamily="2" charset="2"/>
              <a:buChar char="q"/>
            </a:pPr>
            <a:r>
              <a:rPr lang="en-US" dirty="0"/>
              <a:t>The spec text proposal is provided in 18/0681r1.</a:t>
            </a:r>
          </a:p>
          <a:p>
            <a:pPr marL="742950" lvl="2" indent="-342900">
              <a:buFont typeface="Wingdings" panose="05000000000000000000" pitchFamily="2" charset="2"/>
              <a:buChar char="§"/>
            </a:pPr>
            <a:endParaRPr lang="en-US" sz="2000" dirty="0"/>
          </a:p>
          <a:p>
            <a:pPr marL="800100" lvl="2" indent="-400050">
              <a:buFont typeface="Wingdings" panose="05000000000000000000" pitchFamily="2" charset="2"/>
              <a:buChar char="§"/>
            </a:pPr>
            <a:endParaRPr lang="en-US" sz="1800" dirty="0"/>
          </a:p>
          <a:p>
            <a:pPr>
              <a:buFont typeface="Wingdings" panose="05000000000000000000" pitchFamily="2" charset="2"/>
              <a:buChar char="q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688940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82000" cy="723842"/>
          </a:xfrm>
        </p:spPr>
        <p:txBody>
          <a:bodyPr/>
          <a:lstStyle/>
          <a:p>
            <a:r>
              <a:rPr lang="en-SG" dirty="0"/>
              <a:t>Reference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Slide </a:t>
            </a:r>
            <a:fld id="{0FF88134-36A3-492E-B6B5-2F4703E76746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April 2018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3928228" y="1189369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2514600"/>
          </a:xfrm>
        </p:spPr>
        <p:txBody>
          <a:bodyPr>
            <a:noAutofit/>
          </a:bodyPr>
          <a:lstStyle/>
          <a:p>
            <a:pPr marL="514350" lvl="1" indent="-457200">
              <a:buFont typeface="+mj-lt"/>
              <a:buAutoNum type="arabicParenR"/>
            </a:pPr>
            <a:r>
              <a:rPr lang="en-US" sz="2200" dirty="0"/>
              <a:t>Draft P802.11ay_D1.1</a:t>
            </a:r>
          </a:p>
          <a:p>
            <a:pPr marL="800100" lvl="2" indent="-400050">
              <a:buFont typeface="Wingdings" panose="05000000000000000000" pitchFamily="2" charset="2"/>
              <a:buChar char="§"/>
            </a:pPr>
            <a:endParaRPr lang="en-US" sz="1800" dirty="0"/>
          </a:p>
          <a:p>
            <a:pPr>
              <a:buFont typeface="Wingdings" panose="05000000000000000000" pitchFamily="2" charset="2"/>
              <a:buChar char="q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0322649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37102</TotalTime>
  <Words>707</Words>
  <Application>Microsoft Office PowerPoint</Application>
  <PresentationFormat>On-screen Show (4:3)</PresentationFormat>
  <Paragraphs>102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맑은 고딕</vt:lpstr>
      <vt:lpstr>MS PGothic</vt:lpstr>
      <vt:lpstr>Arial</vt:lpstr>
      <vt:lpstr>Calibri</vt:lpstr>
      <vt:lpstr>Times New Roman</vt:lpstr>
      <vt:lpstr>Wingdings</vt:lpstr>
      <vt:lpstr>802-11-Submission</vt:lpstr>
      <vt:lpstr>Clarification on TXSS Sector List Feedback</vt:lpstr>
      <vt:lpstr>Introduction</vt:lpstr>
      <vt:lpstr>TXSS Sector List Feedback for SISO BF</vt:lpstr>
      <vt:lpstr>TXSS Sector List Feedback for SU-MIMO BF</vt:lpstr>
      <vt:lpstr>TXSS Sector List Feedback for MU-MIMO BF</vt:lpstr>
      <vt:lpstr>Problem Statement</vt:lpstr>
      <vt:lpstr>Proposal</vt:lpstr>
      <vt:lpstr>Reference</vt:lpstr>
    </vt:vector>
  </TitlesOfParts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carlos.cordeiro@intel.com</dc:creator>
  <cp:lastModifiedBy>Lei Huang</cp:lastModifiedBy>
  <cp:revision>2218</cp:revision>
  <cp:lastPrinted>2014-11-04T15:04:57Z</cp:lastPrinted>
  <dcterms:created xsi:type="dcterms:W3CDTF">2007-04-17T18:10:23Z</dcterms:created>
  <dcterms:modified xsi:type="dcterms:W3CDTF">2018-04-30T11:24:01Z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