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0" r:id="rId3"/>
    <p:sldId id="271" r:id="rId4"/>
    <p:sldId id="272" r:id="rId5"/>
    <p:sldId id="273" r:id="rId6"/>
    <p:sldId id="274" r:id="rId7"/>
    <p:sldId id="275" r:id="rId8"/>
    <p:sldId id="27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E38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31" autoAdjust="0"/>
    <p:restoredTop sz="94660"/>
  </p:normalViewPr>
  <p:slideViewPr>
    <p:cSldViewPr>
      <p:cViewPr varScale="1">
        <p:scale>
          <a:sx n="111" d="100"/>
          <a:sy n="111" d="100"/>
        </p:scale>
        <p:origin x="208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4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a:t>
            </a:r>
            <a:r>
              <a:rPr lang="en-US" smtClean="0"/>
              <a:t>0496r5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2017</a:t>
            </a:r>
            <a:endParaRPr lang="en-US" altLang="ko-KR"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Kyungtae</a:t>
            </a:r>
            <a:r>
              <a:rPr lang="en-US"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a:t>
            </a:r>
            <a:r>
              <a:rPr lang="en-US" dirty="0" smtClean="0"/>
              <a:t>2017</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2017</a:t>
            </a:r>
            <a:endParaRPr lang="en-US" altLang="ko-KR"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2017</a:t>
            </a:r>
            <a:endParaRPr lang="en-US" altLang="ko-KR"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ko-KR" dirty="0" smtClean="0"/>
              <a:t>JAN 2017</a:t>
            </a:r>
            <a:endParaRPr lang="en-US" altLang="ko-KR"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err="1" smtClean="0"/>
              <a:t>Kyungtae</a:t>
            </a:r>
            <a:r>
              <a:rPr lang="en-US" altLang="ko-KR" dirty="0" smtClean="0"/>
              <a:t> Jo (LG Electronics)</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April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err="1" smtClean="0"/>
              <a:t>Kyungtae</a:t>
            </a:r>
            <a:r>
              <a:rPr lang="en-US" altLang="ko-KR" dirty="0" smtClean="0"/>
              <a:t> Jo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smtClean="0"/>
              <a:t>  </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802.11-18/0668r0</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381001" y="609600"/>
            <a:ext cx="8305800" cy="1066800"/>
          </a:xfrm>
        </p:spPr>
        <p:txBody>
          <a:bodyPr/>
          <a:lstStyle/>
          <a:p>
            <a:r>
              <a:rPr lang="en-US" altLang="ko-KR" dirty="0" smtClean="0"/>
              <a:t>Clarification on TXSS Sector List Feedback</a:t>
            </a:r>
            <a:endParaRPr lang="en-US" altLang="en-US" dirty="0" smtClean="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smtClean="0"/>
              <a:t>Date:</a:t>
            </a:r>
            <a:r>
              <a:rPr lang="en-US" altLang="en-US" sz="2000" b="0" dirty="0" smtClean="0"/>
              <a:t> 2018-04-25</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2019634355"/>
              </p:ext>
            </p:extLst>
          </p:nvPr>
        </p:nvGraphicFramePr>
        <p:xfrm>
          <a:off x="381001" y="2534920"/>
          <a:ext cx="8305800" cy="905181"/>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951286">
                  <a:extLst>
                    <a:ext uri="{9D8B030D-6E8A-4147-A177-3AD203B41FA5}">
                      <a16:colId xmlns:a16="http://schemas.microsoft.com/office/drawing/2014/main" val="20002"/>
                    </a:ext>
                  </a:extLst>
                </a:gridCol>
                <a:gridCol w="840208">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15901">
                <a:tc>
                  <a:txBody>
                    <a:bodyPr/>
                    <a:lstStyle/>
                    <a:p>
                      <a:r>
                        <a:rPr lang="en-US" sz="1400" dirty="0" smtClean="0">
                          <a:latin typeface="+mn-lt"/>
                        </a:rPr>
                        <a:t>Name</a:t>
                      </a:r>
                      <a:endParaRPr lang="en-US" sz="1400" dirty="0">
                        <a:latin typeface="+mn-lt"/>
                      </a:endParaRPr>
                    </a:p>
                  </a:txBody>
                  <a:tcPr/>
                </a:tc>
                <a:tc>
                  <a:txBody>
                    <a:bodyPr/>
                    <a:lstStyle/>
                    <a:p>
                      <a:r>
                        <a:rPr lang="en-US" sz="1400" dirty="0" smtClean="0">
                          <a:latin typeface="+mn-lt"/>
                        </a:rPr>
                        <a:t>Company</a:t>
                      </a:r>
                      <a:endParaRPr lang="en-US" sz="1400" dirty="0">
                        <a:latin typeface="+mn-lt"/>
                      </a:endParaRPr>
                    </a:p>
                  </a:txBody>
                  <a:tcPr/>
                </a:tc>
                <a:tc>
                  <a:txBody>
                    <a:bodyPr/>
                    <a:lstStyle/>
                    <a:p>
                      <a:r>
                        <a:rPr lang="en-US" sz="1400" dirty="0" smtClean="0">
                          <a:latin typeface="+mn-lt"/>
                        </a:rPr>
                        <a:t>Address</a:t>
                      </a:r>
                      <a:endParaRPr lang="en-US" sz="1400" dirty="0">
                        <a:latin typeface="+mn-lt"/>
                      </a:endParaRPr>
                    </a:p>
                  </a:txBody>
                  <a:tcPr/>
                </a:tc>
                <a:tc>
                  <a:txBody>
                    <a:bodyPr/>
                    <a:lstStyle/>
                    <a:p>
                      <a:r>
                        <a:rPr lang="en-US" sz="1400" dirty="0" smtClean="0">
                          <a:latin typeface="+mn-lt"/>
                        </a:rPr>
                        <a:t>Phone</a:t>
                      </a:r>
                      <a:endParaRPr lang="en-US" sz="1400" dirty="0">
                        <a:latin typeface="+mn-lt"/>
                      </a:endParaRPr>
                    </a:p>
                  </a:txBody>
                  <a:tcPr/>
                </a:tc>
                <a:tc>
                  <a:txBody>
                    <a:bodyPr/>
                    <a:lstStyle/>
                    <a:p>
                      <a:r>
                        <a:rPr lang="en-US" sz="1400" dirty="0" smtClean="0">
                          <a:latin typeface="+mn-lt"/>
                        </a:rPr>
                        <a:t>Email</a:t>
                      </a:r>
                      <a:endParaRPr lang="en-US" sz="1400" dirty="0">
                        <a:latin typeface="+mn-lt"/>
                      </a:endParaRPr>
                    </a:p>
                  </a:txBody>
                  <a:tcPr/>
                </a:tc>
                <a:extLst>
                  <a:ext uri="{0D108BD9-81ED-4DB2-BD59-A6C34878D82A}">
                    <a16:rowId xmlns:a16="http://schemas.microsoft.com/office/drawing/2014/main" val="10000"/>
                  </a:ext>
                </a:extLst>
              </a:tr>
              <a:tr h="273379">
                <a:tc>
                  <a:txBody>
                    <a:bodyPr/>
                    <a:lstStyle/>
                    <a:p>
                      <a:pPr>
                        <a:spcAft>
                          <a:spcPts val="0"/>
                        </a:spcAft>
                      </a:pPr>
                      <a:r>
                        <a:rPr lang="en-US" sz="1400" b="0" kern="0" dirty="0">
                          <a:effectLst/>
                          <a:latin typeface="+mn-lt"/>
                          <a:cs typeface="Arial" panose="020B0604020202020204" pitchFamily="34" charset="0"/>
                        </a:rPr>
                        <a:t>Lei Huang</a:t>
                      </a:r>
                      <a:endParaRPr lang="ko-KR" sz="1400" b="0" kern="0" dirty="0">
                        <a:effectLst/>
                        <a:latin typeface="+mn-lt"/>
                        <a:cs typeface="Arial" panose="020B0604020202020204" pitchFamily="34" charset="0"/>
                      </a:endParaRPr>
                    </a:p>
                  </a:txBody>
                  <a:tcPr marL="68580" marR="68580" marT="0" marB="0"/>
                </a:tc>
                <a:tc>
                  <a:txBody>
                    <a:bodyPr/>
                    <a:lstStyle/>
                    <a:p>
                      <a:pPr>
                        <a:spcAft>
                          <a:spcPts val="0"/>
                        </a:spcAft>
                      </a:pPr>
                      <a:r>
                        <a:rPr lang="en-US" sz="1400" b="0" dirty="0">
                          <a:effectLst/>
                          <a:latin typeface="+mn-lt"/>
                          <a:ea typeface="맑은 고딕" panose="020B0503020000020004" pitchFamily="50" charset="-127"/>
                          <a:cs typeface="Arial" panose="020B0604020202020204" pitchFamily="34" charset="0"/>
                        </a:rPr>
                        <a:t>Panasonic Corporation</a:t>
                      </a:r>
                      <a:endParaRPr lang="ko-KR" sz="1400" b="0" dirty="0">
                        <a:effectLst/>
                        <a:latin typeface="+mn-lt"/>
                        <a:ea typeface="맑은 고딕" panose="020B0503020000020004" pitchFamily="50" charset="-127"/>
                        <a:cs typeface="Arial" panose="020B0604020202020204" pitchFamily="34" charset="0"/>
                      </a:endParaRPr>
                    </a:p>
                  </a:txBody>
                  <a:tcPr marL="68580" marR="68580" marT="0" marB="0"/>
                </a:tc>
                <a:tc>
                  <a:txBody>
                    <a:bodyPr/>
                    <a:lstStyle/>
                    <a:p>
                      <a:pPr>
                        <a:spcAft>
                          <a:spcPts val="0"/>
                        </a:spcAft>
                      </a:pPr>
                      <a:r>
                        <a:rPr lang="en-US" sz="1400" b="0" dirty="0">
                          <a:effectLst/>
                          <a:latin typeface="+mn-lt"/>
                          <a:ea typeface="맑은 고딕" panose="020B0503020000020004" pitchFamily="50" charset="-127"/>
                          <a:cs typeface="Arial" panose="020B0604020202020204" pitchFamily="34" charset="0"/>
                        </a:rPr>
                        <a:t> </a:t>
                      </a:r>
                      <a:endParaRPr lang="ko-KR" sz="1400" b="0">
                        <a:effectLst/>
                        <a:latin typeface="+mn-lt"/>
                        <a:ea typeface="맑은 고딕" panose="020B0503020000020004" pitchFamily="50" charset="-127"/>
                        <a:cs typeface="Arial" panose="020B0604020202020204" pitchFamily="34" charset="0"/>
                      </a:endParaRPr>
                    </a:p>
                  </a:txBody>
                  <a:tcPr marL="68580" marR="68580" marT="0" marB="0"/>
                </a:tc>
                <a:tc>
                  <a:txBody>
                    <a:bodyPr/>
                    <a:lstStyle/>
                    <a:p>
                      <a:pPr>
                        <a:spcAft>
                          <a:spcPts val="0"/>
                        </a:spcAft>
                      </a:pPr>
                      <a:r>
                        <a:rPr lang="en-US" sz="1400" b="0" dirty="0">
                          <a:effectLst/>
                          <a:latin typeface="+mn-lt"/>
                          <a:ea typeface="맑은 고딕" panose="020B0503020000020004" pitchFamily="50" charset="-127"/>
                          <a:cs typeface="Arial" panose="020B0604020202020204" pitchFamily="34" charset="0"/>
                        </a:rPr>
                        <a:t> </a:t>
                      </a:r>
                      <a:endParaRPr lang="ko-KR" sz="1400" b="0">
                        <a:effectLst/>
                        <a:latin typeface="+mn-lt"/>
                        <a:ea typeface="맑은 고딕" panose="020B0503020000020004" pitchFamily="50" charset="-127"/>
                        <a:cs typeface="Arial" panose="020B0604020202020204" pitchFamily="34" charset="0"/>
                      </a:endParaRPr>
                    </a:p>
                  </a:txBody>
                  <a:tcPr marL="68580" marR="68580" marT="0" marB="0"/>
                </a:tc>
                <a:tc>
                  <a:txBody>
                    <a:bodyPr/>
                    <a:lstStyle/>
                    <a:p>
                      <a:pPr>
                        <a:spcAft>
                          <a:spcPts val="0"/>
                        </a:spcAft>
                      </a:pPr>
                      <a:r>
                        <a:rPr lang="en-US" sz="1400" b="0" dirty="0" smtClean="0">
                          <a:effectLst/>
                          <a:latin typeface="+mn-lt"/>
                          <a:ea typeface="맑은 고딕" panose="020B0503020000020004" pitchFamily="50" charset="-127"/>
                          <a:cs typeface="Arial" panose="020B0604020202020204" pitchFamily="34" charset="0"/>
                        </a:rPr>
                        <a:t>lei.huang@sg.panasonic.com</a:t>
                      </a:r>
                      <a:endParaRPr lang="ko-KR" sz="1400" b="0" dirty="0">
                        <a:effectLst/>
                        <a:latin typeface="+mn-lt"/>
                        <a:ea typeface="맑은 고딕" panose="020B0503020000020004" pitchFamily="50" charset="-127"/>
                        <a:cs typeface="Arial" panose="020B0604020202020204" pitchFamily="34" charset="0"/>
                      </a:endParaRPr>
                    </a:p>
                  </a:txBody>
                  <a:tcPr marL="68580" marR="68580" marT="0" marB="0"/>
                </a:tc>
                <a:extLst>
                  <a:ext uri="{0D108BD9-81ED-4DB2-BD59-A6C34878D82A}">
                    <a16:rowId xmlns:a16="http://schemas.microsoft.com/office/drawing/2014/main" val="10007"/>
                  </a:ext>
                </a:extLst>
              </a:tr>
              <a:tr h="315901">
                <a:tc>
                  <a:txBody>
                    <a:bodyPr/>
                    <a:lstStyle/>
                    <a:p>
                      <a:pPr>
                        <a:spcAft>
                          <a:spcPts val="0"/>
                        </a:spcAft>
                      </a:pPr>
                      <a:r>
                        <a:rPr lang="en-US" sz="1400" b="0" kern="0" dirty="0" smtClean="0">
                          <a:effectLst/>
                          <a:latin typeface="+mn-lt"/>
                          <a:cs typeface="Arial" panose="020B0604020202020204" pitchFamily="34" charset="0"/>
                        </a:rPr>
                        <a:t>Hiroyuki Motozuka</a:t>
                      </a:r>
                      <a:endParaRPr lang="ko-KR" sz="1400" b="0" kern="0" dirty="0">
                        <a:effectLst/>
                        <a:latin typeface="+mn-lt"/>
                        <a:cs typeface="Arial" panose="020B0604020202020204" pitchFamily="34" charset="0"/>
                      </a:endParaRPr>
                    </a:p>
                  </a:txBody>
                  <a:tcPr marL="68580" marR="68580" marT="0" marB="0"/>
                </a:tc>
                <a:tc>
                  <a:txBody>
                    <a:bodyPr/>
                    <a:lstStyle/>
                    <a:p>
                      <a:pPr>
                        <a:spcAft>
                          <a:spcPts val="0"/>
                        </a:spcAft>
                      </a:pPr>
                      <a:r>
                        <a:rPr lang="en-US" sz="1400" b="0" dirty="0">
                          <a:effectLst/>
                          <a:latin typeface="+mn-lt"/>
                          <a:ea typeface="맑은 고딕" panose="020B0503020000020004" pitchFamily="50" charset="-127"/>
                          <a:cs typeface="Arial" panose="020B0604020202020204" pitchFamily="34" charset="0"/>
                        </a:rPr>
                        <a:t>Panasonic Corporation</a:t>
                      </a:r>
                      <a:endParaRPr lang="ko-KR" sz="1400" b="0" dirty="0">
                        <a:effectLst/>
                        <a:latin typeface="+mn-lt"/>
                        <a:ea typeface="맑은 고딕" panose="020B0503020000020004" pitchFamily="50" charset="-127"/>
                        <a:cs typeface="Arial" panose="020B0604020202020204" pitchFamily="34" charset="0"/>
                      </a:endParaRPr>
                    </a:p>
                  </a:txBody>
                  <a:tcPr marL="68580" marR="68580" marT="0" marB="0"/>
                </a:tc>
                <a:tc>
                  <a:txBody>
                    <a:bodyPr/>
                    <a:lstStyle/>
                    <a:p>
                      <a:pPr>
                        <a:spcAft>
                          <a:spcPts val="0"/>
                        </a:spcAft>
                      </a:pPr>
                      <a:endParaRPr lang="ko-KR" sz="1400" b="0">
                        <a:effectLst/>
                        <a:latin typeface="+mn-lt"/>
                        <a:ea typeface="맑은 고딕" panose="020B0503020000020004" pitchFamily="50" charset="-127"/>
                        <a:cs typeface="Arial" panose="020B0604020202020204" pitchFamily="34" charset="0"/>
                      </a:endParaRPr>
                    </a:p>
                  </a:txBody>
                  <a:tcPr marL="68580" marR="68580" marT="0" marB="0"/>
                </a:tc>
                <a:tc>
                  <a:txBody>
                    <a:bodyPr/>
                    <a:lstStyle/>
                    <a:p>
                      <a:pPr>
                        <a:spcAft>
                          <a:spcPts val="0"/>
                        </a:spcAft>
                      </a:pPr>
                      <a:endParaRPr lang="ko-KR" sz="1400" b="0">
                        <a:effectLst/>
                        <a:latin typeface="+mn-lt"/>
                        <a:ea typeface="맑은 고딕" panose="020B0503020000020004" pitchFamily="50" charset="-127"/>
                        <a:cs typeface="Arial" panose="020B0604020202020204" pitchFamily="34" charset="0"/>
                      </a:endParaRPr>
                    </a:p>
                  </a:txBody>
                  <a:tcPr marL="68580" marR="68580" marT="0" marB="0"/>
                </a:tc>
                <a:tc>
                  <a:txBody>
                    <a:bodyPr/>
                    <a:lstStyle/>
                    <a:p>
                      <a:pPr>
                        <a:spcAft>
                          <a:spcPts val="0"/>
                        </a:spcAft>
                      </a:pPr>
                      <a:endParaRPr lang="ko-KR" sz="1400" b="0" dirty="0">
                        <a:effectLst/>
                        <a:latin typeface="+mn-lt"/>
                        <a:ea typeface="맑은 고딕" panose="020B0503020000020004" pitchFamily="50" charset="-127"/>
                        <a:cs typeface="Arial" panose="020B0604020202020204" pitchFamily="34" charset="0"/>
                      </a:endParaRPr>
                    </a:p>
                  </a:txBody>
                  <a:tcPr marL="68580" marR="68580" marT="0" marB="0"/>
                </a:tc>
                <a:extLst>
                  <a:ext uri="{0D108BD9-81ED-4DB2-BD59-A6C34878D82A}">
                    <a16:rowId xmlns:a16="http://schemas.microsoft.com/office/drawing/2014/main" val="2468189107"/>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smtClean="0"/>
              <a:t>Lei HUANG (Panasonic)</a:t>
            </a:r>
            <a:endParaRPr lang="en-US" altLang="ko-KR" dirty="0"/>
          </a:p>
        </p:txBody>
      </p:sp>
      <p:sp>
        <p:nvSpPr>
          <p:cNvPr id="9" name="Date Placeholder 5"/>
          <p:cNvSpPr>
            <a:spLocks noGrp="1"/>
          </p:cNvSpPr>
          <p:nvPr>
            <p:ph type="dt" sz="half" idx="2"/>
          </p:nvPr>
        </p:nvSpPr>
        <p:spPr>
          <a:xfrm>
            <a:off x="696913" y="332601"/>
            <a:ext cx="1045158" cy="276999"/>
          </a:xfrm>
        </p:spPr>
        <p:txBody>
          <a:bodyPr/>
          <a:lstStyle/>
          <a:p>
            <a:pPr>
              <a:defRPr/>
            </a:pPr>
            <a:r>
              <a:rPr lang="en-US" altLang="ko-KR" dirty="0" smtClean="0"/>
              <a:t>April 2018</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3842"/>
          </a:xfrm>
        </p:spPr>
        <p:txBody>
          <a:bodyPr/>
          <a:lstStyle/>
          <a:p>
            <a:r>
              <a:rPr lang="en-US" dirty="0" smtClean="0"/>
              <a:t>Introduction</a:t>
            </a:r>
            <a:endParaRPr lang="en-US" dirty="0"/>
          </a:p>
        </p:txBody>
      </p:sp>
      <p:sp>
        <p:nvSpPr>
          <p:cNvPr id="4" name="Footer Placeholder 3"/>
          <p:cNvSpPr>
            <a:spLocks noGrp="1"/>
          </p:cNvSpPr>
          <p:nvPr>
            <p:ph type="ftr" sz="quarter" idx="11"/>
          </p:nvPr>
        </p:nvSpPr>
        <p:spPr/>
        <p:txBody>
          <a:bodyPr/>
          <a:lstStyle/>
          <a:p>
            <a:pPr>
              <a:defRPr/>
            </a:pPr>
            <a:r>
              <a:rPr lang="en-US" altLang="ko-KR" dirty="0" smtClean="0"/>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2</a:t>
            </a:fld>
            <a:endParaRPr lang="en-US" altLang="en-US"/>
          </a:p>
        </p:txBody>
      </p:sp>
      <p:sp>
        <p:nvSpPr>
          <p:cNvPr id="7" name="Date Placeholder 5"/>
          <p:cNvSpPr>
            <a:spLocks noGrp="1"/>
          </p:cNvSpPr>
          <p:nvPr>
            <p:ph type="dt" sz="half" idx="2"/>
          </p:nvPr>
        </p:nvSpPr>
        <p:spPr>
          <a:xfrm>
            <a:off x="696913" y="332601"/>
            <a:ext cx="1045158" cy="276999"/>
          </a:xfrm>
        </p:spPr>
        <p:txBody>
          <a:bodyPr/>
          <a:lstStyle/>
          <a:p>
            <a:pPr>
              <a:defRPr/>
            </a:pPr>
            <a:r>
              <a:rPr lang="en-US" altLang="ko-KR" dirty="0" smtClean="0"/>
              <a:t>April 2018</a:t>
            </a:r>
            <a:endParaRPr lang="en-US" altLang="ko-KR" dirty="0"/>
          </a:p>
        </p:txBody>
      </p:sp>
      <p:cxnSp>
        <p:nvCxnSpPr>
          <p:cNvPr id="12" name="Straight Connector 11"/>
          <p:cNvCxnSpPr/>
          <p:nvPr/>
        </p:nvCxnSpPr>
        <p:spPr>
          <a:xfrm>
            <a:off x="3928228" y="1189369"/>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152400" y="2895600"/>
            <a:ext cx="8305800" cy="2438400"/>
            <a:chOff x="152400" y="2895600"/>
            <a:chExt cx="8686800" cy="2846254"/>
          </a:xfrm>
        </p:grpSpPr>
        <p:cxnSp>
          <p:nvCxnSpPr>
            <p:cNvPr id="8" name="Straight Connector 7"/>
            <p:cNvCxnSpPr/>
            <p:nvPr/>
          </p:nvCxnSpPr>
          <p:spPr>
            <a:xfrm flipV="1">
              <a:off x="1295400" y="3095582"/>
              <a:ext cx="7543800" cy="5547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295400" y="5410372"/>
              <a:ext cx="7467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2400" y="2922454"/>
              <a:ext cx="1371600" cy="369332"/>
            </a:xfrm>
            <a:prstGeom prst="rect">
              <a:avLst/>
            </a:prstGeom>
            <a:noFill/>
          </p:spPr>
          <p:txBody>
            <a:bodyPr wrap="square" rtlCol="0">
              <a:spAutoFit/>
            </a:bodyPr>
            <a:lstStyle/>
            <a:p>
              <a:r>
                <a:rPr lang="en-US" dirty="0" smtClean="0"/>
                <a:t>Initiator</a:t>
              </a:r>
              <a:endParaRPr lang="en-SG" dirty="0"/>
            </a:p>
          </p:txBody>
        </p:sp>
        <p:sp>
          <p:nvSpPr>
            <p:cNvPr id="11" name="TextBox 10"/>
            <p:cNvSpPr txBox="1"/>
            <p:nvPr/>
          </p:nvSpPr>
          <p:spPr>
            <a:xfrm>
              <a:off x="152400" y="5232778"/>
              <a:ext cx="1371600" cy="276999"/>
            </a:xfrm>
            <a:prstGeom prst="rect">
              <a:avLst/>
            </a:prstGeom>
            <a:noFill/>
          </p:spPr>
          <p:txBody>
            <a:bodyPr wrap="square" rtlCol="0">
              <a:spAutoFit/>
            </a:bodyPr>
            <a:lstStyle/>
            <a:p>
              <a:r>
                <a:rPr lang="en-US" dirty="0" smtClean="0"/>
                <a:t>Responder(s)</a:t>
              </a:r>
              <a:endParaRPr lang="en-SG" dirty="0"/>
            </a:p>
          </p:txBody>
        </p:sp>
        <p:sp>
          <p:nvSpPr>
            <p:cNvPr id="13" name="Up-Down Arrow 12"/>
            <p:cNvSpPr/>
            <p:nvPr/>
          </p:nvSpPr>
          <p:spPr>
            <a:xfrm>
              <a:off x="7010400" y="3095581"/>
              <a:ext cx="1524000" cy="2287785"/>
            </a:xfrm>
            <a:prstGeom prst="up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0000"/>
                  </a:solidFill>
                </a:rPr>
                <a:t>SISO, SU-MIMO or MU-MIMO BF training</a:t>
              </a:r>
              <a:endParaRPr lang="en-SG" sz="1200" dirty="0">
                <a:solidFill>
                  <a:srgbClr val="000000"/>
                </a:solidFill>
              </a:endParaRPr>
            </a:p>
            <a:p>
              <a:pPr algn="ctr"/>
              <a:endParaRPr lang="en-SG" sz="1200" dirty="0">
                <a:solidFill>
                  <a:srgbClr val="000000"/>
                </a:solidFill>
              </a:endParaRPr>
            </a:p>
          </p:txBody>
        </p:sp>
        <p:grpSp>
          <p:nvGrpSpPr>
            <p:cNvPr id="14" name="Group 13"/>
            <p:cNvGrpSpPr/>
            <p:nvPr/>
          </p:nvGrpSpPr>
          <p:grpSpPr>
            <a:xfrm>
              <a:off x="3637568" y="2941156"/>
              <a:ext cx="491372" cy="2800698"/>
              <a:chOff x="6873515" y="381000"/>
              <a:chExt cx="670285" cy="1374646"/>
            </a:xfrm>
          </p:grpSpPr>
          <p:cxnSp>
            <p:nvCxnSpPr>
              <p:cNvPr id="15" name="Straight Connector 14"/>
              <p:cNvCxnSpPr/>
              <p:nvPr/>
            </p:nvCxnSpPr>
            <p:spPr>
              <a:xfrm flipH="1">
                <a:off x="6934200" y="381000"/>
                <a:ext cx="609600" cy="685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934200" y="1066800"/>
                <a:ext cx="53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873515" y="1069846"/>
                <a:ext cx="609600" cy="685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3775828" y="2895600"/>
              <a:ext cx="491372" cy="2764840"/>
              <a:chOff x="6873515" y="381000"/>
              <a:chExt cx="670285" cy="1374646"/>
            </a:xfrm>
          </p:grpSpPr>
          <p:cxnSp>
            <p:nvCxnSpPr>
              <p:cNvPr id="19" name="Straight Connector 18"/>
              <p:cNvCxnSpPr/>
              <p:nvPr/>
            </p:nvCxnSpPr>
            <p:spPr>
              <a:xfrm flipH="1">
                <a:off x="6934200" y="381000"/>
                <a:ext cx="609600" cy="685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6934200" y="1066800"/>
                <a:ext cx="53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6873515" y="1069846"/>
                <a:ext cx="609600" cy="685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Up-Down Arrow 21"/>
            <p:cNvSpPr/>
            <p:nvPr/>
          </p:nvSpPr>
          <p:spPr>
            <a:xfrm>
              <a:off x="4659489" y="3123318"/>
              <a:ext cx="1538532" cy="2287785"/>
            </a:xfrm>
            <a:prstGeom prst="upDown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0000"/>
                  </a:solidFill>
                </a:rPr>
                <a:t>TXSS sector list feedback</a:t>
              </a:r>
              <a:endParaRPr lang="en-SG" sz="1200" dirty="0">
                <a:solidFill>
                  <a:srgbClr val="000000"/>
                </a:solidFill>
              </a:endParaRPr>
            </a:p>
          </p:txBody>
        </p:sp>
        <p:sp>
          <p:nvSpPr>
            <p:cNvPr id="23" name="Up-Down Arrow 22"/>
            <p:cNvSpPr/>
            <p:nvPr/>
          </p:nvSpPr>
          <p:spPr>
            <a:xfrm>
              <a:off x="1828800" y="3122415"/>
              <a:ext cx="1416480" cy="2287785"/>
            </a:xfrm>
            <a:prstGeom prst="up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0000"/>
                  </a:solidFill>
                </a:rPr>
                <a:t>Initiator/Responder TXSS</a:t>
              </a:r>
              <a:endParaRPr lang="en-SG" sz="1200" dirty="0">
                <a:solidFill>
                  <a:srgbClr val="000000"/>
                </a:solidFill>
              </a:endParaRPr>
            </a:p>
          </p:txBody>
        </p:sp>
      </p:grpSp>
      <p:sp>
        <p:nvSpPr>
          <p:cNvPr id="24" name="TextBox 23"/>
          <p:cNvSpPr txBox="1"/>
          <p:nvPr/>
        </p:nvSpPr>
        <p:spPr>
          <a:xfrm>
            <a:off x="269450" y="1756904"/>
            <a:ext cx="8493550" cy="1077218"/>
          </a:xfrm>
          <a:prstGeom prst="rect">
            <a:avLst/>
          </a:prstGeom>
          <a:noFill/>
        </p:spPr>
        <p:txBody>
          <a:bodyPr wrap="square" rtlCol="0">
            <a:spAutoFit/>
          </a:bodyPr>
          <a:lstStyle/>
          <a:p>
            <a:pPr marL="285750" indent="-285750">
              <a:buFont typeface="Wingdings" panose="05000000000000000000" pitchFamily="2" charset="2"/>
              <a:buChar char="q"/>
            </a:pPr>
            <a:r>
              <a:rPr lang="en-US" sz="1600" b="1" dirty="0" smtClean="0"/>
              <a:t>Common flow for SISO, SU-MIMO and MU-MIMO BF:</a:t>
            </a:r>
          </a:p>
          <a:p>
            <a:pPr marL="742950" lvl="1" indent="-285750">
              <a:buFont typeface="Wingdings" panose="05000000000000000000" pitchFamily="2" charset="2"/>
              <a:buChar char="§"/>
            </a:pPr>
            <a:r>
              <a:rPr lang="en-SG" sz="1600" dirty="0" smtClean="0"/>
              <a:t>Assumptions:</a:t>
            </a:r>
          </a:p>
          <a:p>
            <a:pPr marL="1200150" lvl="2" indent="-285750">
              <a:buFont typeface="Wingdings" panose="05000000000000000000" pitchFamily="2" charset="2"/>
              <a:buChar char="§"/>
            </a:pPr>
            <a:r>
              <a:rPr lang="en-SG" sz="1600" dirty="0" smtClean="0"/>
              <a:t>the </a:t>
            </a:r>
            <a:r>
              <a:rPr lang="en-SG" sz="1600" dirty="0"/>
              <a:t>SISO phase of SU-MIMO or MU-MIMO BF does not comprise </a:t>
            </a:r>
            <a:r>
              <a:rPr lang="en-SG" sz="1600" dirty="0" smtClean="0"/>
              <a:t>TXSS </a:t>
            </a:r>
            <a:r>
              <a:rPr lang="en-SG" sz="1600" dirty="0" err="1" smtClean="0"/>
              <a:t>subphase</a:t>
            </a:r>
            <a:r>
              <a:rPr lang="en-SG" sz="1600" dirty="0" smtClean="0"/>
              <a:t>. </a:t>
            </a:r>
            <a:endParaRPr lang="en-SG" sz="1600" dirty="0" smtClean="0"/>
          </a:p>
          <a:p>
            <a:pPr marL="1200150" lvl="2" indent="-285750">
              <a:buFont typeface="Wingdings" panose="05000000000000000000" pitchFamily="2" charset="2"/>
              <a:buChar char="§"/>
            </a:pPr>
            <a:r>
              <a:rPr lang="en-SG" sz="1600" dirty="0" smtClean="0"/>
              <a:t>SISO BF is based on BRP phase (e.g., BRP setup, BRP transaction)</a:t>
            </a:r>
            <a:endParaRPr lang="en-SG" sz="1600" dirty="0" smtClean="0"/>
          </a:p>
        </p:txBody>
      </p:sp>
      <p:sp>
        <p:nvSpPr>
          <p:cNvPr id="3" name="Rectangular Callout 2"/>
          <p:cNvSpPr/>
          <p:nvPr/>
        </p:nvSpPr>
        <p:spPr bwMode="auto">
          <a:xfrm>
            <a:off x="3665284" y="5357136"/>
            <a:ext cx="2468961" cy="874584"/>
          </a:xfrm>
          <a:prstGeom prst="wedgeRectCallout">
            <a:avLst>
              <a:gd name="adj1" fmla="val 22938"/>
              <a:gd name="adj2" fmla="val -1149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lvl="1" eaLnBrk="0" hangingPunct="0"/>
            <a:r>
              <a:rPr lang="en-SG" sz="1600" dirty="0"/>
              <a:t>TXSS sector list feedback is mainly used for sector down-selection </a:t>
            </a:r>
            <a:r>
              <a:rPr lang="en-SG" sz="1600" dirty="0" smtClean="0"/>
              <a:t>purpose</a:t>
            </a:r>
            <a:endParaRPr kumimoji="0" lang="en-US"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97991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3842"/>
          </a:xfrm>
        </p:spPr>
        <p:txBody>
          <a:bodyPr/>
          <a:lstStyle/>
          <a:p>
            <a:r>
              <a:rPr lang="en-SG" dirty="0" smtClean="0"/>
              <a:t>TXSS </a:t>
            </a:r>
            <a:r>
              <a:rPr lang="en-SG" dirty="0"/>
              <a:t>Sector List Feedback </a:t>
            </a:r>
            <a:r>
              <a:rPr lang="en-SG" dirty="0" smtClean="0"/>
              <a:t>for SISO BF</a:t>
            </a:r>
            <a:endParaRPr lang="en-US" dirty="0"/>
          </a:p>
        </p:txBody>
      </p:sp>
      <p:sp>
        <p:nvSpPr>
          <p:cNvPr id="4" name="Footer Placeholder 3"/>
          <p:cNvSpPr>
            <a:spLocks noGrp="1"/>
          </p:cNvSpPr>
          <p:nvPr>
            <p:ph type="ftr" sz="quarter" idx="11"/>
          </p:nvPr>
        </p:nvSpPr>
        <p:spPr/>
        <p:txBody>
          <a:bodyPr/>
          <a:lstStyle/>
          <a:p>
            <a:pPr>
              <a:defRPr/>
            </a:pPr>
            <a:r>
              <a:rPr lang="en-US" altLang="ko-KR" dirty="0" smtClean="0"/>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3</a:t>
            </a:fld>
            <a:endParaRPr lang="en-US" altLang="en-US"/>
          </a:p>
        </p:txBody>
      </p:sp>
      <p:sp>
        <p:nvSpPr>
          <p:cNvPr id="7" name="Date Placeholder 5"/>
          <p:cNvSpPr>
            <a:spLocks noGrp="1"/>
          </p:cNvSpPr>
          <p:nvPr>
            <p:ph type="dt" sz="half" idx="2"/>
          </p:nvPr>
        </p:nvSpPr>
        <p:spPr>
          <a:xfrm>
            <a:off x="696913" y="332601"/>
            <a:ext cx="1045158" cy="276999"/>
          </a:xfrm>
        </p:spPr>
        <p:txBody>
          <a:bodyPr/>
          <a:lstStyle/>
          <a:p>
            <a:pPr>
              <a:defRPr/>
            </a:pPr>
            <a:r>
              <a:rPr lang="en-US" altLang="ko-KR" dirty="0" smtClean="0"/>
              <a:t>April 2018</a:t>
            </a:r>
            <a:endParaRPr lang="en-US" altLang="ko-KR" dirty="0"/>
          </a:p>
        </p:txBody>
      </p:sp>
      <p:cxnSp>
        <p:nvCxnSpPr>
          <p:cNvPr id="12" name="Straight Connector 11"/>
          <p:cNvCxnSpPr/>
          <p:nvPr/>
        </p:nvCxnSpPr>
        <p:spPr>
          <a:xfrm>
            <a:off x="3928228" y="118936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981200" y="3200400"/>
            <a:ext cx="2667000" cy="0"/>
          </a:xfrm>
          <a:prstGeom prst="line">
            <a:avLst/>
          </a:prstGeom>
          <a:noFill/>
          <a:ln w="19050" cap="flat" cmpd="sng" algn="ctr">
            <a:solidFill>
              <a:sysClr val="windowText" lastClr="000000"/>
            </a:solidFill>
            <a:prstDash val="solid"/>
          </a:ln>
          <a:effectLst/>
        </p:spPr>
      </p:cxnSp>
      <p:sp>
        <p:nvSpPr>
          <p:cNvPr id="26" name="Rectangle 25"/>
          <p:cNvSpPr/>
          <p:nvPr/>
        </p:nvSpPr>
        <p:spPr>
          <a:xfrm>
            <a:off x="2438400" y="2362200"/>
            <a:ext cx="304800" cy="8382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rgbClr val="000000"/>
                </a:solidFill>
                <a:effectLst/>
                <a:uLnTx/>
                <a:uFillTx/>
                <a:latin typeface="Calibri"/>
                <a:ea typeface="+mn-ea"/>
                <a:cs typeface="+mn-cs"/>
              </a:rPr>
              <a:t>BRP</a:t>
            </a:r>
            <a:endParaRPr kumimoji="0" lang="en-SG" b="0" i="0" u="none" strike="noStrike" kern="0" cap="none" spc="0" normalizeH="0" baseline="0" noProof="0" dirty="0" smtClean="0">
              <a:ln>
                <a:noFill/>
              </a:ln>
              <a:solidFill>
                <a:srgbClr val="000000"/>
              </a:solidFill>
              <a:effectLst/>
              <a:uLnTx/>
              <a:uFillTx/>
              <a:latin typeface="Calibri"/>
              <a:ea typeface="+mn-ea"/>
              <a:cs typeface="+mn-cs"/>
            </a:endParaRPr>
          </a:p>
        </p:txBody>
      </p:sp>
      <p:cxnSp>
        <p:nvCxnSpPr>
          <p:cNvPr id="27" name="Straight Connector 26"/>
          <p:cNvCxnSpPr/>
          <p:nvPr/>
        </p:nvCxnSpPr>
        <p:spPr>
          <a:xfrm>
            <a:off x="1981200" y="4308419"/>
            <a:ext cx="2667000" cy="0"/>
          </a:xfrm>
          <a:prstGeom prst="line">
            <a:avLst/>
          </a:prstGeom>
          <a:noFill/>
          <a:ln w="19050" cap="flat" cmpd="sng" algn="ctr">
            <a:solidFill>
              <a:sysClr val="windowText" lastClr="000000"/>
            </a:solidFill>
            <a:prstDash val="solid"/>
          </a:ln>
          <a:effectLst/>
        </p:spPr>
      </p:cxnSp>
      <p:sp>
        <p:nvSpPr>
          <p:cNvPr id="28" name="Rectangle 27"/>
          <p:cNvSpPr/>
          <p:nvPr/>
        </p:nvSpPr>
        <p:spPr>
          <a:xfrm>
            <a:off x="3162300" y="3470219"/>
            <a:ext cx="304800" cy="838200"/>
          </a:xfrm>
          <a:prstGeom prst="rect">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rgbClr val="000000"/>
                </a:solidFill>
                <a:effectLst/>
                <a:uLnTx/>
                <a:uFillTx/>
                <a:latin typeface="Calibri"/>
                <a:ea typeface="+mn-ea"/>
                <a:cs typeface="+mn-cs"/>
              </a:rPr>
              <a:t>BRP</a:t>
            </a:r>
            <a:endParaRPr kumimoji="0" lang="en-SG" b="0" i="0" u="none" strike="noStrike" kern="0" cap="none" spc="0" normalizeH="0" baseline="0" noProof="0" dirty="0" smtClean="0">
              <a:ln>
                <a:noFill/>
              </a:ln>
              <a:solidFill>
                <a:srgbClr val="000000"/>
              </a:solidFill>
              <a:effectLst/>
              <a:uLnTx/>
              <a:uFillTx/>
              <a:latin typeface="Calibri"/>
              <a:ea typeface="+mn-ea"/>
              <a:cs typeface="+mn-cs"/>
            </a:endParaRPr>
          </a:p>
        </p:txBody>
      </p:sp>
      <p:sp>
        <p:nvSpPr>
          <p:cNvPr id="29" name="TextBox 28"/>
          <p:cNvSpPr txBox="1"/>
          <p:nvPr/>
        </p:nvSpPr>
        <p:spPr>
          <a:xfrm>
            <a:off x="609600" y="3013019"/>
            <a:ext cx="1371600" cy="276999"/>
          </a:xfrm>
          <a:prstGeom prst="rect">
            <a:avLst/>
          </a:prstGeom>
          <a:noFill/>
        </p:spPr>
        <p:txBody>
          <a:bodyPr wrap="square" rtlCol="0">
            <a:spAutoFit/>
          </a:bodyPr>
          <a:lstStyle/>
          <a:p>
            <a:pPr algn="r" fontAlgn="auto">
              <a:spcBef>
                <a:spcPts val="0"/>
              </a:spcBef>
              <a:spcAft>
                <a:spcPts val="0"/>
              </a:spcAft>
            </a:pPr>
            <a:r>
              <a:rPr lang="en-US" dirty="0" smtClean="0">
                <a:solidFill>
                  <a:prstClr val="black"/>
                </a:solidFill>
                <a:latin typeface="Calibri"/>
                <a:ea typeface="+mn-ea"/>
              </a:rPr>
              <a:t>Initiator</a:t>
            </a:r>
            <a:endParaRPr lang="en-SG" dirty="0">
              <a:solidFill>
                <a:prstClr val="black"/>
              </a:solidFill>
              <a:latin typeface="Calibri"/>
              <a:ea typeface="+mn-ea"/>
            </a:endParaRPr>
          </a:p>
        </p:txBody>
      </p:sp>
      <p:sp>
        <p:nvSpPr>
          <p:cNvPr id="30" name="TextBox 29"/>
          <p:cNvSpPr txBox="1"/>
          <p:nvPr/>
        </p:nvSpPr>
        <p:spPr>
          <a:xfrm>
            <a:off x="609600" y="4130825"/>
            <a:ext cx="1371600" cy="276999"/>
          </a:xfrm>
          <a:prstGeom prst="rect">
            <a:avLst/>
          </a:prstGeom>
          <a:noFill/>
        </p:spPr>
        <p:txBody>
          <a:bodyPr wrap="square" rtlCol="0">
            <a:spAutoFit/>
          </a:bodyPr>
          <a:lstStyle/>
          <a:p>
            <a:pPr algn="r" fontAlgn="auto">
              <a:spcBef>
                <a:spcPts val="0"/>
              </a:spcBef>
              <a:spcAft>
                <a:spcPts val="0"/>
              </a:spcAft>
            </a:pPr>
            <a:r>
              <a:rPr lang="en-US" dirty="0" smtClean="0">
                <a:solidFill>
                  <a:prstClr val="black"/>
                </a:solidFill>
                <a:latin typeface="Calibri"/>
                <a:ea typeface="+mn-ea"/>
              </a:rPr>
              <a:t>Responder</a:t>
            </a:r>
            <a:endParaRPr lang="en-SG" dirty="0">
              <a:solidFill>
                <a:prstClr val="black"/>
              </a:solidFill>
              <a:latin typeface="Calibri"/>
              <a:ea typeface="+mn-ea"/>
            </a:endParaRPr>
          </a:p>
        </p:txBody>
      </p:sp>
      <p:sp>
        <p:nvSpPr>
          <p:cNvPr id="31" name="Rectangular Callout 30"/>
          <p:cNvSpPr/>
          <p:nvPr/>
        </p:nvSpPr>
        <p:spPr>
          <a:xfrm>
            <a:off x="1066800" y="4621834"/>
            <a:ext cx="5943600" cy="1036639"/>
          </a:xfrm>
          <a:prstGeom prst="wedgeRectCallout">
            <a:avLst>
              <a:gd name="adj1" fmla="val -12030"/>
              <a:gd name="adj2" fmla="val -81455"/>
            </a:avLst>
          </a:prstGeom>
          <a:noFill/>
          <a:ln w="25400" cap="flat" cmpd="sng" algn="ctr">
            <a:solidFill>
              <a:srgbClr val="4F81BD">
                <a:shade val="50000"/>
              </a:srgbClr>
            </a:solidFill>
            <a:prstDash val="solid"/>
          </a:ln>
          <a:effectLst/>
        </p:spPr>
        <p:txBody>
          <a:bodyPr rtlCol="0" anchor="ct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Feedback for initiator link is contained in EDMG Channel Measurement element &amp; Channel Measurement Feedback element:</a:t>
            </a:r>
          </a:p>
          <a:p>
            <a:pPr marL="630238" marR="0" lvl="1" indent="-173038"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If the number of the received sectors is less than 16, all received sectors shall be feedback. Otherwise at least 16 received sectors shall be feedback.</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Optional feedback request for responder link</a:t>
            </a:r>
          </a:p>
        </p:txBody>
      </p:sp>
      <p:sp>
        <p:nvSpPr>
          <p:cNvPr id="32" name="Rectangle 31"/>
          <p:cNvSpPr/>
          <p:nvPr/>
        </p:nvSpPr>
        <p:spPr>
          <a:xfrm>
            <a:off x="3886200" y="2362200"/>
            <a:ext cx="304800" cy="838200"/>
          </a:xfrm>
          <a:prstGeom prst="rect">
            <a:avLst/>
          </a:prstGeom>
          <a:noFill/>
          <a:ln w="25400" cap="flat" cmpd="sng" algn="ctr">
            <a:solidFill>
              <a:srgbClr val="00B05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rgbClr val="000000"/>
                </a:solidFill>
                <a:effectLst/>
                <a:uLnTx/>
                <a:uFillTx/>
                <a:latin typeface="Calibri"/>
                <a:ea typeface="+mn-ea"/>
                <a:cs typeface="+mn-cs"/>
              </a:rPr>
              <a:t>BRP</a:t>
            </a:r>
            <a:endParaRPr kumimoji="0" lang="en-SG" b="0" i="0" u="none" strike="noStrike" kern="0" cap="none" spc="0" normalizeH="0" baseline="0" noProof="0" dirty="0" smtClean="0">
              <a:ln>
                <a:noFill/>
              </a:ln>
              <a:solidFill>
                <a:srgbClr val="000000"/>
              </a:solidFill>
              <a:effectLst/>
              <a:uLnTx/>
              <a:uFillTx/>
              <a:latin typeface="Calibri"/>
              <a:ea typeface="+mn-ea"/>
              <a:cs typeface="+mn-cs"/>
            </a:endParaRPr>
          </a:p>
        </p:txBody>
      </p:sp>
      <p:sp>
        <p:nvSpPr>
          <p:cNvPr id="33" name="Rectangular Callout 32"/>
          <p:cNvSpPr/>
          <p:nvPr/>
        </p:nvSpPr>
        <p:spPr>
          <a:xfrm>
            <a:off x="5219700" y="2209800"/>
            <a:ext cx="3314700" cy="1458858"/>
          </a:xfrm>
          <a:prstGeom prst="wedgeRectCallout">
            <a:avLst>
              <a:gd name="adj1" fmla="val -81292"/>
              <a:gd name="adj2" fmla="val -2507"/>
            </a:avLst>
          </a:prstGeom>
          <a:noFill/>
          <a:ln w="25400" cap="flat" cmpd="sng" algn="ctr">
            <a:solidFill>
              <a:srgbClr val="4F81BD">
                <a:shade val="50000"/>
              </a:srgbClr>
            </a:solidFill>
            <a:prstDash val="solid"/>
          </a:ln>
          <a:effectLst/>
        </p:spPr>
        <p:txBody>
          <a:bodyPr rtlCol="0" anchor="ct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If requested, feedback for responder link is included in EDMG Channel Measurement element &amp; Channel Measurement Feedback element:</a:t>
            </a:r>
          </a:p>
          <a:p>
            <a:pPr marL="449263" marR="0" lvl="1" indent="-18256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If the number of the received sectors is less than 16, all received sectors shall be feedback. Otherwise at least 16 received sectors shall be feedback.</a:t>
            </a:r>
          </a:p>
        </p:txBody>
      </p:sp>
      <p:sp>
        <p:nvSpPr>
          <p:cNvPr id="34" name="Rectangular Callout 33"/>
          <p:cNvSpPr/>
          <p:nvPr/>
        </p:nvSpPr>
        <p:spPr>
          <a:xfrm>
            <a:off x="609600" y="2401536"/>
            <a:ext cx="1600200" cy="517504"/>
          </a:xfrm>
          <a:prstGeom prst="wedgeRectCallout">
            <a:avLst>
              <a:gd name="adj1" fmla="val 62563"/>
              <a:gd name="adj2" fmla="val 15829"/>
            </a:avLst>
          </a:prstGeom>
          <a:noFill/>
          <a:ln w="25400" cap="flat" cmpd="sng" algn="ctr">
            <a:solidFill>
              <a:srgbClr val="4F81BD">
                <a:shade val="50000"/>
              </a:srgbClr>
            </a:solidFill>
            <a:prstDash val="solid"/>
          </a:ln>
          <a:effectLst/>
        </p:spPr>
        <p:txBody>
          <a:bodyPr rtlCol="0" anchor="ct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Feedback request for initiator link</a:t>
            </a:r>
          </a:p>
        </p:txBody>
      </p:sp>
    </p:spTree>
    <p:extLst>
      <p:ext uri="{BB962C8B-B14F-4D97-AF65-F5344CB8AC3E}">
        <p14:creationId xmlns:p14="http://schemas.microsoft.com/office/powerpoint/2010/main" val="463367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23842"/>
          </a:xfrm>
        </p:spPr>
        <p:txBody>
          <a:bodyPr/>
          <a:lstStyle/>
          <a:p>
            <a:r>
              <a:rPr lang="en-SG" dirty="0" smtClean="0"/>
              <a:t>TXSS </a:t>
            </a:r>
            <a:r>
              <a:rPr lang="en-SG" dirty="0"/>
              <a:t>Sector List Feedback </a:t>
            </a:r>
            <a:r>
              <a:rPr lang="en-SG" dirty="0" smtClean="0"/>
              <a:t>for SU-MIMO BF</a:t>
            </a:r>
            <a:endParaRPr lang="en-US" dirty="0"/>
          </a:p>
        </p:txBody>
      </p:sp>
      <p:sp>
        <p:nvSpPr>
          <p:cNvPr id="4" name="Footer Placeholder 3"/>
          <p:cNvSpPr>
            <a:spLocks noGrp="1"/>
          </p:cNvSpPr>
          <p:nvPr>
            <p:ph type="ftr" sz="quarter" idx="11"/>
          </p:nvPr>
        </p:nvSpPr>
        <p:spPr/>
        <p:txBody>
          <a:bodyPr/>
          <a:lstStyle/>
          <a:p>
            <a:pPr>
              <a:defRPr/>
            </a:pPr>
            <a:r>
              <a:rPr lang="en-US" altLang="ko-KR" dirty="0" smtClean="0"/>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4</a:t>
            </a:fld>
            <a:endParaRPr lang="en-US" altLang="en-US"/>
          </a:p>
        </p:txBody>
      </p:sp>
      <p:sp>
        <p:nvSpPr>
          <p:cNvPr id="7" name="Date Placeholder 5"/>
          <p:cNvSpPr>
            <a:spLocks noGrp="1"/>
          </p:cNvSpPr>
          <p:nvPr>
            <p:ph type="dt" sz="half" idx="2"/>
          </p:nvPr>
        </p:nvSpPr>
        <p:spPr>
          <a:xfrm>
            <a:off x="696913" y="332601"/>
            <a:ext cx="1045158" cy="276999"/>
          </a:xfrm>
        </p:spPr>
        <p:txBody>
          <a:bodyPr/>
          <a:lstStyle/>
          <a:p>
            <a:pPr>
              <a:defRPr/>
            </a:pPr>
            <a:r>
              <a:rPr lang="en-US" altLang="ko-KR" dirty="0" smtClean="0"/>
              <a:t>April 2018</a:t>
            </a:r>
            <a:endParaRPr lang="en-US" altLang="ko-KR" dirty="0"/>
          </a:p>
        </p:txBody>
      </p:sp>
      <p:cxnSp>
        <p:nvCxnSpPr>
          <p:cNvPr id="12" name="Straight Connector 11"/>
          <p:cNvCxnSpPr/>
          <p:nvPr/>
        </p:nvCxnSpPr>
        <p:spPr>
          <a:xfrm>
            <a:off x="3928228" y="118936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62500" y="3581400"/>
            <a:ext cx="2667000" cy="0"/>
          </a:xfrm>
          <a:prstGeom prst="line">
            <a:avLst/>
          </a:prstGeom>
          <a:noFill/>
          <a:ln w="19050" cap="flat" cmpd="sng" algn="ctr">
            <a:solidFill>
              <a:sysClr val="windowText" lastClr="000000"/>
            </a:solidFill>
            <a:prstDash val="solid"/>
          </a:ln>
          <a:effectLst/>
        </p:spPr>
      </p:cxnSp>
      <p:sp>
        <p:nvSpPr>
          <p:cNvPr id="18" name="Rectangle 17"/>
          <p:cNvSpPr/>
          <p:nvPr/>
        </p:nvSpPr>
        <p:spPr>
          <a:xfrm>
            <a:off x="5219700" y="2743200"/>
            <a:ext cx="304800" cy="8382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rgbClr val="000000"/>
                </a:solidFill>
                <a:effectLst/>
                <a:uLnTx/>
                <a:uFillTx/>
                <a:latin typeface="Calibri"/>
                <a:ea typeface="+mn-ea"/>
                <a:cs typeface="+mn-cs"/>
              </a:rPr>
              <a:t>BRP</a:t>
            </a:r>
            <a:endParaRPr kumimoji="0" lang="en-SG" b="0" i="0" u="none" strike="noStrike" kern="0" cap="none" spc="0" normalizeH="0" baseline="0" noProof="0" dirty="0" smtClean="0">
              <a:ln>
                <a:noFill/>
              </a:ln>
              <a:solidFill>
                <a:srgbClr val="000000"/>
              </a:solidFill>
              <a:effectLst/>
              <a:uLnTx/>
              <a:uFillTx/>
              <a:latin typeface="Calibri"/>
              <a:ea typeface="+mn-ea"/>
              <a:cs typeface="+mn-cs"/>
            </a:endParaRPr>
          </a:p>
        </p:txBody>
      </p:sp>
      <p:cxnSp>
        <p:nvCxnSpPr>
          <p:cNvPr id="19" name="Straight Connector 18"/>
          <p:cNvCxnSpPr/>
          <p:nvPr/>
        </p:nvCxnSpPr>
        <p:spPr>
          <a:xfrm>
            <a:off x="4762500" y="4648200"/>
            <a:ext cx="2667000" cy="0"/>
          </a:xfrm>
          <a:prstGeom prst="line">
            <a:avLst/>
          </a:prstGeom>
          <a:noFill/>
          <a:ln w="19050" cap="flat" cmpd="sng" algn="ctr">
            <a:solidFill>
              <a:sysClr val="windowText" lastClr="000000"/>
            </a:solidFill>
            <a:prstDash val="solid"/>
          </a:ln>
          <a:effectLst/>
        </p:spPr>
      </p:cxnSp>
      <p:sp>
        <p:nvSpPr>
          <p:cNvPr id="20" name="Rectangle 19"/>
          <p:cNvSpPr/>
          <p:nvPr/>
        </p:nvSpPr>
        <p:spPr>
          <a:xfrm>
            <a:off x="5943600" y="3810000"/>
            <a:ext cx="304800" cy="838200"/>
          </a:xfrm>
          <a:prstGeom prst="rect">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rgbClr val="000000"/>
                </a:solidFill>
                <a:effectLst/>
                <a:uLnTx/>
                <a:uFillTx/>
                <a:latin typeface="Calibri"/>
                <a:ea typeface="+mn-ea"/>
                <a:cs typeface="+mn-cs"/>
              </a:rPr>
              <a:t>BRP</a:t>
            </a:r>
            <a:endParaRPr kumimoji="0" lang="en-SG" b="0" i="0" u="none" strike="noStrike" kern="0" cap="none" spc="0" normalizeH="0" baseline="0" noProof="0" dirty="0" smtClean="0">
              <a:ln>
                <a:noFill/>
              </a:ln>
              <a:solidFill>
                <a:srgbClr val="000000"/>
              </a:solidFill>
              <a:effectLst/>
              <a:uLnTx/>
              <a:uFillTx/>
              <a:latin typeface="Calibri"/>
              <a:ea typeface="+mn-ea"/>
              <a:cs typeface="+mn-cs"/>
            </a:endParaRPr>
          </a:p>
        </p:txBody>
      </p:sp>
      <p:sp>
        <p:nvSpPr>
          <p:cNvPr id="21" name="TextBox 20"/>
          <p:cNvSpPr txBox="1"/>
          <p:nvPr/>
        </p:nvSpPr>
        <p:spPr>
          <a:xfrm>
            <a:off x="3390900" y="3352800"/>
            <a:ext cx="1371600" cy="276999"/>
          </a:xfrm>
          <a:prstGeom prst="rect">
            <a:avLst/>
          </a:prstGeom>
          <a:noFill/>
        </p:spPr>
        <p:txBody>
          <a:bodyPr wrap="square" rtlCol="0">
            <a:spAutoFit/>
          </a:bodyPr>
          <a:lstStyle/>
          <a:p>
            <a:pPr fontAlgn="auto">
              <a:spcBef>
                <a:spcPts val="0"/>
              </a:spcBef>
              <a:spcAft>
                <a:spcPts val="0"/>
              </a:spcAft>
            </a:pPr>
            <a:r>
              <a:rPr lang="en-US" dirty="0" smtClean="0">
                <a:solidFill>
                  <a:prstClr val="black"/>
                </a:solidFill>
                <a:latin typeface="Calibri"/>
                <a:ea typeface="+mn-ea"/>
              </a:rPr>
              <a:t>Initiator</a:t>
            </a:r>
            <a:endParaRPr lang="en-SG" dirty="0">
              <a:solidFill>
                <a:prstClr val="black"/>
              </a:solidFill>
              <a:latin typeface="Calibri"/>
              <a:ea typeface="+mn-ea"/>
            </a:endParaRPr>
          </a:p>
        </p:txBody>
      </p:sp>
      <p:sp>
        <p:nvSpPr>
          <p:cNvPr id="22" name="TextBox 21"/>
          <p:cNvSpPr txBox="1"/>
          <p:nvPr/>
        </p:nvSpPr>
        <p:spPr>
          <a:xfrm>
            <a:off x="3390900" y="4470606"/>
            <a:ext cx="1371600" cy="276999"/>
          </a:xfrm>
          <a:prstGeom prst="rect">
            <a:avLst/>
          </a:prstGeom>
          <a:noFill/>
        </p:spPr>
        <p:txBody>
          <a:bodyPr wrap="square" rtlCol="0">
            <a:spAutoFit/>
          </a:bodyPr>
          <a:lstStyle/>
          <a:p>
            <a:pPr fontAlgn="auto">
              <a:spcBef>
                <a:spcPts val="0"/>
              </a:spcBef>
              <a:spcAft>
                <a:spcPts val="0"/>
              </a:spcAft>
            </a:pPr>
            <a:r>
              <a:rPr lang="en-US" dirty="0" smtClean="0">
                <a:solidFill>
                  <a:prstClr val="black"/>
                </a:solidFill>
                <a:latin typeface="Calibri"/>
                <a:ea typeface="+mn-ea"/>
              </a:rPr>
              <a:t>Responder</a:t>
            </a:r>
            <a:endParaRPr lang="en-SG" dirty="0">
              <a:solidFill>
                <a:prstClr val="black"/>
              </a:solidFill>
              <a:latin typeface="Calibri"/>
              <a:ea typeface="+mn-ea"/>
            </a:endParaRPr>
          </a:p>
        </p:txBody>
      </p:sp>
      <p:sp>
        <p:nvSpPr>
          <p:cNvPr id="23" name="Rectangular Callout 22"/>
          <p:cNvSpPr/>
          <p:nvPr/>
        </p:nvSpPr>
        <p:spPr>
          <a:xfrm>
            <a:off x="2971800" y="5114011"/>
            <a:ext cx="4991100" cy="1134389"/>
          </a:xfrm>
          <a:prstGeom prst="wedgeRectCallout">
            <a:avLst>
              <a:gd name="adj1" fmla="val 10913"/>
              <a:gd name="adj2" fmla="val -90496"/>
            </a:avLst>
          </a:prstGeom>
          <a:noFill/>
          <a:ln w="25400" cap="flat" cmpd="sng" algn="ctr">
            <a:solidFill>
              <a:srgbClr val="4F81BD">
                <a:shade val="50000"/>
              </a:srgbClr>
            </a:solidFill>
            <a:prstDash val="solid"/>
          </a:ln>
          <a:effectLst/>
        </p:spPr>
        <p:txBody>
          <a:bodyPr rtlCol="0" anchor="ct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Feedback for initiator link is included in EDMG Channel Measurement element &amp; Channel Measurement Feedback element:</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If the number of the received sectors </a:t>
            </a:r>
            <a:r>
              <a:rPr kumimoji="0" lang="en-US" b="0" i="0" u="none" strike="noStrike" kern="0" cap="none" spc="0" normalizeH="0" baseline="0" noProof="0" dirty="0" smtClean="0">
                <a:ln>
                  <a:noFill/>
                </a:ln>
                <a:solidFill>
                  <a:srgbClr val="FF0000"/>
                </a:solidFill>
                <a:effectLst/>
                <a:uLnTx/>
                <a:uFillTx/>
                <a:latin typeface="Calibri"/>
                <a:ea typeface="+mn-ea"/>
                <a:cs typeface="+mn-cs"/>
              </a:rPr>
              <a:t>for a pair of TX/RX antennas </a:t>
            </a:r>
            <a:r>
              <a:rPr kumimoji="0" lang="en-US" b="0" i="0" u="none" strike="noStrike" kern="0" cap="none" spc="0" normalizeH="0" baseline="0" noProof="0" dirty="0" smtClean="0">
                <a:ln>
                  <a:noFill/>
                </a:ln>
                <a:solidFill>
                  <a:prstClr val="black"/>
                </a:solidFill>
                <a:effectLst/>
                <a:uLnTx/>
                <a:uFillTx/>
                <a:latin typeface="Calibri"/>
                <a:ea typeface="+mn-ea"/>
                <a:cs typeface="+mn-cs"/>
              </a:rPr>
              <a:t>is less than 16, all received sectors </a:t>
            </a:r>
            <a:r>
              <a:rPr kumimoji="0" lang="en-US" b="0" i="0" u="none" strike="noStrike" kern="0" cap="none" spc="0" normalizeH="0" baseline="0" noProof="0" dirty="0" smtClean="0">
                <a:ln>
                  <a:noFill/>
                </a:ln>
                <a:solidFill>
                  <a:srgbClr val="FF0000"/>
                </a:solidFill>
                <a:effectLst/>
                <a:uLnTx/>
                <a:uFillTx/>
                <a:latin typeface="Calibri"/>
                <a:ea typeface="+mn-ea"/>
                <a:cs typeface="+mn-cs"/>
              </a:rPr>
              <a:t>for the pair of TX/RX antennas </a:t>
            </a:r>
            <a:r>
              <a:rPr kumimoji="0" lang="en-US" b="0" i="0" u="none" strike="noStrike" kern="0" cap="none" spc="0" normalizeH="0" baseline="0" noProof="0" dirty="0" smtClean="0">
                <a:ln>
                  <a:noFill/>
                </a:ln>
                <a:solidFill>
                  <a:prstClr val="black"/>
                </a:solidFill>
                <a:effectLst/>
                <a:uLnTx/>
                <a:uFillTx/>
                <a:latin typeface="Calibri"/>
                <a:ea typeface="+mn-ea"/>
                <a:cs typeface="+mn-cs"/>
              </a:rPr>
              <a:t>shall be feedback. Otherwise at least 16 received sectors </a:t>
            </a:r>
            <a:r>
              <a:rPr kumimoji="0" lang="en-US" b="0" i="0" u="none" strike="noStrike" kern="0" cap="none" spc="0" normalizeH="0" baseline="0" noProof="0" dirty="0" smtClean="0">
                <a:ln>
                  <a:noFill/>
                </a:ln>
                <a:solidFill>
                  <a:srgbClr val="FF0000"/>
                </a:solidFill>
                <a:effectLst/>
                <a:uLnTx/>
                <a:uFillTx/>
                <a:latin typeface="Calibri"/>
                <a:ea typeface="+mn-ea"/>
                <a:cs typeface="+mn-cs"/>
              </a:rPr>
              <a:t>for the pair of TX/RX antennas </a:t>
            </a:r>
            <a:r>
              <a:rPr kumimoji="0" lang="en-US" b="0" i="0" u="none" strike="noStrike" kern="0" cap="none" spc="0" normalizeH="0" baseline="0" noProof="0" dirty="0" smtClean="0">
                <a:ln>
                  <a:noFill/>
                </a:ln>
                <a:solidFill>
                  <a:prstClr val="black"/>
                </a:solidFill>
                <a:effectLst/>
                <a:uLnTx/>
                <a:uFillTx/>
                <a:latin typeface="Calibri"/>
                <a:ea typeface="+mn-ea"/>
                <a:cs typeface="+mn-cs"/>
              </a:rPr>
              <a:t>shall be feedback.</a:t>
            </a:r>
          </a:p>
        </p:txBody>
      </p:sp>
      <p:sp>
        <p:nvSpPr>
          <p:cNvPr id="24" name="Rectangular Callout 23"/>
          <p:cNvSpPr/>
          <p:nvPr/>
        </p:nvSpPr>
        <p:spPr>
          <a:xfrm>
            <a:off x="762000" y="1540636"/>
            <a:ext cx="3962400" cy="1704213"/>
          </a:xfrm>
          <a:prstGeom prst="wedgeRectCallout">
            <a:avLst>
              <a:gd name="adj1" fmla="val 62661"/>
              <a:gd name="adj2" fmla="val 43524"/>
            </a:avLst>
          </a:prstGeom>
          <a:noFill/>
          <a:ln w="25400" cap="flat" cmpd="sng" algn="ctr">
            <a:solidFill>
              <a:srgbClr val="4F81BD">
                <a:shade val="50000"/>
              </a:srgbClr>
            </a:solidFill>
            <a:prstDash val="solid"/>
          </a:ln>
          <a:effectLst/>
        </p:spPr>
        <p:txBody>
          <a:bodyPr rtlCol="0" anchor="ct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Feedback for responder link is included in EDMG Channel Measurement element &amp; Channel Measurement Feedback element:</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If the number of the received sectors </a:t>
            </a:r>
            <a:r>
              <a:rPr kumimoji="0" lang="en-US" b="0" i="0" u="none" strike="noStrike" kern="0" cap="none" spc="0" normalizeH="0" baseline="0" noProof="0" dirty="0" smtClean="0">
                <a:ln>
                  <a:noFill/>
                </a:ln>
                <a:solidFill>
                  <a:srgbClr val="FF0000"/>
                </a:solidFill>
                <a:effectLst/>
                <a:uLnTx/>
                <a:uFillTx/>
                <a:latin typeface="Calibri"/>
                <a:ea typeface="+mn-ea"/>
                <a:cs typeface="+mn-cs"/>
              </a:rPr>
              <a:t>for a pair of TX/RX antennas </a:t>
            </a:r>
            <a:r>
              <a:rPr kumimoji="0" lang="en-US" b="0" i="0" u="none" strike="noStrike" kern="0" cap="none" spc="0" normalizeH="0" baseline="0" noProof="0" dirty="0" smtClean="0">
                <a:ln>
                  <a:noFill/>
                </a:ln>
                <a:solidFill>
                  <a:prstClr val="black"/>
                </a:solidFill>
                <a:effectLst/>
                <a:uLnTx/>
                <a:uFillTx/>
                <a:latin typeface="Calibri"/>
                <a:ea typeface="+mn-ea"/>
                <a:cs typeface="+mn-cs"/>
              </a:rPr>
              <a:t>is less than 16, all received sectors </a:t>
            </a:r>
            <a:r>
              <a:rPr kumimoji="0" lang="en-US" b="0" i="0" u="none" strike="noStrike" kern="0" cap="none" spc="0" normalizeH="0" baseline="0" noProof="0" dirty="0" smtClean="0">
                <a:ln>
                  <a:noFill/>
                </a:ln>
                <a:solidFill>
                  <a:srgbClr val="FF0000"/>
                </a:solidFill>
                <a:effectLst/>
                <a:uLnTx/>
                <a:uFillTx/>
                <a:latin typeface="Calibri"/>
                <a:ea typeface="+mn-ea"/>
                <a:cs typeface="+mn-cs"/>
              </a:rPr>
              <a:t>for the pair of TX/RX antennas </a:t>
            </a:r>
            <a:r>
              <a:rPr kumimoji="0" lang="en-US" b="0" i="0" u="none" strike="noStrike" kern="0" cap="none" spc="0" normalizeH="0" baseline="0" noProof="0" dirty="0" smtClean="0">
                <a:ln>
                  <a:noFill/>
                </a:ln>
                <a:solidFill>
                  <a:prstClr val="black"/>
                </a:solidFill>
                <a:effectLst/>
                <a:uLnTx/>
                <a:uFillTx/>
                <a:latin typeface="Calibri"/>
                <a:ea typeface="+mn-ea"/>
                <a:cs typeface="+mn-cs"/>
              </a:rPr>
              <a:t>shall be feedback. Otherwise at least 16 received sectors </a:t>
            </a:r>
            <a:r>
              <a:rPr kumimoji="0" lang="en-US" b="0" i="0" u="none" strike="noStrike" kern="0" cap="none" spc="0" normalizeH="0" baseline="0" noProof="0" dirty="0" smtClean="0">
                <a:ln>
                  <a:noFill/>
                </a:ln>
                <a:solidFill>
                  <a:srgbClr val="FF0000"/>
                </a:solidFill>
                <a:effectLst/>
                <a:uLnTx/>
                <a:uFillTx/>
                <a:latin typeface="Calibri"/>
                <a:ea typeface="+mn-ea"/>
                <a:cs typeface="+mn-cs"/>
              </a:rPr>
              <a:t>for the pair of TX/RX antennas </a:t>
            </a:r>
            <a:r>
              <a:rPr kumimoji="0" lang="en-US" b="0" i="0" u="none" strike="noStrike" kern="0" cap="none" spc="0" normalizeH="0" baseline="0" noProof="0" dirty="0" smtClean="0">
                <a:ln>
                  <a:noFill/>
                </a:ln>
                <a:solidFill>
                  <a:prstClr val="black"/>
                </a:solidFill>
                <a:effectLst/>
                <a:uLnTx/>
                <a:uFillTx/>
                <a:latin typeface="Calibri"/>
                <a:ea typeface="+mn-ea"/>
                <a:cs typeface="+mn-cs"/>
              </a:rPr>
              <a:t>shall be feedback.</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Feedback request for initiator link</a:t>
            </a:r>
          </a:p>
        </p:txBody>
      </p:sp>
    </p:spTree>
    <p:extLst>
      <p:ext uri="{BB962C8B-B14F-4D97-AF65-F5344CB8AC3E}">
        <p14:creationId xmlns:p14="http://schemas.microsoft.com/office/powerpoint/2010/main" val="2728445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723842"/>
          </a:xfrm>
        </p:spPr>
        <p:txBody>
          <a:bodyPr/>
          <a:lstStyle/>
          <a:p>
            <a:r>
              <a:rPr lang="en-SG" dirty="0" smtClean="0"/>
              <a:t>TXSS </a:t>
            </a:r>
            <a:r>
              <a:rPr lang="en-SG" dirty="0"/>
              <a:t>Sector List Feedback </a:t>
            </a:r>
            <a:r>
              <a:rPr lang="en-SG" dirty="0" smtClean="0"/>
              <a:t>for MU-MIMO BF</a:t>
            </a:r>
            <a:endParaRPr lang="en-US" dirty="0"/>
          </a:p>
        </p:txBody>
      </p:sp>
      <p:sp>
        <p:nvSpPr>
          <p:cNvPr id="4" name="Footer Placeholder 3"/>
          <p:cNvSpPr>
            <a:spLocks noGrp="1"/>
          </p:cNvSpPr>
          <p:nvPr>
            <p:ph type="ftr" sz="quarter" idx="11"/>
          </p:nvPr>
        </p:nvSpPr>
        <p:spPr/>
        <p:txBody>
          <a:bodyPr/>
          <a:lstStyle/>
          <a:p>
            <a:pPr>
              <a:defRPr/>
            </a:pPr>
            <a:r>
              <a:rPr lang="en-US" altLang="ko-KR" dirty="0" smtClean="0"/>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5</a:t>
            </a:fld>
            <a:endParaRPr lang="en-US" altLang="en-US"/>
          </a:p>
        </p:txBody>
      </p:sp>
      <p:sp>
        <p:nvSpPr>
          <p:cNvPr id="7" name="Date Placeholder 5"/>
          <p:cNvSpPr>
            <a:spLocks noGrp="1"/>
          </p:cNvSpPr>
          <p:nvPr>
            <p:ph type="dt" sz="half" idx="2"/>
          </p:nvPr>
        </p:nvSpPr>
        <p:spPr>
          <a:xfrm>
            <a:off x="696913" y="332601"/>
            <a:ext cx="1045158" cy="276999"/>
          </a:xfrm>
        </p:spPr>
        <p:txBody>
          <a:bodyPr/>
          <a:lstStyle/>
          <a:p>
            <a:pPr>
              <a:defRPr/>
            </a:pPr>
            <a:r>
              <a:rPr lang="en-US" altLang="ko-KR" dirty="0" smtClean="0"/>
              <a:t>April 2018</a:t>
            </a:r>
            <a:endParaRPr lang="en-US" altLang="ko-KR" dirty="0"/>
          </a:p>
        </p:txBody>
      </p:sp>
      <p:cxnSp>
        <p:nvCxnSpPr>
          <p:cNvPr id="12" name="Straight Connector 11"/>
          <p:cNvCxnSpPr/>
          <p:nvPr/>
        </p:nvCxnSpPr>
        <p:spPr>
          <a:xfrm>
            <a:off x="3928228" y="118936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276600" y="2743200"/>
            <a:ext cx="2667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733800" y="1905000"/>
            <a:ext cx="3048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00"/>
                </a:solidFill>
              </a:rPr>
              <a:t>BRP</a:t>
            </a:r>
            <a:endParaRPr lang="en-SG" dirty="0">
              <a:solidFill>
                <a:srgbClr val="000000"/>
              </a:solidFill>
            </a:endParaRPr>
          </a:p>
        </p:txBody>
      </p:sp>
      <p:cxnSp>
        <p:nvCxnSpPr>
          <p:cNvPr id="19" name="Straight Connector 18"/>
          <p:cNvCxnSpPr/>
          <p:nvPr/>
        </p:nvCxnSpPr>
        <p:spPr>
          <a:xfrm>
            <a:off x="3276600" y="3810000"/>
            <a:ext cx="2667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457700" y="2971800"/>
            <a:ext cx="304800" cy="838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BRP</a:t>
            </a:r>
            <a:endParaRPr lang="en-SG" dirty="0">
              <a:solidFill>
                <a:srgbClr val="000000"/>
              </a:solidFill>
            </a:endParaRPr>
          </a:p>
        </p:txBody>
      </p:sp>
      <p:sp>
        <p:nvSpPr>
          <p:cNvPr id="21" name="TextBox 20"/>
          <p:cNvSpPr txBox="1"/>
          <p:nvPr/>
        </p:nvSpPr>
        <p:spPr>
          <a:xfrm>
            <a:off x="1905000" y="2514600"/>
            <a:ext cx="1371600" cy="369332"/>
          </a:xfrm>
          <a:prstGeom prst="rect">
            <a:avLst/>
          </a:prstGeom>
          <a:noFill/>
        </p:spPr>
        <p:txBody>
          <a:bodyPr wrap="square" rtlCol="0">
            <a:spAutoFit/>
          </a:bodyPr>
          <a:lstStyle/>
          <a:p>
            <a:r>
              <a:rPr lang="en-US" dirty="0" smtClean="0"/>
              <a:t>Initiator</a:t>
            </a:r>
            <a:endParaRPr lang="en-SG" dirty="0"/>
          </a:p>
        </p:txBody>
      </p:sp>
      <p:sp>
        <p:nvSpPr>
          <p:cNvPr id="22" name="TextBox 21"/>
          <p:cNvSpPr txBox="1"/>
          <p:nvPr/>
        </p:nvSpPr>
        <p:spPr>
          <a:xfrm>
            <a:off x="1707037" y="3486834"/>
            <a:ext cx="1600200" cy="646331"/>
          </a:xfrm>
          <a:prstGeom prst="rect">
            <a:avLst/>
          </a:prstGeom>
          <a:noFill/>
        </p:spPr>
        <p:txBody>
          <a:bodyPr wrap="square" rtlCol="0">
            <a:spAutoFit/>
          </a:bodyPr>
          <a:lstStyle/>
          <a:p>
            <a:r>
              <a:rPr lang="en-US" dirty="0" smtClean="0"/>
              <a:t>Any responder in MU group</a:t>
            </a:r>
            <a:endParaRPr lang="en-SG" dirty="0"/>
          </a:p>
        </p:txBody>
      </p:sp>
      <p:sp>
        <p:nvSpPr>
          <p:cNvPr id="23" name="Rectangular Callout 22"/>
          <p:cNvSpPr/>
          <p:nvPr/>
        </p:nvSpPr>
        <p:spPr>
          <a:xfrm>
            <a:off x="1676400" y="4343400"/>
            <a:ext cx="6096000" cy="1676400"/>
          </a:xfrm>
          <a:prstGeom prst="wedgeRectCallout">
            <a:avLst>
              <a:gd name="adj1" fmla="val -1674"/>
              <a:gd name="adj2" fmla="val -8148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smtClean="0">
                <a:solidFill>
                  <a:schemeClr val="tx1"/>
                </a:solidFill>
              </a:rPr>
              <a:t>EDMG </a:t>
            </a:r>
            <a:r>
              <a:rPr lang="en-US" sz="1200" dirty="0">
                <a:solidFill>
                  <a:schemeClr val="tx1"/>
                </a:solidFill>
              </a:rPr>
              <a:t>Channel Measurement element &amp; Channel Measurement Feedback element</a:t>
            </a:r>
            <a:r>
              <a:rPr lang="en-US" sz="1200" dirty="0" smtClean="0">
                <a:solidFill>
                  <a:schemeClr val="tx1"/>
                </a:solidFill>
              </a:rPr>
              <a:t>:</a:t>
            </a:r>
          </a:p>
          <a:p>
            <a:pPr marL="742950" lvl="1" indent="-285750">
              <a:buFont typeface="Arial" panose="020B0604020202020204" pitchFamily="34" charset="0"/>
              <a:buChar char="•"/>
            </a:pPr>
            <a:r>
              <a:rPr lang="en-US" sz="1200" dirty="0" smtClean="0">
                <a:solidFill>
                  <a:schemeClr val="tx1"/>
                </a:solidFill>
              </a:rPr>
              <a:t>If the number of the received sectors </a:t>
            </a:r>
            <a:r>
              <a:rPr lang="en-US" sz="1200" dirty="0" smtClean="0">
                <a:solidFill>
                  <a:srgbClr val="FF0000"/>
                </a:solidFill>
              </a:rPr>
              <a:t>for a pair of TX/RX antennas </a:t>
            </a:r>
            <a:r>
              <a:rPr lang="en-US" sz="1200" dirty="0" smtClean="0">
                <a:solidFill>
                  <a:schemeClr val="tx1"/>
                </a:solidFill>
              </a:rPr>
              <a:t>is less than 16, all received sectors </a:t>
            </a:r>
            <a:r>
              <a:rPr lang="en-US" sz="1200" dirty="0" smtClean="0">
                <a:solidFill>
                  <a:srgbClr val="FF0000"/>
                </a:solidFill>
              </a:rPr>
              <a:t>for the pair of TX/RX antennas </a:t>
            </a:r>
            <a:r>
              <a:rPr lang="en-US" sz="1200" dirty="0" smtClean="0">
                <a:solidFill>
                  <a:schemeClr val="tx1"/>
                </a:solidFill>
              </a:rPr>
              <a:t>shall be feedback. Otherwise at least 16 received sectors </a:t>
            </a:r>
            <a:r>
              <a:rPr lang="en-US" sz="1200" dirty="0">
                <a:solidFill>
                  <a:srgbClr val="FF0000"/>
                </a:solidFill>
              </a:rPr>
              <a:t>for the pair of TX/RX antennas </a:t>
            </a:r>
            <a:r>
              <a:rPr lang="en-US" sz="1200" dirty="0" smtClean="0">
                <a:solidFill>
                  <a:schemeClr val="tx1"/>
                </a:solidFill>
              </a:rPr>
              <a:t>shall be feedback.</a:t>
            </a:r>
          </a:p>
          <a:p>
            <a:pPr marL="171450" indent="-171450">
              <a:buFont typeface="Arial" panose="020B0604020202020204" pitchFamily="34" charset="0"/>
              <a:buChar char="•"/>
            </a:pPr>
            <a:r>
              <a:rPr lang="en-SG" sz="1200" dirty="0">
                <a:solidFill>
                  <a:srgbClr val="FF0000"/>
                </a:solidFill>
              </a:rPr>
              <a:t>EDMG BRP Request </a:t>
            </a:r>
            <a:r>
              <a:rPr lang="en-SG" sz="1200" dirty="0" smtClean="0">
                <a:solidFill>
                  <a:srgbClr val="FF0000"/>
                </a:solidFill>
              </a:rPr>
              <a:t>element:</a:t>
            </a:r>
          </a:p>
          <a:p>
            <a:pPr marL="742950" lvl="1" indent="-285750">
              <a:buFont typeface="Arial" panose="020B0604020202020204" pitchFamily="34" charset="0"/>
              <a:buChar char="•"/>
            </a:pPr>
            <a:r>
              <a:rPr lang="en-SG" sz="1200" dirty="0" smtClean="0">
                <a:solidFill>
                  <a:srgbClr val="FF0000"/>
                </a:solidFill>
              </a:rPr>
              <a:t>the </a:t>
            </a:r>
            <a:r>
              <a:rPr lang="en-SG" sz="1200" dirty="0">
                <a:solidFill>
                  <a:srgbClr val="FF0000"/>
                </a:solidFill>
              </a:rPr>
              <a:t>L-TX-RX and Requested EDMG TRN-Unit M fields indicate the number of TRN subfields requested for receive AWV training in the following non-reciprocal MU-MIMO BF </a:t>
            </a:r>
            <a:r>
              <a:rPr lang="en-SG" sz="1200" dirty="0" smtClean="0">
                <a:solidFill>
                  <a:srgbClr val="FF0000"/>
                </a:solidFill>
              </a:rPr>
              <a:t>training</a:t>
            </a:r>
            <a:endParaRPr lang="en-US" sz="1200" dirty="0">
              <a:solidFill>
                <a:schemeClr val="tx1"/>
              </a:solidFill>
            </a:endParaRPr>
          </a:p>
        </p:txBody>
      </p:sp>
      <p:sp>
        <p:nvSpPr>
          <p:cNvPr id="24" name="Rectangular Callout 23"/>
          <p:cNvSpPr/>
          <p:nvPr/>
        </p:nvSpPr>
        <p:spPr>
          <a:xfrm>
            <a:off x="1905000" y="1685296"/>
            <a:ext cx="1600200" cy="517504"/>
          </a:xfrm>
          <a:prstGeom prst="wedgeRectCallout">
            <a:avLst>
              <a:gd name="adj1" fmla="val 62563"/>
              <a:gd name="adj2" fmla="val 1582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smtClean="0">
                <a:solidFill>
                  <a:schemeClr val="tx1"/>
                </a:solidFill>
              </a:rPr>
              <a:t>Feedback request for initiator link</a:t>
            </a:r>
            <a:endParaRPr lang="en-US" sz="1200" dirty="0">
              <a:solidFill>
                <a:schemeClr val="tx1"/>
              </a:solidFill>
            </a:endParaRPr>
          </a:p>
        </p:txBody>
      </p:sp>
    </p:spTree>
    <p:extLst>
      <p:ext uri="{BB962C8B-B14F-4D97-AF65-F5344CB8AC3E}">
        <p14:creationId xmlns:p14="http://schemas.microsoft.com/office/powerpoint/2010/main" val="2900133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723842"/>
          </a:xfrm>
        </p:spPr>
        <p:txBody>
          <a:bodyPr/>
          <a:lstStyle/>
          <a:p>
            <a:r>
              <a:rPr lang="en-SG" dirty="0" smtClean="0"/>
              <a:t>Problem Statement</a:t>
            </a:r>
            <a:endParaRPr lang="en-US" dirty="0"/>
          </a:p>
        </p:txBody>
      </p:sp>
      <p:sp>
        <p:nvSpPr>
          <p:cNvPr id="4" name="Footer Placeholder 3"/>
          <p:cNvSpPr>
            <a:spLocks noGrp="1"/>
          </p:cNvSpPr>
          <p:nvPr>
            <p:ph type="ftr" sz="quarter" idx="11"/>
          </p:nvPr>
        </p:nvSpPr>
        <p:spPr/>
        <p:txBody>
          <a:bodyPr/>
          <a:lstStyle/>
          <a:p>
            <a:pPr>
              <a:defRPr/>
            </a:pPr>
            <a:r>
              <a:rPr lang="en-US" altLang="ko-KR" dirty="0" smtClean="0"/>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6</a:t>
            </a:fld>
            <a:endParaRPr lang="en-US" altLang="en-US"/>
          </a:p>
        </p:txBody>
      </p:sp>
      <p:sp>
        <p:nvSpPr>
          <p:cNvPr id="7" name="Date Placeholder 5"/>
          <p:cNvSpPr>
            <a:spLocks noGrp="1"/>
          </p:cNvSpPr>
          <p:nvPr>
            <p:ph type="dt" sz="half" idx="2"/>
          </p:nvPr>
        </p:nvSpPr>
        <p:spPr>
          <a:xfrm>
            <a:off x="696913" y="332601"/>
            <a:ext cx="1045158" cy="276999"/>
          </a:xfrm>
        </p:spPr>
        <p:txBody>
          <a:bodyPr/>
          <a:lstStyle/>
          <a:p>
            <a:pPr>
              <a:defRPr/>
            </a:pPr>
            <a:r>
              <a:rPr lang="en-US" altLang="ko-KR" dirty="0" smtClean="0"/>
              <a:t>April 2018</a:t>
            </a:r>
            <a:endParaRPr lang="en-US" altLang="ko-KR" dirty="0"/>
          </a:p>
        </p:txBody>
      </p:sp>
      <p:cxnSp>
        <p:nvCxnSpPr>
          <p:cNvPr id="12" name="Straight Connector 11"/>
          <p:cNvCxnSpPr/>
          <p:nvPr/>
        </p:nvCxnSpPr>
        <p:spPr>
          <a:xfrm>
            <a:off x="3928228" y="1189369"/>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Content Placeholder 2"/>
          <p:cNvSpPr>
            <a:spLocks noGrp="1"/>
          </p:cNvSpPr>
          <p:nvPr>
            <p:ph idx="1"/>
          </p:nvPr>
        </p:nvSpPr>
        <p:spPr>
          <a:xfrm>
            <a:off x="419100" y="1600200"/>
            <a:ext cx="8343900" cy="2590800"/>
          </a:xfrm>
        </p:spPr>
        <p:txBody>
          <a:bodyPr>
            <a:noAutofit/>
          </a:bodyPr>
          <a:lstStyle/>
          <a:p>
            <a:pPr marL="342900" lvl="1" indent="-342900">
              <a:buFont typeface="Wingdings" panose="05000000000000000000" pitchFamily="2" charset="2"/>
              <a:buChar char="q"/>
            </a:pPr>
            <a:r>
              <a:rPr lang="en-US" dirty="0" smtClean="0"/>
              <a:t>When </a:t>
            </a:r>
            <a:r>
              <a:rPr lang="en-US" dirty="0" smtClean="0"/>
              <a:t>receiving a BRP frame soliciting TXSS sector list feedback for initiator link, the responder may not know how to provide enough feedback information for the following BF training since it has no idea about the following BF training is for SISO, SU-MIMO or MU-MIMO BF training. </a:t>
            </a:r>
            <a:endParaRPr lang="en-US" dirty="0" smtClean="0"/>
          </a:p>
          <a:p>
            <a:pPr marL="685800" lvl="2" indent="-342900">
              <a:buFont typeface="Wingdings" panose="05000000000000000000" pitchFamily="2" charset="2"/>
              <a:buChar char="§"/>
            </a:pPr>
            <a:r>
              <a:rPr lang="en-US" sz="2000" dirty="0" smtClean="0"/>
              <a:t>Notice that the </a:t>
            </a:r>
            <a:r>
              <a:rPr lang="en-US" sz="2000" dirty="0"/>
              <a:t>content of TXSS sector list feedback varies depending on what type of BF training will be performed.</a:t>
            </a:r>
          </a:p>
          <a:p>
            <a:pPr marL="685800" lvl="2" indent="-342900">
              <a:buFont typeface="Wingdings" panose="05000000000000000000" pitchFamily="2" charset="2"/>
              <a:buChar char="q"/>
            </a:pPr>
            <a:endParaRPr lang="en-US" sz="2000" dirty="0" smtClean="0"/>
          </a:p>
          <a:p>
            <a:pPr marL="800100" lvl="2" indent="-400050">
              <a:buFont typeface="Wingdings" panose="05000000000000000000" pitchFamily="2" charset="2"/>
              <a:buChar char="§"/>
            </a:pPr>
            <a:endParaRPr lang="en-US" sz="2000" dirty="0"/>
          </a:p>
          <a:p>
            <a:pPr>
              <a:buFont typeface="Wingdings" panose="05000000000000000000" pitchFamily="2" charset="2"/>
              <a:buChar char="q"/>
            </a:pPr>
            <a:endParaRPr lang="en-US" sz="2800" dirty="0"/>
          </a:p>
        </p:txBody>
      </p:sp>
    </p:spTree>
    <p:extLst>
      <p:ext uri="{BB962C8B-B14F-4D97-AF65-F5344CB8AC3E}">
        <p14:creationId xmlns:p14="http://schemas.microsoft.com/office/powerpoint/2010/main" val="1451063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723842"/>
          </a:xfrm>
        </p:spPr>
        <p:txBody>
          <a:bodyPr/>
          <a:lstStyle/>
          <a:p>
            <a:r>
              <a:rPr lang="en-SG" dirty="0" smtClean="0"/>
              <a:t>Proposal</a:t>
            </a:r>
            <a:endParaRPr lang="en-US" dirty="0"/>
          </a:p>
        </p:txBody>
      </p:sp>
      <p:sp>
        <p:nvSpPr>
          <p:cNvPr id="4" name="Footer Placeholder 3"/>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Lei Huang (Panasonic)</a:t>
            </a:r>
            <a:endPar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0FF88134-36A3-492E-B6B5-2F4703E76746}"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Date Placeholder 5"/>
          <p:cNvSpPr>
            <a:spLocks noGrp="1"/>
          </p:cNvSpPr>
          <p:nvPr>
            <p:ph type="dt" sz="half" idx="2"/>
          </p:nvPr>
        </p:nvSpPr>
        <p:spPr>
          <a:xfrm>
            <a:off x="696913" y="332601"/>
            <a:ext cx="1045158" cy="276999"/>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April 2018</a:t>
            </a:r>
            <a:endParaRPr kumimoji="0" lang="en-US" altLang="ko-KR"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cxnSp>
        <p:nvCxnSpPr>
          <p:cNvPr id="12" name="Straight Connector 11"/>
          <p:cNvCxnSpPr/>
          <p:nvPr/>
        </p:nvCxnSpPr>
        <p:spPr>
          <a:xfrm>
            <a:off x="3928228" y="1189369"/>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Content Placeholder 2"/>
          <p:cNvSpPr>
            <a:spLocks noGrp="1"/>
          </p:cNvSpPr>
          <p:nvPr>
            <p:ph idx="1"/>
          </p:nvPr>
        </p:nvSpPr>
        <p:spPr>
          <a:xfrm>
            <a:off x="419100" y="1600200"/>
            <a:ext cx="8343900" cy="3352800"/>
          </a:xfrm>
        </p:spPr>
        <p:txBody>
          <a:bodyPr>
            <a:noAutofit/>
          </a:bodyPr>
          <a:lstStyle/>
          <a:p>
            <a:pPr marL="342900" lvl="1" indent="-342900">
              <a:buFont typeface="Wingdings" panose="05000000000000000000" pitchFamily="2" charset="2"/>
              <a:buChar char="q"/>
            </a:pPr>
            <a:r>
              <a:rPr lang="en-US" dirty="0"/>
              <a:t>Add a 2-bit field called </a:t>
            </a:r>
            <a:r>
              <a:rPr lang="en-US" u="sng" dirty="0"/>
              <a:t>BF Training Type</a:t>
            </a:r>
            <a:r>
              <a:rPr lang="en-US" dirty="0"/>
              <a:t> into the DMG Beam Refinement element to indicate whether the following BF training is SISO, SU-MIMO or MU-MIMO BF training.</a:t>
            </a:r>
          </a:p>
          <a:p>
            <a:pPr marL="742950" lvl="2" indent="-342900">
              <a:buFont typeface="Wingdings" panose="05000000000000000000" pitchFamily="2" charset="2"/>
              <a:buChar char="§"/>
            </a:pPr>
            <a:r>
              <a:rPr lang="en-US" sz="2000" dirty="0"/>
              <a:t>0: SISO BF training</a:t>
            </a:r>
          </a:p>
          <a:p>
            <a:pPr marL="742950" lvl="2" indent="-342900">
              <a:buFont typeface="Wingdings" panose="05000000000000000000" pitchFamily="2" charset="2"/>
              <a:buChar char="§"/>
            </a:pPr>
            <a:r>
              <a:rPr lang="en-US" sz="2000" dirty="0"/>
              <a:t>1: SU-MIMO BF training</a:t>
            </a:r>
          </a:p>
          <a:p>
            <a:pPr marL="742950" lvl="2" indent="-342900">
              <a:buFont typeface="Wingdings" panose="05000000000000000000" pitchFamily="2" charset="2"/>
              <a:buChar char="§"/>
            </a:pPr>
            <a:r>
              <a:rPr lang="en-US" sz="2000" dirty="0"/>
              <a:t>2: MU-MIMO BF training</a:t>
            </a:r>
          </a:p>
          <a:p>
            <a:pPr marL="742950" lvl="2" indent="-342900">
              <a:buFont typeface="Wingdings" panose="05000000000000000000" pitchFamily="2" charset="2"/>
              <a:buChar char="§"/>
            </a:pPr>
            <a:r>
              <a:rPr lang="en-US" sz="2000" dirty="0"/>
              <a:t>3: </a:t>
            </a:r>
            <a:r>
              <a:rPr lang="en-US" sz="2000" dirty="0" smtClean="0"/>
              <a:t>reserved</a:t>
            </a:r>
          </a:p>
          <a:p>
            <a:pPr marL="742950" lvl="2" indent="-342900">
              <a:buFont typeface="Wingdings" panose="05000000000000000000" pitchFamily="2" charset="2"/>
              <a:buChar char="§"/>
            </a:pPr>
            <a:endParaRPr lang="en-US" sz="2000" dirty="0"/>
          </a:p>
          <a:p>
            <a:pPr marL="342900" lvl="1" indent="-342900">
              <a:buFont typeface="Wingdings" panose="05000000000000000000" pitchFamily="2" charset="2"/>
              <a:buChar char="q"/>
            </a:pPr>
            <a:r>
              <a:rPr lang="en-US" dirty="0" smtClean="0"/>
              <a:t>The spec text proposal is provided in 18/0681r0.</a:t>
            </a:r>
            <a:endParaRPr lang="en-US" dirty="0"/>
          </a:p>
          <a:p>
            <a:pPr marL="742950" lvl="2" indent="-342900">
              <a:buFont typeface="Wingdings" panose="05000000000000000000" pitchFamily="2" charset="2"/>
              <a:buChar char="§"/>
            </a:pPr>
            <a:endParaRPr lang="en-US" sz="2000" dirty="0"/>
          </a:p>
          <a:p>
            <a:pPr marL="800100" lvl="2" indent="-400050">
              <a:buFont typeface="Wingdings" panose="05000000000000000000" pitchFamily="2" charset="2"/>
              <a:buChar char="§"/>
            </a:pPr>
            <a:endParaRPr lang="en-US" sz="1800" dirty="0"/>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4168894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723842"/>
          </a:xfrm>
        </p:spPr>
        <p:txBody>
          <a:bodyPr/>
          <a:lstStyle/>
          <a:p>
            <a:r>
              <a:rPr lang="en-SG" dirty="0" smtClean="0"/>
              <a:t>Reference</a:t>
            </a:r>
            <a:endParaRPr lang="en-US" dirty="0"/>
          </a:p>
        </p:txBody>
      </p:sp>
      <p:sp>
        <p:nvSpPr>
          <p:cNvPr id="4" name="Footer Placeholder 3"/>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Lei Huang (Panasonic)</a:t>
            </a:r>
            <a:endPar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0FF88134-36A3-492E-B6B5-2F4703E76746}"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Date Placeholder 5"/>
          <p:cNvSpPr>
            <a:spLocks noGrp="1"/>
          </p:cNvSpPr>
          <p:nvPr>
            <p:ph type="dt" sz="half" idx="2"/>
          </p:nvPr>
        </p:nvSpPr>
        <p:spPr>
          <a:xfrm>
            <a:off x="696913" y="332601"/>
            <a:ext cx="1045158" cy="276999"/>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April 2018</a:t>
            </a:r>
            <a:endParaRPr kumimoji="0" lang="en-US" altLang="ko-KR"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cxnSp>
        <p:nvCxnSpPr>
          <p:cNvPr id="12" name="Straight Connector 11"/>
          <p:cNvCxnSpPr/>
          <p:nvPr/>
        </p:nvCxnSpPr>
        <p:spPr>
          <a:xfrm>
            <a:off x="3928228" y="1189369"/>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Content Placeholder 2"/>
          <p:cNvSpPr>
            <a:spLocks noGrp="1"/>
          </p:cNvSpPr>
          <p:nvPr>
            <p:ph idx="1"/>
          </p:nvPr>
        </p:nvSpPr>
        <p:spPr>
          <a:xfrm>
            <a:off x="419100" y="1600200"/>
            <a:ext cx="8305800" cy="2514600"/>
          </a:xfrm>
        </p:spPr>
        <p:txBody>
          <a:bodyPr>
            <a:noAutofit/>
          </a:bodyPr>
          <a:lstStyle/>
          <a:p>
            <a:pPr marL="514350" lvl="1" indent="-457200">
              <a:buFont typeface="+mj-lt"/>
              <a:buAutoNum type="arabicParenR"/>
            </a:pPr>
            <a:r>
              <a:rPr lang="en-US" sz="2200" dirty="0"/>
              <a:t>Draft P802.11ay_D1.1</a:t>
            </a:r>
          </a:p>
          <a:p>
            <a:pPr marL="800100" lvl="2" indent="-400050">
              <a:buFont typeface="Wingdings" panose="05000000000000000000" pitchFamily="2" charset="2"/>
              <a:buChar char="§"/>
            </a:pPr>
            <a:endParaRPr lang="en-US" sz="1800" dirty="0"/>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3203226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37095</TotalTime>
  <Words>686</Words>
  <Application>Microsoft Office PowerPoint</Application>
  <PresentationFormat>On-screen Show (4:3)</PresentationFormat>
  <Paragraphs>101</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맑은 고딕</vt:lpstr>
      <vt:lpstr>MS PGothic</vt:lpstr>
      <vt:lpstr>Arial</vt:lpstr>
      <vt:lpstr>Calibri</vt:lpstr>
      <vt:lpstr>Times New Roman</vt:lpstr>
      <vt:lpstr>Wingdings</vt:lpstr>
      <vt:lpstr>802-11-Submission</vt:lpstr>
      <vt:lpstr>Clarification on TXSS Sector List Feedback</vt:lpstr>
      <vt:lpstr>Introduction</vt:lpstr>
      <vt:lpstr>TXSS Sector List Feedback for SISO BF</vt:lpstr>
      <vt:lpstr>TXSS Sector List Feedback for SU-MIMO BF</vt:lpstr>
      <vt:lpstr>TXSS Sector List Feedback for MU-MIMO BF</vt:lpstr>
      <vt:lpstr>Problem Statement</vt:lpstr>
      <vt:lpstr>Proposal</vt:lpstr>
      <vt:lpstr>Reference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lastModifiedBy>Lei Huang</cp:lastModifiedBy>
  <cp:revision>2214</cp:revision>
  <cp:lastPrinted>2014-11-04T15:04:57Z</cp:lastPrinted>
  <dcterms:created xsi:type="dcterms:W3CDTF">2007-04-17T18:10:23Z</dcterms:created>
  <dcterms:modified xsi:type="dcterms:W3CDTF">2018-04-25T03:36:25Z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