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04"/>
  </p:notesMasterIdLst>
  <p:handoutMasterIdLst>
    <p:handoutMasterId r:id="rId105"/>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83" r:id="rId33"/>
    <p:sldId id="932" r:id="rId34"/>
    <p:sldId id="933" r:id="rId35"/>
    <p:sldId id="936" r:id="rId36"/>
    <p:sldId id="934" r:id="rId37"/>
    <p:sldId id="935" r:id="rId38"/>
    <p:sldId id="937" r:id="rId39"/>
    <p:sldId id="938" r:id="rId40"/>
    <p:sldId id="939" r:id="rId41"/>
    <p:sldId id="940" r:id="rId42"/>
    <p:sldId id="941" r:id="rId43"/>
    <p:sldId id="975" r:id="rId44"/>
    <p:sldId id="976" r:id="rId45"/>
    <p:sldId id="977" r:id="rId46"/>
    <p:sldId id="942" r:id="rId47"/>
    <p:sldId id="944" r:id="rId48"/>
    <p:sldId id="945" r:id="rId49"/>
    <p:sldId id="946" r:id="rId50"/>
    <p:sldId id="947" r:id="rId51"/>
    <p:sldId id="948" r:id="rId52"/>
    <p:sldId id="943" r:id="rId53"/>
    <p:sldId id="920" r:id="rId54"/>
    <p:sldId id="949" r:id="rId55"/>
    <p:sldId id="950" r:id="rId56"/>
    <p:sldId id="951" r:id="rId57"/>
    <p:sldId id="952" r:id="rId58"/>
    <p:sldId id="953" r:id="rId59"/>
    <p:sldId id="954" r:id="rId60"/>
    <p:sldId id="955" r:id="rId61"/>
    <p:sldId id="956" r:id="rId62"/>
    <p:sldId id="957" r:id="rId63"/>
    <p:sldId id="958" r:id="rId64"/>
    <p:sldId id="959" r:id="rId65"/>
    <p:sldId id="963" r:id="rId66"/>
    <p:sldId id="964" r:id="rId67"/>
    <p:sldId id="960" r:id="rId68"/>
    <p:sldId id="971" r:id="rId69"/>
    <p:sldId id="972" r:id="rId70"/>
    <p:sldId id="973" r:id="rId71"/>
    <p:sldId id="974" r:id="rId72"/>
    <p:sldId id="985" r:id="rId73"/>
    <p:sldId id="986" r:id="rId74"/>
    <p:sldId id="859" r:id="rId75"/>
    <p:sldId id="907" r:id="rId76"/>
    <p:sldId id="965" r:id="rId77"/>
    <p:sldId id="966" r:id="rId78"/>
    <p:sldId id="967" r:id="rId79"/>
    <p:sldId id="968" r:id="rId80"/>
    <p:sldId id="902" r:id="rId81"/>
    <p:sldId id="903" r:id="rId82"/>
    <p:sldId id="904" r:id="rId83"/>
    <p:sldId id="984" r:id="rId84"/>
    <p:sldId id="980" r:id="rId85"/>
    <p:sldId id="981" r:id="rId86"/>
    <p:sldId id="982" r:id="rId87"/>
    <p:sldId id="899" r:id="rId88"/>
    <p:sldId id="900" r:id="rId89"/>
    <p:sldId id="901" r:id="rId90"/>
    <p:sldId id="912" r:id="rId91"/>
    <p:sldId id="877" r:id="rId92"/>
    <p:sldId id="876" r:id="rId93"/>
    <p:sldId id="869" r:id="rId94"/>
    <p:sldId id="880" r:id="rId95"/>
    <p:sldId id="881" r:id="rId96"/>
    <p:sldId id="970" r:id="rId97"/>
    <p:sldId id="969" r:id="rId98"/>
    <p:sldId id="895" r:id="rId99"/>
    <p:sldId id="873" r:id="rId100"/>
    <p:sldId id="868" r:id="rId101"/>
    <p:sldId id="874" r:id="rId102"/>
    <p:sldId id="305" r:id="rId10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96" d="100"/>
          <a:sy n="96" d="100"/>
        </p:scale>
        <p:origin x="1382"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mailto:Mohamad.Al-Kalaa@fda.hhs.gov"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a:t>
            </a:r>
            <a:r>
              <a:rPr lang="en-US" dirty="0" smtClean="0">
                <a:solidFill>
                  <a:schemeClr val="accent6"/>
                </a:solidFill>
              </a:rPr>
              <a:t>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a:t>
            </a:r>
            <a:r>
              <a:rPr lang="en-US" b="0" dirty="0" smtClean="0">
                <a:solidFill>
                  <a:schemeClr val="accent2">
                    <a:lumMod val="50000"/>
                  </a:schemeClr>
                </a:solidFill>
              </a:rPr>
              <a:t>May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4619790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June</a:t>
            </a:r>
          </a:p>
          <a:p>
            <a:pPr lvl="2"/>
            <a:r>
              <a:rPr lang="en-AU" dirty="0" smtClean="0"/>
              <a:t>Participation by Wi-Fi stakeholders</a:t>
            </a:r>
          </a:p>
          <a:p>
            <a:pPr lvl="2"/>
            <a:r>
              <a:rPr lang="en-AU" dirty="0" smtClean="0"/>
              <a:t>Potential LS’s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220"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221"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194"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dirty="0"/>
              <a:t>(later identified as BRAN(17)000062) </a:t>
            </a:r>
            <a:r>
              <a:rPr lang="en-GB" i="1" dirty="0"/>
              <a:t>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478049"/>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a:t>
                      </a:r>
                      <a:r>
                        <a:rPr lang="en-GB" sz="1800" kern="1200" dirty="0" smtClean="0">
                          <a:solidFill>
                            <a:schemeClr val="dk1"/>
                          </a:solidFill>
                          <a:effectLst/>
                          <a:latin typeface="+mn-lt"/>
                          <a:ea typeface="+mn-ea"/>
                          <a:cs typeface="+mn-cs"/>
                        </a:rPr>
                        <a:t>72 dBm</a:t>
                      </a:r>
                      <a:endParaRPr lang="en-GB" sz="1800" kern="1200" dirty="0" smtClean="0">
                        <a:solidFill>
                          <a:schemeClr val="dk1"/>
                        </a:solidFill>
                        <a:effectLst/>
                        <a:latin typeface="+mn-lt"/>
                        <a:ea typeface="+mn-ea"/>
                        <a:cs typeface="+mn-cs"/>
                      </a:endParaRP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a:t>
                      </a:r>
                      <a:r>
                        <a:rPr lang="en-GB" sz="1800" kern="1200" dirty="0" smtClean="0">
                          <a:solidFill>
                            <a:schemeClr val="dk1"/>
                          </a:solidFill>
                          <a:effectLst/>
                          <a:latin typeface="+mn-lt"/>
                          <a:ea typeface="+mn-ea"/>
                          <a:cs typeface="+mn-cs"/>
                        </a:rPr>
                        <a:t>62 dBm </a:t>
                      </a:r>
                      <a:r>
                        <a:rPr lang="en-GB" sz="1800" kern="1200" dirty="0" smtClean="0">
                          <a:solidFill>
                            <a:schemeClr val="dk1"/>
                          </a:solidFill>
                          <a:effectLst/>
                          <a:latin typeface="+mn-lt"/>
                          <a:ea typeface="+mn-ea"/>
                          <a:cs typeface="+mn-cs"/>
                        </a:rPr>
                        <a:t>(dual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a:t>
                      </a:r>
                      <a:r>
                        <a:rPr lang="en-GB" sz="1800" kern="1200" dirty="0" smtClean="0">
                          <a:solidFill>
                            <a:schemeClr val="dk1"/>
                          </a:solidFill>
                          <a:effectLst/>
                          <a:latin typeface="+mn-lt"/>
                          <a:ea typeface="+mn-ea"/>
                          <a:cs typeface="+mn-cs"/>
                        </a:rPr>
                        <a:t>72 dBm</a:t>
                      </a:r>
                      <a:endParaRPr lang="en-GB" sz="1800" kern="1200" dirty="0" smtClean="0">
                        <a:solidFill>
                          <a:schemeClr val="dk1"/>
                        </a:solidFill>
                        <a:effectLst/>
                        <a:latin typeface="+mn-lt"/>
                        <a:ea typeface="+mn-ea"/>
                        <a:cs typeface="+mn-cs"/>
                      </a:endParaRP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a:t>
                      </a:r>
                      <a:r>
                        <a:rPr lang="en-GB" sz="1800" kern="1200" dirty="0" smtClean="0">
                          <a:solidFill>
                            <a:schemeClr val="dk1"/>
                          </a:solidFill>
                          <a:effectLst/>
                          <a:latin typeface="+mn-lt"/>
                          <a:ea typeface="+mn-ea"/>
                          <a:cs typeface="+mn-cs"/>
                        </a:rPr>
                        <a:t>dBm (dual </a:t>
                      </a:r>
                      <a:r>
                        <a:rPr lang="en-GB" sz="1800" kern="1200" dirty="0" smtClean="0">
                          <a:solidFill>
                            <a:schemeClr val="dk1"/>
                          </a:solidFill>
                          <a:effectLst/>
                          <a:latin typeface="+mn-lt"/>
                          <a:ea typeface="+mn-ea"/>
                          <a:cs typeface="+mn-cs"/>
                        </a:rPr>
                        <a:t>threshold)</a:t>
                      </a: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a:t>
            </a:r>
            <a:r>
              <a:rPr lang="en-AU" dirty="0" smtClean="0"/>
              <a:t>results, documented in </a:t>
            </a:r>
            <a:r>
              <a:rPr lang="en-US" dirty="0"/>
              <a:t>in </a:t>
            </a:r>
            <a:r>
              <a:rPr lang="en-AU" dirty="0"/>
              <a:t>BRAN(18)097016r1 &amp; </a:t>
            </a:r>
            <a:r>
              <a:rPr lang="en-AU" dirty="0" smtClean="0"/>
              <a:t>BRAN(18)097017, of </a:t>
            </a:r>
            <a:r>
              <a:rPr lang="en-AU" dirty="0" smtClean="0"/>
              <a:t>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It was hoped that the </a:t>
            </a:r>
            <a:r>
              <a:rPr lang="en-AU" dirty="0" err="1" smtClean="0"/>
              <a:t>Coex</a:t>
            </a:r>
            <a:r>
              <a:rPr lang="en-AU" dirty="0" smtClean="0"/>
              <a:t> ad hoc </a:t>
            </a:r>
            <a:r>
              <a:rPr lang="en-AU" dirty="0" smtClean="0"/>
              <a:t>would </a:t>
            </a:r>
            <a:r>
              <a:rPr lang="en-AU" dirty="0" smtClean="0"/>
              <a:t>hear a response from the authors of </a:t>
            </a:r>
            <a:r>
              <a:rPr lang="en-US" dirty="0" smtClean="0">
                <a:hlinkClick r:id="rId2" action="ppaction://hlinkfile"/>
              </a:rPr>
              <a:t>11-17/348r1</a:t>
            </a:r>
            <a:endParaRPr lang="en-US" dirty="0" smtClean="0"/>
          </a:p>
          <a:p>
            <a:pPr lvl="1"/>
            <a:r>
              <a:rPr lang="en-US" dirty="0" smtClean="0"/>
              <a:t>The authors decided not to present today; instead they</a:t>
            </a:r>
            <a:r>
              <a:rPr lang="en-US" dirty="0" smtClean="0"/>
              <a:t> sent the Chair an e-mail commenting on the different approaches and results</a:t>
            </a:r>
          </a:p>
          <a:p>
            <a:pPr lvl="1"/>
            <a:r>
              <a:rPr lang="en-US" dirty="0" smtClean="0"/>
              <a:t>The authors concluded that results of the different simulations do not contradict  each other</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authors concluded that results of the different simulations do not contradict  each </a:t>
            </a:r>
            <a:r>
              <a:rPr lang="en-US" dirty="0" smtClean="0"/>
              <a:t>other</a:t>
            </a:r>
            <a:endParaRPr lang="en-AU" dirty="0"/>
          </a:p>
        </p:txBody>
      </p:sp>
      <p:sp>
        <p:nvSpPr>
          <p:cNvPr id="3" name="Content Placeholder 2"/>
          <p:cNvSpPr>
            <a:spLocks noGrp="1"/>
          </p:cNvSpPr>
          <p:nvPr>
            <p:ph idx="1"/>
          </p:nvPr>
        </p:nvSpPr>
        <p:spPr>
          <a:xfrm>
            <a:off x="685800" y="1676400"/>
            <a:ext cx="7772400" cy="4114800"/>
          </a:xfrm>
        </p:spPr>
        <p:txBody>
          <a:bodyPr/>
          <a:lstStyle/>
          <a:p>
            <a:r>
              <a:rPr lang="en-US" dirty="0"/>
              <a:t>Yuichi </a:t>
            </a:r>
            <a:r>
              <a:rPr lang="en-US" dirty="0" smtClean="0"/>
              <a:t>Morioka wrote in an e-mail to the Chair:</a:t>
            </a:r>
            <a:endParaRPr lang="en-AU" dirty="0"/>
          </a:p>
          <a:p>
            <a:pPr lvl="1"/>
            <a:r>
              <a:rPr lang="en-US" i="1" dirty="0" smtClean="0"/>
              <a:t>At </a:t>
            </a:r>
            <a:r>
              <a:rPr lang="en-US" i="1" dirty="0"/>
              <a:t>the moment we do not plan to submit additional results to </a:t>
            </a:r>
            <a:r>
              <a:rPr lang="en-US" i="1" dirty="0" smtClean="0"/>
              <a:t>Warsaw. We </a:t>
            </a:r>
            <a:r>
              <a:rPr lang="en-US" i="1" dirty="0"/>
              <a:t>are hoping for other members to contribute with other </a:t>
            </a:r>
            <a:r>
              <a:rPr lang="en-US" i="1" dirty="0" smtClean="0"/>
              <a:t>analysis</a:t>
            </a:r>
            <a:endParaRPr lang="en-AU" i="1" dirty="0"/>
          </a:p>
          <a:p>
            <a:pPr lvl="1"/>
            <a:r>
              <a:rPr lang="en-US" i="1" dirty="0" smtClean="0"/>
              <a:t>We </a:t>
            </a:r>
            <a:r>
              <a:rPr lang="en-US" i="1" dirty="0"/>
              <a:t>are aware of the presentation by Ericsson and have been in discussions with them on our </a:t>
            </a:r>
            <a:r>
              <a:rPr lang="en-US" i="1" dirty="0" smtClean="0"/>
              <a:t>findings. We </a:t>
            </a:r>
            <a:r>
              <a:rPr lang="en-US" i="1" dirty="0"/>
              <a:t>do not think we are contradicting with each other but expressing different things viewed from a different </a:t>
            </a:r>
            <a:r>
              <a:rPr lang="en-US" i="1" dirty="0" smtClean="0"/>
              <a:t>angle:</a:t>
            </a:r>
            <a:endParaRPr lang="en-AU" i="1" dirty="0"/>
          </a:p>
          <a:p>
            <a:pPr lvl="2"/>
            <a:r>
              <a:rPr lang="en-US" i="1" dirty="0" smtClean="0"/>
              <a:t>Our </a:t>
            </a:r>
            <a:r>
              <a:rPr lang="en-US" i="1" dirty="0"/>
              <a:t>finding show that when the medium is at higher loads, devices with a higher ED threshold start to eat up medium that would of been allocated to devices with a lower ED threshold.  Hence, it is not beneficial to lower the threshold in such scenario. </a:t>
            </a:r>
            <a:endParaRPr lang="en-AU" i="1" dirty="0"/>
          </a:p>
          <a:p>
            <a:pPr lvl="2"/>
            <a:r>
              <a:rPr lang="en-US" i="1" dirty="0"/>
              <a:t>Ericsson’s finding show that when the medium is at lower loads, devices with a lower ED threshold would perform better because it would be transmitting at a cleaner medium. Hence, it is beneficial to lower the threshold in such scenario.</a:t>
            </a:r>
            <a:endParaRPr lang="en-AU" i="1" dirty="0"/>
          </a:p>
          <a:p>
            <a:pPr lvl="1"/>
            <a:r>
              <a:rPr lang="en-US" i="1" dirty="0"/>
              <a:t> </a:t>
            </a:r>
            <a:r>
              <a:rPr lang="en-US" i="1" dirty="0" smtClean="0"/>
              <a:t>These </a:t>
            </a:r>
            <a:r>
              <a:rPr lang="en-US" i="1" dirty="0"/>
              <a:t>two findings I do not think contradict with one another, and it is just a matter of opinion what the likely scenario would </a:t>
            </a:r>
            <a:r>
              <a:rPr lang="en-US" i="1" dirty="0" smtClean="0"/>
              <a:t>be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17711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0867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6061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736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12172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38273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802.11 &amp; LTE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76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2"/>
            <a:r>
              <a:rPr lang="en-AU" dirty="0" smtClean="0"/>
              <a:t>See following pages</a:t>
            </a:r>
          </a:p>
          <a:p>
            <a:pPr lvl="1"/>
            <a:r>
              <a:rPr lang="en-AU" dirty="0" smtClean="0"/>
              <a:t>The 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6342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a:t>
            </a:r>
            <a:r>
              <a:rPr lang="en-AU" dirty="0"/>
              <a:t>LS from IEEE 802.11 WG to ETSI </a:t>
            </a:r>
            <a:r>
              <a:rPr lang="en-AU" dirty="0" smtClean="0"/>
              <a:t>BRAN supports a combination of Alt 3 &amp; Alt 2</a:t>
            </a:r>
            <a:endParaRPr lang="en-AU" dirty="0"/>
          </a:p>
        </p:txBody>
      </p:sp>
      <p:sp>
        <p:nvSpPr>
          <p:cNvPr id="3" name="Content Placeholder 2"/>
          <p:cNvSpPr>
            <a:spLocks noGrp="1"/>
          </p:cNvSpPr>
          <p:nvPr>
            <p:ph idx="1"/>
          </p:nvPr>
        </p:nvSpPr>
        <p:spPr/>
        <p:txBody>
          <a:bodyPr/>
          <a:lstStyle/>
          <a:p>
            <a:r>
              <a:rPr lang="en-AU" dirty="0"/>
              <a:t>Broad outline of proposed LS</a:t>
            </a:r>
          </a:p>
          <a:p>
            <a:pPr lvl="1"/>
            <a:r>
              <a:rPr lang="en-AU" i="1" dirty="0"/>
              <a:t>The WG has been made aware of the discussions at the last ETSI BRAN meeting related to refinements to adaptivity in EN 301 </a:t>
            </a:r>
            <a:r>
              <a:rPr lang="en-AU" i="1" dirty="0" smtClean="0"/>
              <a:t>893</a:t>
            </a:r>
          </a:p>
          <a:p>
            <a:pPr lvl="2"/>
            <a:r>
              <a:rPr lang="en-AU" i="1" dirty="0" smtClean="0"/>
              <a:t>Define the four Alternatives</a:t>
            </a:r>
            <a:endParaRPr lang="en-AU" i="1" dirty="0"/>
          </a:p>
          <a:p>
            <a:pPr lvl="1"/>
            <a:r>
              <a:rPr lang="en-GB" i="1" dirty="0"/>
              <a:t>The IEEE 802.11 WG does not support Alt 1, which represents the status quo in EN 301 893, and does not allow IEEE 802.11ax to use the traditional and well proven dual threshold mechanism used by IEEE 802.11a/n/ac in the 5GHz band since 1999.</a:t>
            </a:r>
            <a:endParaRPr lang="en-AU" sz="1600" i="1" dirty="0"/>
          </a:p>
          <a:p>
            <a:pPr lvl="1"/>
            <a:r>
              <a:rPr lang="en-GB" i="1" dirty="0"/>
              <a:t>The IEEE 802.11 WG also does not support Alt 4, because it effectively allows LTE based equipment to ignore IEEE 802.11a/n/ac/</a:t>
            </a:r>
            <a:r>
              <a:rPr lang="en-GB" i="1" dirty="0" err="1"/>
              <a:t>ax</a:t>
            </a:r>
            <a:r>
              <a:rPr lang="en-GB" i="1" dirty="0"/>
              <a:t> equipment up to ED of -62dBm, which 3GPP RAN1 simulations show does not promote fair coexistence between IEEE 802.11 and LAA systems</a:t>
            </a:r>
            <a:r>
              <a:rPr lang="en-GB" i="1" dirty="0" smtClean="0"/>
              <a:t>.</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79022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AU" i="1" dirty="0"/>
          </a:p>
          <a:p>
            <a:pPr lvl="1"/>
            <a:r>
              <a:rPr lang="en-GB" i="1" dirty="0"/>
              <a:t>It is the view of the IEEE 802.11 WG that both Alt 2 &amp; Alt 3 have merit because they both allow IEEE 802.11ax to use the traditional dual threshold mechanism.</a:t>
            </a:r>
            <a:endParaRPr lang="en-AU" sz="1600" i="1" dirty="0"/>
          </a:p>
          <a:p>
            <a:pPr lvl="1"/>
            <a:r>
              <a:rPr lang="en-GB" i="1" dirty="0"/>
              <a:t>Alt 2 is particularly attractive because it recognises the “market reality” that IEEE 802.11ax will specify the use of dual thresholds and documents a commitment by all stakeholders to undertake and act upon proper scientific investigation of coexistence in future revisions of EN 301 </a:t>
            </a:r>
            <a:r>
              <a:rPr lang="en-GB" i="1" dirty="0" smtClean="0"/>
              <a:t>893</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126103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smtClean="0"/>
          </a:p>
          <a:p>
            <a:pPr lvl="1"/>
            <a:r>
              <a:rPr lang="en-GB" i="1" dirty="0" smtClean="0"/>
              <a:t>However</a:t>
            </a:r>
            <a:r>
              <a:rPr lang="en-GB" i="1" dirty="0"/>
              <a:t>, Alt 2 has a practical difficulty in that the revised EN 301 803 can’t use the same method as the current version to reference IEEE </a:t>
            </a:r>
            <a:r>
              <a:rPr lang="en-GB" i="1" dirty="0" smtClean="0"/>
              <a:t>802.11ax</a:t>
            </a:r>
          </a:p>
          <a:p>
            <a:pPr lvl="1"/>
            <a:r>
              <a:rPr lang="en-GB" i="1" dirty="0" smtClean="0"/>
              <a:t>The </a:t>
            </a:r>
            <a:r>
              <a:rPr lang="en-GB" i="1" dirty="0"/>
              <a:t>problem is that IEEE 802.11ax will not be ratified for a number of years and so cannot be easily referenced by an ETSI standard in the </a:t>
            </a:r>
            <a:r>
              <a:rPr lang="en-GB" i="1" dirty="0" smtClean="0"/>
              <a:t>meantime.</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892710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p>
          <a:p>
            <a:pPr lvl="1"/>
            <a:r>
              <a:rPr lang="en-GB" i="1" dirty="0" smtClean="0"/>
              <a:t>Alt </a:t>
            </a:r>
            <a:r>
              <a:rPr lang="en-GB" i="1" dirty="0"/>
              <a:t>2 is also problematic in that it does not have the flexibility to allow IEEE 802.11 equipment to choose to use the single threshold mechanism in those situations where any future scientific investigation suggests it might makes </a:t>
            </a:r>
            <a:r>
              <a:rPr lang="en-GB" i="1" dirty="0" smtClean="0"/>
              <a:t>sense</a:t>
            </a:r>
          </a:p>
          <a:p>
            <a:pPr lvl="1"/>
            <a:r>
              <a:rPr lang="en-GB" i="1" dirty="0" smtClean="0"/>
              <a:t>Similarly</a:t>
            </a:r>
            <a:r>
              <a:rPr lang="en-GB" i="1" dirty="0"/>
              <a:t>, it does not allow non-IEEE 802.11 equipment to use the dual threshold mechanism in situations it might make </a:t>
            </a:r>
            <a:r>
              <a:rPr lang="en-GB" i="1" dirty="0" smtClean="0"/>
              <a:t>sense</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65493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a:p>
          <a:p>
            <a:pPr lvl="1"/>
            <a:r>
              <a:rPr lang="en-GB" i="1" dirty="0"/>
              <a:t>The 802.11 WG suggests that ETSI BRAN consider adopting Alt3, which resolves these practical difficulties, but with the addition of the motivation and understanding from Alt 2, namely that:</a:t>
            </a:r>
            <a:endParaRPr lang="en-AU" sz="1600" i="1" dirty="0"/>
          </a:p>
          <a:p>
            <a:pPr lvl="2"/>
            <a:r>
              <a:rPr lang="en-GB" i="1" dirty="0"/>
              <a:t>Alt 3 is justified as representing the “market reality” that IEEE 802.11ax is being specified to use dual thresholds</a:t>
            </a:r>
            <a:endParaRPr lang="en-AU" sz="1400" i="1" dirty="0"/>
          </a:p>
          <a:p>
            <a:pPr lvl="2"/>
            <a:r>
              <a:rPr lang="en-GB" i="1" dirty="0"/>
              <a:t>Alt 3 is adopted on the understanding that further scientific evaluations of coexistence will be undertaken to better inform future revisions of EN 301 </a:t>
            </a:r>
            <a:r>
              <a:rPr lang="en-GB" i="1" dirty="0" smtClean="0"/>
              <a:t>893</a:t>
            </a:r>
            <a:endParaRPr lang="en-AU" sz="1600" i="1" dirty="0"/>
          </a:p>
          <a:p>
            <a:pPr lvl="1"/>
            <a:r>
              <a:rPr lang="en-GB" i="1" dirty="0"/>
              <a:t>The 802.11 WG thanks ETSI BRAN for its efforts in ensuring that there is good balance between fair coexistence between all technologies operating in the 5GHz band and efficient use of the </a:t>
            </a:r>
            <a:r>
              <a:rPr lang="en-GB" i="1" dirty="0" smtClean="0"/>
              <a:t>band</a:t>
            </a:r>
          </a:p>
          <a:p>
            <a:pPr lvl="1"/>
            <a:r>
              <a:rPr lang="en-GB" i="1" dirty="0" smtClean="0"/>
              <a:t>We </a:t>
            </a:r>
            <a:r>
              <a:rPr lang="en-GB" i="1" dirty="0"/>
              <a:t>look forward to hearing the result of your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695440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995879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4649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396636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559931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806723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a:t>
            </a:r>
            <a:r>
              <a:rPr lang="en-AU" dirty="0" smtClean="0"/>
              <a:t> </a:t>
            </a:r>
            <a:r>
              <a:rPr lang="en-AU" dirty="0" smtClean="0"/>
              <a:t>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6156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a:t>
            </a:r>
            <a:r>
              <a:rPr lang="en-AU" dirty="0" smtClean="0"/>
              <a:t>discussions </a:t>
            </a:r>
            <a:r>
              <a:rPr lang="en-AU" dirty="0" smtClean="0"/>
              <a:t>about </a:t>
            </a:r>
            <a:r>
              <a:rPr lang="en-AU" i="1" dirty="0" smtClean="0"/>
              <a:t>blocking energy </a:t>
            </a:r>
            <a:r>
              <a:rPr lang="en-AU" dirty="0" smtClean="0"/>
              <a:t>in ESTI BRAN over a number of </a:t>
            </a:r>
            <a:r>
              <a:rPr lang="en-AU" dirty="0" smtClean="0"/>
              <a:t>years, </a:t>
            </a:r>
            <a:r>
              <a:rPr lang="en-AU" dirty="0" smtClean="0"/>
              <a:t>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382756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a:t>
            </a:r>
            <a:r>
              <a:rPr lang="en-AU" dirty="0" smtClean="0"/>
              <a:t>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216"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a:t>
            </a:r>
            <a:r>
              <a:rPr lang="en-AU" i="1" dirty="0" smtClean="0"/>
              <a:t>unnecessary transmission </a:t>
            </a:r>
            <a:r>
              <a:rPr lang="en-AU" dirty="0" smtClean="0"/>
              <a:t>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t>
            </a:r>
            <a:r>
              <a:rPr lang="en-AU" i="1" dirty="0" smtClean="0"/>
              <a:t>authoritative source </a:t>
            </a:r>
            <a:r>
              <a:rPr lang="en-AU" dirty="0" smtClean="0"/>
              <a:t>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102124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390402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23716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39102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a:t>
            </a:r>
            <a:r>
              <a:rPr lang="en-GB" dirty="0" smtClean="0"/>
              <a:t>called </a:t>
            </a:r>
            <a:r>
              <a:rPr lang="en-GB" dirty="0" smtClean="0"/>
              <a:t>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144156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a:t>
            </a:r>
            <a:r>
              <a:rPr lang="en-AU" dirty="0" smtClean="0"/>
              <a:t>presentation from Ericsson </a:t>
            </a:r>
            <a:r>
              <a:rPr lang="en-AU" dirty="0" smtClean="0"/>
              <a:t>before the </a:t>
            </a:r>
            <a:r>
              <a:rPr lang="en-AU" i="1" dirty="0" smtClean="0"/>
              <a:t>blocking energy </a:t>
            </a:r>
            <a:r>
              <a:rPr lang="en-AU" dirty="0" smtClean="0"/>
              <a:t>discussion that was related to </a:t>
            </a:r>
            <a:r>
              <a:rPr lang="en-AU" i="1" dirty="0" smtClean="0"/>
              <a:t>blocking energy</a:t>
            </a:r>
          </a:p>
          <a:p>
            <a:pPr lvl="1"/>
            <a:r>
              <a:rPr lang="en-AU" dirty="0" smtClean="0"/>
              <a:t>It </a:t>
            </a:r>
            <a:r>
              <a:rPr lang="en-AU" dirty="0" smtClean="0"/>
              <a:t>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t>
            </a:r>
            <a:r>
              <a:rPr lang="en-AU" dirty="0" smtClean="0"/>
              <a:t>are indeed </a:t>
            </a:r>
            <a:r>
              <a:rPr lang="en-AU" dirty="0" smtClean="0"/>
              <a:t>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386040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76618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2"/>
            <a:r>
              <a:rPr lang="en-AU" dirty="0"/>
              <a:t>See following </a:t>
            </a:r>
            <a:r>
              <a:rPr lang="en-AU" dirty="0" smtClean="0"/>
              <a:t>pages</a:t>
            </a:r>
            <a:endParaRPr lang="en-AU" i="1" dirty="0" smtClean="0"/>
          </a:p>
          <a:p>
            <a:pPr lvl="1"/>
            <a:r>
              <a:rPr lang="en-AU" dirty="0" smtClean="0"/>
              <a:t>The 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286062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a:t>IEEE 802.11 WG has been made aware of discussions in BRAN#97 related to the use of blocking energy (also known as reservation signals) by some implementations of LAA, based on </a:t>
            </a:r>
            <a:r>
              <a:rPr lang="en-GB" i="1" dirty="0" smtClean="0"/>
              <a:t>BRAN(18)097010. They </a:t>
            </a:r>
            <a:r>
              <a:rPr lang="en-GB" i="1" dirty="0"/>
              <a:t>have been reviewed in detail in the IEEE 802.11 Coexistence Standing Committee.</a:t>
            </a:r>
            <a:endParaRPr lang="en-AU" sz="1600" i="1" dirty="0"/>
          </a:p>
          <a:p>
            <a:pPr lvl="1"/>
            <a:r>
              <a:rPr lang="en-GB" i="1" dirty="0"/>
              <a:t>IEEE 802 has previously expressed a position to 3GPP RAN1 in various Liaison Statements</a:t>
            </a:r>
            <a:r>
              <a:rPr lang="en-GB" i="1" baseline="30000" dirty="0"/>
              <a:t>,, </a:t>
            </a:r>
            <a:r>
              <a:rPr lang="en-GB" i="1" dirty="0"/>
              <a:t>in 2016 and 2017 that the unnecessary use of blocking energy by LAA should be both discouraged &amp; limited in length on the basis that any unnecessary transmissions will cause interference to other systems. </a:t>
            </a:r>
            <a:endParaRPr lang="en-GB" i="1" dirty="0" smtClean="0"/>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60562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GB" i="1" dirty="0" smtClean="0"/>
          </a:p>
          <a:p>
            <a:pPr lvl="1"/>
            <a:r>
              <a:rPr lang="en-GB" i="1" dirty="0" smtClean="0"/>
              <a:t>IEEE </a:t>
            </a:r>
            <a:r>
              <a:rPr lang="en-GB" i="1" dirty="0"/>
              <a:t>802’s position is supported by a Liaison Statement from 3GPPP RAN1 to IEEE 802 as far back as May 2016 in which 3GPP RAN1 states that the use of reservation signals </a:t>
            </a:r>
            <a:r>
              <a:rPr lang="en-AU" i="1" dirty="0"/>
              <a:t>is not necessary for good LAA performance and not using </a:t>
            </a:r>
            <a:r>
              <a:rPr lang="en-GB" i="1" dirty="0"/>
              <a:t>reservation signals </a:t>
            </a:r>
            <a:r>
              <a:rPr lang="en-AU" i="1" dirty="0"/>
              <a:t>is a viable implementation </a:t>
            </a:r>
            <a:r>
              <a:rPr lang="en-AU" i="1" dirty="0" smtClean="0"/>
              <a:t>option.</a:t>
            </a:r>
          </a:p>
          <a:p>
            <a:pPr lvl="1"/>
            <a:r>
              <a:rPr lang="en-AU" i="1" dirty="0" smtClean="0"/>
              <a:t>In </a:t>
            </a:r>
            <a:r>
              <a:rPr lang="en-GB" i="1" dirty="0"/>
              <a:t>the same Liaison Statement, 3GPP RAN1 states that the </a:t>
            </a:r>
            <a:r>
              <a:rPr lang="en-AU" i="1" dirty="0"/>
              <a:t>LAA specification does not even define </a:t>
            </a:r>
            <a:r>
              <a:rPr lang="en-GB" i="1" dirty="0"/>
              <a:t>reservation signals </a:t>
            </a:r>
            <a:r>
              <a:rPr lang="en-AU" i="1" dirty="0"/>
              <a:t>or their use, highlighting the unnecessary nature of their use by some LAA implementations.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53389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In a Liaison Statement to 3GPP RAN/RAN1 in March 2017, IEEE 802 accepted a compromise proposal in a Liaison Statement from 3GPP RAN1 in November 2016 to limit the length of any blocking energy by increasing the number of starting positions in LAA</a:t>
            </a:r>
          </a:p>
          <a:p>
            <a:pPr lvl="1"/>
            <a:r>
              <a:rPr lang="en-GB" i="1" dirty="0" smtClean="0"/>
              <a:t>Unfortunately, we understand that 3GPP RAN1 subsequently decided not to specify the additional starting positions for LAA, apparently because some vendors were concerned about the additional implementation complexity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4672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recent ETSI BRAN meeting results &amp; next meeting plans </a:t>
            </a:r>
          </a:p>
          <a:p>
            <a:pPr lvl="3"/>
            <a:r>
              <a:rPr lang="en-AU" dirty="0" smtClean="0"/>
              <a:t>Review recent 3GPP RAN1 activities</a:t>
            </a:r>
          </a:p>
          <a:p>
            <a:pPr lvl="3"/>
            <a:r>
              <a:rPr lang="en-AU" dirty="0" smtClean="0"/>
              <a:t>Discuss possibility of a </a:t>
            </a:r>
            <a:r>
              <a:rPr lang="en-AU" dirty="0"/>
              <a:t>coexistence workshop </a:t>
            </a:r>
            <a:r>
              <a:rPr lang="en-AU" dirty="0" smtClean="0"/>
              <a:t>with 3GPP</a:t>
            </a:r>
          </a:p>
          <a:p>
            <a:pPr lvl="3"/>
            <a:r>
              <a:rPr lang="en-AU" dirty="0" smtClean="0"/>
              <a:t>Follow up on WFA’s recent LS to 3GPP RAN4</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The current situation is that some vendors’ LAA equipment will transmit up to 0.5ms of what is essentially unnecessary noise at the start of every COT for the sole purpose of blocking access to the medium to other devices</a:t>
            </a:r>
          </a:p>
          <a:p>
            <a:pPr lvl="1"/>
            <a:r>
              <a:rPr lang="en-GB" i="1" dirty="0" smtClean="0"/>
              <a:t>This use of blocking energy by some LAA devices will cause interference to other devices attempting to use the medium, including IEEE 802.11 devices, and yet is not required for good performance of LAA according to 3GPP RAN1</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740842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endParaRPr lang="en-AU" i="1" dirty="0"/>
          </a:p>
          <a:p>
            <a:pPr lvl="1"/>
            <a:r>
              <a:rPr lang="en-GB" i="1" dirty="0"/>
              <a:t>IEEE 802.11 WG requests that ETSI BRAN take IEEE 802’s position into account when deciding how to deal with the blocking energy </a:t>
            </a:r>
            <a:r>
              <a:rPr lang="en-GB" i="1" dirty="0" smtClean="0"/>
              <a:t>issue</a:t>
            </a:r>
          </a:p>
          <a:p>
            <a:pPr lvl="1"/>
            <a:r>
              <a:rPr lang="en-GB" i="1" dirty="0" smtClean="0"/>
              <a:t>In </a:t>
            </a:r>
            <a:r>
              <a:rPr lang="en-GB" i="1" dirty="0"/>
              <a:t>particular, IEEE 802.11 WG requests that ETSI BRAN consider the viability of various options for strongly discouraging, or even banning, the use of blocking energy by LAA devices (as well as other devices) and restricting its length in the event blocking energy is </a:t>
            </a:r>
            <a:r>
              <a:rPr lang="en-GB" i="1" dirty="0" smtClean="0"/>
              <a:t>used</a:t>
            </a:r>
            <a:endParaRPr lang="en-AU" sz="1600" i="1" dirty="0"/>
          </a:p>
          <a:p>
            <a:pPr lvl="1"/>
            <a:r>
              <a:rPr lang="en-GB" i="1" dirty="0"/>
              <a:t>The IEEE 802.11 WG looks forward to hearing the result of ETSI BRAN’s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99378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8461038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a:t>
            </a:r>
            <a:r>
              <a:rPr lang="en-AU" dirty="0" smtClean="0"/>
              <a:t>22 Apr </a:t>
            </a:r>
            <a:r>
              <a:rPr lang="en-AU" dirty="0" smtClean="0"/>
              <a:t>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p>
          <a:p>
            <a:pPr lvl="2"/>
            <a:r>
              <a:rPr lang="en-AU" dirty="0" smtClean="0"/>
              <a:t>See </a:t>
            </a:r>
            <a:r>
              <a:rPr lang="en-US" dirty="0" smtClean="0"/>
              <a:t>11-18-0916-00</a:t>
            </a:r>
          </a:p>
          <a:p>
            <a:pPr lvl="1"/>
            <a:r>
              <a:rPr lang="en-US" dirty="0" smtClean="0"/>
              <a:t>The authors wer</a:t>
            </a:r>
            <a:r>
              <a:rPr lang="en-US" dirty="0" smtClean="0"/>
              <a:t>e unable to obtain visas for this meeting but the material will be presented by </a:t>
            </a:r>
            <a:r>
              <a:rPr lang="en-US" dirty="0" smtClean="0">
                <a:solidFill>
                  <a:srgbClr val="FF0000"/>
                </a:solidFill>
              </a:rPr>
              <a:t>&lt;who?&gt;</a:t>
            </a:r>
            <a:r>
              <a:rPr lang="en-US" dirty="0"/>
              <a:t/>
            </a:r>
            <a:br>
              <a:rPr lang="en-US" dirty="0"/>
            </a:br>
            <a:endParaRPr lang="en-AU" dirty="0"/>
          </a:p>
          <a:p>
            <a:pPr lvl="2"/>
            <a:endParaRPr lang="en-AU" dirty="0" smtClean="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8189739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33793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p>
          <a:p>
            <a:pPr lvl="1"/>
            <a:r>
              <a:rPr lang="en-AU" dirty="0" smtClean="0"/>
              <a:t>The </a:t>
            </a:r>
            <a:r>
              <a:rPr lang="en-AU" dirty="0" err="1" smtClean="0"/>
              <a:t>Coex</a:t>
            </a:r>
            <a:r>
              <a:rPr lang="en-AU" dirty="0" smtClean="0"/>
              <a:t> SC will discuss alternate approaches to 6Ghz (and other new spectrum) and possible responses</a:t>
            </a:r>
            <a:endParaRPr lang="en-AU" dirty="0"/>
          </a:p>
        </p:txBody>
      </p:sp>
      <p:graphicFrame>
        <p:nvGraphicFramePr>
          <p:cNvPr id="7" name="Content Placeholder 5"/>
          <p:cNvGraphicFramePr>
            <a:graphicFrameLocks noChangeAspect="1"/>
          </p:cNvGraphicFramePr>
          <p:nvPr>
            <p:extLst>
              <p:ext uri="{D42A27DB-BD31-4B8C-83A1-F6EECF244321}">
                <p14:modId xmlns:p14="http://schemas.microsoft.com/office/powerpoint/2010/main" val="3233559172"/>
              </p:ext>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4191" name="Document" showAsIcon="1" r:id="rId3" imgW="914400" imgH="792360" progId="Word.Document.12">
                  <p:embed/>
                </p:oleObj>
              </mc:Choice>
              <mc:Fallback>
                <p:oleObj name="Document" showAsIcon="1" r:id="rId3" imgW="914400" imgH="792360" progId="Word.Document.12">
                  <p:embed/>
                  <p:pic>
                    <p:nvPicPr>
                      <p:cNvPr id="6"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247602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a:t>
            </a:r>
            <a:r>
              <a:rPr lang="en-AU" dirty="0" smtClean="0"/>
              <a:t>non-LBT </a:t>
            </a:r>
            <a:r>
              <a:rPr lang="en-AU" dirty="0" smtClean="0"/>
              <a:t>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a:t>
            </a:r>
            <a:r>
              <a:rPr lang="en-AU" dirty="0" smtClean="0"/>
              <a:t>greenfield </a:t>
            </a:r>
            <a:r>
              <a:rPr lang="en-AU" dirty="0" smtClean="0"/>
              <a:t>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93787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109133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5076367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2"/>
            <a:r>
              <a:rPr lang="en-AU" dirty="0" smtClean="0"/>
              <a:t>Agenda item 7.6.1 in 3GPP RAN1 agenda for </a:t>
            </a:r>
            <a:r>
              <a:rPr lang="en-AU" smtClean="0"/>
              <a:t>Busan meeting on 21-25 May 2018</a:t>
            </a:r>
            <a:endParaRPr lang="en-AU" dirty="0" smtClean="0"/>
          </a:p>
          <a:p>
            <a:pPr lvl="1"/>
            <a:r>
              <a:rPr lang="en-AU" dirty="0" smtClean="0"/>
              <a:t>Now is the time to ensure the same mistakes are not made in this round of evaluation</a:t>
            </a:r>
          </a:p>
          <a:p>
            <a:pPr lvl="1"/>
            <a:r>
              <a:rPr lang="en-AU" dirty="0" smtClean="0"/>
              <a:t>The </a:t>
            </a:r>
            <a:r>
              <a:rPr lang="en-AU" dirty="0" err="1" smtClean="0"/>
              <a:t>Coex</a:t>
            </a:r>
            <a:r>
              <a:rPr lang="en-AU" dirty="0" smtClean="0"/>
              <a:t> SC may review recent discussions in 3GPP</a:t>
            </a:r>
          </a:p>
          <a:p>
            <a:pPr lvl="2"/>
            <a:r>
              <a:rPr lang="en-AU" dirty="0"/>
              <a:t>This item probably </a:t>
            </a:r>
            <a:r>
              <a:rPr lang="en-AU" dirty="0" smtClean="0"/>
              <a:t>depends on </a:t>
            </a:r>
            <a:r>
              <a:rPr lang="en-US" dirty="0" err="1"/>
              <a:t>Shubhodeep</a:t>
            </a:r>
            <a:r>
              <a:rPr lang="en-US" dirty="0"/>
              <a:t> </a:t>
            </a:r>
            <a:r>
              <a:rPr lang="en-US" dirty="0" err="1"/>
              <a:t>Adhikari</a:t>
            </a:r>
            <a:r>
              <a:rPr lang="en-US" dirty="0"/>
              <a:t> &amp; Sindhu Verma obtaining visas in </a:t>
            </a:r>
            <a:r>
              <a:rPr lang="en-US" dirty="0" smtClean="0"/>
              <a:t>time</a:t>
            </a:r>
          </a:p>
          <a:p>
            <a:pPr lvl="2"/>
            <a:r>
              <a:rPr lang="en-US" dirty="0"/>
              <a:t>Does anyone else have a report</a:t>
            </a:r>
            <a:r>
              <a:rPr lang="en-US" dirty="0" smtClean="0"/>
              <a:t>?</a:t>
            </a:r>
            <a:endParaRPr lang="en-US"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06141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74157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54102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a:t>
            </a:r>
            <a:r>
              <a:rPr lang="en-AU" dirty="0" smtClean="0"/>
              <a:t>like?</a:t>
            </a:r>
          </a:p>
          <a:p>
            <a:pPr lvl="1"/>
            <a:r>
              <a:rPr lang="en-AU" dirty="0"/>
              <a:t>There has been some feedback to the suggestion for a </a:t>
            </a:r>
            <a:r>
              <a:rPr lang="en-AU" dirty="0" smtClean="0"/>
              <a:t>workshop</a:t>
            </a:r>
          </a:p>
          <a:p>
            <a:pPr lvl="2"/>
            <a:r>
              <a:rPr lang="en-AU" dirty="0" smtClean="0"/>
              <a:t>See following pages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445763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some feedback to the suggestion for a workshop</a:t>
            </a:r>
            <a:endParaRPr lang="en-AU" dirty="0"/>
          </a:p>
        </p:txBody>
      </p:sp>
      <p:sp>
        <p:nvSpPr>
          <p:cNvPr id="3" name="Content Placeholder 2"/>
          <p:cNvSpPr>
            <a:spLocks noGrp="1"/>
          </p:cNvSpPr>
          <p:nvPr>
            <p:ph idx="1"/>
          </p:nvPr>
        </p:nvSpPr>
        <p:spPr/>
        <p:txBody>
          <a:bodyPr/>
          <a:lstStyle/>
          <a:p>
            <a:r>
              <a:rPr lang="en-AU" dirty="0" smtClean="0"/>
              <a:t>Comment</a:t>
            </a:r>
          </a:p>
          <a:p>
            <a:pPr lvl="1"/>
            <a:r>
              <a:rPr lang="en-US" i="1" dirty="0" smtClean="0"/>
              <a:t>I </a:t>
            </a:r>
            <a:r>
              <a:rPr lang="en-US" i="1" dirty="0"/>
              <a:t>went over the Coexistence agenda for today’s session and wanted to let you know that </a:t>
            </a:r>
            <a:r>
              <a:rPr lang="en-US" i="1" dirty="0" smtClean="0"/>
              <a:t>&lt;company name&gt; </a:t>
            </a:r>
            <a:r>
              <a:rPr lang="en-US" i="1" dirty="0"/>
              <a:t>supports the organization of a workshop with 3GPP regarding the coexistence in the 6 GHz band. </a:t>
            </a:r>
            <a:endParaRPr lang="en-US" i="1" dirty="0" smtClean="0"/>
          </a:p>
          <a:p>
            <a:pPr lvl="1"/>
            <a:r>
              <a:rPr lang="en-US" i="1" dirty="0" smtClean="0"/>
              <a:t>Regarding </a:t>
            </a:r>
            <a:r>
              <a:rPr lang="en-US" i="1" dirty="0"/>
              <a:t>a possible date for the workshop, my colleagues at </a:t>
            </a:r>
            <a:r>
              <a:rPr lang="en-US" i="1" dirty="0"/>
              <a:t>&lt;company name&gt;</a:t>
            </a:r>
            <a:r>
              <a:rPr lang="en-US" i="1" dirty="0" smtClean="0"/>
              <a:t> </a:t>
            </a:r>
            <a:r>
              <a:rPr lang="en-US" i="1" dirty="0"/>
              <a:t>that are attending 3GPP meetings told me that 3GPP people typically don’t work in July. It’s the only month that there isn’t an official 3GPP meeting (except for SA2). So we may want to have a back-up plan for a workshop (potentially in August collocated with 3GPP meetings in Gothenburg).</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985510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r>
              <a:rPr lang="en-AU" dirty="0">
                <a:solidFill>
                  <a:srgbClr val="FF0000"/>
                </a:solidFill>
              </a:rPr>
              <a:t>C63.27-2017 - American National Standard for Evaluation of Wireless Coexistence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3023217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C63.27-2017 is an IEEE published standard that tests coexistence</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a:t>C63.27-2017 - </a:t>
            </a:r>
            <a:r>
              <a:rPr lang="en-AU" dirty="0" smtClean="0"/>
              <a:t>Standard </a:t>
            </a:r>
            <a:r>
              <a:rPr lang="en-AU" dirty="0"/>
              <a:t>for Evaluation of Wireless </a:t>
            </a:r>
            <a:r>
              <a:rPr lang="en-AU" dirty="0" smtClean="0"/>
              <a:t>Coexistence</a:t>
            </a:r>
          </a:p>
          <a:p>
            <a:pPr lvl="1"/>
            <a:r>
              <a:rPr lang="en-AU" b="1" i="1" dirty="0"/>
              <a:t>Abstract</a:t>
            </a:r>
            <a:r>
              <a:rPr lang="en-AU" i="1" dirty="0" smtClean="0"/>
              <a:t>: </a:t>
            </a:r>
            <a:r>
              <a:rPr lang="en-AU" b="0" i="1" dirty="0" smtClean="0"/>
              <a:t>An </a:t>
            </a:r>
            <a:r>
              <a:rPr lang="en-AU" b="0" i="1" dirty="0"/>
              <a:t>evaluation process </a:t>
            </a:r>
            <a:r>
              <a:rPr lang="en-AU" b="0" i="1" dirty="0" smtClean="0"/>
              <a:t>&amp; </a:t>
            </a:r>
            <a:r>
              <a:rPr lang="en-AU" b="0" i="1" dirty="0"/>
              <a:t>supporting test methods are provided in this standard to quantify the ability of a wireless device to coexist with other wireless services in its intended </a:t>
            </a:r>
            <a:r>
              <a:rPr lang="en-AU" b="0" i="1" dirty="0" smtClean="0"/>
              <a:t>RF environments</a:t>
            </a:r>
            <a:endParaRPr lang="en-AU" b="0" i="1" dirty="0"/>
          </a:p>
          <a:p>
            <a:pPr lvl="1"/>
            <a:r>
              <a:rPr lang="en-AU" b="1" i="1" dirty="0"/>
              <a:t>Scope</a:t>
            </a:r>
            <a:r>
              <a:rPr lang="en-AU" i="1" dirty="0" smtClean="0"/>
              <a:t>: </a:t>
            </a:r>
            <a:r>
              <a:rPr lang="en-AU" b="0" i="1" dirty="0" smtClean="0"/>
              <a:t>This </a:t>
            </a:r>
            <a:r>
              <a:rPr lang="en-AU" b="0" i="1" dirty="0"/>
              <a:t>standard specifies methods for assessing the </a:t>
            </a:r>
            <a:r>
              <a:rPr lang="en-AU" b="0" i="1" dirty="0" smtClean="0"/>
              <a:t>RF </a:t>
            </a:r>
            <a:r>
              <a:rPr lang="en-AU" b="0" i="1" dirty="0"/>
              <a:t>wireless coexistence of equipment that incorporates RF communications. This standard specifies </a:t>
            </a:r>
            <a:r>
              <a:rPr lang="en-AU" b="0" i="1" dirty="0" smtClean="0"/>
              <a:t>KPIs </a:t>
            </a:r>
            <a:r>
              <a:rPr lang="en-AU" b="0" i="1" dirty="0"/>
              <a:t>that can be used to assess the ability of </a:t>
            </a:r>
            <a:r>
              <a:rPr lang="en-AU" b="0" i="1" dirty="0" smtClean="0"/>
              <a:t>the EUT to </a:t>
            </a:r>
            <a:r>
              <a:rPr lang="en-AU" b="0" i="1" dirty="0"/>
              <a:t>coexist with other equipment in its intended operational </a:t>
            </a:r>
            <a:r>
              <a:rPr lang="en-AU" b="0" i="1" dirty="0" smtClean="0"/>
              <a:t>environment</a:t>
            </a:r>
            <a:endParaRPr lang="en-AU" b="0" i="1" dirty="0"/>
          </a:p>
          <a:p>
            <a:pPr lvl="1"/>
            <a:r>
              <a:rPr lang="en-AU" b="1" i="1" dirty="0"/>
              <a:t>Purpose</a:t>
            </a:r>
            <a:r>
              <a:rPr lang="en-AU" i="1" dirty="0" smtClean="0"/>
              <a:t>: P</a:t>
            </a:r>
            <a:r>
              <a:rPr lang="en-AU" b="0" i="1" dirty="0" smtClean="0"/>
              <a:t>rovide </a:t>
            </a:r>
            <a:r>
              <a:rPr lang="en-AU" b="0" i="1" dirty="0"/>
              <a:t>evaluation procedures, test methods, </a:t>
            </a:r>
            <a:r>
              <a:rPr lang="en-AU" b="0" i="1" dirty="0" smtClean="0"/>
              <a:t>&amp; </a:t>
            </a:r>
            <a:r>
              <a:rPr lang="en-AU" b="0" i="1" dirty="0"/>
              <a:t>other guidance for assessing the ability of the EUT to successfully maintain its functional wireless performance </a:t>
            </a:r>
            <a:r>
              <a:rPr lang="en-AU" b="0" i="1" dirty="0" smtClean="0"/>
              <a:t>in </a:t>
            </a:r>
            <a:r>
              <a:rPr lang="en-AU" b="0" i="1" dirty="0"/>
              <a:t>the presence of unintended signals that are likely to be found in the same operating environment. This standard includes assessment of the effects of the EUT on the unintended signals. The results of this test may </a:t>
            </a:r>
            <a:r>
              <a:rPr lang="en-AU" b="0" i="1" dirty="0" smtClean="0"/>
              <a:t>be </a:t>
            </a:r>
            <a:r>
              <a:rPr lang="en-AU" b="0" i="1" dirty="0"/>
              <a:t>used to compute the likelihood of </a:t>
            </a:r>
            <a:r>
              <a:rPr lang="en-AU" b="0" i="1" dirty="0" smtClean="0"/>
              <a:t>coexistence, </a:t>
            </a:r>
            <a:r>
              <a:rPr lang="en-AU" b="0" i="1" dirty="0"/>
              <a:t>or as an input to a risk </a:t>
            </a:r>
            <a:r>
              <a:rPr lang="en-AU" b="0" i="1" dirty="0" smtClean="0"/>
              <a:t>assessment</a:t>
            </a:r>
            <a:endParaRPr lang="en-AU" b="0" i="1" dirty="0"/>
          </a:p>
          <a:p>
            <a:endParaRPr lang="en-AU" i="1" dirty="0"/>
          </a:p>
          <a:p>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032419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has been made to extend C63.27-2017 to cover unlicensed LTE coexistence </a:t>
            </a:r>
            <a:endParaRPr lang="en-AU" dirty="0"/>
          </a:p>
        </p:txBody>
      </p:sp>
      <p:sp>
        <p:nvSpPr>
          <p:cNvPr id="3" name="Content Placeholder 2"/>
          <p:cNvSpPr>
            <a:spLocks noGrp="1"/>
          </p:cNvSpPr>
          <p:nvPr>
            <p:ph idx="1"/>
          </p:nvPr>
        </p:nvSpPr>
        <p:spPr/>
        <p:txBody>
          <a:bodyPr/>
          <a:lstStyle/>
          <a:p>
            <a:pPr lvl="1"/>
            <a:r>
              <a:rPr lang="en-AU" dirty="0" smtClean="0"/>
              <a:t>The FDA has made a proposal to extend ANSI C63.27-2017 </a:t>
            </a:r>
            <a:r>
              <a:rPr lang="en-AU" dirty="0"/>
              <a:t>to cover unlicensed LTE </a:t>
            </a:r>
            <a:r>
              <a:rPr lang="en-AU" dirty="0" smtClean="0"/>
              <a:t>coexistence, particularly LAA</a:t>
            </a:r>
          </a:p>
          <a:p>
            <a:pPr lvl="2"/>
            <a:r>
              <a:rPr lang="en-AU" dirty="0"/>
              <a:t>M. Omar </a:t>
            </a:r>
            <a:r>
              <a:rPr lang="en-AU" dirty="0" smtClean="0"/>
              <a:t>Al-</a:t>
            </a:r>
            <a:r>
              <a:rPr lang="en-AU" dirty="0" err="1" smtClean="0"/>
              <a:t>Kalaa</a:t>
            </a:r>
            <a:r>
              <a:rPr lang="en-AU" dirty="0"/>
              <a:t> </a:t>
            </a:r>
            <a:r>
              <a:rPr lang="en-AU" dirty="0" smtClean="0"/>
              <a:t>(FDA) - </a:t>
            </a:r>
            <a:r>
              <a:rPr lang="en-US" u="sng" dirty="0">
                <a:hlinkClick r:id="rId2"/>
              </a:rPr>
              <a:t>Mohamad.Al-Kalaa@fda.hhs.gov</a:t>
            </a:r>
            <a:r>
              <a:rPr lang="en-US" dirty="0"/>
              <a:t> </a:t>
            </a:r>
            <a:endParaRPr lang="en-AU" dirty="0" smtClean="0"/>
          </a:p>
          <a:p>
            <a:pPr lvl="1"/>
            <a:r>
              <a:rPr lang="en-AU" dirty="0" smtClean="0"/>
              <a:t>It appears the conversation has only just started but it is something that people interested in coexistence may want to participate in or track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66326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It is understood that the WFA has not yet sent a response  …</a:t>
            </a:r>
          </a:p>
          <a:p>
            <a:pPr lvl="1"/>
            <a:r>
              <a:rPr lang="en-AU" dirty="0" smtClean="0"/>
              <a:t>… and so there will be no further discussion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6663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possible coexistence issue with DRS?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5649976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DRS cause a coexistence issue?</a:t>
            </a:r>
            <a:endParaRPr lang="en-AU" dirty="0"/>
          </a:p>
        </p:txBody>
      </p:sp>
      <p:sp>
        <p:nvSpPr>
          <p:cNvPr id="3" name="Content Placeholder 2"/>
          <p:cNvSpPr>
            <a:spLocks noGrp="1"/>
          </p:cNvSpPr>
          <p:nvPr>
            <p:ph idx="1"/>
          </p:nvPr>
        </p:nvSpPr>
        <p:spPr/>
        <p:txBody>
          <a:bodyPr/>
          <a:lstStyle/>
          <a:p>
            <a:pPr lvl="1"/>
            <a:r>
              <a:rPr lang="en-AU" dirty="0"/>
              <a:t>DRS in </a:t>
            </a:r>
            <a:r>
              <a:rPr lang="en-AU" dirty="0" smtClean="0"/>
              <a:t>LAA is roughly equivalent to a Beacon in Wi-Fi</a:t>
            </a:r>
            <a:endParaRPr lang="en-AU" dirty="0"/>
          </a:p>
          <a:p>
            <a:pPr lvl="1"/>
            <a:r>
              <a:rPr lang="en-AU" dirty="0" smtClean="0"/>
              <a:t>More details of the use DRS by LAA systems recently became available, which demonstrated some differences - see following page</a:t>
            </a:r>
          </a:p>
          <a:p>
            <a:pPr lvl="1"/>
            <a:r>
              <a:rPr lang="en-AU" dirty="0" smtClean="0"/>
              <a:t>Specific known differences include:</a:t>
            </a:r>
          </a:p>
          <a:p>
            <a:pPr lvl="2"/>
            <a:r>
              <a:rPr lang="en-AU" dirty="0" smtClean="0"/>
              <a:t>DRS accesses the medium using PIFS … whereas Beacon uses normal broadcast LBT </a:t>
            </a:r>
          </a:p>
          <a:p>
            <a:pPr lvl="3"/>
            <a:r>
              <a:rPr lang="en-AU" dirty="0" smtClean="0"/>
              <a:t>Note: this is allowed in EN 301 893 for a certain proportion of the traffic for historical reasons</a:t>
            </a:r>
          </a:p>
          <a:p>
            <a:pPr lvl="2"/>
            <a:r>
              <a:rPr lang="en-AU" dirty="0" smtClean="0"/>
              <a:t>DRS explicitly blocks Wi-Fi in 6 of 12 symbols (each symbol is ~71 us) … whereas Wi-Fi just has bloated Beacons</a:t>
            </a:r>
          </a:p>
          <a:p>
            <a:pPr lvl="1"/>
            <a:r>
              <a:rPr lang="en-AU" dirty="0" smtClean="0"/>
              <a:t>The WFA has noted to various regulators (including Singapore) that the effect of DRS style access on fair and efficient use of the medium has never been evaluated </a:t>
            </a:r>
          </a:p>
          <a:p>
            <a:pPr lvl="1"/>
            <a:r>
              <a:rPr lang="en-AU" dirty="0" smtClean="0"/>
              <a:t>Does anyone have any concerns?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7707556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LAA’s DRS uses PIFS access and explicitly sends dummy signals to block Wi-Fi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pSp>
        <p:nvGrpSpPr>
          <p:cNvPr id="7" name="Group 6"/>
          <p:cNvGrpSpPr/>
          <p:nvPr/>
        </p:nvGrpSpPr>
        <p:grpSpPr>
          <a:xfrm>
            <a:off x="685800" y="2057400"/>
            <a:ext cx="7543800" cy="4241813"/>
            <a:chOff x="685800" y="2057400"/>
            <a:chExt cx="7543800" cy="4241813"/>
          </a:xfrm>
        </p:grpSpPr>
        <p:pic>
          <p:nvPicPr>
            <p:cNvPr id="1026" name="Picture 1" descr="cid:image001.png@01D3ABBF.D4456F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424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34200" y="5943600"/>
              <a:ext cx="1119188" cy="35561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98402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6400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Motions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6522180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any motions on Thu PM1</a:t>
            </a:r>
            <a:endParaRPr lang="en-AU" dirty="0"/>
          </a:p>
        </p:txBody>
      </p:sp>
      <p:sp>
        <p:nvSpPr>
          <p:cNvPr id="3" name="Content Placeholder 2"/>
          <p:cNvSpPr>
            <a:spLocks noGrp="1"/>
          </p:cNvSpPr>
          <p:nvPr>
            <p:ph idx="1"/>
          </p:nvPr>
        </p:nvSpPr>
        <p:spPr/>
        <p:txBody>
          <a:bodyPr/>
          <a:lstStyle/>
          <a:p>
            <a:pPr lvl="1"/>
            <a:r>
              <a:rPr lang="en-AU" dirty="0" smtClean="0"/>
              <a:t>Any motions will be considered on Thu PM1</a:t>
            </a:r>
          </a:p>
          <a:p>
            <a:pPr lvl="1"/>
            <a:r>
              <a:rPr lang="en-AU" dirty="0" smtClean="0"/>
              <a:t>Possible motions include: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799016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9791</Words>
  <Application>Microsoft Office PowerPoint</Application>
  <PresentationFormat>On-screen Show (4:3)</PresentationFormat>
  <Paragraphs>868</Paragraphs>
  <Slides>102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102</vt:i4>
      </vt:variant>
    </vt:vector>
  </HeadingPairs>
  <TitlesOfParts>
    <vt:vector size="109" baseType="lpstr">
      <vt:lpstr>Arial</vt:lpstr>
      <vt:lpstr>Times New Roman</vt:lpstr>
      <vt:lpstr>Wingdings</vt:lpstr>
      <vt:lpstr>802-11-Submission</vt:lpstr>
      <vt:lpstr>Presentation</vt:lpstr>
      <vt:lpstr>Document</vt:lpstr>
      <vt:lpstr>Acrobat Document</vt:lpstr>
      <vt:lpstr>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The authors concluded that results of the different simulations do not contradict  each other</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IEEE 802’s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PowerPoint Presentation</vt:lpstr>
      <vt:lpstr>The Coex SC will hear an update on coexistence relevant activities at the recent 3GPP RAN1 meeting</vt:lpstr>
      <vt:lpstr>PowerPoint Presentation</vt:lpstr>
      <vt:lpstr>The Coex SC may discuss another perspective on sharing new spectrum from LTE community</vt:lpstr>
      <vt:lpstr>A submission to FM57 proposes non-LBT style access in the 6GHz band</vt:lpstr>
      <vt:lpstr>A submission to FM57 proposes non LBT style access in the 6GHz band</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There has been some feedback to the suggestion for a workshop</vt:lpstr>
      <vt:lpstr>PowerPoint Presentation</vt:lpstr>
      <vt:lpstr>C63.27-2017 is an IEEE published standard that tests coexistence</vt:lpstr>
      <vt:lpstr>A proposal has been made to extend C63.27-2017 to cover unlicensed LTE coexistence </vt:lpstr>
      <vt:lpstr>PowerPoint Presentation</vt:lpstr>
      <vt:lpstr>In Irvine, the SC discussed a LS from WFA to 3GPP RAN in relation to coexistence testing</vt:lpstr>
      <vt:lpstr>The reply to the WFA confirmed 3GPP is reneging on previous validation commitments</vt:lpstr>
      <vt:lpstr>The Coex SC may review the most recent LS from WFA to 3GPP RAN4</vt:lpstr>
      <vt:lpstr>PowerPoint Presentation</vt:lpstr>
      <vt:lpstr>Does DRS cause a coexistence issue?</vt:lpstr>
      <vt:lpstr>LAA’s DRS uses PIFS access and explicitly sends dummy signals to block Wi-Fi</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consider any motions on Thu PM1</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2018-05-09T11:26:34Z</dcterms:modified>
</cp:coreProperties>
</file>