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9"/>
  </p:notesMasterIdLst>
  <p:handoutMasterIdLst>
    <p:handoutMasterId r:id="rId100"/>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78" r:id="rId31"/>
    <p:sldId id="979" r:id="rId32"/>
    <p:sldId id="932" r:id="rId33"/>
    <p:sldId id="933" r:id="rId34"/>
    <p:sldId id="936" r:id="rId35"/>
    <p:sldId id="934" r:id="rId36"/>
    <p:sldId id="935" r:id="rId37"/>
    <p:sldId id="937" r:id="rId38"/>
    <p:sldId id="938" r:id="rId39"/>
    <p:sldId id="939" r:id="rId40"/>
    <p:sldId id="940" r:id="rId41"/>
    <p:sldId id="941" r:id="rId42"/>
    <p:sldId id="975" r:id="rId43"/>
    <p:sldId id="976" r:id="rId44"/>
    <p:sldId id="977" r:id="rId45"/>
    <p:sldId id="942" r:id="rId46"/>
    <p:sldId id="944" r:id="rId47"/>
    <p:sldId id="945" r:id="rId48"/>
    <p:sldId id="946" r:id="rId49"/>
    <p:sldId id="947" r:id="rId50"/>
    <p:sldId id="948" r:id="rId51"/>
    <p:sldId id="943" r:id="rId52"/>
    <p:sldId id="920" r:id="rId53"/>
    <p:sldId id="949" r:id="rId54"/>
    <p:sldId id="950" r:id="rId55"/>
    <p:sldId id="951" r:id="rId56"/>
    <p:sldId id="952" r:id="rId57"/>
    <p:sldId id="953" r:id="rId58"/>
    <p:sldId id="954" r:id="rId59"/>
    <p:sldId id="955" r:id="rId60"/>
    <p:sldId id="956" r:id="rId61"/>
    <p:sldId id="957" r:id="rId62"/>
    <p:sldId id="958" r:id="rId63"/>
    <p:sldId id="959" r:id="rId64"/>
    <p:sldId id="963" r:id="rId65"/>
    <p:sldId id="964" r:id="rId66"/>
    <p:sldId id="960" r:id="rId67"/>
    <p:sldId id="971" r:id="rId68"/>
    <p:sldId id="972" r:id="rId69"/>
    <p:sldId id="973" r:id="rId70"/>
    <p:sldId id="974" r:id="rId71"/>
    <p:sldId id="859" r:id="rId72"/>
    <p:sldId id="907" r:id="rId73"/>
    <p:sldId id="965" r:id="rId74"/>
    <p:sldId id="966" r:id="rId75"/>
    <p:sldId id="870" r:id="rId76"/>
    <p:sldId id="871" r:id="rId77"/>
    <p:sldId id="967" r:id="rId78"/>
    <p:sldId id="968" r:id="rId79"/>
    <p:sldId id="902" r:id="rId80"/>
    <p:sldId id="903" r:id="rId81"/>
    <p:sldId id="904" r:id="rId82"/>
    <p:sldId id="899" r:id="rId83"/>
    <p:sldId id="900" r:id="rId84"/>
    <p:sldId id="901" r:id="rId85"/>
    <p:sldId id="912" r:id="rId86"/>
    <p:sldId id="877" r:id="rId87"/>
    <p:sldId id="876" r:id="rId88"/>
    <p:sldId id="869" r:id="rId89"/>
    <p:sldId id="880" r:id="rId90"/>
    <p:sldId id="881" r:id="rId91"/>
    <p:sldId id="970" r:id="rId92"/>
    <p:sldId id="969" r:id="rId93"/>
    <p:sldId id="895" r:id="rId94"/>
    <p:sldId id="873" r:id="rId95"/>
    <p:sldId id="868" r:id="rId96"/>
    <p:sldId id="874" r:id="rId97"/>
    <p:sldId id="305" r:id="rId9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106" d="100"/>
          <a:sy n="106" d="100"/>
        </p:scale>
        <p:origin x="379"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1/dcn/18/11-18-0706-00-coex-proposed-liaison-statement-to-etsi-bran-in-relation-to-blocking-energy.doc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groups.wi-fi.org/apps/org/workgroup/coex/document.php?document_id=90455"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rgbClr val="FF0000"/>
                </a:solidFill>
              </a:rPr>
              <a:t>Draft</a:t>
            </a:r>
            <a:r>
              <a:rPr lang="en-US" dirty="0" smtClean="0">
                <a:solidFill>
                  <a:schemeClr val="accent6"/>
                </a:solidFill>
              </a:rPr>
              <a:t> 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23 </a:t>
            </a:r>
            <a:r>
              <a:rPr lang="en-US" b="0" dirty="0" smtClean="0">
                <a:solidFill>
                  <a:schemeClr val="accent2">
                    <a:lumMod val="50000"/>
                  </a:schemeClr>
                </a:solidFill>
              </a:rPr>
              <a:t>April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a:t>
            </a:r>
            <a:r>
              <a:rPr lang="en-AU" dirty="0" smtClean="0"/>
              <a:t>BRAN meeting </a:t>
            </a:r>
            <a:r>
              <a:rPr lang="en-AU" dirty="0" smtClean="0"/>
              <a:t>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a:t>
            </a:r>
            <a:r>
              <a:rPr lang="en-AU" dirty="0" smtClean="0"/>
              <a:t>June</a:t>
            </a:r>
          </a:p>
          <a:p>
            <a:pPr lvl="2"/>
            <a:r>
              <a:rPr lang="en-AU" dirty="0" smtClean="0"/>
              <a:t>Participation by Wi-Fi stakeholders</a:t>
            </a:r>
          </a:p>
          <a:p>
            <a:pPr lvl="2"/>
            <a:r>
              <a:rPr lang="en-AU" dirty="0" smtClean="0"/>
              <a:t>Potential LS’s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endParaRPr kumimoji="0" lang="en-AU" sz="16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endParaRPr kumimoji="0" lang="en-AU" sz="1600" b="1" i="0" u="none" strike="noStrike" cap="none" normalizeH="0" baseline="0" dirty="0" smtClean="0">
              <a:ln>
                <a:noFill/>
              </a:ln>
              <a:solidFill>
                <a:schemeClr val="tx1"/>
              </a:solidFill>
              <a:effectLst/>
              <a:latin typeface="+mj-lt"/>
            </a:endParaRP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a:t>
            </a:r>
            <a:r>
              <a:rPr lang="en-AU" sz="1600" dirty="0" smtClean="0">
                <a:latin typeface="+mj-lt"/>
              </a:rPr>
              <a:t>on “</a:t>
            </a:r>
            <a:r>
              <a:rPr lang="en-AU" sz="1600" dirty="0">
                <a:latin typeface="+mj-lt"/>
              </a:rPr>
              <a:t>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176"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177"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172"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supported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a:t>
            </a:r>
            <a:r>
              <a:rPr lang="en-AU" dirty="0" smtClean="0"/>
              <a:t>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a:t>
            </a:r>
            <a:r>
              <a:rPr lang="en-AU" dirty="0" smtClean="0"/>
              <a:t>) and </a:t>
            </a:r>
            <a:r>
              <a:rPr lang="en-AU" dirty="0" smtClean="0"/>
              <a:t>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t>
            </a:r>
            <a:r>
              <a:rPr lang="en-GB" i="1" dirty="0" smtClean="0"/>
              <a:t>and/or device 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a:t>
            </a:r>
            <a:r>
              <a:rPr lang="en-US" i="1" dirty="0" smtClean="0"/>
              <a:t>– Overview </a:t>
            </a:r>
            <a:r>
              <a:rPr lang="en-US" i="1" dirty="0"/>
              <a:t>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a:t>
            </a:r>
            <a:r>
              <a:rPr lang="en-AU" dirty="0" smtClean="0"/>
              <a:t>dBm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even if allowed to use a higher ED, and so it is vital to allow any 802.11 system to use an ED of -72 dBm too</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ED-only of -72 dB to justify the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i="1" dirty="0"/>
              <a:t>(later identified as BRAN(17)000062) 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be undertaken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3549195"/>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 allowed to use ED at -62 (dual threshold)</a:t>
                      </a:r>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quo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(dual threshold)</a:t>
                      </a:r>
                      <a:endParaRPr lang="en-GB"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smtClean="0"/>
              <a:t>It is important to keep proper minutes of all Coexistence SC meetings</a:t>
            </a:r>
          </a:p>
          <a:p>
            <a:pPr lvl="1"/>
            <a:r>
              <a:rPr lang="en-AU" smtClean="0">
                <a:sym typeface="Wingdings" panose="05000000000000000000" pitchFamily="2" charset="2"/>
              </a:rPr>
              <a:t>Fortunately, Guido Hiertz (Ericsson) agreed in Berlin to be appointed the IEEE 802.11 Coexistence SC’s permanent Secretary …</a:t>
            </a:r>
          </a:p>
          <a:p>
            <a:pPr lvl="1"/>
            <a:r>
              <a:rPr lang="en-AU" smtClean="0">
                <a:sym typeface="Wingdings" panose="05000000000000000000" pitchFamily="2" charset="2"/>
              </a:rPr>
              <a:t>… and even better, he did not need to be</a:t>
            </a:r>
            <a:br>
              <a:rPr lang="en-AU" smtClean="0">
                <a:sym typeface="Wingdings" panose="05000000000000000000" pitchFamily="2" charset="2"/>
              </a:rPr>
            </a:br>
            <a:r>
              <a:rPr lang="en-AU" smtClean="0">
                <a:sym typeface="Wingdings" panose="05000000000000000000" pitchFamily="2" charset="2"/>
              </a:rPr>
              <a:t>bribed with free beer to do the work</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pic>
        <p:nvPicPr>
          <p:cNvPr id="6" name="Picture 5"/>
          <p:cNvPicPr>
            <a:picLocks noChangeAspect="1"/>
          </p:cNvPicPr>
          <p:nvPr/>
        </p:nvPicPr>
        <p:blipFill>
          <a:blip r:embed="rId2"/>
          <a:stretch>
            <a:fillRect/>
          </a:stretch>
        </p:blipFill>
        <p:spPr>
          <a:xfrm rot="19931301">
            <a:off x="6023811"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Adaptivity – response </a:t>
            </a:r>
            <a:r>
              <a:rPr lang="en-AU" sz="2400" b="1" dirty="0">
                <a:solidFill>
                  <a:srgbClr val="FF0000"/>
                </a:solidFill>
              </a:rPr>
              <a:t>to </a:t>
            </a:r>
            <a:r>
              <a:rPr lang="en-AU" sz="2400" b="1" dirty="0" smtClean="0">
                <a:solidFill>
                  <a:srgbClr val="FF0000"/>
                </a:solidFill>
              </a:rPr>
              <a:t>BRAN(18)097016r1 </a:t>
            </a:r>
            <a:r>
              <a:rPr lang="en-AU" sz="2400" b="1" dirty="0">
                <a:solidFill>
                  <a:srgbClr val="FF0000"/>
                </a:solidFill>
              </a:rPr>
              <a:t>&amp; </a:t>
            </a:r>
            <a:r>
              <a:rPr lang="en-AU" sz="2400" b="1" dirty="0" smtClean="0">
                <a:solidFill>
                  <a:srgbClr val="FF0000"/>
                </a:solidFill>
              </a:rPr>
              <a:t>BRAN(18)097017</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257078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presentation responding </a:t>
            </a:r>
            <a:r>
              <a:rPr lang="en-AU" dirty="0"/>
              <a:t>to BRAN(18)097016r1 &amp; BRAN(18)097017 </a:t>
            </a:r>
          </a:p>
        </p:txBody>
      </p:sp>
      <p:sp>
        <p:nvSpPr>
          <p:cNvPr id="3" name="Content Placeholder 2"/>
          <p:cNvSpPr>
            <a:spLocks noGrp="1"/>
          </p:cNvSpPr>
          <p:nvPr>
            <p:ph idx="1"/>
          </p:nvPr>
        </p:nvSpPr>
        <p:spPr/>
        <p:txBody>
          <a:bodyPr/>
          <a:lstStyle/>
          <a:p>
            <a:pPr lvl="1"/>
            <a:r>
              <a:rPr lang="en-AU" dirty="0" smtClean="0"/>
              <a:t>ETSI BRAN heard results of simulations extending:</a:t>
            </a:r>
          </a:p>
          <a:p>
            <a:pPr lvl="2"/>
            <a:r>
              <a:rPr lang="en-US" i="1" dirty="0" smtClean="0"/>
              <a:t>Coexistence </a:t>
            </a:r>
            <a:r>
              <a:rPr lang="en-US" i="1" dirty="0"/>
              <a:t>Analysis of ED Threshold Levels – Overview of Discussion in PDED </a:t>
            </a:r>
            <a:r>
              <a:rPr lang="en-US" i="1" dirty="0" err="1"/>
              <a:t>Adhoc</a:t>
            </a:r>
            <a:r>
              <a:rPr lang="en-US" dirty="0"/>
              <a:t> by K. </a:t>
            </a:r>
            <a:r>
              <a:rPr lang="en-US" dirty="0" err="1"/>
              <a:t>Aio</a:t>
            </a:r>
            <a:r>
              <a:rPr lang="en-US" dirty="0"/>
              <a:t> </a:t>
            </a:r>
            <a:r>
              <a:rPr lang="en-US" i="1" dirty="0"/>
              <a:t>et al </a:t>
            </a:r>
            <a:r>
              <a:rPr lang="en-US" dirty="0"/>
              <a:t>in </a:t>
            </a:r>
            <a:r>
              <a:rPr lang="en-US" dirty="0">
                <a:hlinkClick r:id="rId2" action="ppaction://hlinkfile"/>
              </a:rPr>
              <a:t>11-17/348r1</a:t>
            </a:r>
            <a:endParaRPr lang="en-US" dirty="0"/>
          </a:p>
          <a:p>
            <a:pPr lvl="1"/>
            <a:r>
              <a:rPr lang="en-AU" dirty="0" smtClean="0"/>
              <a:t> The </a:t>
            </a:r>
            <a:r>
              <a:rPr lang="en-AU" dirty="0" err="1" smtClean="0"/>
              <a:t>Coex</a:t>
            </a:r>
            <a:r>
              <a:rPr lang="en-AU" dirty="0" smtClean="0"/>
              <a:t> ad hoc may hear a response from the authors of </a:t>
            </a:r>
            <a:r>
              <a:rPr lang="en-US" smtClean="0">
                <a:hlinkClick r:id="rId2" action="ppaction://hlinkfile"/>
              </a:rPr>
              <a:t>11-17/348r1</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47125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508674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a:t>
            </a:r>
            <a:r>
              <a:rPr lang="en-AU" dirty="0" smtClean="0"/>
              <a:t>BRAN expressing </a:t>
            </a:r>
            <a:r>
              <a:rPr lang="en-AU" dirty="0"/>
              <a:t>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60611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073627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121726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a:t>
            </a:r>
          </a:p>
          <a:p>
            <a:pPr lvl="3"/>
            <a:r>
              <a:rPr lang="en-AU" dirty="0"/>
              <a:t>T</a:t>
            </a:r>
            <a:r>
              <a:rPr lang="en-AU" dirty="0" smtClean="0"/>
              <a:t>he way the current text is written only equipment that has no non-802.11 modes is allowed to use the ED at -62 dBm option, otherwise it must use ED of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38273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802.11 &amp; LTE stakeholders</a:t>
            </a:r>
          </a:p>
          <a:p>
            <a:pPr lvl="2"/>
            <a:r>
              <a:rPr lang="en-AU" dirty="0" smtClean="0"/>
              <a:t>Same as Alt 2, except it enables 802.11 to use the ED-only mode at -72 dBm in cases where it makes sense (presumably as shown by scientific evidence)</a:t>
            </a:r>
          </a:p>
          <a:p>
            <a:pPr lvl="2"/>
            <a:r>
              <a:rPr lang="en-AU" dirty="0" smtClean="0"/>
              <a:t>Gives LTE based equipment freedom to use 802.11 preamble if desired (it is reported that some LAA equipment uses 802.11 preambles today)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37633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2"/>
            <a:r>
              <a:rPr lang="en-AU" dirty="0" smtClean="0"/>
              <a:t>See following pages</a:t>
            </a:r>
          </a:p>
          <a:p>
            <a:pPr lvl="1"/>
            <a:r>
              <a:rPr lang="en-AU" dirty="0" smtClean="0"/>
              <a:t>The complete proposed LS is in </a:t>
            </a:r>
            <a:r>
              <a:rPr lang="en-AU" dirty="0" smtClean="0">
                <a:solidFill>
                  <a:srgbClr val="FF0000"/>
                </a:solidFill>
                <a:hlinkClick r:id="rId2"/>
              </a:rPr>
              <a:t>11-18-0708-00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 </a:t>
            </a:r>
            <a:r>
              <a:rPr lang="en-AU" i="1" dirty="0" smtClean="0">
                <a:solidFill>
                  <a:srgbClr val="FF0000"/>
                </a:solidFill>
                <a:hlinkClick r:id="rId2"/>
              </a:rPr>
              <a:t>11-18-0708-00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56342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a:t>
            </a:r>
            <a:r>
              <a:rPr lang="en-AU" dirty="0"/>
              <a:t>LS from IEEE 802.11 WG to ETSI </a:t>
            </a:r>
            <a:r>
              <a:rPr lang="en-AU" dirty="0" smtClean="0"/>
              <a:t>BRAN supports a combination of Alt 3 &amp; Alt 2</a:t>
            </a:r>
            <a:endParaRPr lang="en-AU" dirty="0"/>
          </a:p>
        </p:txBody>
      </p:sp>
      <p:sp>
        <p:nvSpPr>
          <p:cNvPr id="3" name="Content Placeholder 2"/>
          <p:cNvSpPr>
            <a:spLocks noGrp="1"/>
          </p:cNvSpPr>
          <p:nvPr>
            <p:ph idx="1"/>
          </p:nvPr>
        </p:nvSpPr>
        <p:spPr/>
        <p:txBody>
          <a:bodyPr/>
          <a:lstStyle/>
          <a:p>
            <a:r>
              <a:rPr lang="en-AU" dirty="0"/>
              <a:t>Broad outline of proposed LS</a:t>
            </a:r>
          </a:p>
          <a:p>
            <a:pPr lvl="1"/>
            <a:r>
              <a:rPr lang="en-AU" i="1" dirty="0"/>
              <a:t>The WG has been made aware of the discussions at the last ETSI BRAN meeting related to refinements to adaptivity in EN 301 </a:t>
            </a:r>
            <a:r>
              <a:rPr lang="en-AU" i="1" dirty="0" smtClean="0"/>
              <a:t>893</a:t>
            </a:r>
          </a:p>
          <a:p>
            <a:pPr lvl="2"/>
            <a:r>
              <a:rPr lang="en-AU" i="1" dirty="0" smtClean="0"/>
              <a:t>Define the four Alternatives</a:t>
            </a:r>
            <a:endParaRPr lang="en-AU" i="1" dirty="0"/>
          </a:p>
          <a:p>
            <a:pPr lvl="1"/>
            <a:r>
              <a:rPr lang="en-GB" i="1" dirty="0"/>
              <a:t>The IEEE 802.11 WG does not support Alt 1, which represents the status quo in EN 301 893, and does not allow IEEE 802.11ax to use the traditional and well proven dual threshold mechanism used by IEEE 802.11a/n/ac in the 5GHz band since 1999.</a:t>
            </a:r>
            <a:endParaRPr lang="en-AU" sz="1600" i="1" dirty="0"/>
          </a:p>
          <a:p>
            <a:pPr lvl="1"/>
            <a:r>
              <a:rPr lang="en-GB" i="1" dirty="0"/>
              <a:t>The IEEE 802.11 WG also does not support Alt 4, because it effectively allows LTE based equipment to ignore IEEE 802.11a/n/ac/</a:t>
            </a:r>
            <a:r>
              <a:rPr lang="en-GB" i="1" dirty="0" err="1"/>
              <a:t>ax</a:t>
            </a:r>
            <a:r>
              <a:rPr lang="en-GB" i="1" dirty="0"/>
              <a:t> equipment up to ED of -62dBm, which 3GPP RAN1 simulations show does not promote fair coexistence between IEEE 802.11 and LAA systems</a:t>
            </a:r>
            <a:r>
              <a:rPr lang="en-GB" i="1" dirty="0" smtClean="0"/>
              <a:t>.</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790226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AU" i="1" dirty="0" smtClean="0"/>
              <a:t>…</a:t>
            </a:r>
            <a:endParaRPr lang="en-AU" i="1" dirty="0"/>
          </a:p>
          <a:p>
            <a:pPr lvl="1"/>
            <a:r>
              <a:rPr lang="en-GB" i="1" dirty="0"/>
              <a:t>It is the view of the IEEE 802.11 WG that both Alt 2 &amp; Alt 3 have merit because they both allow IEEE 802.11ax to use the traditional dual threshold mechanism.</a:t>
            </a:r>
            <a:endParaRPr lang="en-AU" sz="1600" i="1" dirty="0"/>
          </a:p>
          <a:p>
            <a:pPr lvl="1"/>
            <a:r>
              <a:rPr lang="en-GB" i="1" dirty="0"/>
              <a:t>Alt 2 is particularly attractive because it recognises the “market reality” that IEEE 802.11ax will specify the use of dual thresholds and documents a commitment by all stakeholders to undertake and act upon proper scientific investigation of coexistence in future revisions of EN 301 </a:t>
            </a:r>
            <a:r>
              <a:rPr lang="en-GB" i="1" dirty="0" smtClean="0"/>
              <a:t>893</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126103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sz="1600" i="1" dirty="0" smtClean="0"/>
              <a:t>…</a:t>
            </a:r>
            <a:endParaRPr lang="en-AU" sz="1600" i="1" dirty="0" smtClean="0"/>
          </a:p>
          <a:p>
            <a:pPr lvl="1"/>
            <a:r>
              <a:rPr lang="en-GB" i="1" dirty="0" smtClean="0"/>
              <a:t>However</a:t>
            </a:r>
            <a:r>
              <a:rPr lang="en-GB" i="1" dirty="0"/>
              <a:t>, Alt 2 has a practical difficulty in that the revised EN 301 803 can’t use the same method as the current version to reference IEEE </a:t>
            </a:r>
            <a:r>
              <a:rPr lang="en-GB" i="1" dirty="0" smtClean="0"/>
              <a:t>802.11ax</a:t>
            </a:r>
          </a:p>
          <a:p>
            <a:pPr lvl="1"/>
            <a:r>
              <a:rPr lang="en-GB" i="1" dirty="0" smtClean="0"/>
              <a:t>The </a:t>
            </a:r>
            <a:r>
              <a:rPr lang="en-GB" i="1" dirty="0"/>
              <a:t>problem is that IEEE 802.11ax will not be ratified for a number of years and so cannot be easily referenced by an ETSI standard in the </a:t>
            </a:r>
            <a:r>
              <a:rPr lang="en-GB" i="1" dirty="0" smtClean="0"/>
              <a:t>meantime.</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9271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i="1" dirty="0" smtClean="0"/>
              <a:t>…</a:t>
            </a:r>
          </a:p>
          <a:p>
            <a:pPr lvl="1"/>
            <a:r>
              <a:rPr lang="en-GB" i="1" dirty="0" smtClean="0"/>
              <a:t>Alt </a:t>
            </a:r>
            <a:r>
              <a:rPr lang="en-GB" i="1" dirty="0"/>
              <a:t>2 is also problematic in that it does not have the flexibility to allow IEEE 802.11 equipment to choose to use the single threshold mechanism in those situations where any future scientific investigation suggests it might makes </a:t>
            </a:r>
            <a:r>
              <a:rPr lang="en-GB" i="1" dirty="0" smtClean="0"/>
              <a:t>sense</a:t>
            </a:r>
          </a:p>
          <a:p>
            <a:pPr lvl="1"/>
            <a:r>
              <a:rPr lang="en-GB" i="1" dirty="0" smtClean="0"/>
              <a:t>Similarly</a:t>
            </a:r>
            <a:r>
              <a:rPr lang="en-GB" i="1" dirty="0"/>
              <a:t>, it does not allow non-IEEE 802.11 equipment to use the dual threshold mechanism in situations it might make </a:t>
            </a:r>
            <a:r>
              <a:rPr lang="en-GB" i="1" dirty="0" smtClean="0"/>
              <a:t>sense</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65493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sz="1600" i="1" dirty="0" smtClean="0"/>
              <a:t>…</a:t>
            </a:r>
            <a:endParaRPr lang="en-AU" sz="1600" i="1" dirty="0"/>
          </a:p>
          <a:p>
            <a:pPr lvl="1"/>
            <a:r>
              <a:rPr lang="en-GB" i="1" dirty="0"/>
              <a:t>The 802.11 WG suggests that ETSI BRAN consider adopting Alt3, which resolves these practical difficulties, but with the addition of the motivation and understanding from Alt 2, namely that:</a:t>
            </a:r>
            <a:endParaRPr lang="en-AU" sz="1600" i="1" dirty="0"/>
          </a:p>
          <a:p>
            <a:pPr lvl="2"/>
            <a:r>
              <a:rPr lang="en-GB" i="1" dirty="0"/>
              <a:t>Alt 3 is justified as representing the “market reality” that IEEE 802.11ax is being specified to use dual thresholds</a:t>
            </a:r>
            <a:endParaRPr lang="en-AU" sz="1400" i="1" dirty="0"/>
          </a:p>
          <a:p>
            <a:pPr lvl="2"/>
            <a:r>
              <a:rPr lang="en-GB" i="1" dirty="0"/>
              <a:t>Alt 3 is adopted on the understanding that further scientific evaluations of coexistence will be undertaken to better inform future revisions of EN 301 </a:t>
            </a:r>
            <a:r>
              <a:rPr lang="en-GB" i="1" dirty="0" smtClean="0"/>
              <a:t>893</a:t>
            </a:r>
            <a:endParaRPr lang="en-AU" sz="1600" i="1" dirty="0"/>
          </a:p>
          <a:p>
            <a:pPr lvl="1"/>
            <a:r>
              <a:rPr lang="en-GB" i="1" dirty="0"/>
              <a:t>The 802.11 WG thanks ETSI BRAN for its efforts in ensuring that there is good balance between fair coexistence between all technologies operating in the 5GHz band and efficient use of the </a:t>
            </a:r>
            <a:r>
              <a:rPr lang="en-GB" i="1" dirty="0" smtClean="0"/>
              <a:t>band</a:t>
            </a:r>
          </a:p>
          <a:p>
            <a:pPr lvl="1"/>
            <a:r>
              <a:rPr lang="en-GB" i="1" dirty="0" smtClean="0"/>
              <a:t>We </a:t>
            </a:r>
            <a:r>
              <a:rPr lang="en-GB" i="1" dirty="0"/>
              <a:t>look forward to hearing the result of your deliberations on this </a:t>
            </a:r>
            <a:r>
              <a:rPr lang="en-GB" i="1" dirty="0" smtClean="0"/>
              <a:t>matter</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695440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adaptivity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95879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6492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39663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559931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80672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76156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a:t>
            </a:r>
            <a:r>
              <a:rPr lang="en-AU" i="1" dirty="0" smtClean="0"/>
              <a:t>blocking energy </a:t>
            </a:r>
            <a:r>
              <a:rPr lang="en-AU" dirty="0" smtClean="0"/>
              <a:t>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 about </a:t>
            </a:r>
            <a:r>
              <a:rPr lang="en-AU" i="1" dirty="0" smtClean="0"/>
              <a:t>blocking energy </a:t>
            </a:r>
            <a:r>
              <a:rPr lang="en-AU" dirty="0" smtClean="0"/>
              <a:t>in ESTI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38275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a:t>There </a:t>
            </a:r>
            <a:r>
              <a:rPr lang="en-AU" dirty="0" smtClean="0"/>
              <a:t>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193"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unnecessary transmission in </a:t>
            </a:r>
            <a:r>
              <a:rPr lang="en-AU" dirty="0"/>
              <a:t>complex systems like LAA </a:t>
            </a:r>
            <a:r>
              <a:rPr lang="en-AU" dirty="0" smtClean="0"/>
              <a:t>or Wi-Fi </a:t>
            </a:r>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authoritative source 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102124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authoritative source on LAA matters</a:t>
            </a:r>
          </a:p>
          <a:p>
            <a:pPr lvl="2"/>
            <a:r>
              <a:rPr lang="en-AU" dirty="0" smtClean="0"/>
              <a:t>Particularly on the use of </a:t>
            </a:r>
            <a:r>
              <a:rPr lang="en-AU" i="1" dirty="0" smtClean="0"/>
              <a:t>blocking energy </a:t>
            </a:r>
            <a:r>
              <a:rPr lang="en-AU" dirty="0" smtClean="0"/>
              <a:t>(also known as reservation signals)</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390402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a:t>
            </a:r>
            <a:r>
              <a:rPr lang="en-AU" i="1" dirty="0"/>
              <a:t>blocking energy </a:t>
            </a:r>
            <a:r>
              <a:rPr lang="en-AU" dirty="0"/>
              <a:t>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a:t>
            </a:r>
            <a:r>
              <a:rPr lang="en-AU" i="1" dirty="0" smtClean="0"/>
              <a:t>blocking energy </a:t>
            </a:r>
            <a:r>
              <a:rPr lang="en-AU" dirty="0" smtClean="0"/>
              <a:t>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a:t>
            </a:r>
            <a:r>
              <a:rPr lang="en-AU" i="1" dirty="0" smtClean="0"/>
              <a:t>blocking energy </a:t>
            </a:r>
            <a:r>
              <a:rPr lang="en-AU" dirty="0" smtClean="0"/>
              <a:t>should be disallowed by did float a couple of possibilities:</a:t>
            </a:r>
          </a:p>
          <a:p>
            <a:pPr lvl="2"/>
            <a:r>
              <a:rPr lang="en-AU" dirty="0" smtClean="0"/>
              <a:t>Refine </a:t>
            </a:r>
            <a:r>
              <a:rPr lang="en-AU" dirty="0"/>
              <a:t>EN 301 893, perhaps to </a:t>
            </a:r>
            <a:r>
              <a:rPr lang="en-US" dirty="0"/>
              <a:t>restricted the use of </a:t>
            </a:r>
            <a:r>
              <a:rPr lang="en-US" i="1" dirty="0"/>
              <a:t>blocking energy </a:t>
            </a:r>
            <a:r>
              <a:rPr lang="en-US" dirty="0"/>
              <a:t>to a maximum period of 100us, as proposed in Dec 2017</a:t>
            </a:r>
          </a:p>
          <a:p>
            <a:pPr lvl="2"/>
            <a:r>
              <a:rPr lang="en-US" dirty="0"/>
              <a:t>Issue some sort of “opinion” that makes it clear the use of </a:t>
            </a:r>
            <a:r>
              <a:rPr lang="en-US" i="1" dirty="0"/>
              <a:t>blocking energy</a:t>
            </a:r>
            <a:r>
              <a:rPr lang="en-US" dirty="0"/>
              <a:t>,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237161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2"/>
            <a:r>
              <a:rPr lang="en-GB" dirty="0" smtClean="0"/>
              <a:t>He also noted </a:t>
            </a:r>
            <a:r>
              <a:rPr lang="en-GB" dirty="0"/>
              <a:t>that BRAN has put significant effort into defining an LBT mechanism and asked why it is not sufficient? </a:t>
            </a:r>
            <a:endParaRPr lang="en-GB" dirty="0" smtClean="0"/>
          </a:p>
          <a:p>
            <a:pPr lvl="3"/>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3910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call 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144156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before the </a:t>
            </a:r>
            <a:r>
              <a:rPr lang="en-AU" i="1" dirty="0" smtClean="0"/>
              <a:t>blocking energy </a:t>
            </a:r>
            <a:r>
              <a:rPr lang="en-AU" dirty="0" smtClean="0"/>
              <a:t>discussion that was related to </a:t>
            </a:r>
            <a:r>
              <a:rPr lang="en-AU" i="1" dirty="0" smtClean="0"/>
              <a:t>blocking energy</a:t>
            </a:r>
          </a:p>
          <a:p>
            <a:pPr lvl="1"/>
            <a:r>
              <a:rPr lang="en-AU" dirty="0" smtClean="0"/>
              <a:t>Ericsson 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386040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a:t>
            </a:r>
            <a:r>
              <a:rPr lang="en-AU" i="1" dirty="0" smtClean="0"/>
              <a:t>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4176618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1"/>
            <a:r>
              <a:rPr lang="en-AU" dirty="0" smtClean="0"/>
              <a:t>This would be consistent with IEEE 802’s previous LS’s to 3GPP RAN/RAN1 related to </a:t>
            </a:r>
            <a:r>
              <a:rPr lang="en-AU" i="1" dirty="0" smtClean="0"/>
              <a:t>blocking energy</a:t>
            </a:r>
          </a:p>
          <a:p>
            <a:pPr lvl="2"/>
            <a:r>
              <a:rPr lang="en-AU" dirty="0"/>
              <a:t>See following </a:t>
            </a:r>
            <a:r>
              <a:rPr lang="en-AU" dirty="0" smtClean="0"/>
              <a:t>pages</a:t>
            </a:r>
            <a:endParaRPr lang="en-AU" i="1" dirty="0" smtClean="0"/>
          </a:p>
          <a:p>
            <a:pPr lvl="1"/>
            <a:r>
              <a:rPr lang="en-AU" dirty="0" smtClean="0"/>
              <a:t>The complete proposed LS is in </a:t>
            </a:r>
            <a:r>
              <a:rPr lang="en-AU" dirty="0" smtClean="0">
                <a:solidFill>
                  <a:srgbClr val="FF0000"/>
                </a:solidFill>
                <a:hlinkClick r:id="rId2"/>
              </a:rPr>
              <a:t>11-18-0706r0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a:solidFill>
                  <a:srgbClr val="FF0000"/>
                </a:solidFill>
                <a:hlinkClick r:id="rId2"/>
              </a:rPr>
              <a:t> 11-18-0706r0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286062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GB" i="1" dirty="0"/>
              <a:t>IEEE 802.11 WG has been made aware of discussions in BRAN#97 related to the use of blocking energy (also known as reservation signals) by some implementations of LAA, based on </a:t>
            </a:r>
            <a:r>
              <a:rPr lang="en-GB" i="1" dirty="0" smtClean="0"/>
              <a:t>BRAN(18)097010. They </a:t>
            </a:r>
            <a:r>
              <a:rPr lang="en-GB" i="1" dirty="0"/>
              <a:t>have been reviewed in detail in the IEEE 802.11 Coexistence Standing Committee.</a:t>
            </a:r>
            <a:endParaRPr lang="en-AU" sz="1600" i="1" dirty="0"/>
          </a:p>
          <a:p>
            <a:pPr lvl="1"/>
            <a:r>
              <a:rPr lang="en-GB" i="1" dirty="0"/>
              <a:t>IEEE 802 has previously expressed a position to 3GPP RAN1 in various Liaison Statements</a:t>
            </a:r>
            <a:r>
              <a:rPr lang="en-GB" i="1" baseline="30000" dirty="0"/>
              <a:t>,, </a:t>
            </a:r>
            <a:r>
              <a:rPr lang="en-GB" i="1" dirty="0"/>
              <a:t>in 2016 and 2017 that the unnecessary use of blocking energy by LAA should be both discouraged &amp; limited in length on the basis that any unnecessary transmissions will cause interference to other systems. </a:t>
            </a:r>
            <a:endParaRPr lang="en-GB" i="1" dirty="0" smtClean="0"/>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60562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AU" i="1" dirty="0" smtClean="0"/>
              <a:t>…</a:t>
            </a:r>
            <a:endParaRPr lang="en-GB" i="1" dirty="0" smtClean="0"/>
          </a:p>
          <a:p>
            <a:pPr lvl="1"/>
            <a:r>
              <a:rPr lang="en-GB" i="1" dirty="0" smtClean="0"/>
              <a:t>IEEE </a:t>
            </a:r>
            <a:r>
              <a:rPr lang="en-GB" i="1" dirty="0"/>
              <a:t>802’s position is supported by a Liaison Statement from 3GPPP RAN1 to IEEE 802 as far back as May 2016 in which 3GPP RAN1 states that the use of reservation signals </a:t>
            </a:r>
            <a:r>
              <a:rPr lang="en-AU" i="1" dirty="0"/>
              <a:t>is not necessary for good LAA performance and not using </a:t>
            </a:r>
            <a:r>
              <a:rPr lang="en-GB" i="1" dirty="0"/>
              <a:t>reservation signals </a:t>
            </a:r>
            <a:r>
              <a:rPr lang="en-AU" i="1" dirty="0"/>
              <a:t>is a viable implementation </a:t>
            </a:r>
            <a:r>
              <a:rPr lang="en-AU" i="1" dirty="0" smtClean="0"/>
              <a:t>option.</a:t>
            </a:r>
          </a:p>
          <a:p>
            <a:pPr lvl="1"/>
            <a:r>
              <a:rPr lang="en-AU" i="1" dirty="0" smtClean="0"/>
              <a:t>In </a:t>
            </a:r>
            <a:r>
              <a:rPr lang="en-GB" i="1" dirty="0"/>
              <a:t>the same Liaison Statement, 3GPP RAN1 states that the </a:t>
            </a:r>
            <a:r>
              <a:rPr lang="en-AU" i="1" dirty="0"/>
              <a:t>LAA specification does not even define </a:t>
            </a:r>
            <a:r>
              <a:rPr lang="en-GB" i="1" dirty="0"/>
              <a:t>reservation signals </a:t>
            </a:r>
            <a:r>
              <a:rPr lang="en-AU" i="1" dirty="0"/>
              <a:t>or their use, highlighting the unnecessary nature of their use by some LAA implementations.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153389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BRAN to consider discouraging/limiting use of blocking energy</a:t>
            </a:r>
            <a:endParaRPr lang="en-AU" dirty="0"/>
          </a:p>
        </p:txBody>
      </p:sp>
      <p:sp>
        <p:nvSpPr>
          <p:cNvPr id="3" name="Content Placeholder 2"/>
          <p:cNvSpPr>
            <a:spLocks noGrp="1"/>
          </p:cNvSpPr>
          <p:nvPr>
            <p:ph idx="1"/>
          </p:nvPr>
        </p:nvSpPr>
        <p:spPr/>
        <p:txBody>
          <a:bodyPr/>
          <a:lstStyle/>
          <a:p>
            <a:r>
              <a:rPr lang="en-AU" dirty="0" smtClean="0"/>
              <a:t>Broad outline of proposed LS</a:t>
            </a:r>
          </a:p>
          <a:p>
            <a:pPr lvl="1"/>
            <a:r>
              <a:rPr lang="en-AU" i="1" dirty="0" smtClean="0"/>
              <a:t>…</a:t>
            </a:r>
          </a:p>
          <a:p>
            <a:pPr lvl="1"/>
            <a:r>
              <a:rPr lang="en-GB" i="1" dirty="0" smtClean="0"/>
              <a:t>In a Liaison Statement to 3GPP RAN/RAN1 in March 2017, IEEE 802 accepted a compromise proposal in a Liaison Statement from 3GPP RAN1 in November 2016 to limit the length of any blocking energy by increasing the number of starting positions in LAA</a:t>
            </a:r>
          </a:p>
          <a:p>
            <a:pPr lvl="1"/>
            <a:r>
              <a:rPr lang="en-GB" i="1" dirty="0" smtClean="0"/>
              <a:t>Unfortunately, we understand that 3GPP RAN1 subsequently decided not to specify the additional starting positions for LAA, apparently because some vendors were concerned about the additional implementation complexity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4672237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BRAN to consider discouraging/limiting use of blocking energy</a:t>
            </a:r>
            <a:endParaRPr lang="en-AU" dirty="0"/>
          </a:p>
        </p:txBody>
      </p:sp>
      <p:sp>
        <p:nvSpPr>
          <p:cNvPr id="3" name="Content Placeholder 2"/>
          <p:cNvSpPr>
            <a:spLocks noGrp="1"/>
          </p:cNvSpPr>
          <p:nvPr>
            <p:ph idx="1"/>
          </p:nvPr>
        </p:nvSpPr>
        <p:spPr/>
        <p:txBody>
          <a:bodyPr/>
          <a:lstStyle/>
          <a:p>
            <a:r>
              <a:rPr lang="en-AU" dirty="0" smtClean="0"/>
              <a:t>Broad outline of proposed LS</a:t>
            </a:r>
          </a:p>
          <a:p>
            <a:pPr lvl="1"/>
            <a:r>
              <a:rPr lang="en-AU" i="1" dirty="0" smtClean="0"/>
              <a:t>…</a:t>
            </a:r>
          </a:p>
          <a:p>
            <a:pPr lvl="1"/>
            <a:r>
              <a:rPr lang="en-GB" i="1" dirty="0" smtClean="0"/>
              <a:t>The current situation is that some vendors’ LAA equipment will transmit up to 0.5ms of what is essentially unnecessary noise at the start of every COT for the sole purpose of blocking access to the medium to other devices</a:t>
            </a:r>
          </a:p>
          <a:p>
            <a:pPr lvl="1"/>
            <a:r>
              <a:rPr lang="en-GB" i="1" dirty="0" smtClean="0"/>
              <a:t>This use of blocking energy by some LAA devices will cause interference to other devices attempting to use the medium, including IEEE 802.11 devices, and yet is not required for good performance of LAA according to 3GPP RAN1</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74084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ETSI BRAN meeting results</a:t>
            </a:r>
          </a:p>
          <a:p>
            <a:pPr lvl="3"/>
            <a:r>
              <a:rPr lang="en-AU" dirty="0" smtClean="0"/>
              <a:t>Review recent 3GPP RAN1 </a:t>
            </a:r>
            <a:r>
              <a:rPr lang="en-AU" dirty="0" smtClean="0"/>
              <a:t>activities</a:t>
            </a:r>
          </a:p>
          <a:p>
            <a:pPr lvl="3"/>
            <a:r>
              <a:rPr lang="en-AU" dirty="0" smtClean="0"/>
              <a:t>Discuss possibility of a workshop with 3GPP</a:t>
            </a:r>
            <a:endParaRPr lang="en-AU" dirty="0" smtClean="0"/>
          </a:p>
          <a:p>
            <a:pPr lvl="3"/>
            <a:r>
              <a:rPr lang="en-AU" dirty="0" smtClean="0"/>
              <a:t>Follow up on WFA’s recent LS to 3GPP RAN4</a:t>
            </a:r>
          </a:p>
          <a:p>
            <a:pPr lvl="3"/>
            <a:r>
              <a:rPr lang="en-AU" dirty="0" smtClean="0"/>
              <a:t>…</a:t>
            </a:r>
          </a:p>
          <a:p>
            <a:pPr lvl="2"/>
            <a:r>
              <a:rPr lang="en-AU" dirty="0"/>
              <a:t>Technical issues</a:t>
            </a:r>
          </a:p>
          <a:p>
            <a:pPr lvl="3"/>
            <a:r>
              <a:rPr lang="en-AU" dirty="0" smtClean="0"/>
              <a:t>Adaptivity </a:t>
            </a:r>
            <a:r>
              <a:rPr lang="en-AU" dirty="0" smtClean="0"/>
              <a:t>in EN 301 893</a:t>
            </a:r>
            <a:endParaRPr lang="en-AU" dirty="0" smtClean="0"/>
          </a:p>
          <a:p>
            <a:pPr lvl="3"/>
            <a:r>
              <a:rPr lang="en-AU" dirty="0" smtClean="0"/>
              <a:t>Blocking </a:t>
            </a:r>
            <a:r>
              <a:rPr lang="en-AU" dirty="0" smtClean="0"/>
              <a:t>energy in ETSI BRAN</a:t>
            </a:r>
            <a:endParaRPr lang="en-AU" dirty="0" smtClean="0"/>
          </a:p>
          <a:p>
            <a:pPr lvl="3"/>
            <a:r>
              <a:rPr lang="en-AU" dirty="0" smtClean="0"/>
              <a:t>“Paused COT” </a:t>
            </a:r>
            <a:r>
              <a:rPr lang="en-AU" dirty="0" smtClean="0"/>
              <a:t>interpretation</a:t>
            </a:r>
            <a:endParaRPr lang="en-AU" dirty="0" smtClean="0"/>
          </a:p>
          <a:p>
            <a:pPr lvl="3"/>
            <a:r>
              <a:rPr lang="en-AU" dirty="0" smtClean="0"/>
              <a:t>6GHz </a:t>
            </a:r>
            <a:r>
              <a:rPr lang="en-AU" dirty="0"/>
              <a:t>greenfield coexistence in EN 301 893</a:t>
            </a:r>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GB" i="1" dirty="0" smtClean="0"/>
              <a:t>…</a:t>
            </a:r>
            <a:endParaRPr lang="en-AU" i="1" dirty="0"/>
          </a:p>
          <a:p>
            <a:pPr lvl="1"/>
            <a:r>
              <a:rPr lang="en-GB" i="1" dirty="0"/>
              <a:t>IEEE 802.11 WG requests that ETSI BRAN take IEEE 802’s position into account when deciding how to deal with the blocking energy </a:t>
            </a:r>
            <a:r>
              <a:rPr lang="en-GB" i="1" dirty="0" smtClean="0"/>
              <a:t>issue</a:t>
            </a:r>
          </a:p>
          <a:p>
            <a:pPr lvl="1"/>
            <a:r>
              <a:rPr lang="en-GB" i="1" dirty="0" smtClean="0"/>
              <a:t>In </a:t>
            </a:r>
            <a:r>
              <a:rPr lang="en-GB" i="1" dirty="0"/>
              <a:t>particular, IEEE 802.11 WG requests that ETSI BRAN consider the viability of various options for strongly discouraging, or even banning, the use of blocking energy by LAA devices (as well as other devices) and restricting its length in the event blocking energy is </a:t>
            </a:r>
            <a:r>
              <a:rPr lang="en-GB" i="1" dirty="0" smtClean="0"/>
              <a:t>used</a:t>
            </a:r>
            <a:endParaRPr lang="en-AU" sz="1600" i="1" dirty="0"/>
          </a:p>
          <a:p>
            <a:pPr lvl="1"/>
            <a:r>
              <a:rPr lang="en-GB" i="1" dirty="0"/>
              <a:t>The IEEE 802.11 WG looks forward to hearing the result of ETSI BRAN’s deliberations on this </a:t>
            </a:r>
            <a:r>
              <a:rPr lang="en-GB" i="1" dirty="0" smtClean="0"/>
              <a:t>matter</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993783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33793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a:t>
            </a:r>
            <a:r>
              <a:rPr lang="en-AU" dirty="0" smtClean="0"/>
              <a:t>mechanisms </a:t>
            </a:r>
            <a:r>
              <a:rPr lang="en-AU" dirty="0" smtClean="0"/>
              <a:t>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a:t>Nokia </a:t>
            </a:r>
            <a:r>
              <a:rPr lang="en-AU" dirty="0" smtClean="0"/>
              <a:t>Corporation</a:t>
            </a:r>
            <a:br>
              <a:rPr lang="en-AU" dirty="0" smtClean="0"/>
            </a:br>
            <a:r>
              <a:rPr lang="en-AU" dirty="0" smtClean="0"/>
              <a:t>&amp; Ericsson to CEPT ECC FM57</a:t>
            </a:r>
            <a:endParaRPr lang="en-AU" dirty="0" smtClean="0"/>
          </a:p>
          <a:p>
            <a:pPr lvl="1"/>
            <a:r>
              <a:rPr lang="en-AU" dirty="0" smtClean="0"/>
              <a:t>The </a:t>
            </a:r>
            <a:r>
              <a:rPr lang="en-AU" dirty="0" err="1" smtClean="0"/>
              <a:t>Coex</a:t>
            </a:r>
            <a:r>
              <a:rPr lang="en-AU" dirty="0" smtClean="0"/>
              <a:t> SC will discuss alternate approaches to 6Ghz (and other new spectrum) and possible </a:t>
            </a:r>
            <a:r>
              <a:rPr lang="en-AU" dirty="0" smtClean="0"/>
              <a:t>responses</a:t>
            </a:r>
            <a:endParaRPr lang="en-AU" dirty="0"/>
          </a:p>
        </p:txBody>
      </p:sp>
      <p:graphicFrame>
        <p:nvGraphicFramePr>
          <p:cNvPr id="7" name="Content Placeholder 5"/>
          <p:cNvGraphicFramePr>
            <a:graphicFrameLocks noChangeAspect="1"/>
          </p:cNvGraphicFramePr>
          <p:nvPr>
            <p:extLst>
              <p:ext uri="{D42A27DB-BD31-4B8C-83A1-F6EECF244321}">
                <p14:modId xmlns:p14="http://schemas.microsoft.com/office/powerpoint/2010/main" val="4026717178"/>
              </p:ext>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4168" name="Document" showAsIcon="1" r:id="rId3" imgW="914400" imgH="792360" progId="Word.Document.12">
                  <p:embed/>
                </p:oleObj>
              </mc:Choice>
              <mc:Fallback>
                <p:oleObj name="Document" showAsIcon="1" r:id="rId3" imgW="914400" imgH="792360" progId="Word.Document.12">
                  <p:embed/>
                  <p:pic>
                    <p:nvPicPr>
                      <p:cNvPr id="6"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24760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non LBT 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a:t>
            </a:r>
            <a:r>
              <a:rPr lang="en-AU" dirty="0" err="1" smtClean="0"/>
              <a:t>greenfiels</a:t>
            </a:r>
            <a:r>
              <a:rPr lang="en-AU" dirty="0" smtClean="0"/>
              <a:t> unlicensed spectrum that 802.11 may want to use in the future</a:t>
            </a:r>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p>
          <a:p>
            <a:pPr lvl="2"/>
            <a:r>
              <a:rPr lang="en-GB" i="1" dirty="0"/>
              <a:t>note the information in the slides attached to this submission introducing technologies LTE-LAA and 5G-NR for operation in the license-exempt spectrum 5 925 - 6 425 MHz</a:t>
            </a:r>
            <a:endParaRPr lang="en-GB"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93787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109133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4690320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220 Apr 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r>
              <a:rPr lang="en-AU" dirty="0" smtClean="0"/>
              <a:t>!</a:t>
            </a:r>
          </a:p>
          <a:p>
            <a:pPr lvl="2"/>
            <a:r>
              <a:rPr lang="en-AU" dirty="0" smtClean="0"/>
              <a:t>This item probably depends on </a:t>
            </a:r>
            <a:r>
              <a:rPr lang="en-US" dirty="0" err="1"/>
              <a:t>Shubhodeep</a:t>
            </a:r>
            <a:r>
              <a:rPr lang="en-US" dirty="0"/>
              <a:t> </a:t>
            </a:r>
            <a:r>
              <a:rPr lang="en-US" dirty="0" err="1"/>
              <a:t>Adhikari</a:t>
            </a:r>
            <a:r>
              <a:rPr lang="en-US" dirty="0"/>
              <a:t> </a:t>
            </a:r>
            <a:r>
              <a:rPr lang="en-US" dirty="0" smtClean="0"/>
              <a:t>&amp; Sindhu Verma obtaining visas in time</a:t>
            </a:r>
          </a:p>
          <a:p>
            <a:pPr lvl="2"/>
            <a:r>
              <a:rPr lang="en-US" dirty="0" smtClean="0"/>
              <a:t>Does anyone else have a report?</a:t>
            </a:r>
            <a:r>
              <a:rPr lang="en-US" dirty="0"/>
              <a:t/>
            </a:r>
            <a:br>
              <a:rPr lang="en-US" dirty="0"/>
            </a:br>
            <a:endParaRPr lang="en-AU" dirty="0"/>
          </a:p>
          <a:p>
            <a:pPr lvl="2"/>
            <a:endParaRPr lang="en-AU" dirty="0" smtClean="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1012128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5076367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1"/>
            <a:r>
              <a:rPr lang="en-AU" dirty="0" smtClean="0"/>
              <a:t>Now is the time to ensure the same mistakes are not made in this round of evaluation</a:t>
            </a:r>
          </a:p>
          <a:p>
            <a:pPr lvl="1"/>
            <a:r>
              <a:rPr lang="en-AU" dirty="0" smtClean="0"/>
              <a:t>The </a:t>
            </a:r>
            <a:r>
              <a:rPr lang="en-AU" dirty="0" err="1" smtClean="0"/>
              <a:t>Coex</a:t>
            </a:r>
            <a:r>
              <a:rPr lang="en-AU" dirty="0" smtClean="0"/>
              <a:t> SC </a:t>
            </a:r>
            <a:r>
              <a:rPr lang="en-AU" dirty="0" smtClean="0"/>
              <a:t>may review recent discussions in 3GPP</a:t>
            </a:r>
            <a:endParaRPr lang="en-AU" dirty="0" smtClean="0"/>
          </a:p>
          <a:p>
            <a:pPr lvl="2"/>
            <a:r>
              <a:rPr lang="en-AU" dirty="0"/>
              <a:t>This item probably </a:t>
            </a:r>
            <a:r>
              <a:rPr lang="en-AU" dirty="0" smtClean="0"/>
              <a:t>depends on </a:t>
            </a:r>
            <a:r>
              <a:rPr lang="en-US" dirty="0" err="1"/>
              <a:t>Shubhodeep</a:t>
            </a:r>
            <a:r>
              <a:rPr lang="en-US" dirty="0"/>
              <a:t> </a:t>
            </a:r>
            <a:r>
              <a:rPr lang="en-US" dirty="0" err="1"/>
              <a:t>Adhikari</a:t>
            </a:r>
            <a:r>
              <a:rPr lang="en-US" dirty="0"/>
              <a:t> &amp; Sindhu Verma obtaining visas in </a:t>
            </a:r>
            <a:r>
              <a:rPr lang="en-US" dirty="0" smtClean="0"/>
              <a:t>time</a:t>
            </a:r>
          </a:p>
          <a:p>
            <a:pPr lvl="2"/>
            <a:r>
              <a:rPr lang="en-US" dirty="0"/>
              <a:t>Does anyone else have a report</a:t>
            </a:r>
            <a:r>
              <a:rPr lang="en-US" dirty="0" smtClean="0"/>
              <a:t>?</a:t>
            </a:r>
            <a:endParaRPr lang="en-US"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061411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7415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a:t>
            </a:r>
            <a:r>
              <a:rPr lang="en-AU" dirty="0" smtClean="0"/>
              <a:t>issue</a:t>
            </a:r>
            <a:endParaRPr lang="en-AU" dirty="0" smtClean="0"/>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smtClean="0"/>
              <a:t>in Chicago that 3GPP is </a:t>
            </a:r>
            <a:r>
              <a:rPr lang="en-AU" dirty="0" smtClean="0"/>
              <a:t>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a:t>
            </a:r>
            <a:r>
              <a:rPr lang="en-AU" dirty="0" smtClean="0"/>
              <a:t>spectrum and </a:t>
            </a:r>
            <a:r>
              <a:rPr lang="en-AU" dirty="0" smtClean="0"/>
              <a:t>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541026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a:t>
            </a:r>
            <a:r>
              <a:rPr lang="en-AU" dirty="0" smtClean="0"/>
              <a:t>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like?</a:t>
            </a:r>
          </a:p>
          <a:p>
            <a:pPr lvl="1"/>
            <a:r>
              <a:rPr lang="en-AU" dirty="0" smtClean="0"/>
              <a:t>We probably are not going to come to a conclusion today …</a:t>
            </a:r>
          </a:p>
          <a:p>
            <a:pPr lvl="1"/>
            <a:r>
              <a:rPr lang="en-AU" dirty="0" smtClean="0"/>
              <a:t>… and so interested people are encourage to work with the Chair to put together a proposal for the May meeting</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4457630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a:t>
            </a:r>
            <a:r>
              <a:rPr lang="en-AU" dirty="0" smtClean="0"/>
              <a:t>tests </a:t>
            </a:r>
            <a:endParaRPr lang="en-AU" dirty="0" smtClean="0"/>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See </a:t>
            </a:r>
            <a:r>
              <a:rPr lang="en-AU" u="sng" dirty="0">
                <a:hlinkClick r:id="rId2"/>
              </a:rPr>
              <a:t>Draft WFA LS to </a:t>
            </a:r>
            <a:r>
              <a:rPr lang="en-AU" u="sng" dirty="0" smtClean="0">
                <a:hlinkClick r:id="rId2"/>
              </a:rPr>
              <a:t>3GPP_2018_03_19.docx</a:t>
            </a:r>
            <a:endParaRPr lang="en-AU" u="sng" dirty="0" smtClean="0"/>
          </a:p>
          <a:p>
            <a:pPr lvl="2"/>
            <a:r>
              <a:rPr lang="en-AU" dirty="0" smtClean="0">
                <a:solidFill>
                  <a:srgbClr val="FF0000"/>
                </a:solidFill>
              </a:rPr>
              <a:t>A open link needs to be found</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6663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possible coexistence issue with DRS?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5649976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DRS cause a coexistence issue?</a:t>
            </a:r>
            <a:endParaRPr lang="en-AU" dirty="0"/>
          </a:p>
        </p:txBody>
      </p:sp>
      <p:sp>
        <p:nvSpPr>
          <p:cNvPr id="3" name="Content Placeholder 2"/>
          <p:cNvSpPr>
            <a:spLocks noGrp="1"/>
          </p:cNvSpPr>
          <p:nvPr>
            <p:ph idx="1"/>
          </p:nvPr>
        </p:nvSpPr>
        <p:spPr/>
        <p:txBody>
          <a:bodyPr/>
          <a:lstStyle/>
          <a:p>
            <a:pPr lvl="1"/>
            <a:r>
              <a:rPr lang="en-AU" dirty="0"/>
              <a:t>DRS in </a:t>
            </a:r>
            <a:r>
              <a:rPr lang="en-AU" dirty="0" smtClean="0"/>
              <a:t>LAA is roughly equivalent to a Beacon in Wi-Fi</a:t>
            </a:r>
            <a:endParaRPr lang="en-AU" dirty="0"/>
          </a:p>
          <a:p>
            <a:pPr lvl="1"/>
            <a:r>
              <a:rPr lang="en-AU" dirty="0" smtClean="0"/>
              <a:t>More details of the use DRS by LAA systems recently became available, which demonstrated some differences - see following page</a:t>
            </a:r>
          </a:p>
          <a:p>
            <a:pPr lvl="1"/>
            <a:r>
              <a:rPr lang="en-AU" dirty="0" smtClean="0"/>
              <a:t>Specific known differences include:</a:t>
            </a:r>
          </a:p>
          <a:p>
            <a:pPr lvl="2"/>
            <a:r>
              <a:rPr lang="en-AU" dirty="0" smtClean="0"/>
              <a:t>DRS accesses the medium using PIFS … whereas Beacon uses normal broadcast LBT </a:t>
            </a:r>
          </a:p>
          <a:p>
            <a:pPr lvl="3"/>
            <a:r>
              <a:rPr lang="en-AU" dirty="0" smtClean="0"/>
              <a:t>Note: this is allowed in EN 301 893 for a certain proportion of the traffic for historical reasons</a:t>
            </a:r>
          </a:p>
          <a:p>
            <a:pPr lvl="2"/>
            <a:r>
              <a:rPr lang="en-AU" dirty="0" smtClean="0"/>
              <a:t>DRS explicitly blocks Wi-Fi in 6 of 12 symbols (each symbol is ~71 us) … whereas Wi-Fi just has bloated Beacons</a:t>
            </a:r>
          </a:p>
          <a:p>
            <a:pPr lvl="1"/>
            <a:r>
              <a:rPr lang="en-AU" dirty="0" smtClean="0"/>
              <a:t>The WFA has noted to various regulators (including Singapore) that the effect of DRS style access on fair and efficient use of the medium has never been evaluated </a:t>
            </a:r>
          </a:p>
          <a:p>
            <a:pPr lvl="1"/>
            <a:r>
              <a:rPr lang="en-AU" dirty="0" smtClean="0"/>
              <a:t>Does anyone have any concerns?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7707556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LAA’s DRS uses PIFS access and explicitly sends dummy signals to block Wi-Fi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grpSp>
        <p:nvGrpSpPr>
          <p:cNvPr id="7" name="Group 6"/>
          <p:cNvGrpSpPr/>
          <p:nvPr/>
        </p:nvGrpSpPr>
        <p:grpSpPr>
          <a:xfrm>
            <a:off x="685800" y="2057400"/>
            <a:ext cx="7543800" cy="4241813"/>
            <a:chOff x="685800" y="2057400"/>
            <a:chExt cx="7543800" cy="4241813"/>
          </a:xfrm>
        </p:grpSpPr>
        <p:pic>
          <p:nvPicPr>
            <p:cNvPr id="1026" name="Picture 1" descr="cid:image001.png@01D3ABBF.D4456F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424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934200" y="5943600"/>
              <a:ext cx="1119188" cy="35561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39840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a:t>
            </a:r>
            <a:r>
              <a:rPr lang="en-AU" dirty="0" smtClean="0"/>
              <a:t>Huawei) </a:t>
            </a:r>
            <a:r>
              <a:rPr lang="en-AU" dirty="0" smtClean="0"/>
              <a:t>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3426816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ETSI BRAN meeting is being held in late June 2018</a:t>
            </a:r>
            <a:endParaRPr lang="en-AU" dirty="0"/>
          </a:p>
        </p:txBody>
      </p:sp>
      <p:sp>
        <p:nvSpPr>
          <p:cNvPr id="3" name="Content Placeholder 2"/>
          <p:cNvSpPr>
            <a:spLocks noGrp="1"/>
          </p:cNvSpPr>
          <p:nvPr>
            <p:ph idx="1"/>
          </p:nvPr>
        </p:nvSpPr>
        <p:spPr/>
        <p:txBody>
          <a:bodyPr/>
          <a:lstStyle/>
          <a:p>
            <a:pPr lvl="1"/>
            <a:r>
              <a:rPr lang="en-AU" dirty="0" smtClean="0"/>
              <a:t>Dates</a:t>
            </a:r>
          </a:p>
          <a:p>
            <a:pPr lvl="2"/>
            <a:r>
              <a:rPr lang="en-AU" dirty="0" smtClean="0"/>
              <a:t>18-21 June 2018</a:t>
            </a:r>
          </a:p>
          <a:p>
            <a:pPr lvl="1"/>
            <a:r>
              <a:rPr lang="en-AU" dirty="0" smtClean="0"/>
              <a:t>Location</a:t>
            </a:r>
            <a:endParaRPr lang="en-AU" dirty="0"/>
          </a:p>
          <a:p>
            <a:pPr lvl="2"/>
            <a:r>
              <a:rPr lang="en-AU" dirty="0"/>
              <a:t>Sophia-Antipolis </a:t>
            </a:r>
            <a:endParaRPr lang="en-AU" dirty="0" smtClean="0"/>
          </a:p>
          <a:p>
            <a:pPr lvl="2"/>
            <a:r>
              <a:rPr lang="en-AU" dirty="0" smtClean="0"/>
              <a:t>Call in possible</a:t>
            </a:r>
          </a:p>
          <a:p>
            <a:pPr lvl="1"/>
            <a:r>
              <a:rPr lang="en-AU" dirty="0" smtClean="0"/>
              <a:t>Attendees</a:t>
            </a:r>
          </a:p>
          <a:p>
            <a:pPr lvl="2"/>
            <a:r>
              <a:rPr lang="en-AU" dirty="0" smtClean="0"/>
              <a:t>ETSI members, including</a:t>
            </a:r>
          </a:p>
          <a:p>
            <a:pPr lvl="3"/>
            <a:r>
              <a:rPr lang="en-AU" dirty="0" smtClean="0"/>
              <a:t>WFA, Cisco, Qualcomm, Ericsson, Nokia, …</a:t>
            </a:r>
          </a:p>
          <a:p>
            <a:pPr lvl="1"/>
            <a:r>
              <a:rPr lang="en-AU" dirty="0" smtClean="0"/>
              <a:t>Agenda</a:t>
            </a:r>
          </a:p>
          <a:p>
            <a:pPr lvl="2"/>
            <a:r>
              <a:rPr lang="en-AU" dirty="0" smtClean="0"/>
              <a:t>Not yet issued but it will include issues related to revision of EN 3091 893</a:t>
            </a:r>
          </a:p>
          <a:p>
            <a:pPr lvl="3"/>
            <a:r>
              <a:rPr lang="en-AU" dirty="0" smtClean="0"/>
              <a:t>Adaptivity</a:t>
            </a:r>
          </a:p>
          <a:p>
            <a:pPr lvl="3"/>
            <a:r>
              <a:rPr lang="en-AU" dirty="0" smtClean="0"/>
              <a:t>Blocking energy</a:t>
            </a:r>
          </a:p>
          <a:p>
            <a:pPr lvl="3"/>
            <a:r>
              <a:rPr lang="en-AU" dirty="0" smtClean="0"/>
              <a:t>Interpretation of “Paused COT”</a:t>
            </a:r>
          </a:p>
          <a:p>
            <a:pPr lvl="3"/>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64002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Motions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6522180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consider any motions on Thu PM1</a:t>
            </a:r>
            <a:endParaRPr lang="en-AU" dirty="0"/>
          </a:p>
        </p:txBody>
      </p:sp>
      <p:sp>
        <p:nvSpPr>
          <p:cNvPr id="3" name="Content Placeholder 2"/>
          <p:cNvSpPr>
            <a:spLocks noGrp="1"/>
          </p:cNvSpPr>
          <p:nvPr>
            <p:ph idx="1"/>
          </p:nvPr>
        </p:nvSpPr>
        <p:spPr/>
        <p:txBody>
          <a:bodyPr/>
          <a:lstStyle/>
          <a:p>
            <a:pPr lvl="1"/>
            <a:r>
              <a:rPr lang="en-AU" dirty="0" smtClean="0"/>
              <a:t>Any motions will be considered on Thu PM1</a:t>
            </a:r>
          </a:p>
          <a:p>
            <a:pPr lvl="1"/>
            <a:r>
              <a:rPr lang="en-AU" dirty="0" smtClean="0"/>
              <a:t>Possible motions include: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7990166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461979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9209</Words>
  <Application>Microsoft Office PowerPoint</Application>
  <PresentationFormat>On-screen Show (4:3)</PresentationFormat>
  <Paragraphs>833</Paragraphs>
  <Slides>97</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97</vt:i4>
      </vt:variant>
    </vt:vector>
  </HeadingPairs>
  <TitlesOfParts>
    <vt:vector size="104" baseType="lpstr">
      <vt:lpstr>Arial</vt:lpstr>
      <vt:lpstr>Times New Roman</vt:lpstr>
      <vt:lpstr>Wingdings</vt:lpstr>
      <vt:lpstr>802-11-Submission</vt:lpstr>
      <vt:lpstr>Microsoft Word Document</vt:lpstr>
      <vt:lpstr>Microsoft PowerPoint Presentation</vt:lpstr>
      <vt:lpstr>Adobe Acrobat Document</vt:lpstr>
      <vt:lpstr>Draft 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The Coex SC may hear a presentation responding to BRAN(18)097016r1 &amp; BRAN(18)097017 </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The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is still not consensus in ETSI BRAN on the question of blocking energy</vt:lpstr>
      <vt:lpstr>There is still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PowerPoint Presentation</vt:lpstr>
      <vt:lpstr>The Coex SC may discuss another perspective on sharing new spectrum from LTE community</vt:lpstr>
      <vt:lpstr>A submission to FM57 proposes non LBT style access in the 6GHz band</vt:lpstr>
      <vt:lpstr>A submission to FM57 proposes non LBT style access in the 6GHz band</vt:lpstr>
      <vt:lpstr>PowerPoint Presentation</vt:lpstr>
      <vt:lpstr>The Coex SC will hear an update on coexistence relevant activities at the recent 3GPP RAN1 meeting</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PowerPoint Presentation</vt:lpstr>
      <vt:lpstr>In Irvine, the SC discussed a LS from WFA to 3GPP RAN in relation to coexistence testing</vt:lpstr>
      <vt:lpstr>The reply to the WFA confirmed 3GPP is reneging on previous validation commitments</vt:lpstr>
      <vt:lpstr>The Coex SC will review the most recent LS from WFA to 3GPP RAN4</vt:lpstr>
      <vt:lpstr>PowerPoint Presentation</vt:lpstr>
      <vt:lpstr>Does DRS cause a coexistence issue?</vt:lpstr>
      <vt:lpstr>LAA’s DRS uses PIFS access and explicitly sends dummy signals to block Wi-Fi</vt:lpstr>
      <vt:lpstr>PowerPoint Presentation</vt:lpstr>
      <vt:lpstr>Does anyone think we should look at MulteFire coexistence?</vt:lpstr>
      <vt:lpstr>PowerPoint Presentation</vt:lpstr>
      <vt:lpstr>The next ETSI BRAN meeting is being held in late June 2018</vt:lpstr>
      <vt:lpstr>PowerPoint Presentation</vt:lpstr>
      <vt:lpstr>The Coex SC will consider any motions on Thu PM1</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2018-04-23T05:30:57Z</dcterms:modified>
</cp:coreProperties>
</file>