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39"/>
  </p:notesMasterIdLst>
  <p:handoutMasterIdLst>
    <p:handoutMasterId r:id="rId40"/>
  </p:handoutMasterIdLst>
  <p:sldIdLst>
    <p:sldId id="269" r:id="rId2"/>
    <p:sldId id="302" r:id="rId3"/>
    <p:sldId id="300" r:id="rId4"/>
    <p:sldId id="295" r:id="rId5"/>
    <p:sldId id="298" r:id="rId6"/>
    <p:sldId id="503" r:id="rId7"/>
    <p:sldId id="738" r:id="rId8"/>
    <p:sldId id="301" r:id="rId9"/>
    <p:sldId id="416" r:id="rId10"/>
    <p:sldId id="306" r:id="rId11"/>
    <p:sldId id="516" r:id="rId12"/>
    <p:sldId id="515" r:id="rId13"/>
    <p:sldId id="859" r:id="rId14"/>
    <p:sldId id="907" r:id="rId15"/>
    <p:sldId id="908" r:id="rId16"/>
    <p:sldId id="909" r:id="rId17"/>
    <p:sldId id="870" r:id="rId18"/>
    <p:sldId id="871" r:id="rId19"/>
    <p:sldId id="857" r:id="rId20"/>
    <p:sldId id="856" r:id="rId21"/>
    <p:sldId id="902" r:id="rId22"/>
    <p:sldId id="903" r:id="rId23"/>
    <p:sldId id="904" r:id="rId24"/>
    <p:sldId id="899" r:id="rId25"/>
    <p:sldId id="900" r:id="rId26"/>
    <p:sldId id="901" r:id="rId27"/>
    <p:sldId id="912" r:id="rId28"/>
    <p:sldId id="877" r:id="rId29"/>
    <p:sldId id="876" r:id="rId30"/>
    <p:sldId id="869" r:id="rId31"/>
    <p:sldId id="880" r:id="rId32"/>
    <p:sldId id="881" r:id="rId33"/>
    <p:sldId id="895" r:id="rId34"/>
    <p:sldId id="873" r:id="rId35"/>
    <p:sldId id="868" r:id="rId36"/>
    <p:sldId id="874" r:id="rId37"/>
    <p:sldId id="305" r:id="rId3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58" autoAdjust="0"/>
    <p:restoredTop sz="71403" autoAdjust="0"/>
  </p:normalViewPr>
  <p:slideViewPr>
    <p:cSldViewPr>
      <p:cViewPr varScale="1">
        <p:scale>
          <a:sx n="84" d="100"/>
          <a:sy n="84" d="100"/>
        </p:scale>
        <p:origin x="174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802.11-18/0659r0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121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May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7/11-17-1853-00-0000-liaison-statement-from-wfa-on-coexistence-tests.doc"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groups.wi-fi.org/apps/org/workgroup/coex/document.php?document_id=90455"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rgbClr val="FF0000"/>
                </a:solidFill>
              </a:rPr>
              <a:t>Draft</a:t>
            </a:r>
            <a:r>
              <a:rPr lang="en-US" dirty="0" smtClean="0">
                <a:solidFill>
                  <a:schemeClr val="accent6"/>
                </a:solidFill>
              </a:rPr>
              <a:t> a</a:t>
            </a:r>
            <a:r>
              <a:rPr lang="en-US" dirty="0" smtClean="0">
                <a:solidFill>
                  <a:schemeClr val="accent6"/>
                </a:solidFill>
              </a:rPr>
              <a:t>genda </a:t>
            </a:r>
            <a:r>
              <a:rPr lang="en-US" dirty="0" smtClean="0">
                <a:solidFill>
                  <a:schemeClr val="accent6"/>
                </a:solidFill>
              </a:rPr>
              <a:t>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Warsaw </a:t>
            </a:r>
            <a:r>
              <a:rPr lang="en-US" dirty="0" smtClean="0">
                <a:solidFill>
                  <a:schemeClr val="accent6"/>
                </a:solidFill>
              </a:rPr>
              <a:t>in May 2018</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6 April 2018</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Some history of why we are here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6GHz </a:t>
            </a:r>
            <a:r>
              <a:rPr lang="en-AU" sz="2400" b="1" i="1" dirty="0" smtClean="0">
                <a:solidFill>
                  <a:srgbClr val="FF0000"/>
                </a:solidFill>
              </a:rPr>
              <a:t>greenfield</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433793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another perspective on sharing new spectrum from LTE community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
        <p:nvSpPr>
          <p:cNvPr id="3" name="Content Placeholder 2"/>
          <p:cNvSpPr>
            <a:spLocks noGrp="1"/>
          </p:cNvSpPr>
          <p:nvPr>
            <p:ph idx="1"/>
          </p:nvPr>
        </p:nvSpPr>
        <p:spPr/>
        <p:txBody>
          <a:bodyPr/>
          <a:lstStyle/>
          <a:p>
            <a:pPr lvl="1"/>
            <a:r>
              <a:rPr lang="en-AU" dirty="0" smtClean="0"/>
              <a:t>In previous meetings the </a:t>
            </a:r>
            <a:r>
              <a:rPr lang="en-AU" dirty="0" err="1" smtClean="0"/>
              <a:t>Coex</a:t>
            </a:r>
            <a:r>
              <a:rPr lang="en-AU" dirty="0" smtClean="0"/>
              <a:t> SC has discussed the possibility of new coexistence mechanism in new spectrum</a:t>
            </a:r>
          </a:p>
          <a:p>
            <a:pPr lvl="2"/>
            <a:r>
              <a:rPr lang="en-AU" dirty="0" err="1" smtClean="0"/>
              <a:t>eg</a:t>
            </a:r>
            <a:r>
              <a:rPr lang="en-AU" dirty="0" smtClean="0"/>
              <a:t> a new preamble at 6Ghz</a:t>
            </a:r>
          </a:p>
          <a:p>
            <a:pPr lvl="1"/>
            <a:r>
              <a:rPr lang="en-AU" dirty="0" smtClean="0"/>
              <a:t>There was not much interest at the time, mainly because most in the 802.11 community want to think of 6GHz as an extension of 5GHz </a:t>
            </a:r>
          </a:p>
          <a:p>
            <a:pPr lvl="2"/>
            <a:r>
              <a:rPr lang="en-AU" dirty="0" smtClean="0"/>
              <a:t>The simplest approach, aligned with status quo</a:t>
            </a:r>
          </a:p>
          <a:p>
            <a:pPr lvl="1"/>
            <a:r>
              <a:rPr lang="en-AU" dirty="0" smtClean="0"/>
              <a:t>However, it appears the LTE community has different ideas</a:t>
            </a:r>
          </a:p>
          <a:p>
            <a:pPr lvl="2"/>
            <a:r>
              <a:rPr lang="en-AU" dirty="0" smtClean="0"/>
              <a:t>See embedded document</a:t>
            </a:r>
          </a:p>
          <a:p>
            <a:pPr lvl="1"/>
            <a:r>
              <a:rPr lang="en-AU" dirty="0" smtClean="0"/>
              <a:t>The </a:t>
            </a:r>
            <a:r>
              <a:rPr lang="en-AU" dirty="0" err="1" smtClean="0"/>
              <a:t>Coex</a:t>
            </a:r>
            <a:r>
              <a:rPr lang="en-AU" dirty="0" smtClean="0"/>
              <a:t> SC will discuss alternate approaches to 6Ghz (and other new spectrum) and possible </a:t>
            </a:r>
            <a:r>
              <a:rPr lang="en-AU" dirty="0" err="1" smtClean="0"/>
              <a:t>reponses</a:t>
            </a:r>
            <a:endParaRPr lang="en-AU" dirty="0"/>
          </a:p>
        </p:txBody>
      </p:sp>
      <p:graphicFrame>
        <p:nvGraphicFramePr>
          <p:cNvPr id="7" name="Content Placeholder 5"/>
          <p:cNvGraphicFramePr>
            <a:graphicFrameLocks noChangeAspect="1"/>
          </p:cNvGraphicFramePr>
          <p:nvPr>
            <p:extLst>
              <p:ext uri="{D42A27DB-BD31-4B8C-83A1-F6EECF244321}">
                <p14:modId xmlns:p14="http://schemas.microsoft.com/office/powerpoint/2010/main" val="3802850632"/>
              </p:ext>
            </p:extLst>
          </p:nvPr>
        </p:nvGraphicFramePr>
        <p:xfrm>
          <a:off x="7120700" y="4038600"/>
          <a:ext cx="914400" cy="792163"/>
        </p:xfrm>
        <a:graphic>
          <a:graphicData uri="http://schemas.openxmlformats.org/presentationml/2006/ole">
            <mc:AlternateContent xmlns:mc="http://schemas.openxmlformats.org/markup-compatibility/2006">
              <mc:Choice xmlns:v="urn:schemas-microsoft-com:vml" Requires="v">
                <p:oleObj spid="_x0000_s4104" name="Document" showAsIcon="1" r:id="rId3" imgW="914400" imgH="792360" progId="Word.Document.12">
                  <p:embed/>
                </p:oleObj>
              </mc:Choice>
              <mc:Fallback>
                <p:oleObj name="Document" showAsIcon="1" r:id="rId3" imgW="914400" imgH="792360" progId="Word.Document.12">
                  <p:embed/>
                  <p:pic>
                    <p:nvPicPr>
                      <p:cNvPr id="6" name="Content Placeholder 5"/>
                      <p:cNvPicPr/>
                      <p:nvPr/>
                    </p:nvPicPr>
                    <p:blipFill>
                      <a:blip r:embed="rId4"/>
                      <a:stretch>
                        <a:fillRect/>
                      </a:stretch>
                    </p:blipFill>
                    <p:spPr>
                      <a:xfrm>
                        <a:off x="7120700" y="40386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3224760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Simulation of coexistence</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15048119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may </a:t>
            </a:r>
            <a:r>
              <a:rPr lang="en-AU" dirty="0" smtClean="0"/>
              <a:t>discuss simulation models for Wi-Fi/NR-U coexistence</a:t>
            </a:r>
            <a:endParaRPr lang="en-AU" dirty="0"/>
          </a:p>
        </p:txBody>
      </p:sp>
      <p:sp>
        <p:nvSpPr>
          <p:cNvPr id="3" name="Content Placeholder 2"/>
          <p:cNvSpPr>
            <a:spLocks noGrp="1"/>
          </p:cNvSpPr>
          <p:nvPr>
            <p:ph idx="1"/>
          </p:nvPr>
        </p:nvSpPr>
        <p:spPr/>
        <p:txBody>
          <a:bodyPr/>
          <a:lstStyle/>
          <a:p>
            <a:pPr lvl="1"/>
            <a:r>
              <a:rPr lang="en-AU" dirty="0"/>
              <a:t>We know there were significant flaws in the simulation models used to evaluate coexistence between Wi-Fi and </a:t>
            </a:r>
            <a:r>
              <a:rPr lang="en-AU" dirty="0" smtClean="0"/>
              <a:t>LAA</a:t>
            </a:r>
          </a:p>
          <a:p>
            <a:pPr lvl="2"/>
            <a:r>
              <a:rPr lang="en-AU" dirty="0" smtClean="0"/>
              <a:t>IEEE 802 raised the topic in several LS’s to 3GPP RAN1 </a:t>
            </a:r>
            <a:endParaRPr lang="en-AU" dirty="0"/>
          </a:p>
          <a:p>
            <a:pPr lvl="1"/>
            <a:r>
              <a:rPr lang="en-AU" dirty="0" smtClean="0"/>
              <a:t>3GPP is currently discussing simulation models that will be used to evaluate coexistence between Wi-Fi and NR-U</a:t>
            </a:r>
          </a:p>
          <a:p>
            <a:pPr lvl="1"/>
            <a:r>
              <a:rPr lang="en-AU" dirty="0" smtClean="0"/>
              <a:t>Now is the time to ensure the same mistakes are not made in this round of evaluation</a:t>
            </a:r>
          </a:p>
          <a:p>
            <a:pPr lvl="1"/>
            <a:r>
              <a:rPr lang="en-AU" dirty="0" smtClean="0"/>
              <a:t>The </a:t>
            </a:r>
            <a:r>
              <a:rPr lang="en-AU" dirty="0" err="1" smtClean="0"/>
              <a:t>Coex</a:t>
            </a:r>
            <a:r>
              <a:rPr lang="en-AU" dirty="0" smtClean="0"/>
              <a:t> SC will discuss a number of relevant submissions to 3GPP</a:t>
            </a:r>
          </a:p>
          <a:p>
            <a:pPr lvl="2"/>
            <a:r>
              <a:rPr lang="en-AU" dirty="0" smtClean="0">
                <a:solidFill>
                  <a:srgbClr val="FF0000"/>
                </a:solidFill>
              </a:rPr>
              <a:t>&lt;</a:t>
            </a:r>
            <a:r>
              <a:rPr lang="en-AU" dirty="0" err="1" smtClean="0">
                <a:solidFill>
                  <a:srgbClr val="FF0000"/>
                </a:solidFill>
              </a:rPr>
              <a:t>tbd</a:t>
            </a:r>
            <a:r>
              <a:rPr lang="en-AU" dirty="0" smtClean="0">
                <a:solidFill>
                  <a:srgbClr val="FF0000"/>
                </a:solidFill>
              </a:rPr>
              <a:t>&gt;</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3154405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Status report on the most recent 3GPP RAN1 meeting</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24690320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an update on coexistence relevant activities at the recent 3GPP RAN1 meeting</a:t>
            </a:r>
            <a:endParaRPr lang="en-AU" dirty="0"/>
          </a:p>
        </p:txBody>
      </p:sp>
      <p:sp>
        <p:nvSpPr>
          <p:cNvPr id="3" name="Content Placeholder 2"/>
          <p:cNvSpPr>
            <a:spLocks noGrp="1"/>
          </p:cNvSpPr>
          <p:nvPr>
            <p:ph idx="1"/>
          </p:nvPr>
        </p:nvSpPr>
        <p:spPr/>
        <p:txBody>
          <a:bodyPr/>
          <a:lstStyle/>
          <a:p>
            <a:pPr lvl="1"/>
            <a:r>
              <a:rPr lang="en-AU" dirty="0" smtClean="0"/>
              <a:t>3GPP RAN1 (#</a:t>
            </a:r>
            <a:r>
              <a:rPr lang="en-AU" dirty="0" smtClean="0"/>
              <a:t>92-bis) </a:t>
            </a:r>
            <a:r>
              <a:rPr lang="en-AU" dirty="0" smtClean="0"/>
              <a:t>was held </a:t>
            </a:r>
            <a:r>
              <a:rPr lang="en-AU" dirty="0" smtClean="0"/>
              <a:t>16 – 220 Apr </a:t>
            </a:r>
            <a:r>
              <a:rPr lang="en-AU" dirty="0" smtClean="0"/>
              <a:t>2018 in </a:t>
            </a:r>
            <a:r>
              <a:rPr lang="en-AU" dirty="0" err="1" smtClean="0"/>
              <a:t>Sanya</a:t>
            </a:r>
            <a:r>
              <a:rPr lang="en-AU" dirty="0" smtClean="0"/>
              <a:t>, China</a:t>
            </a:r>
            <a:endParaRPr lang="en-AU" dirty="0" smtClean="0"/>
          </a:p>
          <a:p>
            <a:pPr lvl="1"/>
            <a:r>
              <a:rPr lang="en-AU" dirty="0" smtClean="0"/>
              <a:t>The </a:t>
            </a:r>
            <a:r>
              <a:rPr lang="en-AU" dirty="0" err="1" smtClean="0"/>
              <a:t>Coex</a:t>
            </a:r>
            <a:r>
              <a:rPr lang="en-AU" dirty="0" smtClean="0"/>
              <a:t> SC may hear a status update … focused on coexistence issues of course!</a:t>
            </a:r>
            <a:endParaRPr lang="en-AU" dirty="0"/>
          </a:p>
          <a:p>
            <a:pPr lvl="2"/>
            <a:endParaRPr lang="en-AU" dirty="0" smtClean="0">
              <a:solidFill>
                <a:srgbClr val="FF0000"/>
              </a:solidFill>
            </a:endParaRP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31012128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949850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6th F2F meeting of the </a:t>
            </a:r>
            <a:r>
              <a:rPr lang="en-AU" i="1" dirty="0" smtClean="0"/>
              <a:t>Coexistence Standing Committee </a:t>
            </a:r>
            <a:r>
              <a:rPr lang="en-AU" dirty="0" smtClean="0"/>
              <a:t>in Warsaw in May 2018</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and will meet twice this week</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reports of the ETSI </a:t>
            </a:r>
            <a:r>
              <a:rPr lang="en-AU" dirty="0" smtClean="0"/>
              <a:t>BRAN </a:t>
            </a:r>
            <a:r>
              <a:rPr lang="en-AU" dirty="0" smtClean="0"/>
              <a:t> meeting held in March </a:t>
            </a:r>
            <a:r>
              <a:rPr lang="en-AU" dirty="0" smtClean="0"/>
              <a:t>2018</a:t>
            </a:r>
            <a:endParaRPr lang="en-AU" dirty="0"/>
          </a:p>
        </p:txBody>
      </p:sp>
      <p:sp>
        <p:nvSpPr>
          <p:cNvPr id="3" name="Content Placeholder 2"/>
          <p:cNvSpPr>
            <a:spLocks noGrp="1"/>
          </p:cNvSpPr>
          <p:nvPr>
            <p:ph idx="1"/>
          </p:nvPr>
        </p:nvSpPr>
        <p:spPr/>
        <p:txBody>
          <a:bodyPr/>
          <a:lstStyle/>
          <a:p>
            <a:pPr lvl="1"/>
            <a:r>
              <a:rPr lang="en-AU" dirty="0"/>
              <a:t>The </a:t>
            </a:r>
            <a:r>
              <a:rPr lang="en-AU" dirty="0" smtClean="0"/>
              <a:t>last </a:t>
            </a:r>
            <a:r>
              <a:rPr lang="en-AU" dirty="0"/>
              <a:t>meeting of ETSI BRAN </a:t>
            </a:r>
            <a:r>
              <a:rPr lang="en-AU" dirty="0" smtClean="0"/>
              <a:t>was held </a:t>
            </a:r>
            <a:r>
              <a:rPr lang="en-AU" dirty="0"/>
              <a:t>in March 2018</a:t>
            </a:r>
          </a:p>
          <a:p>
            <a:pPr lvl="2"/>
            <a:r>
              <a:rPr lang="en-AU" dirty="0"/>
              <a:t>Dates: 26-29 March 2018</a:t>
            </a:r>
          </a:p>
          <a:p>
            <a:pPr lvl="2"/>
            <a:r>
              <a:rPr lang="en-AU" dirty="0"/>
              <a:t>Location: Sophia </a:t>
            </a:r>
            <a:r>
              <a:rPr lang="en-AU" dirty="0" smtClean="0"/>
              <a:t>Antipolis</a:t>
            </a:r>
          </a:p>
          <a:p>
            <a:pPr lvl="1"/>
            <a:r>
              <a:rPr lang="en-AU" dirty="0" smtClean="0"/>
              <a:t>The </a:t>
            </a:r>
            <a:r>
              <a:rPr lang="en-AU" dirty="0" err="1" smtClean="0"/>
              <a:t>Coex</a:t>
            </a:r>
            <a:r>
              <a:rPr lang="en-AU" dirty="0" smtClean="0"/>
              <a:t> SC will hear a full report of the meeting particularly on issues related to:</a:t>
            </a:r>
          </a:p>
          <a:p>
            <a:pPr lvl="2"/>
            <a:r>
              <a:rPr lang="en-AU" dirty="0" smtClean="0"/>
              <a:t>Adaptivity</a:t>
            </a:r>
          </a:p>
          <a:p>
            <a:pPr lvl="2"/>
            <a:r>
              <a:rPr lang="en-AU" dirty="0" smtClean="0"/>
              <a:t>Blocking energy</a:t>
            </a:r>
          </a:p>
          <a:p>
            <a:pPr lvl="2"/>
            <a:r>
              <a:rPr lang="en-AU" dirty="0" smtClean="0"/>
              <a:t>Paused “COT” feature interpretation</a:t>
            </a:r>
          </a:p>
          <a:p>
            <a:pPr lvl="1"/>
            <a:r>
              <a:rPr lang="en-AU" dirty="0" smtClean="0"/>
              <a:t>The SC will also need to discuss the next ETSI BRAN meeting in June</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32182222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A workshop?</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4074157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 WG will probably need to work with 3GPP RAN1 on “fair” access in 6GHz</a:t>
            </a:r>
            <a:endParaRPr lang="en-AU" dirty="0"/>
          </a:p>
        </p:txBody>
      </p:sp>
      <p:sp>
        <p:nvSpPr>
          <p:cNvPr id="3" name="Content Placeholder 2"/>
          <p:cNvSpPr>
            <a:spLocks noGrp="1"/>
          </p:cNvSpPr>
          <p:nvPr>
            <p:ph idx="1"/>
          </p:nvPr>
        </p:nvSpPr>
        <p:spPr/>
        <p:txBody>
          <a:bodyPr/>
          <a:lstStyle/>
          <a:p>
            <a:pPr lvl="1"/>
            <a:r>
              <a:rPr lang="en-AU" dirty="0" smtClean="0"/>
              <a:t>It was noted during yesterday’s session that 3GPP  is treating 802.11 as an incumbent in the 5GHz band, which they have agreed to protect with a “one way definition”</a:t>
            </a:r>
          </a:p>
          <a:p>
            <a:pPr lvl="2"/>
            <a:r>
              <a:rPr lang="en-AU" dirty="0" err="1" smtClean="0"/>
              <a:t>ie</a:t>
            </a:r>
            <a:r>
              <a:rPr lang="en-AU" dirty="0" smtClean="0"/>
              <a:t>, the addition of an LAA systems will not cause any more loss of performance on a Wi-Fi system that the addition of a Wi-Fi system will cause </a:t>
            </a:r>
          </a:p>
          <a:p>
            <a:pPr lvl="2"/>
            <a:r>
              <a:rPr lang="en-AU" dirty="0" err="1"/>
              <a:t>i</a:t>
            </a:r>
            <a:r>
              <a:rPr lang="en-AU" dirty="0" err="1" smtClean="0"/>
              <a:t>e</a:t>
            </a:r>
            <a:r>
              <a:rPr lang="en-AU" dirty="0" smtClean="0"/>
              <a:t>, there is no expectation that Wi-Fi (with possible exception of 802.11ax) will do the same to LAA</a:t>
            </a:r>
          </a:p>
          <a:p>
            <a:pPr lvl="1"/>
            <a:r>
              <a:rPr lang="en-AU" dirty="0" smtClean="0"/>
              <a:t>It was also noted that 3GPP consider 6 GHz to be greenfield spectrum  and so Wi-Fi should expect no “incumbency” based protection </a:t>
            </a:r>
          </a:p>
          <a:p>
            <a:pPr lvl="1"/>
            <a:r>
              <a:rPr lang="en-AU" dirty="0" smtClean="0"/>
              <a:t>This highlights the need for 3GPP RAN1 and IEEE 802.11 to engage with the goal of agreeing on how fair access between all technologies can be maintained in the 6GHz band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33541026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the possibility of a workshop to engage with 3GPP RAN1 on sharing of 6GHz</a:t>
            </a:r>
            <a:endParaRPr lang="en-AU" dirty="0"/>
          </a:p>
        </p:txBody>
      </p:sp>
      <p:sp>
        <p:nvSpPr>
          <p:cNvPr id="3" name="Content Placeholder 2"/>
          <p:cNvSpPr>
            <a:spLocks noGrp="1"/>
          </p:cNvSpPr>
          <p:nvPr>
            <p:ph idx="1"/>
          </p:nvPr>
        </p:nvSpPr>
        <p:spPr/>
        <p:txBody>
          <a:bodyPr/>
          <a:lstStyle/>
          <a:p>
            <a:pPr lvl="1"/>
            <a:r>
              <a:rPr lang="en-AU" dirty="0" smtClean="0"/>
              <a:t>After yesterday’s session it was suggested that IEEE 802.11 WG be proactive about engaging with 3GPP on “fair” sharing mechanisms for 6GHz</a:t>
            </a:r>
          </a:p>
          <a:p>
            <a:pPr lvl="1"/>
            <a:r>
              <a:rPr lang="en-AU" dirty="0" smtClean="0"/>
              <a:t>It was further suggested that IEEE 802 could invite 3GPP RAN1 to participate in a workshop on this topic</a:t>
            </a:r>
          </a:p>
          <a:p>
            <a:pPr lvl="2"/>
            <a:r>
              <a:rPr lang="en-AU" dirty="0" smtClean="0"/>
              <a:t>Possibly at the IEEE 802 plenary in July 2018 (with invitation in May 2018)</a:t>
            </a:r>
          </a:p>
          <a:p>
            <a:pPr lvl="1"/>
            <a:r>
              <a:rPr lang="en-AU" dirty="0" smtClean="0"/>
              <a:t>Questions:</a:t>
            </a:r>
          </a:p>
          <a:p>
            <a:pPr lvl="2"/>
            <a:r>
              <a:rPr lang="en-AU" dirty="0" smtClean="0"/>
              <a:t>Is this a good idea?</a:t>
            </a:r>
          </a:p>
          <a:p>
            <a:pPr lvl="2"/>
            <a:r>
              <a:rPr lang="en-AU" dirty="0" smtClean="0"/>
              <a:t>What would the agenda look like?</a:t>
            </a:r>
          </a:p>
          <a:p>
            <a:pPr lvl="1"/>
            <a:r>
              <a:rPr lang="en-AU" dirty="0" smtClean="0"/>
              <a:t>We probably are not going to come to a conclusion today …</a:t>
            </a:r>
          </a:p>
          <a:p>
            <a:pPr lvl="1"/>
            <a:r>
              <a:rPr lang="en-AU" dirty="0" smtClean="0"/>
              <a:t>… and so interested people are encourage to work with the Chair to put together a proposal for the May meeting</a:t>
            </a:r>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34457630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Status of WFA LS to 3GPP RAN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8134662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Irvine, the SC discussed a LS from WFA to 3GPP RAN in relation to coexistence testing</a:t>
            </a:r>
            <a:endParaRPr lang="en-AU" dirty="0"/>
          </a:p>
        </p:txBody>
      </p:sp>
      <p:sp>
        <p:nvSpPr>
          <p:cNvPr id="3" name="Content Placeholder 2"/>
          <p:cNvSpPr>
            <a:spLocks noGrp="1"/>
          </p:cNvSpPr>
          <p:nvPr>
            <p:ph idx="1"/>
          </p:nvPr>
        </p:nvSpPr>
        <p:spPr/>
        <p:txBody>
          <a:bodyPr/>
          <a:lstStyle/>
          <a:p>
            <a:pPr lvl="1"/>
            <a:r>
              <a:rPr lang="en-AU" dirty="0" smtClean="0"/>
              <a:t>In Irvine, the IEEE </a:t>
            </a:r>
            <a:r>
              <a:rPr lang="en-AU" dirty="0"/>
              <a:t>802.11 </a:t>
            </a:r>
            <a:r>
              <a:rPr lang="en-AU" dirty="0" err="1" smtClean="0"/>
              <a:t>Coex</a:t>
            </a:r>
            <a:r>
              <a:rPr lang="en-AU" dirty="0" smtClean="0"/>
              <a:t> SC discussed LS </a:t>
            </a:r>
            <a:r>
              <a:rPr lang="en-AU" dirty="0"/>
              <a:t>from WFA to 3GPP </a:t>
            </a:r>
            <a:r>
              <a:rPr lang="en-AU" dirty="0" smtClean="0"/>
              <a:t>RAN that was copied to IEEE 802.11 WG</a:t>
            </a:r>
            <a:endParaRPr lang="en-AU" dirty="0"/>
          </a:p>
          <a:p>
            <a:pPr lvl="2"/>
            <a:r>
              <a:rPr lang="en-AU" dirty="0"/>
              <a:t>See </a:t>
            </a:r>
            <a:r>
              <a:rPr lang="en-AU" u="sng" dirty="0">
                <a:hlinkClick r:id="rId2"/>
              </a:rPr>
              <a:t>11-17-1853-00</a:t>
            </a:r>
            <a:endParaRPr lang="en-AU" u="sng" dirty="0"/>
          </a:p>
          <a:p>
            <a:pPr lvl="1"/>
            <a:r>
              <a:rPr lang="en-GB" dirty="0"/>
              <a:t>It </a:t>
            </a:r>
            <a:r>
              <a:rPr lang="en-GB" dirty="0" smtClean="0"/>
              <a:t>appeared </a:t>
            </a:r>
            <a:r>
              <a:rPr lang="en-GB" dirty="0"/>
              <a:t>the WFA </a:t>
            </a:r>
            <a:r>
              <a:rPr lang="en-GB" dirty="0" smtClean="0"/>
              <a:t>was </a:t>
            </a:r>
            <a:r>
              <a:rPr lang="en-GB" dirty="0"/>
              <a:t>concerned that 3GPP RAN4 developed coexistence </a:t>
            </a:r>
            <a:r>
              <a:rPr lang="en-GB" dirty="0" smtClean="0"/>
              <a:t>tests:</a:t>
            </a:r>
            <a:endParaRPr lang="en-GB" dirty="0"/>
          </a:p>
          <a:p>
            <a:pPr lvl="2"/>
            <a:r>
              <a:rPr lang="en-GB" dirty="0"/>
              <a:t>Do not test all the LAA Release 14 features</a:t>
            </a:r>
          </a:p>
          <a:p>
            <a:pPr lvl="2"/>
            <a:r>
              <a:rPr lang="en-GB" dirty="0"/>
              <a:t>Are not being used to validate coexistence claims, as previously committed to IEEE 802 in Nov 2016 (in 3GPP </a:t>
            </a:r>
            <a:r>
              <a:rPr lang="en-GB" dirty="0" smtClean="0"/>
              <a:t>R1‐1613770)</a:t>
            </a:r>
          </a:p>
          <a:p>
            <a:pPr lvl="1"/>
            <a:r>
              <a:rPr lang="en-GB" dirty="0" smtClean="0"/>
              <a:t>Ultimately, the SC decide to not participate in the LS ping pong but did formally recommended to the WG that it pass a motion express support for the content of the LS</a:t>
            </a:r>
          </a:p>
          <a:p>
            <a:pPr lvl="2"/>
            <a:r>
              <a:rPr lang="en-GB" dirty="0" smtClean="0"/>
              <a:t>Just in case it was useful in discussions at 3GPP RAN</a:t>
            </a:r>
          </a:p>
          <a:p>
            <a:pPr lvl="1"/>
            <a:r>
              <a:rPr lang="en-GB" dirty="0" smtClean="0"/>
              <a:t>The IEEE 802.11 WG approved the recommendation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728498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reply to the WFA confirmed 3GPP is reneging on previous validation commitments</a:t>
            </a:r>
            <a:endParaRPr lang="en-AU" dirty="0"/>
          </a:p>
        </p:txBody>
      </p:sp>
      <p:sp>
        <p:nvSpPr>
          <p:cNvPr id="3" name="Content Placeholder 2"/>
          <p:cNvSpPr>
            <a:spLocks noGrp="1"/>
          </p:cNvSpPr>
          <p:nvPr>
            <p:ph idx="1"/>
          </p:nvPr>
        </p:nvSpPr>
        <p:spPr/>
        <p:txBody>
          <a:bodyPr/>
          <a:lstStyle/>
          <a:p>
            <a:pPr lvl="1"/>
            <a:r>
              <a:rPr lang="en-AU" dirty="0" smtClean="0"/>
              <a:t>The IEEE 802.11 WG was not copied on the response from 3GPP RAN</a:t>
            </a:r>
          </a:p>
          <a:p>
            <a:pPr lvl="1"/>
            <a:r>
              <a:rPr lang="en-AU" dirty="0" smtClean="0"/>
              <a:t>However, the response is available as 3GPP R1-1801314</a:t>
            </a:r>
          </a:p>
          <a:p>
            <a:pPr lvl="1"/>
            <a:r>
              <a:rPr lang="en-AU" dirty="0" smtClean="0"/>
              <a:t>In the reply, 3GPP RAN:</a:t>
            </a:r>
          </a:p>
          <a:p>
            <a:pPr lvl="2"/>
            <a:r>
              <a:rPr lang="en-AU" dirty="0"/>
              <a:t>C</a:t>
            </a:r>
            <a:r>
              <a:rPr lang="en-AU" dirty="0" smtClean="0"/>
              <a:t>onfirmed that they do not plan to use the RAN4 tests to validate LAA coexistence</a:t>
            </a:r>
          </a:p>
          <a:p>
            <a:pPr lvl="2"/>
            <a:r>
              <a:rPr lang="en-AU" dirty="0" smtClean="0"/>
              <a:t>Informed WFA there is no Study Item to extend the tests for Rel-14 updates to LAA</a:t>
            </a:r>
          </a:p>
          <a:p>
            <a:pPr lvl="2"/>
            <a:r>
              <a:rPr lang="en-AU" dirty="0" smtClean="0"/>
              <a:t>Informed WFA there is no current Work Item to define pass/fail criteria for the RAN4 tests  </a:t>
            </a:r>
          </a:p>
          <a:p>
            <a:pPr lvl="1"/>
            <a:r>
              <a:rPr lang="en-AU" dirty="0"/>
              <a:t>The reply is as one might </a:t>
            </a:r>
            <a:r>
              <a:rPr lang="en-AU" dirty="0" smtClean="0"/>
              <a:t>expect and essentially confirms that 3GPP RAN is reneging on previous commitments to IEEE 802 in relation to coexistence testing</a:t>
            </a:r>
          </a:p>
          <a:p>
            <a:pPr lvl="1"/>
            <a:r>
              <a:rPr lang="en-AU" dirty="0" smtClean="0"/>
              <a:t>One possible reasonable conclusion is that future commitments from 3GPP RAN should be taken with a “grain of salt”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10657413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review the most recent LS from WFA to 3GPP RAN4</a:t>
            </a:r>
            <a:endParaRPr lang="en-AU" dirty="0"/>
          </a:p>
        </p:txBody>
      </p:sp>
      <p:sp>
        <p:nvSpPr>
          <p:cNvPr id="3" name="Content Placeholder 2"/>
          <p:cNvSpPr>
            <a:spLocks noGrp="1"/>
          </p:cNvSpPr>
          <p:nvPr>
            <p:ph idx="1"/>
          </p:nvPr>
        </p:nvSpPr>
        <p:spPr/>
        <p:txBody>
          <a:bodyPr/>
          <a:lstStyle/>
          <a:p>
            <a:pPr lvl="1"/>
            <a:r>
              <a:rPr lang="en-AU" dirty="0" smtClean="0"/>
              <a:t>See </a:t>
            </a:r>
            <a:r>
              <a:rPr lang="en-AU" u="sng" dirty="0">
                <a:hlinkClick r:id="rId2"/>
              </a:rPr>
              <a:t>Draft WFA LS to </a:t>
            </a:r>
            <a:r>
              <a:rPr lang="en-AU" u="sng" dirty="0" smtClean="0">
                <a:hlinkClick r:id="rId2"/>
              </a:rPr>
              <a:t>3GPP_2018_03_19.docx</a:t>
            </a:r>
            <a:endParaRPr lang="en-AU" u="sng" dirty="0" smtClean="0"/>
          </a:p>
          <a:p>
            <a:pPr lvl="2"/>
            <a:r>
              <a:rPr lang="en-AU" dirty="0" smtClean="0">
                <a:solidFill>
                  <a:srgbClr val="FF0000"/>
                </a:solidFill>
              </a:rPr>
              <a:t>A open link needs to be found</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66636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A possible coexistence issue with DRS?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25649976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DRS cause a coexistence issue?</a:t>
            </a:r>
            <a:endParaRPr lang="en-AU" dirty="0"/>
          </a:p>
        </p:txBody>
      </p:sp>
      <p:sp>
        <p:nvSpPr>
          <p:cNvPr id="3" name="Content Placeholder 2"/>
          <p:cNvSpPr>
            <a:spLocks noGrp="1"/>
          </p:cNvSpPr>
          <p:nvPr>
            <p:ph idx="1"/>
          </p:nvPr>
        </p:nvSpPr>
        <p:spPr/>
        <p:txBody>
          <a:bodyPr/>
          <a:lstStyle/>
          <a:p>
            <a:pPr lvl="1"/>
            <a:r>
              <a:rPr lang="en-AU" dirty="0"/>
              <a:t>DRS in </a:t>
            </a:r>
            <a:r>
              <a:rPr lang="en-AU" dirty="0" smtClean="0"/>
              <a:t>LAA is roughly equivalent to a Beacon in Wi-Fi</a:t>
            </a:r>
            <a:endParaRPr lang="en-AU" dirty="0"/>
          </a:p>
          <a:p>
            <a:pPr lvl="1"/>
            <a:r>
              <a:rPr lang="en-AU" dirty="0" smtClean="0"/>
              <a:t>More details of the use DRS by LAA systems recently became available, which demonstrated some differences - see following page</a:t>
            </a:r>
          </a:p>
          <a:p>
            <a:pPr lvl="1"/>
            <a:r>
              <a:rPr lang="en-AU" dirty="0" smtClean="0"/>
              <a:t>Specific known differences include:</a:t>
            </a:r>
          </a:p>
          <a:p>
            <a:pPr lvl="2"/>
            <a:r>
              <a:rPr lang="en-AU" dirty="0" smtClean="0"/>
              <a:t>DRS accesses the medium using PIFS … whereas Beacon uses normal broadcast LBT </a:t>
            </a:r>
          </a:p>
          <a:p>
            <a:pPr lvl="3"/>
            <a:r>
              <a:rPr lang="en-AU" dirty="0" smtClean="0"/>
              <a:t>Note: this is allowed in EN 301 893 for a certain proportion of the traffic for historical reasons</a:t>
            </a:r>
          </a:p>
          <a:p>
            <a:pPr lvl="2"/>
            <a:r>
              <a:rPr lang="en-AU" dirty="0" smtClean="0"/>
              <a:t>DRS explicitly blocks Wi-Fi in 6 of 12 symbols (each symbol is ~71 us) … whereas Wi-Fi just has bloated Beacons</a:t>
            </a:r>
          </a:p>
          <a:p>
            <a:pPr lvl="1"/>
            <a:r>
              <a:rPr lang="en-AU" dirty="0" smtClean="0"/>
              <a:t>The WFA has noted to various regulators (including Singapore) that the effect of DRS style access on fair and efficient use of the medium has never been evaluated </a:t>
            </a:r>
          </a:p>
          <a:p>
            <a:pPr lvl="1"/>
            <a:r>
              <a:rPr lang="en-AU" dirty="0" smtClean="0"/>
              <a:t>Does anyone have any concerns?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37707556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first task for the Coexistence SC today is not to appoint a secretary</a:t>
            </a:r>
            <a:endParaRPr lang="en-AU" dirty="0"/>
          </a:p>
        </p:txBody>
      </p:sp>
      <p:sp>
        <p:nvSpPr>
          <p:cNvPr id="3" name="Content Placeholder 2"/>
          <p:cNvSpPr>
            <a:spLocks noGrp="1"/>
          </p:cNvSpPr>
          <p:nvPr>
            <p:ph idx="1"/>
          </p:nvPr>
        </p:nvSpPr>
        <p:spPr/>
        <p:txBody>
          <a:bodyPr/>
          <a:lstStyle/>
          <a:p>
            <a:pPr lvl="1"/>
            <a:r>
              <a:rPr lang="en-AU" smtClean="0"/>
              <a:t>It is important to keep proper minutes of all Coexistence SC meetings</a:t>
            </a:r>
          </a:p>
          <a:p>
            <a:pPr lvl="1"/>
            <a:r>
              <a:rPr lang="en-AU" smtClean="0">
                <a:sym typeface="Wingdings" panose="05000000000000000000" pitchFamily="2" charset="2"/>
              </a:rPr>
              <a:t>Fortunately, Guido Hiertz (Ericsson) agreed in Berlin to be appointed the IEEE 802.11 Coexistence SC’s permanent Secretary …</a:t>
            </a:r>
          </a:p>
          <a:p>
            <a:pPr lvl="1"/>
            <a:r>
              <a:rPr lang="en-AU" smtClean="0">
                <a:sym typeface="Wingdings" panose="05000000000000000000" pitchFamily="2" charset="2"/>
              </a:rPr>
              <a:t>… and even better, he did not need to be</a:t>
            </a:r>
            <a:br>
              <a:rPr lang="en-AU" smtClean="0">
                <a:sym typeface="Wingdings" panose="05000000000000000000" pitchFamily="2" charset="2"/>
              </a:rPr>
            </a:br>
            <a:r>
              <a:rPr lang="en-AU" smtClean="0">
                <a:sym typeface="Wingdings" panose="05000000000000000000" pitchFamily="2" charset="2"/>
              </a:rPr>
              <a:t>bribed with free beer to do the work</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pic>
        <p:nvPicPr>
          <p:cNvPr id="6" name="Picture 5"/>
          <p:cNvPicPr>
            <a:picLocks noChangeAspect="1"/>
          </p:cNvPicPr>
          <p:nvPr/>
        </p:nvPicPr>
        <p:blipFill>
          <a:blip r:embed="rId2"/>
          <a:stretch>
            <a:fillRect/>
          </a:stretch>
        </p:blipFill>
        <p:spPr>
          <a:xfrm rot="19931301">
            <a:off x="6023811" y="3270206"/>
            <a:ext cx="1810076" cy="2144420"/>
          </a:xfrm>
          <a:prstGeom prst="rect">
            <a:avLst/>
          </a:prstGeom>
        </p:spPr>
      </p:pic>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LAA’s DRS uses PIFS access and explicitly sends dummy signals to block Wi-Fi</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grpSp>
        <p:nvGrpSpPr>
          <p:cNvPr id="7" name="Group 6"/>
          <p:cNvGrpSpPr/>
          <p:nvPr/>
        </p:nvGrpSpPr>
        <p:grpSpPr>
          <a:xfrm>
            <a:off x="685800" y="2057400"/>
            <a:ext cx="7543800" cy="4241813"/>
            <a:chOff x="685800" y="2057400"/>
            <a:chExt cx="7543800" cy="4241813"/>
          </a:xfrm>
        </p:grpSpPr>
        <p:pic>
          <p:nvPicPr>
            <p:cNvPr id="1026" name="Picture 1" descr="cid:image001.png@01D3ABBF.D4456FE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057400"/>
              <a:ext cx="7543800" cy="42418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6" name="Rectangle 5"/>
            <p:cNvSpPr/>
            <p:nvPr/>
          </p:nvSpPr>
          <p:spPr bwMode="auto">
            <a:xfrm>
              <a:off x="6934200" y="5943600"/>
              <a:ext cx="1119188" cy="355613"/>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0398402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MulteFire</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5153007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Does anyone think we should look at MulteFire coexistence?</a:t>
            </a:r>
          </a:p>
        </p:txBody>
      </p:sp>
      <p:sp>
        <p:nvSpPr>
          <p:cNvPr id="3" name="Content Placeholder 2"/>
          <p:cNvSpPr>
            <a:spLocks noGrp="1"/>
          </p:cNvSpPr>
          <p:nvPr>
            <p:ph idx="1"/>
          </p:nvPr>
        </p:nvSpPr>
        <p:spPr/>
        <p:txBody>
          <a:bodyPr/>
          <a:lstStyle/>
          <a:p>
            <a:pPr lvl="1"/>
            <a:r>
              <a:rPr lang="en-AU" dirty="0" smtClean="0"/>
              <a:t>The DRS topic has also been raised wrt MulteFire</a:t>
            </a:r>
          </a:p>
          <a:p>
            <a:pPr lvl="1"/>
            <a:r>
              <a:rPr lang="en-AU" dirty="0" smtClean="0"/>
              <a:t>So far most of IEEE 802’s coexistence focus (after initially looking at LTE-U) has been on LAA</a:t>
            </a:r>
          </a:p>
          <a:p>
            <a:pPr lvl="1"/>
            <a:r>
              <a:rPr lang="en-AU" dirty="0" smtClean="0"/>
              <a:t>There might be some future focus on NR-U</a:t>
            </a:r>
          </a:p>
          <a:p>
            <a:pPr lvl="1"/>
            <a:r>
              <a:rPr lang="en-AU" dirty="0" smtClean="0"/>
              <a:t>But what about MulteFire?</a:t>
            </a:r>
          </a:p>
          <a:p>
            <a:pPr lvl="2"/>
            <a:r>
              <a:rPr lang="en-AU" dirty="0" smtClean="0"/>
              <a:t>Is there no concern?</a:t>
            </a:r>
          </a:p>
          <a:p>
            <a:pPr lvl="2"/>
            <a:r>
              <a:rPr lang="en-AU" dirty="0" smtClean="0"/>
              <a:t>Or a lack of visibility?</a:t>
            </a:r>
          </a:p>
          <a:p>
            <a:pPr lvl="2"/>
            <a:r>
              <a:rPr lang="en-AU" dirty="0" smtClean="0"/>
              <a:t>Or is it immaterial in the market?</a:t>
            </a:r>
          </a:p>
          <a:p>
            <a:pPr lvl="2"/>
            <a:r>
              <a:rPr lang="en-AU" dirty="0" smtClean="0"/>
              <a:t>…</a:t>
            </a:r>
          </a:p>
          <a:p>
            <a:pPr lvl="1"/>
            <a:r>
              <a:rPr lang="en-AU" dirty="0" smtClean="0"/>
              <a:t>Does anyone think we should look at MulteFire coexistence?</a:t>
            </a:r>
          </a:p>
          <a:p>
            <a:pPr lvl="2"/>
            <a:r>
              <a:rPr lang="en-AU" dirty="0" smtClean="0"/>
              <a:t>… and does anyone want to volunteer?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25388568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Motions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26522180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any motions on Thu PM1</a:t>
            </a:r>
            <a:endParaRPr lang="en-AU" dirty="0"/>
          </a:p>
        </p:txBody>
      </p:sp>
      <p:sp>
        <p:nvSpPr>
          <p:cNvPr id="3" name="Content Placeholder 2"/>
          <p:cNvSpPr>
            <a:spLocks noGrp="1"/>
          </p:cNvSpPr>
          <p:nvPr>
            <p:ph idx="1"/>
          </p:nvPr>
        </p:nvSpPr>
        <p:spPr/>
        <p:txBody>
          <a:bodyPr/>
          <a:lstStyle/>
          <a:p>
            <a:pPr lvl="1"/>
            <a:r>
              <a:rPr lang="en-AU" dirty="0" smtClean="0"/>
              <a:t>Any motions will be considered on Thu PM1</a:t>
            </a:r>
          </a:p>
          <a:p>
            <a:pPr lvl="1"/>
            <a:r>
              <a:rPr lang="en-AU" dirty="0" smtClean="0"/>
              <a:t>Possible motions </a:t>
            </a:r>
            <a:r>
              <a:rPr lang="en-AU" dirty="0" smtClean="0"/>
              <a:t>include:</a:t>
            </a:r>
          </a:p>
          <a:p>
            <a:pPr lvl="2"/>
            <a:r>
              <a:rPr lang="en-AU" dirty="0" smtClean="0"/>
              <a:t>…</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27990166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a:t>
            </a:r>
            <a:r>
              <a:rPr lang="en-AU" dirty="0" smtClean="0"/>
              <a:t>discuss plans for the next session in </a:t>
            </a:r>
            <a:r>
              <a:rPr lang="en-AU" dirty="0" smtClean="0"/>
              <a:t>San Diego</a:t>
            </a:r>
            <a:endParaRPr lang="en-AU" dirty="0"/>
          </a:p>
        </p:txBody>
      </p:sp>
      <p:sp>
        <p:nvSpPr>
          <p:cNvPr id="3" name="Content Placeholder 2"/>
          <p:cNvSpPr>
            <a:spLocks noGrp="1"/>
          </p:cNvSpPr>
          <p:nvPr>
            <p:ph idx="1"/>
          </p:nvPr>
        </p:nvSpPr>
        <p:spPr/>
        <p:txBody>
          <a:bodyPr/>
          <a:lstStyle/>
          <a:p>
            <a:pPr lvl="1"/>
            <a:r>
              <a:rPr lang="en-AU" dirty="0" smtClean="0"/>
              <a:t>Possible items include</a:t>
            </a:r>
          </a:p>
          <a:p>
            <a:pPr lvl="2"/>
            <a:r>
              <a:rPr lang="en-AU" dirty="0" smtClean="0"/>
              <a:t>Review of ETSI BRAN meeting </a:t>
            </a:r>
          </a:p>
          <a:p>
            <a:pPr lvl="3"/>
            <a:r>
              <a:rPr lang="en-AU" dirty="0" smtClean="0"/>
              <a:t>BRAN#98</a:t>
            </a:r>
            <a:endParaRPr lang="en-AU" dirty="0" smtClean="0"/>
          </a:p>
          <a:p>
            <a:pPr lvl="2"/>
            <a:r>
              <a:rPr lang="en-AU" dirty="0" smtClean="0"/>
              <a:t>Review of 3GPP RAN1 activities</a:t>
            </a:r>
          </a:p>
          <a:p>
            <a:pPr lvl="3"/>
            <a:r>
              <a:rPr lang="en-AU" dirty="0" smtClean="0"/>
              <a:t>Focus on NR-U</a:t>
            </a:r>
          </a:p>
          <a:p>
            <a:pPr lvl="2"/>
            <a:r>
              <a:rPr lang="en-AU" dirty="0" smtClean="0"/>
              <a:t>… </a:t>
            </a:r>
            <a:r>
              <a:rPr lang="en-AU" dirty="0" smtClean="0"/>
              <a:t>&lt;other suggestions?&gt;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4619790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a:t>
            </a:r>
            <a:r>
              <a:rPr lang="en-AU" dirty="0" smtClean="0"/>
              <a:t>Warsaw </a:t>
            </a:r>
            <a:r>
              <a:rPr lang="en-AU" dirty="0" smtClean="0"/>
              <a:t>in </a:t>
            </a:r>
            <a:r>
              <a:rPr lang="en-AU" dirty="0" smtClean="0"/>
              <a:t>May </a:t>
            </a:r>
            <a:r>
              <a:rPr lang="en-AU" dirty="0" smtClean="0"/>
              <a:t>2018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Some history of why we are here</a:t>
            </a:r>
          </a:p>
          <a:p>
            <a:pPr lvl="2"/>
            <a:r>
              <a:rPr lang="en-AU" dirty="0" smtClean="0"/>
              <a:t>Relationships</a:t>
            </a:r>
          </a:p>
          <a:p>
            <a:pPr lvl="3"/>
            <a:r>
              <a:rPr lang="en-AU" dirty="0"/>
              <a:t>Review </a:t>
            </a:r>
            <a:r>
              <a:rPr lang="en-AU" dirty="0" smtClean="0"/>
              <a:t>ETSI BRAN meeting results</a:t>
            </a:r>
          </a:p>
          <a:p>
            <a:pPr lvl="3"/>
            <a:r>
              <a:rPr lang="en-AU" dirty="0" smtClean="0"/>
              <a:t>Review recent 3GPP RAN1 activities</a:t>
            </a:r>
          </a:p>
          <a:p>
            <a:pPr lvl="3"/>
            <a:r>
              <a:rPr lang="en-AU" dirty="0" smtClean="0"/>
              <a:t>Follow up on WFA’s recent LS to 3GPP RAN4</a:t>
            </a:r>
          </a:p>
          <a:p>
            <a:pPr lvl="3"/>
            <a:r>
              <a:rPr lang="en-AU" dirty="0" smtClean="0"/>
              <a:t>…</a:t>
            </a:r>
          </a:p>
          <a:p>
            <a:pPr lvl="2"/>
            <a:r>
              <a:rPr lang="en-AU" dirty="0"/>
              <a:t>Technical issues</a:t>
            </a:r>
          </a:p>
          <a:p>
            <a:pPr lvl="3"/>
            <a:r>
              <a:rPr lang="en-AU" dirty="0" smtClean="0"/>
              <a:t>Adaptivity position</a:t>
            </a:r>
          </a:p>
          <a:p>
            <a:pPr lvl="3"/>
            <a:r>
              <a:rPr lang="en-AU" dirty="0" smtClean="0"/>
              <a:t>Blocking energy discussions</a:t>
            </a:r>
          </a:p>
          <a:p>
            <a:pPr lvl="3"/>
            <a:r>
              <a:rPr lang="en-AU" dirty="0" smtClean="0"/>
              <a:t>“Paused COT” issue</a:t>
            </a:r>
          </a:p>
          <a:p>
            <a:pPr lvl="3"/>
            <a:r>
              <a:rPr lang="en-AU" dirty="0" smtClean="0"/>
              <a:t>6GHz </a:t>
            </a:r>
            <a:r>
              <a:rPr lang="en-AU" dirty="0" smtClean="0"/>
              <a:t>greenfield</a:t>
            </a:r>
            <a:endParaRPr lang="en-AU" dirty="0"/>
          </a:p>
          <a:p>
            <a:pPr lvl="2"/>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DRS issue?</a:t>
            </a:r>
          </a:p>
          <a:p>
            <a:pPr lvl="3"/>
            <a:r>
              <a:rPr lang="en-AU" dirty="0" smtClean="0"/>
              <a:t>MulteFire</a:t>
            </a:r>
          </a:p>
          <a:p>
            <a:pPr lvl="3"/>
            <a:r>
              <a:rPr lang="en-AU" strike="sngStrike" dirty="0" smtClean="0"/>
              <a:t>Deterministic access</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approval of the meeting minutes from </a:t>
            </a:r>
            <a:r>
              <a:rPr lang="en-AU" dirty="0" smtClean="0"/>
              <a:t>Chicago</a:t>
            </a:r>
            <a:endParaRPr lang="en-AU" dirty="0"/>
          </a:p>
        </p:txBody>
      </p:sp>
      <p:sp>
        <p:nvSpPr>
          <p:cNvPr id="3" name="Content Placeholder 2"/>
          <p:cNvSpPr>
            <a:spLocks noGrp="1"/>
          </p:cNvSpPr>
          <p:nvPr>
            <p:ph idx="1"/>
          </p:nvPr>
        </p:nvSpPr>
        <p:spPr/>
        <p:txBody>
          <a:bodyPr/>
          <a:lstStyle/>
          <a:p>
            <a:pPr lvl="1"/>
            <a:r>
              <a:rPr lang="en-US" dirty="0"/>
              <a:t>George Calcev </a:t>
            </a:r>
            <a:r>
              <a:rPr lang="en-AU" dirty="0" smtClean="0"/>
              <a:t>(Huawei ) </a:t>
            </a:r>
            <a:r>
              <a:rPr lang="en-AU" dirty="0" smtClean="0"/>
              <a:t>kindly took minutes for the Coexistence SC at the </a:t>
            </a:r>
            <a:r>
              <a:rPr lang="en-AU" dirty="0" smtClean="0"/>
              <a:t>Chicago </a:t>
            </a:r>
            <a:r>
              <a:rPr lang="en-AU" dirty="0" smtClean="0"/>
              <a:t>meeting in </a:t>
            </a:r>
            <a:r>
              <a:rPr lang="en-AU" dirty="0" smtClean="0"/>
              <a:t>Mar </a:t>
            </a:r>
            <a:r>
              <a:rPr lang="en-AU" dirty="0" smtClean="0"/>
              <a:t>2018</a:t>
            </a:r>
          </a:p>
          <a:p>
            <a:pPr lvl="1"/>
            <a:r>
              <a:rPr lang="en-AU" dirty="0" smtClean="0"/>
              <a:t>The minutes are available on Mentor:</a:t>
            </a:r>
          </a:p>
          <a:p>
            <a:pPr lvl="2"/>
            <a:r>
              <a:rPr lang="en-AU" dirty="0" smtClean="0">
                <a:solidFill>
                  <a:srgbClr val="FF0000"/>
                </a:solidFill>
              </a:rPr>
              <a:t>&lt;</a:t>
            </a:r>
            <a:r>
              <a:rPr lang="en-AU" dirty="0" err="1" smtClean="0">
                <a:solidFill>
                  <a:srgbClr val="FF0000"/>
                </a:solidFill>
              </a:rPr>
              <a:t>tbd</a:t>
            </a:r>
            <a:r>
              <a:rPr lang="en-AU" dirty="0" smtClean="0">
                <a:solidFill>
                  <a:srgbClr val="FF0000"/>
                </a:solidFill>
              </a:rPr>
              <a:t>&gt;</a:t>
            </a:r>
            <a:endParaRPr lang="en-AU" dirty="0" smtClean="0">
              <a:solidFill>
                <a:srgbClr val="FF0000"/>
              </a:solidFill>
            </a:endParaRPr>
          </a:p>
          <a:p>
            <a:pPr lvl="1"/>
            <a:r>
              <a:rPr lang="en-AU" dirty="0" smtClean="0"/>
              <a:t>Are there any objections to approval of these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2437</Words>
  <Application>Microsoft Office PowerPoint</Application>
  <PresentationFormat>On-screen Show (4:3)</PresentationFormat>
  <Paragraphs>283</Paragraphs>
  <Slides>37</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2" baseType="lpstr">
      <vt:lpstr>Arial</vt:lpstr>
      <vt:lpstr>Times New Roman</vt:lpstr>
      <vt:lpstr>Wingdings</vt:lpstr>
      <vt:lpstr>802-11-Submission</vt:lpstr>
      <vt:lpstr>Microsoft Word Document</vt:lpstr>
      <vt:lpstr>Draft agenda for IEEE 802.11 Coexistence SC meeting in Warsaw in May 2018</vt:lpstr>
      <vt:lpstr>Welcome to the 6th F2F meeting of the Coexistence Standing Committee in Warsaw in May 2018</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 proposed agenda</vt:lpstr>
      <vt:lpstr>The Coexistence SC will consider approval of the meeting minutes from Chicago</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The Coex SC may discuss another perspective on sharing new spectrum from LTE community</vt:lpstr>
      <vt:lpstr>PowerPoint Presentation</vt:lpstr>
      <vt:lpstr>The Coex SC may discuss simulation models for Wi-Fi/NR-U coexistence</vt:lpstr>
      <vt:lpstr>PowerPoint Presentation</vt:lpstr>
      <vt:lpstr>The Coex SC will hear an update on coexistence relevant activities at the recent 3GPP RAN1 meeting</vt:lpstr>
      <vt:lpstr>PowerPoint Presentation</vt:lpstr>
      <vt:lpstr>The Coex SC will hear reports of the ETSI BRAN  meeting held in March 2018</vt:lpstr>
      <vt:lpstr>PowerPoint Presentation</vt:lpstr>
      <vt:lpstr>802.11 WG will probably need to work with 3GPP RAN1 on “fair” access in 6GHz</vt:lpstr>
      <vt:lpstr>The SC will discuss the possibility of a workshop to engage with 3GPP RAN1 on sharing of 6GHz</vt:lpstr>
      <vt:lpstr>PowerPoint Presentation</vt:lpstr>
      <vt:lpstr>In Irvine, the SC discussed a LS from WFA to 3GPP RAN in relation to coexistence testing</vt:lpstr>
      <vt:lpstr>The reply to the WFA confirmed 3GPP is reneging on previous validation commitments</vt:lpstr>
      <vt:lpstr>The Coex SC will review the most recent LS from WFA to 3GPP RAN4</vt:lpstr>
      <vt:lpstr>PowerPoint Presentation</vt:lpstr>
      <vt:lpstr>Does DRS cause a coexistence issue?</vt:lpstr>
      <vt:lpstr>LAA’s DRS uses PIFS access and explicitly sends dummy signals to block Wi-Fi</vt:lpstr>
      <vt:lpstr>PowerPoint Presentation</vt:lpstr>
      <vt:lpstr>Does anyone think we should look at MulteFire coexistence?</vt:lpstr>
      <vt:lpstr>PowerPoint Presentation</vt:lpstr>
      <vt:lpstr>The Coex SC will consider any motions on Thu PM1</vt:lpstr>
      <vt:lpstr>PowerPoint Presentation</vt:lpstr>
      <vt:lpstr>The Coex SC will discuss plans for the next session in San Diego</vt:lpstr>
      <vt:lpstr>The IEEE 802.11 Coexistence SC meeting in Warsaw in May 2018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2018-04-06T07:42:49Z</dcterms:modified>
</cp:coreProperties>
</file>