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>
      <p:cViewPr varScale="1">
        <p:scale>
          <a:sx n="89" d="100"/>
          <a:sy n="89" d="100"/>
        </p:scale>
        <p:origin x="581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802.11-18/0625r1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82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C3A3063-3521-4D95-A4B3-B47B195F15AF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8337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doc.: IEEE 802.11-16/0222r0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May 2016</a:t>
            </a:r>
            <a:endParaRPr lang="en-US" altLang="en-US" sz="1400" dirty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4100" y="531813"/>
            <a:ext cx="47244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52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7615281-E144-4B86-BBC8-E2D911BA1D4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729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17600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6200" cy="212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+mn-ea"/>
              </a:rPr>
              <a:t>March 2018</a:t>
            </a:r>
            <a:endParaRPr/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304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Donald Eastlake, Huawei Technologies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92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311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1484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8E71C42-8728-48CC-A533-3057E6928BF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308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C213CB6-08DD-4C17-A4C7-8BBCB9FEEC96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7778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5BEAC82-FE5A-43C3-B788-296C8E7E670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889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7A0500C-786D-4D12-9EE4-7FBB2F30E44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05205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802.11-18/0648r1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8/standard_increased_high_bandwidth_wlan_china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findstds/standard/802.11aj-2018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3-00ax-coexistence-assurance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632-01-AANI-aani-sc-agenda-ma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533-02-0arc-802-11ba-topics-related-to-arc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2018-05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(11-18-0605)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Reaffirm for EC consideration in July 2018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Especially security comments on 802.11-2016; they will also be considered this week in </a:t>
            </a:r>
            <a:r>
              <a:rPr lang="en-AU" dirty="0" err="1" smtClean="0"/>
              <a:t>TGmd</a:t>
            </a:r>
            <a:endParaRPr lang="en-AU" dirty="0" smtClean="0"/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Two teleconferences with much contention about 802.11 security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971800"/>
            <a:ext cx="20574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802.11-2016 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passsed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Apr 2018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2209800" y="260032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D1.0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11aj, 11ak 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March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resolution, approximately 240 comments ready for motion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2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1 ad-hoc meeting – Thank you to Graham Smith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May – July, possible August ad-hoc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11-18-0625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209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May 2018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b="0" dirty="0"/>
              <a:t>China Millimeter Wave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IEEE announced the approval of IEEE 802.11aj standard on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May, 2018</a:t>
            </a:r>
          </a:p>
          <a:p>
            <a:pPr marL="720725" lvl="1" indent="0">
              <a:lnSpc>
                <a:spcPct val="90000"/>
              </a:lnSpc>
            </a:pPr>
            <a:r>
              <a:rPr lang="en-US" altLang="zh-CN" sz="1400" dirty="0"/>
              <a:t>IEEE press release: </a:t>
            </a:r>
            <a:r>
              <a:rPr lang="en-US" altLang="zh-CN" sz="1400" dirty="0">
                <a:hlinkClick r:id="rId3"/>
              </a:rPr>
              <a:t>http://standards.ieee.org/news/2018/standard_increased_high_bandwidth_wlan_china.html</a:t>
            </a:r>
            <a:endParaRPr lang="en-US" altLang="zh-CN" sz="1400" dirty="0"/>
          </a:p>
          <a:p>
            <a:pPr marL="720725" lvl="1" indent="0">
              <a:lnSpc>
                <a:spcPct val="90000"/>
              </a:lnSpc>
            </a:pPr>
            <a:r>
              <a:rPr lang="en-US" altLang="zh-CN" sz="1400" dirty="0"/>
              <a:t>Standard purchase available at: </a:t>
            </a:r>
            <a:r>
              <a:rPr lang="en-US" altLang="zh-CN" sz="1400" dirty="0">
                <a:hlinkClick r:id="rId4"/>
              </a:rPr>
              <a:t>http://standards.ieee.org/findstds/standard/802.11aj-2018.html</a:t>
            </a:r>
            <a:endParaRPr lang="en-US" altLang="zh-CN" sz="1400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Recognition event timing: Wednesday plenary, 11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July 2018, San Diego, USA</a:t>
            </a:r>
          </a:p>
          <a:p>
            <a:pPr lvl="1">
              <a:lnSpc>
                <a:spcPct val="90000"/>
              </a:lnSpc>
            </a:pP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Warsaw</a:t>
            </a:r>
            <a:endParaRPr lang="en-US" dirty="0"/>
          </a:p>
          <a:p>
            <a:pPr marL="457200" lvl="1" indent="0"/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/>
        </p:nvSpPr>
        <p:spPr bwMode="auto">
          <a:xfrm>
            <a:off x="2209800" y="725488"/>
            <a:ext cx="77724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TGak</a:t>
            </a:r>
            <a:r>
              <a:rPr lang="en-US" altLang="ja-JP" sz="3200">
                <a:solidFill>
                  <a:schemeClr val="tx2"/>
                </a:solidFill>
                <a:ea typeface="ＭＳ Ｐゴシック" panose="020B0600070205080204" pitchFamily="34" charset="-128"/>
              </a:rPr>
              <a:t>– May 2018</a:t>
            </a:r>
            <a:r>
              <a:rPr lang="en-US" altLang="en-US" sz="3200">
                <a:solidFill>
                  <a:schemeClr val="tx2"/>
                </a:solidFill>
              </a:rPr>
              <a:t/>
            </a:r>
            <a:br>
              <a:rPr lang="en-US" altLang="en-US" sz="3200">
                <a:solidFill>
                  <a:schemeClr val="tx2"/>
                </a:solidFill>
              </a:rPr>
            </a:br>
            <a:r>
              <a:rPr lang="en-GB" altLang="en-US" b="0">
                <a:solidFill>
                  <a:schemeClr val="tx2"/>
                </a:solidFill>
              </a:rPr>
              <a:t>Enhancements For Transit Links Within Bridged Networks</a:t>
            </a:r>
            <a:br>
              <a:rPr lang="en-GB" altLang="en-US" b="0">
                <a:solidFill>
                  <a:schemeClr val="tx2"/>
                </a:solidFill>
              </a:rPr>
            </a:br>
            <a:r>
              <a:rPr lang="en-GB" altLang="en-US" sz="3200">
                <a:solidFill>
                  <a:schemeClr val="tx2"/>
                </a:solidFill>
              </a:rPr>
              <a:t>Chair: D. Eastlake, VC: Mark Hamilton</a:t>
            </a:r>
            <a:endParaRPr lang="en-US" altLang="en-US" sz="3200">
              <a:solidFill>
                <a:schemeClr val="tx2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1BBAF8FE-A6EE-4850-A853-46153CDAE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286000"/>
            <a:ext cx="7772400" cy="3810000"/>
          </a:xfrm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Since the March 2018 meeting</a:t>
            </a:r>
          </a:p>
          <a:p>
            <a:pPr lvl="1">
              <a:defRPr/>
            </a:pPr>
            <a:r>
              <a:rPr lang="en-US" dirty="0" err="1"/>
              <a:t>RevCom</a:t>
            </a:r>
            <a:r>
              <a:rPr lang="en-US" dirty="0"/>
              <a:t> and SASB ratified  P802.11ak.</a:t>
            </a:r>
          </a:p>
          <a:p>
            <a:pPr lvl="1">
              <a:defRPr/>
            </a:pPr>
            <a:r>
              <a:rPr lang="en-US" dirty="0"/>
              <a:t>Publication is targeted for June 2018.</a:t>
            </a:r>
          </a:p>
          <a:p>
            <a:pPr lvl="1">
              <a:defRPr/>
            </a:pPr>
            <a:r>
              <a:rPr lang="en-US" dirty="0"/>
              <a:t>A press release is under development.</a:t>
            </a:r>
          </a:p>
          <a:p>
            <a:pPr lvl="1">
              <a:defRPr/>
            </a:pPr>
            <a:endParaRPr lang="en-US" dirty="0"/>
          </a:p>
          <a:p>
            <a:pPr lvl="1">
              <a:buFont typeface="Times New Roman" pitchFamily="16" charset="0"/>
              <a:buChar char="•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 meetings this week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339725" indent="-339725">
              <a:defRPr/>
            </a:pPr>
            <a:r>
              <a:rPr lang="en-US" dirty="0"/>
              <a:t>Recognition awards planned for Sept 2018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7620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IEEE 802.11aq – May 2018</a:t>
            </a:r>
            <a:br>
              <a:rPr lang="en-US" altLang="en-US" dirty="0"/>
            </a:br>
            <a:r>
              <a:rPr lang="en-US" altLang="en-US" sz="2800" b="0" dirty="0"/>
              <a:t>Pre-Association Discovery</a:t>
            </a:r>
            <a:r>
              <a:rPr lang="en-US" altLang="en-US" sz="2400" b="0" dirty="0"/>
              <a:t/>
            </a:r>
            <a:br>
              <a:rPr lang="en-US" altLang="en-US" sz="2400" b="0" dirty="0"/>
            </a:br>
            <a:r>
              <a:rPr lang="en-GB" dirty="0"/>
              <a:t>Chair: Stephen McCann</a:t>
            </a:r>
            <a:endParaRPr lang="en-US" altLang="en-US" b="0" dirty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2057400"/>
            <a:ext cx="77724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600" dirty="0" err="1">
                <a:ea typeface="ＭＳ Ｐゴシック" pitchFamily="34" charset="-128"/>
              </a:rPr>
              <a:t>RevCom</a:t>
            </a:r>
            <a:r>
              <a:rPr lang="en-GB" altLang="en-US" sz="2600" dirty="0">
                <a:ea typeface="ＭＳ Ｐゴシック" pitchFamily="34" charset="-128"/>
              </a:rPr>
              <a:t> meeting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At the </a:t>
            </a:r>
            <a:r>
              <a:rPr lang="en-GB" altLang="en-US" sz="2400" dirty="0" err="1">
                <a:ea typeface="ＭＳ Ｐゴシック" pitchFamily="34" charset="-128"/>
              </a:rPr>
              <a:t>RevCom</a:t>
            </a:r>
            <a:r>
              <a:rPr lang="en-GB" altLang="en-US" sz="2400" dirty="0">
                <a:ea typeface="ＭＳ Ｐゴシック" pitchFamily="34" charset="-128"/>
              </a:rPr>
              <a:t> meeting on April 26</a:t>
            </a:r>
            <a:r>
              <a:rPr lang="en-GB" altLang="en-US" sz="2400" baseline="30000" dirty="0">
                <a:ea typeface="ＭＳ Ｐゴシック" pitchFamily="34" charset="-128"/>
              </a:rPr>
              <a:t>th</a:t>
            </a:r>
            <a:r>
              <a:rPr lang="en-GB" altLang="en-US" sz="2400" dirty="0">
                <a:ea typeface="ＭＳ Ｐゴシック" pitchFamily="34" charset="-128"/>
              </a:rPr>
              <a:t>, there was a decision to postpone the 11aq discussion until their next meeting on June 13</a:t>
            </a:r>
            <a:r>
              <a:rPr lang="en-GB" altLang="en-US" sz="2400" baseline="30000" dirty="0">
                <a:ea typeface="ＭＳ Ｐゴシック" pitchFamily="34" charset="-128"/>
              </a:rPr>
              <a:t>th</a:t>
            </a:r>
            <a:r>
              <a:rPr lang="en-GB" altLang="en-US" sz="2400" dirty="0">
                <a:ea typeface="ＭＳ Ｐゴシック" pitchFamily="34" charset="-128"/>
              </a:rPr>
              <a:t>.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Therefore there is no reason for </a:t>
            </a:r>
            <a:r>
              <a:rPr lang="en-GB" altLang="en-US" sz="2400" dirty="0" err="1">
                <a:ea typeface="ＭＳ Ｐゴシック" pitchFamily="34" charset="-128"/>
              </a:rPr>
              <a:t>TGaq</a:t>
            </a:r>
            <a:r>
              <a:rPr lang="en-GB" altLang="en-US" sz="2400" dirty="0">
                <a:ea typeface="ＭＳ Ｐゴシック" pitchFamily="34" charset="-128"/>
              </a:rPr>
              <a:t> to meet this week.</a:t>
            </a:r>
          </a:p>
          <a:p>
            <a:pPr lvl="1">
              <a:defRPr/>
            </a:pPr>
            <a:endParaRPr lang="en-GB" altLang="en-US" sz="2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600" dirty="0">
                <a:ea typeface="ＭＳ Ｐゴシック" pitchFamily="34" charset="-128"/>
              </a:rPr>
              <a:t>Vice-chair Election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This will be dealt with, within the WG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D. Stanley, HPE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a </a:t>
            </a:r>
            <a:r>
              <a:rPr lang="en-CA" sz="2200" dirty="0" err="1"/>
              <a:t>TGax</a:t>
            </a:r>
            <a:r>
              <a:rPr lang="en-CA" sz="2200" dirty="0"/>
              <a:t> ad hoc meeting during the period May 2-4 in Rennes, France to make progress on draft D2.0 comment resolution.</a:t>
            </a:r>
          </a:p>
          <a:p>
            <a:r>
              <a:rPr lang="en-CA" sz="2200" dirty="0"/>
              <a:t>Approve the new revision of the TG coexistence assurance document. 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https://mentor.ieee.org/802.11/dcn/16/11-16-1348-03-00ax-coexistence-assurance.docx</a:t>
            </a:r>
            <a:r>
              <a:rPr lang="en-CA" sz="1800" dirty="0"/>
              <a:t> </a:t>
            </a:r>
          </a:p>
          <a:p>
            <a:r>
              <a:rPr lang="en-CA" sz="2200" dirty="0"/>
              <a:t>Complete the comment resolution on draft D2.0 and pass the motion to start a new 30-day WG letter ballot.</a:t>
            </a:r>
          </a:p>
          <a:p>
            <a:r>
              <a:rPr lang="en-CA" sz="2200" dirty="0"/>
              <a:t>Discuss the TG PAR extension. Current PAR expires at the end of December 2018.</a:t>
            </a:r>
          </a:p>
          <a:p>
            <a:r>
              <a:rPr lang="en-CA" sz="2200" dirty="0"/>
              <a:t>TG </a:t>
            </a:r>
            <a:r>
              <a:rPr lang="en-CA" sz="2200"/>
              <a:t>leadership election.</a:t>
            </a:r>
            <a:endParaRPr lang="en-CA" sz="2000" dirty="0"/>
          </a:p>
          <a:p>
            <a:r>
              <a:rPr lang="en-US" sz="2000" dirty="0"/>
              <a:t>Agenda for this meeting is available  in document 11-17/0635r0.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dirty="0"/>
              <a:t>Since the March plenary</a:t>
            </a:r>
          </a:p>
          <a:p>
            <a:pPr lvl="1" algn="just"/>
            <a:r>
              <a:rPr lang="en-CA" sz="1800" dirty="0"/>
              <a:t>8 teleconference calls were held between March 14 and May 2 for comment resolution and technical contribution</a:t>
            </a:r>
          </a:p>
          <a:p>
            <a:pPr lvl="2" algn="just"/>
            <a:r>
              <a:rPr lang="en-CA" sz="1600" dirty="0"/>
              <a:t>168 comments are discussed</a:t>
            </a:r>
          </a:p>
          <a:p>
            <a:pPr lvl="2" algn="just"/>
            <a:r>
              <a:rPr lang="en-CA" sz="1600" dirty="0"/>
              <a:t>146 comments are resolved and ready for motion</a:t>
            </a:r>
          </a:p>
          <a:p>
            <a:pPr lvl="2" algn="just"/>
            <a:r>
              <a:rPr lang="en-CA" sz="1600" dirty="0"/>
              <a:t>5 technical contributions are discussed</a:t>
            </a:r>
          </a:p>
          <a:p>
            <a:pPr lvl="2" algn="just"/>
            <a:r>
              <a:rPr lang="en-CA" sz="1600" dirty="0"/>
              <a:t>1 technical contribution is ready for motion</a:t>
            </a:r>
          </a:p>
          <a:p>
            <a:r>
              <a:rPr lang="en-US" dirty="0"/>
              <a:t>10 sessions this week</a:t>
            </a:r>
          </a:p>
          <a:p>
            <a:pPr lvl="1"/>
            <a:r>
              <a:rPr lang="en-US" sz="1800" dirty="0"/>
              <a:t>Comment resolution against LB231 (D1.0)</a:t>
            </a:r>
          </a:p>
          <a:p>
            <a:pPr lvl="1"/>
            <a:r>
              <a:rPr lang="en-CA" sz="1800" dirty="0"/>
              <a:t>Technical presentations</a:t>
            </a:r>
          </a:p>
          <a:p>
            <a:r>
              <a:rPr lang="en-US" dirty="0"/>
              <a:t>Agenda for this meeting is available in document 11-18/0645r1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May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784600" cy="2734840"/>
          </a:xfrm>
        </p:spPr>
        <p:txBody>
          <a:bodyPr/>
          <a:lstStyle/>
          <a:p>
            <a:pPr marL="609600" indent="-609600"/>
            <a:endParaRPr lang="en-US" sz="100" dirty="0"/>
          </a:p>
          <a:p>
            <a:r>
              <a:rPr lang="en-US" sz="18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Draft 0.2 published.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009650" lvl="1" indent="-609600"/>
            <a:endParaRPr lang="en-US" sz="900" dirty="0"/>
          </a:p>
          <a:p>
            <a:r>
              <a:rPr lang="en-US" sz="1800" dirty="0"/>
              <a:t>May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dirty="0"/>
              <a:t>Continue development of amendment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dirty="0"/>
              <a:t>Approve initial amendment text submissions on PHY security, 60Ghz positioning and passive location.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64084"/>
              </p:ext>
            </p:extLst>
          </p:nvPr>
        </p:nvGraphicFramePr>
        <p:xfrm>
          <a:off x="7086600" y="4772653"/>
          <a:ext cx="3526800" cy="1659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8818"/>
                <a:gridCol w="636782"/>
                <a:gridCol w="587800"/>
                <a:gridCol w="587800"/>
                <a:gridCol w="587800"/>
                <a:gridCol w="587800"/>
              </a:tblGrid>
              <a:tr h="2535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</a:t>
                      </a:r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75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28800" y="4191000"/>
            <a:ext cx="510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/>
            <a:endParaRPr lang="en-US" sz="100" kern="0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Continue SFD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Consider TG process towards the Nov. 2018 D1.0 publication and Initial WG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Review technical proposals.</a:t>
            </a:r>
          </a:p>
          <a:p>
            <a:pPr lvl="1">
              <a:buFont typeface="Times New Roman" pitchFamily="16" charset="0"/>
              <a:buChar char="•"/>
            </a:pPr>
            <a:endParaRPr lang="en-US" altLang="en-US" sz="1600" kern="0" dirty="0"/>
          </a:p>
          <a:p>
            <a:r>
              <a:rPr lang="en-US" sz="1800" kern="0" dirty="0"/>
              <a:t>Agenda: </a:t>
            </a:r>
            <a:r>
              <a:rPr lang="en-US" sz="1800" b="0" kern="0" dirty="0"/>
              <a:t>refer to submission 11-18/0596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Spec Framework Document (SFD) - IEEE 802.11-17/575r9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D0.1 as the initial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draft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PHY/MAC spec text documents to create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technical presentations and TG timeline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TG officer elections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SFD and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D0.2</a:t>
            </a:r>
          </a:p>
          <a:p>
            <a:pPr lvl="1"/>
            <a:r>
              <a:rPr lang="en-US" altLang="en-US" sz="1800" dirty="0"/>
              <a:t>Focus on resolving TBDs in the PHY and MAC clauses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D0.2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/ARC joint slot on Thursday PM2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pPr lvl="2"/>
            <a:r>
              <a:rPr lang="en-US" altLang="en-US" sz="1600" dirty="0"/>
              <a:t>Current schedule for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D1.0 is in July 2018</a:t>
            </a:r>
          </a:p>
          <a:p>
            <a:r>
              <a:rPr lang="en-US" altLang="en-US" sz="2000" dirty="0"/>
              <a:t>Agenda can be found in doc: IEEE 802.11-18/647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TGak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Enhancements For Transit Links Within Bridged Networks)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TGaq</a:t>
            </a:r>
            <a:r>
              <a:rPr lang="en-US" altLang="en-US" dirty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TGax 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LC SG (Light Communications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BCS </a:t>
            </a:r>
            <a:r>
              <a:rPr lang="en-US" altLang="en-US" dirty="0"/>
              <a:t>TIG (Broadcast 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FD TIG (Full Duplex)</a:t>
            </a:r>
            <a:r>
              <a:rPr lang="en-GB" dirty="0" smtClean="0"/>
              <a:t>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NGV SG (Next Gen Vehicular)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LC-SG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GB" altLang="en-US"/>
              <a:t>LC SG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Possible timeline for LC TG consideration</a:t>
            </a:r>
          </a:p>
          <a:p>
            <a:pPr algn="just"/>
            <a:r>
              <a:rPr lang="en-GB" altLang="en-US"/>
              <a:t>Additional contributions on use-cases that may be relevant for the future TG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Mar.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PM2;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11-18/0631r0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</a:p>
          <a:p>
            <a:r>
              <a:rPr lang="en-GB" dirty="0" smtClean="0"/>
              <a:t>from Nikola Serafimovski (</a:t>
            </a:r>
            <a:r>
              <a:rPr lang="en-GB" dirty="0" err="1" smtClean="0"/>
              <a:t>pureLiFi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82888" y="3198168"/>
            <a:ext cx="1426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NGV SG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900708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1961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Progress since March 2018 meeting: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Discussion of “Potential ITS Use Cases for BCS” (11-18/0711r0) during the April 24</a:t>
            </a:r>
            <a:r>
              <a:rPr lang="en-US" sz="1200" baseline="30000" dirty="0"/>
              <a:t>th</a:t>
            </a:r>
            <a:r>
              <a:rPr lang="en-US" sz="1200" dirty="0"/>
              <a:t> phone conference</a:t>
            </a:r>
          </a:p>
          <a:p>
            <a:pPr lvl="1">
              <a:buFont typeface="Arial"/>
              <a:buChar char="•"/>
            </a:pPr>
            <a:endParaRPr lang="en-US" sz="1400" dirty="0"/>
          </a:p>
          <a:p>
            <a:pPr>
              <a:buFont typeface="Arial"/>
              <a:buChar char="•"/>
            </a:pPr>
            <a:r>
              <a:rPr lang="en-US" sz="1600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Consolidate on Use Cases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on security requirements &amp; constrains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of (Draft) PAR and CSD text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Leadership Elections</a:t>
            </a:r>
          </a:p>
          <a:p>
            <a:r>
              <a:rPr lang="en-US" sz="1400" dirty="0"/>
              <a:t>	</a:t>
            </a:r>
          </a:p>
          <a:p>
            <a:pPr>
              <a:buFont typeface="Arial"/>
              <a:buChar char="•"/>
            </a:pPr>
            <a:r>
              <a:rPr lang="en-US" sz="1600" dirty="0"/>
              <a:t>2 Meeting slots:  Mon PM1 &amp;&amp; Thu PM2</a:t>
            </a:r>
          </a:p>
          <a:p>
            <a:pPr>
              <a:buFont typeface="Arial"/>
              <a:buChar char="•"/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1600" dirty="0"/>
              <a:t>Agenda (includes list of submissions): 11-18/0590</a:t>
            </a:r>
          </a:p>
          <a:p>
            <a:pPr>
              <a:buFont typeface="Arial"/>
              <a:buChar char="•"/>
            </a:pPr>
            <a:r>
              <a:rPr lang="en-US" sz="1600" dirty="0"/>
              <a:t>Meeting / Chair’s slides: 11-18/0591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680" cy="12186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Full Duplex (FD) TIG – May 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2018</a:t>
            </a:r>
          </a:p>
          <a:p>
            <a:pPr algn="ctr">
              <a:lnSpc>
                <a:spcPct val="100000"/>
              </a:lnSpc>
            </a:pP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Tuncer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Baykas</a:t>
            </a:r>
            <a:endParaRPr dirty="0"/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680" cy="44949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May Goals:</a:t>
            </a:r>
            <a:endParaRPr/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Review contributions on Use Cases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Review contributions to the report framework, 11-18/498-00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Future plans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May Agenda: See 11-18/0759r0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USD,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220914" y="334964"/>
            <a:ext cx="968375" cy="276225"/>
          </a:xfrm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2018</a:t>
            </a:r>
            <a:endParaRPr lang="en-US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51109" y="6475413"/>
            <a:ext cx="1716817" cy="184666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Bo Sun (ZTE Corporation))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C395558-550E-4EBC-AAB7-BFABA5ABC9B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 of IEEE 802.11 NGV SG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dirty="0"/>
              <a:t>SG officer appointment and election</a:t>
            </a:r>
          </a:p>
          <a:p>
            <a:pPr lvl="1" algn="just"/>
            <a:r>
              <a:rPr lang="en-US" altLang="en-US" dirty="0"/>
              <a:t>Secretary appointment</a:t>
            </a:r>
          </a:p>
          <a:p>
            <a:pPr lvl="1" algn="just"/>
            <a:r>
              <a:rPr lang="en-US" altLang="en-US" dirty="0"/>
              <a:t>Vice Chair election</a:t>
            </a:r>
          </a:p>
          <a:p>
            <a:pPr algn="just"/>
            <a:r>
              <a:rPr lang="en-GB" altLang="en-US" dirty="0"/>
              <a:t>Complete presentation and discussion of submissions on requirements, channel model and feasibility.</a:t>
            </a:r>
          </a:p>
          <a:p>
            <a:pPr algn="just"/>
            <a:r>
              <a:rPr lang="en-GB" altLang="en-US" dirty="0"/>
              <a:t>Present and discuss ETSI TC ITS Liaison</a:t>
            </a:r>
          </a:p>
          <a:p>
            <a:pPr lvl="1" algn="just"/>
            <a:r>
              <a:rPr lang="en-GB" altLang="en-US" dirty="0"/>
              <a:t>11-18-0690-00-0000-2018-04-13-liaison-statement-from-etsi-tc-its</a:t>
            </a:r>
          </a:p>
          <a:p>
            <a:pPr algn="just"/>
            <a:r>
              <a:rPr lang="en-GB" altLang="en-US" dirty="0"/>
              <a:t>Start PAR/CSD discussion and approve a baseline version</a:t>
            </a:r>
          </a:p>
          <a:p>
            <a:pPr algn="just"/>
            <a:r>
              <a:rPr lang="en-GB" altLang="zh-CN" dirty="0"/>
              <a:t>Setup </a:t>
            </a:r>
            <a:r>
              <a:rPr lang="en-GB" altLang="zh-CN" dirty="0" smtClean="0"/>
              <a:t>timeline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53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</a:t>
            </a:r>
            <a:br>
              <a:rPr lang="en-US" dirty="0" smtClean="0"/>
            </a:br>
            <a:r>
              <a:rPr lang="en-US" dirty="0" smtClean="0"/>
              <a:t>Agenda </a:t>
            </a:r>
            <a:r>
              <a:rPr lang="en-US" dirty="0"/>
              <a:t>for </a:t>
            </a:r>
            <a:r>
              <a:rPr lang="en-US" dirty="0" smtClean="0"/>
              <a:t>2018-05-08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 smtClean="0"/>
              <a:t>Review WG Style 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11-11/0270r40 (May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Updated description for values allocated by WG motion for use by IETF and published in RFC 8110</a:t>
            </a:r>
          </a:p>
          <a:p>
            <a:pPr lvl="2" eaLnBrk="1" hangingPunct="1"/>
            <a:r>
              <a:rPr lang="en-US" altLang="en-US" dirty="0" smtClean="0"/>
              <a:t>Element ID Extension value 32: “</a:t>
            </a:r>
            <a:r>
              <a:rPr lang="en-US" altLang="en-US" dirty="0" err="1" smtClean="0"/>
              <a:t>Diffie</a:t>
            </a:r>
            <a:r>
              <a:rPr lang="en-US" altLang="en-US" dirty="0" smtClean="0"/>
              <a:t>-Hellman Parameter”</a:t>
            </a:r>
          </a:p>
          <a:p>
            <a:pPr lvl="2" eaLnBrk="1" hangingPunct="1"/>
            <a:r>
              <a:rPr lang="en-US" altLang="en-US" dirty="0" smtClean="0"/>
              <a:t>AKM Suite value 18: “Opportunistic Wireless Encryption”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May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514350" lvl="1" indent="0"/>
            <a:r>
              <a:rPr lang="en-US" altLang="en-US" dirty="0"/>
              <a:t>Continue discussions on: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(1 contribution)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Discuss the future section planning/activity of the AANI SC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11-18/0632r1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2 sessions: </a:t>
            </a:r>
            <a:r>
              <a:rPr lang="en-US" altLang="en-US" b="1" dirty="0"/>
              <a:t>Mon: </a:t>
            </a:r>
            <a:r>
              <a:rPr lang="en-US" altLang="en-US" dirty="0"/>
              <a:t>PM2 and </a:t>
            </a:r>
            <a:r>
              <a:rPr lang="en-US" altLang="en-US" b="1" dirty="0"/>
              <a:t>Thu:</a:t>
            </a:r>
            <a:r>
              <a:rPr lang="en-US" altLang="en-US" dirty="0"/>
              <a:t> AM2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Mon, May 7,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May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Officer confirmation/election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802c, 802.1CQ?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b="1" dirty="0">
                <a:hlinkClick r:id="rId4"/>
              </a:rPr>
              <a:t>11-18/0533r2</a:t>
            </a:r>
            <a:r>
              <a:rPr lang="en-US" sz="20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>
                <a:cs typeface="+mn-cs"/>
              </a:rPr>
              <a:t>YANG/NETCONF modeling – 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TIG formation</a:t>
            </a:r>
            <a:r>
              <a:rPr lang="en-US" sz="2000" b="1" dirty="0">
                <a:cs typeface="+mn-cs"/>
              </a:rPr>
              <a:t>? 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and, “How can a non-AP STA know?”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May 2018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3682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July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   8 June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27 July 2018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Sept </a:t>
            </a:r>
            <a:r>
              <a:rPr lang="en-US" sz="1600" dirty="0" err="1">
                <a:solidFill>
                  <a:schemeClr val="tx1"/>
                </a:solidFill>
              </a:rPr>
              <a:t>mtg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Rosdahl, (Qualcomm)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May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and vice-chair election/confirmation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altLang="en-US" sz="2000" dirty="0" err="1"/>
              <a:t>eXtreme</a:t>
            </a:r>
            <a:r>
              <a:rPr lang="en-US" altLang="en-US" sz="2000" dirty="0"/>
              <a:t> Throughput (XT) 802.11” –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“Beyond 802.11ax - Throughput Enhancement Utilizing Multi-bands across 2.4 5 6GHz Bands” – </a:t>
            </a:r>
            <a:r>
              <a:rPr lang="en-US" altLang="en-US" sz="2000" dirty="0" err="1"/>
              <a:t>Minyoung</a:t>
            </a:r>
            <a:r>
              <a:rPr lang="en-US" altLang="en-US" sz="2000" dirty="0"/>
              <a:t> Park (Samsung)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“16 Spatial Stream Support in Next Generation WLAN” - </a:t>
            </a:r>
            <a:r>
              <a:rPr lang="en-US" altLang="en-US" dirty="0"/>
              <a:t>Sameer Vermani (Qualcomm)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dirty="0"/>
              <a:t>“Next Generation PHY/MAC in Sub-7GHz” – David </a:t>
            </a:r>
            <a:r>
              <a:rPr lang="en-US" altLang="en-US" dirty="0" err="1"/>
              <a:t>Yangxun</a:t>
            </a:r>
            <a:r>
              <a:rPr lang="en-US" altLang="en-US" dirty="0"/>
              <a:t> (Huawei)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altLang="en-US" dirty="0"/>
              <a:t>Next Generation Home Use Case</a:t>
            </a:r>
            <a:r>
              <a:rPr lang="en-US" altLang="en-US" sz="2000" dirty="0"/>
              <a:t>” – Yuichi Morioka (Sony)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July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11-18/0642r1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/>
              <a:t>Tuesday 8 May AM1 (08:00-10:00) &amp; Thursday AM2 (10:30-12:30)</a:t>
            </a:r>
            <a:endParaRPr lang="en-US" altLang="en-US" sz="2000" b="1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2117</Words>
  <Application>Microsoft Office PowerPoint</Application>
  <PresentationFormat>Widescreen</PresentationFormat>
  <Paragraphs>458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MS Gothic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2018-05</vt:lpstr>
      <vt:lpstr>Abstract</vt:lpstr>
      <vt:lpstr>Editors Meeting Agenda for 2018-05-08</vt:lpstr>
      <vt:lpstr>ANA Status</vt:lpstr>
      <vt:lpstr>802.11 AANI SC – May 2018</vt:lpstr>
      <vt:lpstr>802.11 ARC – May 2018</vt:lpstr>
      <vt:lpstr>IEEE 802.11 Coexistence SC – May 2018</vt:lpstr>
      <vt:lpstr>PAR SC – May 2018 PAR Review SC Chair: Jon Rosdahl</vt:lpstr>
      <vt:lpstr>802.11 WNG – May 2018</vt:lpstr>
      <vt:lpstr>IEEE 802 JTC1 SC – May 2018</vt:lpstr>
      <vt:lpstr>IEEE 802 has 81 standards in or through the PSDO pipeline</vt:lpstr>
      <vt:lpstr>TGmd – Snapshot slide</vt:lpstr>
      <vt:lpstr>TGaj– May 2018 China Millimeter Wave Chair: Jiamin Chen</vt:lpstr>
      <vt:lpstr>PowerPoint Presentation</vt:lpstr>
      <vt:lpstr>IEEE 802.11aq – May 2018 Pre-Association Discovery Chair: Stephen McCann</vt:lpstr>
      <vt:lpstr>IEEE 802.11ax – May 2018</vt:lpstr>
      <vt:lpstr>Task Group AY – May 2018</vt:lpstr>
      <vt:lpstr>NGP TG AZ – May 2018 TGaz Next Generation Positioning Chair: Jonathan Segev (Intel Corporation) </vt:lpstr>
      <vt:lpstr>TGba– May 2018 Wake Up Radio Chair: Minyoung Park</vt:lpstr>
      <vt:lpstr>PowerPoint Presentation</vt:lpstr>
      <vt:lpstr>IEEE 802.11 BCS TIG/SG Broadcast Services Chair: Marc Emmelmann</vt:lpstr>
      <vt:lpstr>PowerPoint Presentation</vt:lpstr>
      <vt:lpstr>Goal of IEEE 802.11 NGV SG – May 2018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148</cp:revision>
  <cp:lastPrinted>1601-01-01T00:00:00Z</cp:lastPrinted>
  <dcterms:created xsi:type="dcterms:W3CDTF">2018-05-02T19:26:26Z</dcterms:created>
  <dcterms:modified xsi:type="dcterms:W3CDTF">2018-05-07T08:05:10Z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2018-05-07 08:05:10Z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