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9"/>
  </p:notesMasterIdLst>
  <p:handoutMasterIdLst>
    <p:handoutMasterId r:id="rId40"/>
  </p:handoutMasterIdLst>
  <p:sldIdLst>
    <p:sldId id="708" r:id="rId2"/>
    <p:sldId id="678" r:id="rId3"/>
    <p:sldId id="679" r:id="rId4"/>
    <p:sldId id="656" r:id="rId5"/>
    <p:sldId id="665" r:id="rId6"/>
    <p:sldId id="666" r:id="rId7"/>
    <p:sldId id="710" r:id="rId8"/>
    <p:sldId id="801" r:id="rId9"/>
    <p:sldId id="711" r:id="rId10"/>
    <p:sldId id="715" r:id="rId11"/>
    <p:sldId id="762" r:id="rId12"/>
    <p:sldId id="804" r:id="rId13"/>
    <p:sldId id="799" r:id="rId14"/>
    <p:sldId id="803" r:id="rId15"/>
    <p:sldId id="750" r:id="rId16"/>
    <p:sldId id="778" r:id="rId17"/>
    <p:sldId id="779" r:id="rId18"/>
    <p:sldId id="780" r:id="rId19"/>
    <p:sldId id="781" r:id="rId20"/>
    <p:sldId id="782" r:id="rId21"/>
    <p:sldId id="727" r:id="rId22"/>
    <p:sldId id="704" r:id="rId23"/>
    <p:sldId id="705" r:id="rId24"/>
    <p:sldId id="707" r:id="rId25"/>
    <p:sldId id="719" r:id="rId26"/>
    <p:sldId id="721" r:id="rId27"/>
    <p:sldId id="761" r:id="rId28"/>
    <p:sldId id="802" r:id="rId29"/>
    <p:sldId id="726" r:id="rId30"/>
    <p:sldId id="805" r:id="rId31"/>
    <p:sldId id="776" r:id="rId32"/>
    <p:sldId id="760" r:id="rId33"/>
    <p:sldId id="800" r:id="rId34"/>
    <p:sldId id="694" r:id="rId35"/>
    <p:sldId id="695" r:id="rId36"/>
    <p:sldId id="740" r:id="rId37"/>
    <p:sldId id="741" r:id="rId38"/>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86" autoAdjust="0"/>
    <p:restoredTop sz="94095" autoAdjust="0"/>
  </p:normalViewPr>
  <p:slideViewPr>
    <p:cSldViewPr>
      <p:cViewPr varScale="1">
        <p:scale>
          <a:sx n="66" d="100"/>
          <a:sy n="66" d="100"/>
        </p:scale>
        <p:origin x="1176" y="40"/>
      </p:cViewPr>
      <p:guideLst>
        <p:guide orient="horz" pos="2160"/>
        <p:guide pos="2880"/>
      </p:guideLst>
    </p:cSldViewPr>
  </p:slideViewPr>
  <p:outlineViewPr>
    <p:cViewPr>
      <p:scale>
        <a:sx n="50" d="100"/>
        <a:sy n="50" d="100"/>
      </p:scale>
      <p:origin x="0" y="-13068"/>
    </p:cViewPr>
  </p:outlineViewPr>
  <p:notesTextViewPr>
    <p:cViewPr>
      <p:scale>
        <a:sx n="100" d="100"/>
        <a:sy n="100" d="100"/>
      </p:scale>
      <p:origin x="0" y="0"/>
    </p:cViewPr>
  </p:notesTextViewPr>
  <p:sorterViewPr>
    <p:cViewPr>
      <p:scale>
        <a:sx n="80" d="100"/>
        <a:sy n="80" d="100"/>
      </p:scale>
      <p:origin x="0" y="-3182"/>
    </p:cViewPr>
  </p:sorterViewPr>
  <p:notesViewPr>
    <p:cSldViewPr>
      <p:cViewPr>
        <p:scale>
          <a:sx n="100" d="100"/>
          <a:sy n="100" d="100"/>
        </p:scale>
        <p:origin x="2376" y="-92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notesMaster" Target="notesMasters/notes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1154113" y="701675"/>
            <a:ext cx="4625975"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3677C22B-21F1-4F29-8177-0ED961E00DA1}" type="slidenum">
              <a:rPr lang="en-US" altLang="en-US" smtClean="0"/>
              <a:pPr>
                <a:spcBef>
                  <a:spcPct val="0"/>
                </a:spcBef>
              </a:pPr>
              <a:t>1</a:t>
            </a:fld>
            <a:endParaRPr lang="en-US" altLang="en-US" smtClean="0"/>
          </a:p>
        </p:txBody>
      </p:sp>
    </p:spTree>
    <p:extLst>
      <p:ext uri="{BB962C8B-B14F-4D97-AF65-F5344CB8AC3E}">
        <p14:creationId xmlns:p14="http://schemas.microsoft.com/office/powerpoint/2010/main" val="29726491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15</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16</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17</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20</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1154113" y="701675"/>
            <a:ext cx="4625975"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smtClean="0"/>
              <a:t>doc.: IEEE 802.11-15/1472r0</a:t>
            </a:r>
            <a:endParaRPr lang="en-US"/>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35</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2018</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(Samsung)</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34011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May 2018</a:t>
            </a:r>
            <a:endParaRPr lang="en-US" dirty="0"/>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(Samsung)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4989919" y="304026"/>
            <a:ext cx="3398431"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802.11-18/0647r12</a:t>
            </a:r>
            <a:endParaRPr lang="en-US" altLang="en-US" sz="1800" b="1" dirty="0" smtClean="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4.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2377517842"/>
              </p:ext>
            </p:extLst>
          </p:nvPr>
        </p:nvGraphicFramePr>
        <p:xfrm>
          <a:off x="776288" y="3062288"/>
          <a:ext cx="7358062" cy="2689225"/>
        </p:xfrm>
        <a:graphic>
          <a:graphicData uri="http://schemas.openxmlformats.org/presentationml/2006/ole">
            <mc:AlternateContent xmlns:mc="http://schemas.openxmlformats.org/markup-compatibility/2006">
              <mc:Choice xmlns:v="urn:schemas-microsoft-com:vml" Requires="v">
                <p:oleObj spid="_x0000_s4963" name="Document" r:id="rId4" imgW="8254533" imgH="3012459" progId="Word.Document.8">
                  <p:embed/>
                </p:oleObj>
              </mc:Choice>
              <mc:Fallback>
                <p:oleObj name="Document" r:id="rId4" imgW="8254533" imgH="3012459" progId="Word.Document.8">
                  <p:embed/>
                  <p:pic>
                    <p:nvPicPr>
                      <p:cNvPr id="0" name=""/>
                      <p:cNvPicPr>
                        <a:picLocks noChangeAspect="1" noChangeArrowheads="1"/>
                      </p:cNvPicPr>
                      <p:nvPr/>
                    </p:nvPicPr>
                    <p:blipFill>
                      <a:blip r:embed="rId5"/>
                      <a:srcRect/>
                      <a:stretch>
                        <a:fillRect/>
                      </a:stretch>
                    </p:blipFill>
                    <p:spPr bwMode="auto">
                      <a:xfrm>
                        <a:off x="776288" y="3062288"/>
                        <a:ext cx="7358062" cy="2689225"/>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dirty="0" smtClean="0"/>
              <a:t>May 2018 </a:t>
            </a:r>
            <a:br>
              <a:rPr lang="en-US" altLang="en-US" dirty="0" smtClean="0"/>
            </a:br>
            <a:r>
              <a:rPr lang="en-US" altLang="en-US" dirty="0" smtClean="0"/>
              <a:t>TGba Agenda</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dirty="0" err="1" smtClean="0"/>
              <a:t>Minyoung</a:t>
            </a:r>
            <a:r>
              <a:rPr lang="en-US" dirty="0" smtClean="0"/>
              <a:t> Park (Samsung)</a:t>
            </a:r>
            <a:endParaRPr lang="en-US" dirty="0"/>
          </a:p>
        </p:txBody>
      </p:sp>
      <p:sp>
        <p:nvSpPr>
          <p:cNvPr id="410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CADA09-2DAE-4899-B121-4D92081AAB59}" type="slidenum">
              <a:rPr lang="en-US" altLang="en-US" sz="1200" b="0" smtClean="0"/>
              <a:pPr>
                <a:spcBef>
                  <a:spcPct val="0"/>
                </a:spcBef>
                <a:buFontTx/>
                <a:buNone/>
              </a:pPr>
              <a:t>1</a:t>
            </a:fld>
            <a:endParaRPr lang="en-US" altLang="en-US" sz="1200" b="0" smtClean="0"/>
          </a:p>
        </p:txBody>
      </p:sp>
      <p:sp>
        <p:nvSpPr>
          <p:cNvPr id="12" name="Rectangle 2"/>
          <p:cNvSpPr txBox="1">
            <a:spLocks noChangeArrowheads="1"/>
          </p:cNvSpPr>
          <p:nvPr/>
        </p:nvSpPr>
        <p:spPr bwMode="auto">
          <a:xfrm>
            <a:off x="627063" y="2292350"/>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FontTx/>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smtClean="0"/>
              <a:t>Date: 2018-5-9</a:t>
            </a:r>
            <a:endParaRPr lang="en-GB" sz="2000" b="0" kern="0" dirty="0"/>
          </a:p>
        </p:txBody>
      </p:sp>
      <p:sp>
        <p:nvSpPr>
          <p:cNvPr id="4104" name="Rectangle 4"/>
          <p:cNvSpPr>
            <a:spLocks noChangeArrowheads="1"/>
          </p:cNvSpPr>
          <p:nvPr/>
        </p:nvSpPr>
        <p:spPr bwMode="auto">
          <a:xfrm>
            <a:off x="777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FontTx/>
              <a:buNone/>
            </a:pPr>
            <a:r>
              <a:rPr lang="en-GB" altLang="en-US" sz="2000" b="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685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685800" y="1524000"/>
            <a:ext cx="7772400" cy="4951413"/>
          </a:xfrm>
        </p:spPr>
        <p:txBody>
          <a:bodyPr/>
          <a:lstStyle/>
          <a:p>
            <a:pPr>
              <a:defRPr/>
            </a:pPr>
            <a:r>
              <a:rPr lang="en-US" dirty="0" smtClean="0"/>
              <a:t>Call for submissions sent out on April 30th: </a:t>
            </a:r>
          </a:p>
          <a:p>
            <a:pPr lvl="1">
              <a:defRPr/>
            </a:pPr>
            <a:r>
              <a:rPr lang="en-US" b="0" dirty="0" smtClean="0"/>
              <a:t>Received </a:t>
            </a:r>
            <a:r>
              <a:rPr lang="en-US" dirty="0" smtClean="0"/>
              <a:t>51 s</a:t>
            </a:r>
            <a:r>
              <a:rPr lang="en-US" b="0" dirty="0" smtClean="0"/>
              <a:t>ubmissions (updated on May </a:t>
            </a:r>
            <a:r>
              <a:rPr lang="en-US" dirty="0"/>
              <a:t>7</a:t>
            </a:r>
            <a:r>
              <a:rPr lang="en-US" b="0" dirty="0" smtClean="0"/>
              <a:t>)</a:t>
            </a:r>
          </a:p>
          <a:p>
            <a:pPr>
              <a:defRPr/>
            </a:pPr>
            <a:endParaRPr lang="en-US" dirty="0" smtClean="0"/>
          </a:p>
          <a:p>
            <a:pPr>
              <a:defRPr/>
            </a:pPr>
            <a:r>
              <a:rPr lang="en-US" dirty="0" smtClean="0"/>
              <a:t>Group submissions based on priorities</a:t>
            </a:r>
          </a:p>
          <a:p>
            <a:pPr lvl="1">
              <a:defRPr/>
            </a:pPr>
            <a:r>
              <a:rPr lang="en-US" dirty="0" smtClean="0"/>
              <a:t>Spec text submissions for </a:t>
            </a:r>
            <a:r>
              <a:rPr lang="en-US" dirty="0" err="1" smtClean="0"/>
              <a:t>TGba</a:t>
            </a:r>
            <a:r>
              <a:rPr lang="en-US" dirty="0" smtClean="0"/>
              <a:t> D0.3</a:t>
            </a:r>
          </a:p>
          <a:p>
            <a:pPr lvl="1">
              <a:defRPr/>
            </a:pPr>
            <a:r>
              <a:rPr lang="en-US" b="0" dirty="0" smtClean="0"/>
              <a:t>Presentations resolving TBDs in </a:t>
            </a:r>
            <a:r>
              <a:rPr lang="en-US" b="0" dirty="0" err="1" smtClean="0"/>
              <a:t>TGba</a:t>
            </a:r>
            <a:r>
              <a:rPr lang="en-US" b="0" dirty="0" smtClean="0"/>
              <a:t> D0.2</a:t>
            </a:r>
          </a:p>
          <a:p>
            <a:pPr lvl="1">
              <a:defRPr/>
            </a:pPr>
            <a:r>
              <a:rPr lang="en-US" dirty="0" smtClean="0"/>
              <a:t>Others</a:t>
            </a:r>
            <a:endParaRPr lang="en-US" b="0"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33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F0D70E5-9AF7-4A30-B6FF-66C7C50BAA31}" type="slidenum">
              <a:rPr lang="en-US" altLang="en-US" sz="1200" b="0" smtClean="0"/>
              <a:pPr>
                <a:spcBef>
                  <a:spcPct val="0"/>
                </a:spcBef>
                <a:buFontTx/>
                <a:buNone/>
              </a:pPr>
              <a:t>10</a:t>
            </a:fld>
            <a:endParaRPr lang="en-US" altLang="en-US" sz="1200" b="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Spec Text</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434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7B4BA-9FEB-4760-8CA5-378D6C5B75E3}" type="slidenum">
              <a:rPr lang="en-US" altLang="en-US" sz="1200" b="0" smtClean="0"/>
              <a:pPr>
                <a:spcBef>
                  <a:spcPct val="0"/>
                </a:spcBef>
                <a:buFontTx/>
                <a:buNone/>
              </a:pPr>
              <a:t>11</a:t>
            </a:fld>
            <a:endParaRPr lang="en-US" altLang="en-US" sz="1200" b="0" smtClean="0"/>
          </a:p>
        </p:txBody>
      </p:sp>
      <p:sp>
        <p:nvSpPr>
          <p:cNvPr id="8" name="TextBox 7"/>
          <p:cNvSpPr txBox="1"/>
          <p:nvPr/>
        </p:nvSpPr>
        <p:spPr>
          <a:xfrm>
            <a:off x="7315200" y="759157"/>
            <a:ext cx="1503363" cy="1016000"/>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p:txBody>
      </p:sp>
      <p:graphicFrame>
        <p:nvGraphicFramePr>
          <p:cNvPr id="6" name="Table 5"/>
          <p:cNvGraphicFramePr>
            <a:graphicFrameLocks noGrp="1"/>
          </p:cNvGraphicFramePr>
          <p:nvPr>
            <p:extLst>
              <p:ext uri="{D42A27DB-BD31-4B8C-83A1-F6EECF244321}">
                <p14:modId xmlns:p14="http://schemas.microsoft.com/office/powerpoint/2010/main" val="2777081979"/>
              </p:ext>
            </p:extLst>
          </p:nvPr>
        </p:nvGraphicFramePr>
        <p:xfrm>
          <a:off x="771525" y="2590800"/>
          <a:ext cx="7772400" cy="1682490"/>
        </p:xfrm>
        <a:graphic>
          <a:graphicData uri="http://schemas.openxmlformats.org/drawingml/2006/table">
            <a:tbl>
              <a:tblPr/>
              <a:tblGrid>
                <a:gridCol w="536364"/>
                <a:gridCol w="2672067"/>
                <a:gridCol w="955703"/>
                <a:gridCol w="1121488"/>
                <a:gridCol w="692397"/>
                <a:gridCol w="1794381"/>
              </a:tblGrid>
              <a:tr h="146281">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146281">
                <a:tc>
                  <a:txBody>
                    <a:bodyPr/>
                    <a:lstStyle/>
                    <a:p>
                      <a:pPr algn="l" fontAlgn="ctr"/>
                      <a:r>
                        <a:rPr lang="en-US" sz="1200" b="0" i="0" u="none" strike="noStrike">
                          <a:solidFill>
                            <a:srgbClr val="000000"/>
                          </a:solidFill>
                          <a:effectLst/>
                          <a:latin typeface="Calibri" panose="020F0502020204030204" pitchFamily="34" charset="0"/>
                        </a:rPr>
                        <a:t>18/775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draft-text-for-WUR FDMA </a:t>
                      </a:r>
                      <a:r>
                        <a:rPr lang="en-US" sz="1200" b="0" i="0" u="none" strike="noStrike" dirty="0" err="1">
                          <a:solidFill>
                            <a:srgbClr val="000000"/>
                          </a:solidFill>
                          <a:effectLst/>
                          <a:latin typeface="Calibri" panose="020F0502020204030204" pitchFamily="34" charset="0"/>
                        </a:rPr>
                        <a:t>Transmissions_PHY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Jianhan Liu</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6281">
                <a:tc>
                  <a:txBody>
                    <a:bodyPr/>
                    <a:lstStyle/>
                    <a:p>
                      <a:pPr algn="l" fontAlgn="ctr"/>
                      <a:r>
                        <a:rPr lang="en-US" sz="1200" b="0" i="0" u="none" strike="noStrike">
                          <a:solidFill>
                            <a:srgbClr val="000000"/>
                          </a:solidFill>
                          <a:effectLst/>
                          <a:latin typeface="Calibri" panose="020F0502020204030204" pitchFamily="34" charset="0"/>
                        </a:rPr>
                        <a:t>18/785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Draft Spec Text Proposal on FDMA WUR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err="1">
                          <a:solidFill>
                            <a:srgbClr val="000000"/>
                          </a:solidFill>
                          <a:effectLst/>
                          <a:latin typeface="Calibri" panose="020F0502020204030204" pitchFamily="34" charset="0"/>
                        </a:rPr>
                        <a:t>Junghoon</a:t>
                      </a:r>
                      <a:r>
                        <a:rPr lang="en-US" sz="1200" b="0" i="0" u="none" strike="noStrike" dirty="0">
                          <a:solidFill>
                            <a:srgbClr val="000000"/>
                          </a:solidFill>
                          <a:effectLst/>
                          <a:latin typeface="Calibri" panose="020F0502020204030204" pitchFamily="34" charset="0"/>
                        </a:rPr>
                        <a:t> Suh</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6281">
                <a:tc>
                  <a:txBody>
                    <a:bodyPr/>
                    <a:lstStyle/>
                    <a:p>
                      <a:pPr algn="l" fontAlgn="ctr"/>
                      <a:r>
                        <a:rPr lang="en-US" sz="1200" b="0" i="0" u="none" strike="noStrike">
                          <a:solidFill>
                            <a:srgbClr val="000000"/>
                          </a:solidFill>
                          <a:effectLst/>
                          <a:latin typeface="Calibri" panose="020F0502020204030204" pitchFamily="34" charset="0"/>
                        </a:rPr>
                        <a:t>18/760</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Modification of Spec text related to sync duration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Dongguk Lim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 - modification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6281">
                <a:tc>
                  <a:txBody>
                    <a:bodyPr/>
                    <a:lstStyle/>
                    <a:p>
                      <a:pPr algn="l" fontAlgn="ctr"/>
                      <a:r>
                        <a:rPr lang="en-US" sz="1200" b="0" i="0" u="none" strike="noStrike" dirty="0">
                          <a:solidFill>
                            <a:srgbClr val="000000"/>
                          </a:solidFill>
                          <a:effectLst/>
                          <a:latin typeface="Calibri" panose="020F0502020204030204" pitchFamily="34" charset="0"/>
                        </a:rPr>
                        <a:t>18/853</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TX and RX Requirements for 802.11ba – Part II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Leif Wilhelmsson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Ericsson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09600"/>
          </a:xfrm>
        </p:spPr>
        <p:txBody>
          <a:bodyPr/>
          <a:lstStyle/>
          <a:p>
            <a:r>
              <a:rPr lang="en-US" dirty="0" smtClean="0"/>
              <a:t>PHY - Others</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12</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1749302394"/>
              </p:ext>
            </p:extLst>
          </p:nvPr>
        </p:nvGraphicFramePr>
        <p:xfrm>
          <a:off x="304800" y="1321790"/>
          <a:ext cx="8534400" cy="5127232"/>
        </p:xfrm>
        <a:graphic>
          <a:graphicData uri="http://schemas.openxmlformats.org/drawingml/2006/table">
            <a:tbl>
              <a:tblPr/>
              <a:tblGrid>
                <a:gridCol w="680937"/>
                <a:gridCol w="2900066"/>
                <a:gridCol w="1037249"/>
                <a:gridCol w="1217181"/>
                <a:gridCol w="751477"/>
                <a:gridCol w="1947490"/>
              </a:tblGrid>
              <a:tr h="143600">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dirty="0">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81679">
                <a:tc>
                  <a:txBody>
                    <a:bodyPr/>
                    <a:lstStyle/>
                    <a:p>
                      <a:pPr algn="l" fontAlgn="ctr"/>
                      <a:r>
                        <a:rPr lang="en-US" sz="1200" b="0" i="0" u="none" strike="noStrike">
                          <a:solidFill>
                            <a:srgbClr val="000000"/>
                          </a:solidFill>
                          <a:effectLst/>
                          <a:latin typeface="Calibri" panose="020F0502020204030204" pitchFamily="34" charset="0"/>
                        </a:rPr>
                        <a:t>18/772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Updated WUR performance results with multiple TX antennas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Shahrnaz Azizi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Multi </a:t>
                      </a:r>
                      <a:r>
                        <a:rPr lang="en-US" sz="1200" b="0" i="0" u="none" strike="noStrike" dirty="0" err="1">
                          <a:solidFill>
                            <a:srgbClr val="000000"/>
                          </a:solidFill>
                          <a:effectLst/>
                          <a:latin typeface="Calibri" panose="020F0502020204030204" pitchFamily="34" charset="0"/>
                        </a:rPr>
                        <a:t>Tx</a:t>
                      </a:r>
                      <a:r>
                        <a:rPr lang="en-US" sz="1200" b="0" i="0" u="none" strike="noStrike" dirty="0">
                          <a:solidFill>
                            <a:srgbClr val="000000"/>
                          </a:solidFill>
                          <a:effectLst/>
                          <a:latin typeface="Calibri" panose="020F0502020204030204" pitchFamily="34" charset="0"/>
                        </a:rPr>
                        <a:t>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18/773</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Multiantenna TX Diversity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Steve Shellhammer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Multi </a:t>
                      </a:r>
                      <a:r>
                        <a:rPr lang="en-US" sz="1200" b="0" i="0" u="none" strike="noStrike" dirty="0" err="1">
                          <a:solidFill>
                            <a:srgbClr val="000000"/>
                          </a:solidFill>
                          <a:effectLst/>
                          <a:latin typeface="Calibri" panose="020F0502020204030204" pitchFamily="34" charset="0"/>
                        </a:rPr>
                        <a:t>Tx</a:t>
                      </a:r>
                      <a:r>
                        <a:rPr lang="en-US" sz="1200" b="0" i="0" u="none" strike="noStrike" dirty="0">
                          <a:solidFill>
                            <a:srgbClr val="000000"/>
                          </a:solidFill>
                          <a:effectLst/>
                          <a:latin typeface="Calibri" panose="020F0502020204030204" pitchFamily="34" charset="0"/>
                        </a:rPr>
                        <a:t>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419757">
                <a:tc>
                  <a:txBody>
                    <a:bodyPr/>
                    <a:lstStyle/>
                    <a:p>
                      <a:pPr algn="l" fontAlgn="ctr"/>
                      <a:r>
                        <a:rPr lang="en-US" sz="1200" b="0" i="0" u="none" strike="noStrike">
                          <a:solidFill>
                            <a:srgbClr val="000000"/>
                          </a:solidFill>
                          <a:effectLst/>
                          <a:latin typeface="Calibri" panose="020F0502020204030204" pitchFamily="34" charset="0"/>
                        </a:rPr>
                        <a:t>18/584r2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MC-OOK ‘On’ Symbol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Steve Shellhammer and Rui Yang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Qualcomm/</a:t>
                      </a:r>
                      <a:r>
                        <a:rPr lang="en-US" sz="1200" b="0" i="0" u="none" strike="noStrike" dirty="0" err="1">
                          <a:solidFill>
                            <a:srgbClr val="000000"/>
                          </a:solidFill>
                          <a:effectLst/>
                          <a:latin typeface="Calibri" panose="020F0502020204030204" pitchFamily="34" charset="0"/>
                        </a:rPr>
                        <a:t>InterDigital</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OOK symbol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18/413r2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discussion-on-wur-multi-antenna-transmission (SP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Rui Cao</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Marvell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Multi </a:t>
                      </a:r>
                      <a:r>
                        <a:rPr lang="en-US" sz="1200" b="0" i="0" u="none" strike="noStrike" dirty="0" err="1">
                          <a:solidFill>
                            <a:srgbClr val="000000"/>
                          </a:solidFill>
                          <a:effectLst/>
                          <a:latin typeface="Calibri" panose="020F0502020204030204" pitchFamily="34" charset="0"/>
                        </a:rPr>
                        <a:t>Tx</a:t>
                      </a:r>
                      <a:r>
                        <a:rPr lang="en-US" sz="1200" b="0" i="0" u="none" strike="noStrike" dirty="0">
                          <a:solidFill>
                            <a:srgbClr val="000000"/>
                          </a:solidFill>
                          <a:effectLst/>
                          <a:latin typeface="Calibri" panose="020F0502020204030204" pitchFamily="34" charset="0"/>
                        </a:rPr>
                        <a:t>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3600">
                <a:tc>
                  <a:txBody>
                    <a:bodyPr/>
                    <a:lstStyle/>
                    <a:p>
                      <a:pPr algn="l" fontAlgn="ctr"/>
                      <a:r>
                        <a:rPr lang="en-US" sz="1200" b="0" i="0" u="none" strike="noStrike">
                          <a:solidFill>
                            <a:srgbClr val="000000"/>
                          </a:solidFill>
                          <a:effectLst/>
                          <a:latin typeface="Calibri" panose="020F0502020204030204" pitchFamily="34" charset="0"/>
                        </a:rPr>
                        <a:t>18/776</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PAPR-reduction-in-WUR-FDMA-mode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Rui Cao</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Marvell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3600">
                <a:tc>
                  <a:txBody>
                    <a:bodyPr/>
                    <a:lstStyle/>
                    <a:p>
                      <a:pPr algn="l" fontAlgn="ctr"/>
                      <a:r>
                        <a:rPr lang="en-US" sz="1200" b="0" i="0" u="none" strike="noStrike">
                          <a:solidFill>
                            <a:srgbClr val="000000"/>
                          </a:solidFill>
                          <a:effectLst/>
                          <a:latin typeface="Calibri" panose="020F0502020204030204" pitchFamily="34" charset="0"/>
                        </a:rPr>
                        <a:t>18/682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OOK Waveform for FDMA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Alphan Sahin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InterDigital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3600">
                <a:tc>
                  <a:txBody>
                    <a:bodyPr/>
                    <a:lstStyle/>
                    <a:p>
                      <a:pPr algn="l" fontAlgn="ctr"/>
                      <a:r>
                        <a:rPr lang="en-US" sz="1200" b="0" i="0" u="none" strike="noStrike" dirty="0" smtClean="0">
                          <a:solidFill>
                            <a:srgbClr val="000000"/>
                          </a:solidFill>
                          <a:effectLst/>
                          <a:latin typeface="Calibri" panose="020F0502020204030204" pitchFamily="34" charset="0"/>
                        </a:rPr>
                        <a:t>18/784</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FDMA WUR Generation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Junghoon Suh</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18/801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OOK Waveform Generation for FDMA </a:t>
                      </a:r>
                      <a:r>
                        <a:rPr lang="en-US" sz="1200" b="0" i="0" u="none" strike="noStrike" dirty="0" smtClean="0">
                          <a:solidFill>
                            <a:srgbClr val="000000"/>
                          </a:solidFill>
                          <a:effectLst/>
                          <a:latin typeface="Calibri" panose="020F0502020204030204" pitchFamily="34" charset="0"/>
                        </a:rPr>
                        <a:t>Transmission (SP only)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Eunsung Park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3600">
                <a:tc>
                  <a:txBody>
                    <a:bodyPr/>
                    <a:lstStyle/>
                    <a:p>
                      <a:pPr algn="l" fontAlgn="ctr"/>
                      <a:r>
                        <a:rPr lang="en-US" sz="1200" b="0" i="0" u="none" strike="noStrike">
                          <a:solidFill>
                            <a:srgbClr val="000000"/>
                          </a:solidFill>
                          <a:effectLst/>
                          <a:latin typeface="Calibri" panose="020F0502020204030204" pitchFamily="34" charset="0"/>
                        </a:rPr>
                        <a:t>18/802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PAPR Investigation on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Eunsung Park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18/824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WUR Power Spectral Density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Steve Shellhammer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WUR PSD</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a:solidFill>
                            <a:srgbClr val="000000"/>
                          </a:solidFill>
                          <a:effectLst/>
                          <a:latin typeface="Calibri" panose="020F0502020204030204" pitchFamily="34" charset="0"/>
                        </a:rPr>
                        <a:t>18/761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Evaluation of PAPR in WUR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Dongguk Lim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43600">
                <a:tc>
                  <a:txBody>
                    <a:bodyPr/>
                    <a:lstStyle/>
                    <a:p>
                      <a:pPr algn="l" fontAlgn="ctr"/>
                      <a:r>
                        <a:rPr lang="en-US" sz="1200" b="0" i="0" u="none" strike="noStrike">
                          <a:solidFill>
                            <a:srgbClr val="000000"/>
                          </a:solidFill>
                          <a:effectLst/>
                          <a:latin typeface="Calibri" panose="020F0502020204030204" pitchFamily="34" charset="0"/>
                        </a:rPr>
                        <a:t>18/762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Efficient WUR FDMA </a:t>
                      </a:r>
                      <a:r>
                        <a:rPr lang="en-US" sz="1200" b="0" i="0" u="none" strike="noStrike" dirty="0" smtClean="0">
                          <a:solidFill>
                            <a:srgbClr val="000000"/>
                          </a:solidFill>
                          <a:effectLst/>
                          <a:latin typeface="Calibri" panose="020F0502020204030204" pitchFamily="34" charset="0"/>
                        </a:rPr>
                        <a:t>transmission (SP only)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Dongguk Lim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dirty="0">
                          <a:solidFill>
                            <a:srgbClr val="000000"/>
                          </a:solidFill>
                          <a:effectLst/>
                          <a:latin typeface="Calibri" panose="020F0502020204030204" pitchFamily="34" charset="0"/>
                        </a:rPr>
                        <a:t>17/1395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Simple multiplexing of wake-up signals (SPs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Leif Wilhelmsson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Ericsson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Multiplexing signaling</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81679">
                <a:tc>
                  <a:txBody>
                    <a:bodyPr/>
                    <a:lstStyle/>
                    <a:p>
                      <a:pPr algn="l" fontAlgn="ctr"/>
                      <a:r>
                        <a:rPr lang="en-US" sz="1200" b="0" i="0" u="none" strike="noStrike" dirty="0" smtClean="0">
                          <a:solidFill>
                            <a:srgbClr val="000000"/>
                          </a:solidFill>
                          <a:effectLst/>
                          <a:latin typeface="Calibri" panose="020F0502020204030204" pitchFamily="34" charset="0"/>
                        </a:rPr>
                        <a:t>18/881</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Omni-directional multi-antenna TX through OFDM symbol diversity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Dennis </a:t>
                      </a:r>
                      <a:r>
                        <a:rPr lang="en-US" sz="1200" b="0" i="0" u="none" strike="noStrike" dirty="0" err="1" smtClean="0">
                          <a:solidFill>
                            <a:srgbClr val="000000"/>
                          </a:solidFill>
                          <a:effectLst/>
                          <a:latin typeface="Calibri" panose="020F0502020204030204" pitchFamily="34" charset="0"/>
                        </a:rPr>
                        <a:t>Sundman</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Ericsson</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PHY</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Multi</a:t>
                      </a:r>
                      <a:r>
                        <a:rPr lang="en-US" sz="1200" b="0" i="0" u="none" strike="noStrike" baseline="0" dirty="0" smtClean="0">
                          <a:solidFill>
                            <a:srgbClr val="000000"/>
                          </a:solidFill>
                          <a:effectLst/>
                          <a:latin typeface="Calibri" panose="020F0502020204030204" pitchFamily="34" charset="0"/>
                        </a:rPr>
                        <a:t> </a:t>
                      </a:r>
                      <a:r>
                        <a:rPr lang="en-US" sz="1200" b="0" i="0" u="none" strike="noStrike" baseline="0" dirty="0" err="1" smtClean="0">
                          <a:solidFill>
                            <a:srgbClr val="000000"/>
                          </a:solidFill>
                          <a:effectLst/>
                          <a:latin typeface="Calibri" panose="020F0502020204030204" pitchFamily="34" charset="0"/>
                        </a:rPr>
                        <a:t>Tx</a:t>
                      </a:r>
                      <a:r>
                        <a:rPr lang="en-US" sz="1200" b="0" i="0" u="none" strike="noStrike" baseline="0" dirty="0" smtClean="0">
                          <a:solidFill>
                            <a:srgbClr val="000000"/>
                          </a:solidFill>
                          <a:effectLst/>
                          <a:latin typeface="Calibri" panose="020F0502020204030204" pitchFamily="34" charset="0"/>
                        </a:rPr>
                        <a:t> antenna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22761">
                <a:tc>
                  <a:txBody>
                    <a:bodyPr/>
                    <a:lstStyle/>
                    <a:p>
                      <a:pPr algn="l" fontAlgn="ctr"/>
                      <a:r>
                        <a:rPr lang="en-US" sz="1200" b="0" i="0" u="none" strike="noStrike" dirty="0">
                          <a:solidFill>
                            <a:srgbClr val="000000"/>
                          </a:solidFill>
                          <a:effectLst/>
                          <a:latin typeface="Calibri" panose="020F0502020204030204" pitchFamily="34" charset="0"/>
                        </a:rPr>
                        <a:t>18/883</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subcarrier-structure-for-</a:t>
                      </a:r>
                      <a:r>
                        <a:rPr lang="en-US" sz="1200" b="0" i="0" u="none" strike="noStrike" dirty="0" err="1">
                          <a:solidFill>
                            <a:srgbClr val="000000"/>
                          </a:solidFill>
                          <a:effectLst/>
                          <a:latin typeface="Calibri" panose="020F0502020204030204" pitchFamily="34" charset="0"/>
                        </a:rPr>
                        <a:t>wur</a:t>
                      </a:r>
                      <a:r>
                        <a:rPr lang="en-US" sz="1200" b="0" i="0" u="none" strike="noStrike" dirty="0">
                          <a:solidFill>
                            <a:srgbClr val="000000"/>
                          </a:solidFill>
                          <a:effectLst/>
                          <a:latin typeface="Calibri" panose="020F0502020204030204" pitchFamily="34" charset="0"/>
                        </a:rPr>
                        <a:t>-frames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Jinsoo Ahn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Yonsei Univ.</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Subcarrier structure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22761">
                <a:tc>
                  <a:txBody>
                    <a:bodyPr/>
                    <a:lstStyle/>
                    <a:p>
                      <a:pPr algn="l" fontAlgn="ctr"/>
                      <a:r>
                        <a:rPr lang="en-US" sz="1200" b="0" i="0" u="none" strike="noStrike" dirty="0">
                          <a:solidFill>
                            <a:srgbClr val="000000"/>
                          </a:solidFill>
                          <a:effectLst/>
                          <a:latin typeface="Calibri" panose="020F0502020204030204" pitchFamily="34" charset="0"/>
                        </a:rPr>
                        <a:t>18/770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Differential OOK for WUR</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Togay Ungan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Endiio</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PHY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Differential OOK</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spTree>
    <p:extLst>
      <p:ext uri="{BB962C8B-B14F-4D97-AF65-F5344CB8AC3E}">
        <p14:creationId xmlns:p14="http://schemas.microsoft.com/office/powerpoint/2010/main" val="16314121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Spec Text / TBD Resolution</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13</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3864836050"/>
              </p:ext>
            </p:extLst>
          </p:nvPr>
        </p:nvGraphicFramePr>
        <p:xfrm>
          <a:off x="152401" y="2133600"/>
          <a:ext cx="8762999" cy="3838977"/>
        </p:xfrm>
        <a:graphic>
          <a:graphicData uri="http://schemas.openxmlformats.org/drawingml/2006/table">
            <a:tbl>
              <a:tblPr/>
              <a:tblGrid>
                <a:gridCol w="604724"/>
                <a:gridCol w="3012624"/>
                <a:gridCol w="1077508"/>
                <a:gridCol w="1264423"/>
                <a:gridCol w="780643"/>
                <a:gridCol w="2023077"/>
              </a:tblGrid>
              <a:tr h="209212">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209212">
                <a:tc>
                  <a:txBody>
                    <a:bodyPr/>
                    <a:lstStyle/>
                    <a:p>
                      <a:pPr algn="l" fontAlgn="ctr"/>
                      <a:r>
                        <a:rPr lang="en-US" sz="1200" b="0" i="0" u="none" strike="noStrike">
                          <a:solidFill>
                            <a:srgbClr val="000000"/>
                          </a:solidFill>
                          <a:effectLst/>
                          <a:latin typeface="Calibri" panose="020F0502020204030204" pitchFamily="34" charset="0"/>
                        </a:rPr>
                        <a:t>18/751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Proposed text for TSF Update and Wake up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Po-Kai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418423">
                <a:tc>
                  <a:txBody>
                    <a:bodyPr/>
                    <a:lstStyle/>
                    <a:p>
                      <a:pPr algn="l" fontAlgn="ctr"/>
                      <a:r>
                        <a:rPr lang="en-US" sz="1200" b="0" i="0" u="none" strike="noStrike">
                          <a:solidFill>
                            <a:srgbClr val="000000"/>
                          </a:solidFill>
                          <a:effectLst/>
                          <a:latin typeface="Calibri" panose="020F0502020204030204" pitchFamily="34" charset="0"/>
                        </a:rPr>
                        <a:t>18/752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Bit location of TSF timer for the partial TSF field in WUR Beacon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Po-Kai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TBD resolution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18/878</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Encoding for TBD fields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Po-Kai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TBD resolution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a:solidFill>
                            <a:srgbClr val="000000"/>
                          </a:solidFill>
                          <a:effectLst/>
                          <a:latin typeface="Calibri" panose="020F0502020204030204" pitchFamily="34" charset="0"/>
                        </a:rPr>
                        <a:t>18/804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spec text for group ID negotiation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Lei Huang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Panasonic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18/790r1</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Spec Text for WUR FDMA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err="1">
                          <a:solidFill>
                            <a:srgbClr val="000000"/>
                          </a:solidFill>
                          <a:effectLst/>
                          <a:latin typeface="Calibri" panose="020F0502020204030204" pitchFamily="34" charset="0"/>
                        </a:rPr>
                        <a:t>Yongho</a:t>
                      </a:r>
                      <a:r>
                        <a:rPr lang="en-US" sz="1200" b="0" i="0" u="none" strike="noStrike" dirty="0">
                          <a:solidFill>
                            <a:srgbClr val="000000"/>
                          </a:solidFill>
                          <a:effectLst/>
                          <a:latin typeface="Calibri" panose="020F0502020204030204" pitchFamily="34" charset="0"/>
                        </a:rPr>
                        <a:t> Seok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18/836</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Draft-text-for-WUR frame format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 </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18/835</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Draft-text-for-Secure WUR frame format </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a:solidFill>
                            <a:srgbClr val="000000"/>
                          </a:solidFill>
                          <a:effectLst/>
                          <a:latin typeface="Calibri" panose="020F0502020204030204" pitchFamily="34" charset="0"/>
                        </a:rPr>
                        <a:t>18/838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Spec text for WUR Beacon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09212">
                <a:tc>
                  <a:txBody>
                    <a:bodyPr/>
                    <a:lstStyle/>
                    <a:p>
                      <a:pPr algn="l" fontAlgn="ctr"/>
                      <a:r>
                        <a:rPr lang="en-US" sz="1200" b="0" i="0" u="none" strike="noStrike">
                          <a:solidFill>
                            <a:srgbClr val="000000"/>
                          </a:solidFill>
                          <a:effectLst/>
                          <a:latin typeface="Calibri" panose="020F0502020204030204" pitchFamily="34" charset="0"/>
                        </a:rPr>
                        <a:t>18/837</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Spec text for FDMA Channel signaling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18/963</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Spec text for WUR FDMA channel access</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err="1" smtClean="0">
                          <a:solidFill>
                            <a:srgbClr val="000000"/>
                          </a:solidFill>
                          <a:effectLst/>
                          <a:latin typeface="Calibri" panose="020F0502020204030204" pitchFamily="34" charset="0"/>
                        </a:rPr>
                        <a:t>Rojan</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Panasonic</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a:solidFill>
                            <a:srgbClr val="000000"/>
                          </a:solidFill>
                          <a:effectLst/>
                          <a:latin typeface="Calibri" panose="020F0502020204030204" pitchFamily="34" charset="0"/>
                        </a:rPr>
                        <a:t>18/863</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Text on R.4.8.B</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Guoqing Li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Apple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a:solidFill>
                            <a:srgbClr val="000000"/>
                          </a:solidFill>
                          <a:effectLst/>
                          <a:latin typeface="Calibri" panose="020F0502020204030204" pitchFamily="34" charset="0"/>
                        </a:rPr>
                        <a:t>18/748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text update for WUR discovery frame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Guoqing Li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Apple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Spec text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18/929</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Spec text for Starting Time Indication of WUR Beacon and Duty Cycle Operation</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Po-Kai Huang</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Intel</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MAC</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Spec text</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09212">
                <a:tc>
                  <a:txBody>
                    <a:bodyPr/>
                    <a:lstStyle/>
                    <a:p>
                      <a:pPr algn="l" fontAlgn="ctr"/>
                      <a:r>
                        <a:rPr lang="en-US" sz="1200" b="0" i="0" u="none" strike="noStrike" dirty="0" smtClean="0">
                          <a:solidFill>
                            <a:srgbClr val="000000"/>
                          </a:solidFill>
                          <a:effectLst/>
                          <a:latin typeface="Calibri" panose="020F0502020204030204" pitchFamily="34" charset="0"/>
                        </a:rPr>
                        <a:t>18/962</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Proposed spec</a:t>
                      </a:r>
                      <a:r>
                        <a:rPr lang="en-US" sz="1200" b="0" i="0" u="none" strike="noStrike" baseline="0" dirty="0" smtClean="0">
                          <a:solidFill>
                            <a:srgbClr val="000000"/>
                          </a:solidFill>
                          <a:effectLst/>
                          <a:latin typeface="Calibri" panose="020F0502020204030204" pitchFamily="34" charset="0"/>
                        </a:rPr>
                        <a:t> text for indication of BSS parameter update counter</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err="1" smtClean="0">
                          <a:solidFill>
                            <a:srgbClr val="000000"/>
                          </a:solidFill>
                          <a:effectLst/>
                          <a:latin typeface="Calibri" panose="020F0502020204030204" pitchFamily="34" charset="0"/>
                        </a:rPr>
                        <a:t>Xiaofei</a:t>
                      </a:r>
                      <a:r>
                        <a:rPr lang="en-US" sz="1200" b="0" i="0" u="none" strike="noStrike" dirty="0" smtClean="0">
                          <a:solidFill>
                            <a:srgbClr val="000000"/>
                          </a:solidFill>
                          <a:effectLst/>
                          <a:latin typeface="Calibri" panose="020F0502020204030204" pitchFamily="34" charset="0"/>
                        </a:rPr>
                        <a:t> Wang</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err="1" smtClean="0">
                          <a:solidFill>
                            <a:srgbClr val="000000"/>
                          </a:solidFill>
                          <a:effectLst/>
                          <a:latin typeface="Calibri" panose="020F0502020204030204" pitchFamily="34" charset="0"/>
                        </a:rPr>
                        <a:t>InterDigital</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MAC</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smtClean="0">
                          <a:solidFill>
                            <a:srgbClr val="000000"/>
                          </a:solidFill>
                          <a:effectLst/>
                          <a:latin typeface="Calibri" panose="020F0502020204030204" pitchFamily="34" charset="0"/>
                        </a:rPr>
                        <a:t>Spec text</a:t>
                      </a:r>
                      <a:endParaRPr lang="en-US" sz="1200" b="0" i="0" u="none" strike="noStrike" dirty="0">
                        <a:solidFill>
                          <a:srgbClr val="000000"/>
                        </a:solidFill>
                        <a:effectLst/>
                        <a:latin typeface="Calibri" panose="020F0502020204030204" pitchFamily="34" charset="0"/>
                      </a:endParaRP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533873"/>
          </a:xfrm>
        </p:spPr>
        <p:txBody>
          <a:bodyPr/>
          <a:lstStyle/>
          <a:p>
            <a:r>
              <a:rPr lang="en-US" dirty="0" smtClean="0"/>
              <a:t>MAC - Others</a:t>
            </a:r>
            <a:endParaRPr lang="en-US"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A2D159C0-1697-4662-BECF-0324D4AA669F}" type="slidenum">
              <a:rPr lang="en-US" altLang="en-US" smtClean="0"/>
              <a:pPr>
                <a:defRPr/>
              </a:pPr>
              <a:t>14</a:t>
            </a:fld>
            <a:endParaRPr lang="en-US" altLang="en-US"/>
          </a:p>
        </p:txBody>
      </p:sp>
      <p:graphicFrame>
        <p:nvGraphicFramePr>
          <p:cNvPr id="6" name="Table 5"/>
          <p:cNvGraphicFramePr>
            <a:graphicFrameLocks noGrp="1"/>
          </p:cNvGraphicFramePr>
          <p:nvPr>
            <p:extLst>
              <p:ext uri="{D42A27DB-BD31-4B8C-83A1-F6EECF244321}">
                <p14:modId xmlns:p14="http://schemas.microsoft.com/office/powerpoint/2010/main" val="3775860883"/>
              </p:ext>
            </p:extLst>
          </p:nvPr>
        </p:nvGraphicFramePr>
        <p:xfrm>
          <a:off x="152400" y="1318414"/>
          <a:ext cx="8785678" cy="5186688"/>
        </p:xfrm>
        <a:graphic>
          <a:graphicData uri="http://schemas.openxmlformats.org/drawingml/2006/table">
            <a:tbl>
              <a:tblPr/>
              <a:tblGrid>
                <a:gridCol w="627403"/>
                <a:gridCol w="3012624"/>
                <a:gridCol w="1077508"/>
                <a:gridCol w="1264423"/>
                <a:gridCol w="780644"/>
                <a:gridCol w="2023076"/>
              </a:tblGrid>
              <a:tr h="174204">
                <a:tc>
                  <a:txBody>
                    <a:bodyPr/>
                    <a:lstStyle/>
                    <a:p>
                      <a:pPr algn="l" fontAlgn="ctr"/>
                      <a:r>
                        <a:rPr lang="en-US" sz="1200" b="0" i="0" u="none" strike="noStrike" dirty="0">
                          <a:solidFill>
                            <a:srgbClr val="FFFFFF"/>
                          </a:solidFill>
                          <a:effectLst/>
                          <a:latin typeface="Calibri" panose="020F0502020204030204" pitchFamily="34" charset="0"/>
                        </a:rPr>
                        <a:t>DCN</a:t>
                      </a:r>
                    </a:p>
                  </a:txBody>
                  <a:tcPr marL="7314" marR="7314" marT="7314" marB="0" anchor="ctr">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Title</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dirty="0">
                          <a:solidFill>
                            <a:srgbClr val="FFFFFF"/>
                          </a:solidFill>
                          <a:effectLst/>
                          <a:latin typeface="Calibri" panose="020F0502020204030204" pitchFamily="34" charset="0"/>
                        </a:rPr>
                        <a:t>Presenter</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Affiliation</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PHY/MAC</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c>
                  <a:txBody>
                    <a:bodyPr/>
                    <a:lstStyle/>
                    <a:p>
                      <a:pPr algn="l" fontAlgn="t"/>
                      <a:r>
                        <a:rPr lang="en-US" sz="1200" b="0" i="0" u="none" strike="noStrike">
                          <a:solidFill>
                            <a:srgbClr val="FFFFFF"/>
                          </a:solidFill>
                          <a:effectLst/>
                          <a:latin typeface="Calibri" panose="020F0502020204030204" pitchFamily="34" charset="0"/>
                        </a:rPr>
                        <a:t>Sub category</a:t>
                      </a:r>
                    </a:p>
                  </a:txBody>
                  <a:tcPr marL="7314" marR="7314" marT="7314" marB="0">
                    <a:lnL>
                      <a:noFill/>
                    </a:lnL>
                    <a:lnR>
                      <a:noFill/>
                    </a:lnR>
                    <a:lnT>
                      <a:noFill/>
                    </a:lnT>
                    <a:lnB w="12700" cap="flat" cmpd="sng" algn="ctr">
                      <a:solidFill>
                        <a:schemeClr val="tx1"/>
                      </a:solidFill>
                      <a:prstDash val="solid"/>
                      <a:round/>
                      <a:headEnd type="none" w="med" len="med"/>
                      <a:tailEnd type="none" w="med" len="med"/>
                    </a:lnB>
                    <a:solidFill>
                      <a:srgbClr val="595959"/>
                    </a:solidFill>
                  </a:tcPr>
                </a:tc>
              </a:tr>
              <a:tr h="341710">
                <a:tc>
                  <a:txBody>
                    <a:bodyPr/>
                    <a:lstStyle/>
                    <a:p>
                      <a:pPr algn="l" fontAlgn="ctr"/>
                      <a:r>
                        <a:rPr lang="en-US" sz="1200" b="0" i="0" u="none" strike="noStrike">
                          <a:solidFill>
                            <a:srgbClr val="000000"/>
                          </a:solidFill>
                          <a:effectLst/>
                          <a:latin typeface="Calibri" panose="020F0502020204030204" pitchFamily="34" charset="0"/>
                        </a:rPr>
                        <a:t>18/774</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Vulnerability in WUR Beacon and Its Impacts on Wake-up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Yunsong Yang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Security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49201">
                <a:tc>
                  <a:txBody>
                    <a:bodyPr/>
                    <a:lstStyle/>
                    <a:p>
                      <a:pPr algn="l" fontAlgn="ctr"/>
                      <a:r>
                        <a:rPr lang="en-US" sz="1200" b="0" i="0" u="none" strike="noStrike">
                          <a:solidFill>
                            <a:srgbClr val="000000"/>
                          </a:solidFill>
                          <a:effectLst/>
                          <a:latin typeface="Calibri" panose="020F0502020204030204" pitchFamily="34" charset="0"/>
                        </a:rPr>
                        <a:t>18/791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Preamble Punctured WUR 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Yongho Seok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74204">
                <a:tc>
                  <a:txBody>
                    <a:bodyPr/>
                    <a:lstStyle/>
                    <a:p>
                      <a:pPr algn="l" fontAlgn="ctr"/>
                      <a:r>
                        <a:rPr lang="en-US" sz="1200" b="0" i="0" u="none" strike="noStrike">
                          <a:solidFill>
                            <a:srgbClr val="000000"/>
                          </a:solidFill>
                          <a:effectLst/>
                          <a:latin typeface="Calibri" panose="020F0502020204030204" pitchFamily="34" charset="0"/>
                        </a:rPr>
                        <a:t>18/805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Multi-band WUR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Yongho Seok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Mediatek</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Multi-band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41710">
                <a:tc>
                  <a:txBody>
                    <a:bodyPr/>
                    <a:lstStyle/>
                    <a:p>
                      <a:pPr algn="l" fontAlgn="ctr"/>
                      <a:r>
                        <a:rPr lang="en-US" sz="1200" b="0" i="0" u="none" strike="noStrike">
                          <a:solidFill>
                            <a:srgbClr val="000000"/>
                          </a:solidFill>
                          <a:effectLst/>
                          <a:latin typeface="Calibri" panose="020F0502020204030204" pitchFamily="34" charset="0"/>
                        </a:rPr>
                        <a:t>18/437r2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err="1">
                          <a:solidFill>
                            <a:srgbClr val="000000"/>
                          </a:solidFill>
                          <a:effectLst/>
                          <a:latin typeface="Calibri" panose="020F0502020204030204" pitchFamily="34" charset="0"/>
                        </a:rPr>
                        <a:t>bss</a:t>
                      </a:r>
                      <a:r>
                        <a:rPr lang="en-US" sz="1200" b="0" i="0" u="none" strike="noStrike" dirty="0">
                          <a:solidFill>
                            <a:srgbClr val="000000"/>
                          </a:solidFill>
                          <a:effectLst/>
                          <a:latin typeface="Calibri" panose="020F0502020204030204" pitchFamily="34" charset="0"/>
                        </a:rPr>
                        <a:t>-parameters-update-notification-follow-up (SP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Ming Gan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Huawei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BSS </a:t>
                      </a:r>
                      <a:r>
                        <a:rPr lang="en-US" sz="1200" b="0" i="0" u="none" strike="noStrike" dirty="0" err="1">
                          <a:solidFill>
                            <a:srgbClr val="000000"/>
                          </a:solidFill>
                          <a:effectLst/>
                          <a:latin typeface="Calibri" panose="020F0502020204030204" pitchFamily="34" charset="0"/>
                        </a:rPr>
                        <a:t>paramter</a:t>
                      </a:r>
                      <a:r>
                        <a:rPr lang="en-US" sz="1200" b="0" i="0" u="none" strike="noStrike" dirty="0">
                          <a:solidFill>
                            <a:srgbClr val="000000"/>
                          </a:solidFill>
                          <a:effectLst/>
                          <a:latin typeface="Calibri" panose="020F0502020204030204" pitchFamily="34" charset="0"/>
                        </a:rPr>
                        <a:t> update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49201">
                <a:tc>
                  <a:txBody>
                    <a:bodyPr/>
                    <a:lstStyle/>
                    <a:p>
                      <a:pPr algn="l" fontAlgn="ctr"/>
                      <a:r>
                        <a:rPr lang="en-US" sz="1200" b="0" i="0" u="none" strike="noStrike">
                          <a:solidFill>
                            <a:srgbClr val="000000"/>
                          </a:solidFill>
                          <a:effectLst/>
                          <a:latin typeface="Calibri" panose="020F0502020204030204" pitchFamily="34" charset="0"/>
                        </a:rPr>
                        <a:t>18/822</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WUR FDMA Channel Access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Rojan Chitrakar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Panasonic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49201">
                <a:tc>
                  <a:txBody>
                    <a:bodyPr/>
                    <a:lstStyle/>
                    <a:p>
                      <a:pPr algn="l" fontAlgn="ctr"/>
                      <a:r>
                        <a:rPr lang="en-US" sz="1200" b="0" i="0" u="none" strike="noStrike" dirty="0" smtClean="0">
                          <a:solidFill>
                            <a:srgbClr val="000000"/>
                          </a:solidFill>
                          <a:effectLst/>
                          <a:latin typeface="Calibri" panose="020F0502020204030204" pitchFamily="34" charset="0"/>
                        </a:rPr>
                        <a:t>18/834</a:t>
                      </a:r>
                      <a:endParaRPr lang="en-US" sz="1200" b="0" i="0" u="none" strike="noStrike" dirty="0">
                        <a:solidFill>
                          <a:srgbClr val="000000"/>
                        </a:solidFill>
                        <a:effectLst/>
                        <a:latin typeface="Calibri" panose="020F0502020204030204" pitchFamily="34" charset="0"/>
                      </a:endParaRP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Clarifications on WUR-PCR interactions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WUR operation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41710">
                <a:tc>
                  <a:txBody>
                    <a:bodyPr/>
                    <a:lstStyle/>
                    <a:p>
                      <a:pPr algn="l" fontAlgn="ctr"/>
                      <a:r>
                        <a:rPr lang="en-US" sz="1200" b="0" i="0" u="none" strike="noStrike">
                          <a:solidFill>
                            <a:srgbClr val="000000"/>
                          </a:solidFill>
                          <a:effectLst/>
                          <a:latin typeface="Calibri" panose="020F0502020204030204" pitchFamily="34" charset="0"/>
                        </a:rPr>
                        <a:t>18/830</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STA Wake Up Using BSS Parameter Update Counter</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err="1">
                          <a:solidFill>
                            <a:srgbClr val="000000"/>
                          </a:solidFill>
                          <a:effectLst/>
                          <a:latin typeface="Calibri" panose="020F0502020204030204" pitchFamily="34" charset="0"/>
                        </a:rPr>
                        <a:t>Xiaofei</a:t>
                      </a:r>
                      <a:r>
                        <a:rPr lang="en-US" sz="1200" b="0" i="0" u="none" strike="noStrike" dirty="0">
                          <a:solidFill>
                            <a:srgbClr val="000000"/>
                          </a:solidFill>
                          <a:effectLst/>
                          <a:latin typeface="Calibri" panose="020F0502020204030204" pitchFamily="34" charset="0"/>
                        </a:rPr>
                        <a:t> Wang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InterDigital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BSS </a:t>
                      </a:r>
                      <a:r>
                        <a:rPr lang="en-US" sz="1200" b="0" i="0" u="none" strike="noStrike" dirty="0" err="1">
                          <a:solidFill>
                            <a:srgbClr val="000000"/>
                          </a:solidFill>
                          <a:effectLst/>
                          <a:latin typeface="Calibri" panose="020F0502020204030204" pitchFamily="34" charset="0"/>
                        </a:rPr>
                        <a:t>paramter</a:t>
                      </a:r>
                      <a:r>
                        <a:rPr lang="en-US" sz="1200" b="0" i="0" u="none" strike="noStrike" dirty="0">
                          <a:solidFill>
                            <a:srgbClr val="000000"/>
                          </a:solidFill>
                          <a:effectLst/>
                          <a:latin typeface="Calibri" panose="020F0502020204030204" pitchFamily="34" charset="0"/>
                        </a:rPr>
                        <a:t> update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49201">
                <a:tc>
                  <a:txBody>
                    <a:bodyPr/>
                    <a:lstStyle/>
                    <a:p>
                      <a:pPr algn="l" fontAlgn="ctr"/>
                      <a:r>
                        <a:rPr lang="en-US" sz="1200" b="0" i="0" u="none" strike="noStrike">
                          <a:solidFill>
                            <a:srgbClr val="000000"/>
                          </a:solidFill>
                          <a:effectLst/>
                          <a:latin typeface="Calibri" panose="020F0502020204030204" pitchFamily="34" charset="0"/>
                        </a:rPr>
                        <a:t>18/831</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Format for Group Addressed Wake Up Frames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Xiaofei Wang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InterDigital</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Frame format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74204">
                <a:tc>
                  <a:txBody>
                    <a:bodyPr/>
                    <a:lstStyle/>
                    <a:p>
                      <a:pPr algn="l" fontAlgn="ctr"/>
                      <a:r>
                        <a:rPr lang="en-US" sz="1200" b="0" i="0" u="none" strike="noStrike">
                          <a:solidFill>
                            <a:srgbClr val="000000"/>
                          </a:solidFill>
                          <a:effectLst/>
                          <a:latin typeface="Calibri" panose="020F0502020204030204" pitchFamily="34" charset="0"/>
                        </a:rPr>
                        <a:t>18/716</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WUR Beacon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WUR beacon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174204">
                <a:tc>
                  <a:txBody>
                    <a:bodyPr/>
                    <a:lstStyle/>
                    <a:p>
                      <a:pPr algn="l" fontAlgn="ctr"/>
                      <a:r>
                        <a:rPr lang="en-US" sz="1200" b="0" i="0" u="none" strike="noStrike">
                          <a:solidFill>
                            <a:srgbClr val="000000"/>
                          </a:solidFill>
                          <a:effectLst/>
                          <a:latin typeface="Calibri" panose="020F0502020204030204" pitchFamily="34" charset="0"/>
                        </a:rPr>
                        <a:t>18/808</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FDMA Channel signaling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Suhwook Kim</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174204">
                <a:tc>
                  <a:txBody>
                    <a:bodyPr/>
                    <a:lstStyle/>
                    <a:p>
                      <a:pPr algn="l" fontAlgn="ctr"/>
                      <a:r>
                        <a:rPr lang="en-US" sz="1200" b="0" i="0" u="none" strike="noStrike">
                          <a:solidFill>
                            <a:srgbClr val="000000"/>
                          </a:solidFill>
                          <a:effectLst/>
                          <a:latin typeface="Calibri" panose="020F0502020204030204" pitchFamily="34" charset="0"/>
                        </a:rPr>
                        <a:t>18/827</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WUR frame for FDMA</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Taewon Song</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LG Electronics</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49201">
                <a:tc>
                  <a:txBody>
                    <a:bodyPr/>
                    <a:lstStyle/>
                    <a:p>
                      <a:pPr algn="l" fontAlgn="ctr"/>
                      <a:r>
                        <a:rPr lang="en-US" sz="1200" b="0" i="0" u="none" strike="noStrike">
                          <a:solidFill>
                            <a:srgbClr val="000000"/>
                          </a:solidFill>
                          <a:effectLst/>
                          <a:latin typeface="Calibri" panose="020F0502020204030204" pitchFamily="34" charset="0"/>
                        </a:rPr>
                        <a:t>18/473r5</a:t>
                      </a:r>
                    </a:p>
                  </a:txBody>
                  <a:tcPr marL="7314" marR="7314" marT="7314"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WUR discovery frame format (SP only)</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Guoqing Li</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Apple</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Discovery frame format</a:t>
                      </a:r>
                    </a:p>
                  </a:txBody>
                  <a:tcPr marL="7314" marR="7314" marT="7314"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49201">
                <a:tc>
                  <a:txBody>
                    <a:bodyPr/>
                    <a:lstStyle/>
                    <a:p>
                      <a:pPr algn="l" fontAlgn="ctr"/>
                      <a:r>
                        <a:rPr lang="en-US" sz="1200" b="0" i="0" u="none" strike="noStrike" dirty="0">
                          <a:solidFill>
                            <a:srgbClr val="000000"/>
                          </a:solidFill>
                          <a:effectLst/>
                          <a:latin typeface="Calibri" panose="020F0502020204030204" pitchFamily="34" charset="0"/>
                        </a:rPr>
                        <a:t>18/482</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Dynamically Changing WUR ID follow up</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Enrico Rantala</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Nokia</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WUR ID</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343735">
                <a:tc>
                  <a:txBody>
                    <a:bodyPr/>
                    <a:lstStyle/>
                    <a:p>
                      <a:pPr algn="l" fontAlgn="ctr"/>
                      <a:r>
                        <a:rPr lang="en-US" sz="1200" b="0" i="0" u="none" strike="noStrike" dirty="0">
                          <a:solidFill>
                            <a:srgbClr val="000000"/>
                          </a:solidFill>
                          <a:effectLst/>
                          <a:latin typeface="Calibri" panose="020F0502020204030204" pitchFamily="34" charset="0"/>
                        </a:rPr>
                        <a:t>18/886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Discussion on the response of a multicast wake-up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err="1">
                          <a:solidFill>
                            <a:srgbClr val="000000"/>
                          </a:solidFill>
                          <a:effectLst/>
                          <a:latin typeface="Calibri" panose="020F0502020204030204" pitchFamily="34" charset="0"/>
                        </a:rPr>
                        <a:t>Hanseul</a:t>
                      </a:r>
                      <a:r>
                        <a:rPr lang="en-US" sz="1200" b="0" i="0" u="none" strike="noStrike" dirty="0">
                          <a:solidFill>
                            <a:srgbClr val="000000"/>
                          </a:solidFill>
                          <a:effectLst/>
                          <a:latin typeface="Calibri" panose="020F0502020204030204" pitchFamily="34" charset="0"/>
                        </a:rPr>
                        <a:t> Hong</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Yonsei Univ.</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Multi-cast WUR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49201">
                <a:tc>
                  <a:txBody>
                    <a:bodyPr/>
                    <a:lstStyle/>
                    <a:p>
                      <a:pPr algn="l" fontAlgn="ctr"/>
                      <a:r>
                        <a:rPr lang="en-US" sz="1200" b="0" i="0" u="none" strike="noStrike" dirty="0">
                          <a:solidFill>
                            <a:srgbClr val="000000"/>
                          </a:solidFill>
                          <a:effectLst/>
                          <a:latin typeface="Calibri" panose="020F0502020204030204" pitchFamily="34" charset="0"/>
                        </a:rPr>
                        <a:t>18/895</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 Addressing in VL Wake-up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Woojin Ahn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WILUS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VL wake-up frame</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49201">
                <a:tc>
                  <a:txBody>
                    <a:bodyPr/>
                    <a:lstStyle/>
                    <a:p>
                      <a:pPr algn="l" fontAlgn="ctr"/>
                      <a:r>
                        <a:rPr lang="en-US" sz="1200" b="0" i="0" u="none" strike="noStrike">
                          <a:solidFill>
                            <a:srgbClr val="000000"/>
                          </a:solidFill>
                          <a:effectLst/>
                          <a:latin typeface="Calibri" panose="020F0502020204030204" pitchFamily="34" charset="0"/>
                        </a:rPr>
                        <a:t>18/896</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Issues on the Frame Body with multiple WIDs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Woojin Ahn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WILUS</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Frame format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r h="249201">
                <a:tc>
                  <a:txBody>
                    <a:bodyPr/>
                    <a:lstStyle/>
                    <a:p>
                      <a:pPr algn="l" fontAlgn="ctr"/>
                      <a:r>
                        <a:rPr lang="en-US" sz="1200" b="0" i="0" u="none" strike="noStrike" dirty="0">
                          <a:solidFill>
                            <a:srgbClr val="000000"/>
                          </a:solidFill>
                          <a:effectLst/>
                          <a:latin typeface="Calibri" panose="020F0502020204030204" pitchFamily="34" charset="0"/>
                        </a:rPr>
                        <a:t>18/894</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FDMA MAC support</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Liwen Chu</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Marvell</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dirty="0">
                          <a:solidFill>
                            <a:srgbClr val="000000"/>
                          </a:solidFill>
                          <a:effectLst/>
                          <a:latin typeface="Calibri" panose="020F0502020204030204" pitchFamily="34" charset="0"/>
                        </a:rPr>
                        <a:t>FDMA transmission</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49201">
                <a:tc>
                  <a:txBody>
                    <a:bodyPr/>
                    <a:lstStyle/>
                    <a:p>
                      <a:pPr algn="l" fontAlgn="ctr"/>
                      <a:r>
                        <a:rPr lang="en-US" sz="1200" b="0" i="0" u="none" strike="noStrike">
                          <a:solidFill>
                            <a:srgbClr val="000000"/>
                          </a:solidFill>
                          <a:effectLst/>
                          <a:latin typeface="Calibri" panose="020F0502020204030204" pitchFamily="34" charset="0"/>
                        </a:rPr>
                        <a:t>18/420</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Considerations on VL WUR frame (SP only)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c>
                  <a:txBody>
                    <a:bodyPr/>
                    <a:lstStyle/>
                    <a:p>
                      <a:pPr algn="l" fontAlgn="t"/>
                      <a:endParaRPr lang="en-US" sz="1200" b="0" i="0" u="none" strike="noStrike" dirty="0">
                        <a:solidFill>
                          <a:srgbClr val="000000"/>
                        </a:solidFill>
                        <a:effectLst/>
                        <a:latin typeface="Calibri" panose="020F0502020204030204" pitchFamily="34" charset="0"/>
                      </a:endParaRP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50"/>
                    </a:solidFill>
                  </a:tcPr>
                </a:tc>
              </a:tr>
              <a:tr h="249201">
                <a:tc>
                  <a:txBody>
                    <a:bodyPr/>
                    <a:lstStyle/>
                    <a:p>
                      <a:pPr algn="l" fontAlgn="ctr"/>
                      <a:r>
                        <a:rPr lang="en-US" sz="1200" b="0" i="0" u="none" strike="noStrike">
                          <a:solidFill>
                            <a:srgbClr val="000000"/>
                          </a:solidFill>
                          <a:effectLst/>
                          <a:latin typeface="Calibri" panose="020F0502020204030204" pitchFamily="34" charset="0"/>
                        </a:rPr>
                        <a:t>18/64r1</a:t>
                      </a:r>
                    </a:p>
                  </a:txBody>
                  <a:tcPr marL="9525" marR="9525" marT="9525" marB="0" anchor="ctr">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dirty="0">
                          <a:solidFill>
                            <a:srgbClr val="000000"/>
                          </a:solidFill>
                          <a:effectLst/>
                          <a:latin typeface="Calibri" panose="020F0502020204030204" pitchFamily="34" charset="0"/>
                        </a:rPr>
                        <a:t>Secure WUR frames (SP only)</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Alfred Asterjadhi</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Qualcomm</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r>
                        <a:rPr lang="en-US" sz="1200" b="0" i="0" u="none" strike="noStrike">
                          <a:solidFill>
                            <a:srgbClr val="000000"/>
                          </a:solidFill>
                          <a:effectLst/>
                          <a:latin typeface="Calibri" panose="020F0502020204030204" pitchFamily="34" charset="0"/>
                        </a:rPr>
                        <a:t>MAC</a:t>
                      </a: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c>
                  <a:txBody>
                    <a:bodyPr/>
                    <a:lstStyle/>
                    <a:p>
                      <a:pPr algn="l" fontAlgn="t"/>
                      <a:endParaRPr lang="en-US" sz="1200" b="0" i="0" u="none" strike="noStrike" dirty="0">
                        <a:solidFill>
                          <a:srgbClr val="000000"/>
                        </a:solidFill>
                        <a:effectLst/>
                        <a:latin typeface="Calibri" panose="020F0502020204030204" pitchFamily="34" charset="0"/>
                      </a:endParaRPr>
                    </a:p>
                  </a:txBody>
                  <a:tcPr marL="9525" marR="9525" marT="9525" marB="0">
                    <a:lnL>
                      <a:noFill/>
                    </a:lnL>
                    <a:lnR>
                      <a:noFill/>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75000"/>
                      </a:schemeClr>
                    </a:solidFill>
                  </a:tcPr>
                </a:tc>
              </a:tr>
            </a:tbl>
          </a:graphicData>
        </a:graphic>
      </p:graphicFrame>
    </p:spTree>
    <p:extLst>
      <p:ext uri="{BB962C8B-B14F-4D97-AF65-F5344CB8AC3E}">
        <p14:creationId xmlns:p14="http://schemas.microsoft.com/office/powerpoint/2010/main" val="266940116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685799" y="685800"/>
            <a:ext cx="3886201" cy="533400"/>
          </a:xfrm>
        </p:spPr>
        <p:txBody>
          <a:bodyPr/>
          <a:lstStyle/>
          <a:p>
            <a:r>
              <a:rPr lang="en-US" altLang="en-US" dirty="0" smtClean="0"/>
              <a:t>Agenda</a:t>
            </a:r>
          </a:p>
        </p:txBody>
      </p:sp>
      <p:sp>
        <p:nvSpPr>
          <p:cNvPr id="21507" name="Content Placeholder 6"/>
          <p:cNvSpPr>
            <a:spLocks noGrp="1"/>
          </p:cNvSpPr>
          <p:nvPr>
            <p:ph sz="half" idx="1"/>
          </p:nvPr>
        </p:nvSpPr>
        <p:spPr>
          <a:xfrm>
            <a:off x="152400" y="1295400"/>
            <a:ext cx="4722813" cy="5180013"/>
          </a:xfrm>
        </p:spPr>
        <p:txBody>
          <a:bodyPr/>
          <a:lstStyle/>
          <a:p>
            <a:r>
              <a:rPr lang="en-US" altLang="en-US" sz="1300" dirty="0" smtClean="0"/>
              <a:t>Monday: AM2 (2 hours)</a:t>
            </a:r>
          </a:p>
          <a:p>
            <a:pPr lvl="1"/>
            <a:r>
              <a:rPr lang="en-US" altLang="en-US" sz="1300" dirty="0" smtClean="0"/>
              <a:t>Call meeting to order, TGba introduction</a:t>
            </a:r>
          </a:p>
          <a:p>
            <a:pPr lvl="1"/>
            <a:r>
              <a:rPr lang="en-US" altLang="en-US" sz="1300" dirty="0" smtClean="0"/>
              <a:t>Call for submissions</a:t>
            </a:r>
          </a:p>
          <a:p>
            <a:pPr lvl="1"/>
            <a:r>
              <a:rPr lang="en-US" altLang="en-US" sz="1300" dirty="0" smtClean="0"/>
              <a:t>Review agenda and approval</a:t>
            </a:r>
          </a:p>
          <a:p>
            <a:pPr lvl="1"/>
            <a:r>
              <a:rPr lang="en-US" altLang="en-US" sz="1300" dirty="0" smtClean="0"/>
              <a:t>IEEE 802 and 802.11 IPR Policy and procedure</a:t>
            </a:r>
          </a:p>
          <a:p>
            <a:pPr lvl="1"/>
            <a:r>
              <a:rPr lang="en-US" altLang="en-US" sz="1300" dirty="0" smtClean="0"/>
              <a:t>Participation in IEEE 802 Meetings </a:t>
            </a:r>
          </a:p>
          <a:p>
            <a:pPr lvl="1"/>
            <a:r>
              <a:rPr lang="en-US" altLang="en-US" sz="1300" dirty="0" smtClean="0"/>
              <a:t>Summary from March 2018 meeting</a:t>
            </a:r>
          </a:p>
          <a:p>
            <a:pPr lvl="1"/>
            <a:r>
              <a:rPr lang="en-US" altLang="en-US" sz="1300" dirty="0" smtClean="0"/>
              <a:t>Motion: March 2018 meeting (</a:t>
            </a:r>
            <a:r>
              <a:rPr lang="en-US" altLang="en-US" sz="1300" dirty="0"/>
              <a:t>doc: IEEE </a:t>
            </a:r>
            <a:r>
              <a:rPr lang="en-US" altLang="en-US" sz="1300" dirty="0" smtClean="0"/>
              <a:t>802.11-18/607r0) and teleconference minutes (doc: IEEE 802.11-18/653r1)</a:t>
            </a:r>
          </a:p>
          <a:p>
            <a:pPr lvl="1"/>
            <a:r>
              <a:rPr lang="en-US" altLang="en-US" sz="1300" dirty="0" err="1" smtClean="0"/>
              <a:t>TGba</a:t>
            </a:r>
            <a:r>
              <a:rPr lang="en-US" altLang="en-US" sz="1300" dirty="0" smtClean="0"/>
              <a:t> Spec Framework Document review and approval</a:t>
            </a:r>
          </a:p>
          <a:p>
            <a:pPr lvl="1"/>
            <a:r>
              <a:rPr lang="en-US" altLang="en-US" sz="1300" dirty="0" err="1" smtClean="0"/>
              <a:t>TGba</a:t>
            </a:r>
            <a:r>
              <a:rPr lang="en-US" altLang="en-US" sz="1300" dirty="0" smtClean="0"/>
              <a:t> D0.2 review and approval</a:t>
            </a:r>
          </a:p>
          <a:p>
            <a:pPr lvl="1"/>
            <a:r>
              <a:rPr lang="en-US" altLang="en-US" sz="1300" dirty="0" smtClean="0"/>
              <a:t>Discussion </a:t>
            </a:r>
            <a:r>
              <a:rPr lang="en-US" altLang="en-US" sz="1300" dirty="0"/>
              <a:t>and approval of closing the </a:t>
            </a:r>
            <a:r>
              <a:rPr lang="en-US" altLang="en-US" sz="1300" dirty="0" err="1"/>
              <a:t>TGba</a:t>
            </a:r>
            <a:r>
              <a:rPr lang="en-US" altLang="en-US" sz="1300" dirty="0"/>
              <a:t> </a:t>
            </a:r>
            <a:r>
              <a:rPr lang="en-US" altLang="en-US" sz="1300" dirty="0" smtClean="0"/>
              <a:t>SFD</a:t>
            </a:r>
          </a:p>
          <a:p>
            <a:pPr lvl="1"/>
            <a:r>
              <a:rPr lang="en-US" altLang="en-US" sz="1300" dirty="0" smtClean="0"/>
              <a:t>Presentations, Recess</a:t>
            </a:r>
          </a:p>
          <a:p>
            <a:r>
              <a:rPr lang="en-US" altLang="en-US" sz="1300" dirty="0" smtClean="0"/>
              <a:t>Monday: PM1 (2 hours)</a:t>
            </a:r>
          </a:p>
          <a:p>
            <a:pPr lvl="1"/>
            <a:r>
              <a:rPr lang="en-US" altLang="en-US" sz="1300" dirty="0" smtClean="0"/>
              <a:t>Call meeting to order</a:t>
            </a:r>
          </a:p>
          <a:p>
            <a:pPr lvl="1"/>
            <a:r>
              <a:rPr lang="en-US" altLang="en-US" sz="1300" dirty="0" smtClean="0"/>
              <a:t>IEEE 802 and 802.11 IPR Policy and procedure</a:t>
            </a:r>
          </a:p>
          <a:p>
            <a:pPr lvl="1"/>
            <a:r>
              <a:rPr lang="en-US" altLang="en-US" sz="1300" dirty="0" smtClean="0"/>
              <a:t>Presentations, Recess</a:t>
            </a:r>
          </a:p>
          <a:p>
            <a:r>
              <a:rPr lang="en-US" altLang="en-US" sz="1300" dirty="0" smtClean="0">
                <a:solidFill>
                  <a:srgbClr val="FF0000"/>
                </a:solidFill>
              </a:rPr>
              <a:t>Monday: PM2 (2 </a:t>
            </a:r>
            <a:r>
              <a:rPr lang="en-US" altLang="en-US" sz="1300" dirty="0">
                <a:solidFill>
                  <a:srgbClr val="FF0000"/>
                </a:solidFill>
              </a:rPr>
              <a:t>hours</a:t>
            </a:r>
            <a:r>
              <a:rPr lang="en-US" altLang="en-US" sz="1300" dirty="0" smtClean="0">
                <a:solidFill>
                  <a:srgbClr val="FF0000"/>
                </a:solidFill>
              </a:rPr>
              <a:t>) </a:t>
            </a:r>
            <a:endParaRPr lang="en-US" altLang="en-US" sz="1300" dirty="0">
              <a:solidFill>
                <a:srgbClr val="FF0000"/>
              </a:solidFill>
            </a:endParaRPr>
          </a:p>
          <a:p>
            <a:pPr lvl="1"/>
            <a:r>
              <a:rPr lang="en-US" altLang="en-US" sz="1300" dirty="0" smtClean="0">
                <a:solidFill>
                  <a:srgbClr val="FF0000"/>
                </a:solidFill>
              </a:rPr>
              <a:t>PHY and MAC ad-hoc meetings (parallel)</a:t>
            </a:r>
          </a:p>
          <a:p>
            <a:r>
              <a:rPr lang="en-US" altLang="en-US" sz="1300" dirty="0">
                <a:solidFill>
                  <a:srgbClr val="FF0000"/>
                </a:solidFill>
              </a:rPr>
              <a:t>Tuesday: PM1 (2 hours</a:t>
            </a:r>
            <a:r>
              <a:rPr lang="en-US" altLang="en-US" sz="1300" dirty="0" smtClean="0">
                <a:solidFill>
                  <a:srgbClr val="FF0000"/>
                </a:solidFill>
              </a:rPr>
              <a:t>) </a:t>
            </a:r>
            <a:endParaRPr lang="en-US" altLang="en-US" sz="1300" dirty="0">
              <a:solidFill>
                <a:srgbClr val="FF0000"/>
              </a:solidFill>
            </a:endParaRPr>
          </a:p>
          <a:p>
            <a:pPr lvl="1"/>
            <a:r>
              <a:rPr lang="en-US" altLang="en-US" sz="1300" dirty="0">
                <a:solidFill>
                  <a:srgbClr val="FF0000"/>
                </a:solidFill>
              </a:rPr>
              <a:t>PHY and MAC ad-hoc </a:t>
            </a:r>
            <a:r>
              <a:rPr lang="en-US" altLang="en-US" sz="1300" dirty="0" smtClean="0">
                <a:solidFill>
                  <a:srgbClr val="FF0000"/>
                </a:solidFill>
              </a:rPr>
              <a:t>meetings (parallel)</a:t>
            </a:r>
            <a:endParaRPr lang="en-US" altLang="en-US" sz="1700" dirty="0">
              <a:solidFill>
                <a:srgbClr val="FF0000"/>
              </a:solidFill>
            </a:endParaRPr>
          </a:p>
          <a:p>
            <a:endParaRPr lang="en-US" altLang="en-US" sz="1300" dirty="0" smtClean="0"/>
          </a:p>
          <a:p>
            <a:pPr lvl="1"/>
            <a:endParaRPr lang="en-US" altLang="en-US" sz="1300" dirty="0" smtClean="0"/>
          </a:p>
        </p:txBody>
      </p:sp>
      <p:sp>
        <p:nvSpPr>
          <p:cNvPr id="21508" name="Content Placeholder 7"/>
          <p:cNvSpPr>
            <a:spLocks noGrp="1"/>
          </p:cNvSpPr>
          <p:nvPr>
            <p:ph sz="half" idx="2"/>
          </p:nvPr>
        </p:nvSpPr>
        <p:spPr>
          <a:xfrm>
            <a:off x="4875213" y="611187"/>
            <a:ext cx="4268787" cy="6046788"/>
          </a:xfrm>
        </p:spPr>
        <p:txBody>
          <a:bodyPr/>
          <a:lstStyle/>
          <a:p>
            <a:r>
              <a:rPr lang="en-US" altLang="en-US" sz="1050" dirty="0" smtClean="0"/>
              <a:t>Wednesday: PM1 </a:t>
            </a:r>
            <a:r>
              <a:rPr lang="en-US" altLang="en-US" sz="1050" dirty="0"/>
              <a:t>(2 hours</a:t>
            </a:r>
            <a:r>
              <a:rPr lang="en-US" altLang="en-US" sz="1050" dirty="0" smtClean="0"/>
              <a:t>)</a:t>
            </a:r>
          </a:p>
          <a:p>
            <a:pPr lvl="1"/>
            <a:r>
              <a:rPr lang="en-US" altLang="en-US" sz="1050" dirty="0"/>
              <a:t>Call meeting to order</a:t>
            </a:r>
          </a:p>
          <a:p>
            <a:pPr lvl="1"/>
            <a:r>
              <a:rPr lang="en-US" altLang="en-US" sz="1050" dirty="0"/>
              <a:t>IEEE 802 and 802.11 IPR Policy and </a:t>
            </a:r>
            <a:r>
              <a:rPr lang="en-US" altLang="en-US" sz="1050" dirty="0" smtClean="0"/>
              <a:t>procedure</a:t>
            </a:r>
          </a:p>
          <a:p>
            <a:pPr lvl="1"/>
            <a:r>
              <a:rPr lang="en-US" altLang="en-US" sz="1050" dirty="0" smtClean="0"/>
              <a:t>Vice-chair election, Secretary confirmation</a:t>
            </a:r>
            <a:endParaRPr lang="en-US" altLang="en-US" sz="1050" dirty="0"/>
          </a:p>
          <a:p>
            <a:pPr lvl="1"/>
            <a:r>
              <a:rPr lang="en-US" altLang="en-US" sz="1050" dirty="0"/>
              <a:t>Presentations, </a:t>
            </a:r>
            <a:r>
              <a:rPr lang="en-US" altLang="en-US" sz="1050" dirty="0" smtClean="0"/>
              <a:t>Recess</a:t>
            </a:r>
          </a:p>
          <a:p>
            <a:r>
              <a:rPr lang="en-US" altLang="en-US" sz="1050" dirty="0">
                <a:solidFill>
                  <a:srgbClr val="FF0000"/>
                </a:solidFill>
              </a:rPr>
              <a:t>Wednesday </a:t>
            </a:r>
            <a:r>
              <a:rPr lang="en-US" altLang="en-US" sz="1050" dirty="0" smtClean="0">
                <a:solidFill>
                  <a:srgbClr val="FF0000"/>
                </a:solidFill>
              </a:rPr>
              <a:t>: PM2 </a:t>
            </a:r>
            <a:r>
              <a:rPr lang="en-US" altLang="en-US" sz="1050" dirty="0">
                <a:solidFill>
                  <a:srgbClr val="FF0000"/>
                </a:solidFill>
              </a:rPr>
              <a:t>(2 hours)</a:t>
            </a:r>
          </a:p>
          <a:p>
            <a:pPr lvl="1"/>
            <a:r>
              <a:rPr lang="en-US" altLang="en-US" sz="1050" dirty="0">
                <a:solidFill>
                  <a:srgbClr val="FF0000"/>
                </a:solidFill>
              </a:rPr>
              <a:t>PHY and MAC ad-hoc </a:t>
            </a:r>
            <a:r>
              <a:rPr lang="en-US" altLang="en-US" sz="1050" dirty="0" smtClean="0">
                <a:solidFill>
                  <a:srgbClr val="FF0000"/>
                </a:solidFill>
              </a:rPr>
              <a:t>meetings (parallel)</a:t>
            </a:r>
            <a:endParaRPr lang="en-US" altLang="en-US" sz="1050" dirty="0">
              <a:solidFill>
                <a:srgbClr val="FF0000"/>
              </a:solidFill>
            </a:endParaRPr>
          </a:p>
          <a:p>
            <a:r>
              <a:rPr lang="en-US" altLang="en-US" sz="1050" dirty="0" smtClean="0"/>
              <a:t>Thursday: </a:t>
            </a:r>
            <a:r>
              <a:rPr lang="en-US" altLang="en-US" sz="1050" dirty="0" smtClean="0"/>
              <a:t>AM1</a:t>
            </a:r>
          </a:p>
          <a:p>
            <a:pPr lvl="1"/>
            <a:r>
              <a:rPr lang="en-US" altLang="en-US" sz="900" dirty="0"/>
              <a:t>Call meeting to order</a:t>
            </a:r>
          </a:p>
          <a:p>
            <a:pPr lvl="1"/>
            <a:r>
              <a:rPr lang="en-US" altLang="en-US" sz="900" dirty="0"/>
              <a:t>IEEE 802 and 802.11 IPR Policy and procedure</a:t>
            </a:r>
          </a:p>
          <a:p>
            <a:pPr lvl="1"/>
            <a:r>
              <a:rPr lang="en-US" altLang="en-US" sz="900" dirty="0" smtClean="0"/>
              <a:t>Presentations</a:t>
            </a:r>
            <a:r>
              <a:rPr lang="en-US" altLang="en-US" sz="900" dirty="0"/>
              <a:t>, </a:t>
            </a:r>
            <a:r>
              <a:rPr lang="en-US" altLang="en-US" sz="900" dirty="0" smtClean="0"/>
              <a:t>Recess</a:t>
            </a:r>
            <a:endParaRPr lang="en-US" altLang="en-US" sz="900" dirty="0" smtClean="0"/>
          </a:p>
          <a:p>
            <a:r>
              <a:rPr lang="en-US" altLang="en-US" sz="1050" dirty="0" smtClean="0"/>
              <a:t>Thursday</a:t>
            </a:r>
            <a:r>
              <a:rPr lang="en-US" altLang="en-US" sz="1050" dirty="0" smtClean="0"/>
              <a:t> </a:t>
            </a:r>
            <a:r>
              <a:rPr lang="en-US" altLang="en-US" sz="1050" dirty="0" smtClean="0"/>
              <a:t>AM2 </a:t>
            </a:r>
            <a:r>
              <a:rPr lang="en-US" altLang="en-US" sz="1050" dirty="0" smtClean="0"/>
              <a:t>(2 </a:t>
            </a:r>
            <a:r>
              <a:rPr lang="en-US" altLang="en-US" sz="1050" dirty="0" smtClean="0"/>
              <a:t>hours)</a:t>
            </a:r>
          </a:p>
          <a:p>
            <a:pPr lvl="1"/>
            <a:r>
              <a:rPr lang="en-US" altLang="en-US" sz="1000" dirty="0"/>
              <a:t>Call meeting to order</a:t>
            </a:r>
          </a:p>
          <a:p>
            <a:pPr lvl="1"/>
            <a:r>
              <a:rPr lang="en-US" altLang="en-US" sz="1000" dirty="0" smtClean="0"/>
              <a:t>IEEE 802 and 802.11 IPR Policy and </a:t>
            </a:r>
            <a:r>
              <a:rPr lang="en-US" altLang="en-US" sz="1000" dirty="0" smtClean="0"/>
              <a:t>procedure</a:t>
            </a:r>
          </a:p>
          <a:p>
            <a:pPr lvl="1"/>
            <a:r>
              <a:rPr lang="en-US" altLang="en-US" sz="1000" dirty="0"/>
              <a:t>Presentations</a:t>
            </a:r>
            <a:endParaRPr lang="en-US" altLang="en-US" sz="1000" dirty="0" smtClean="0"/>
          </a:p>
          <a:p>
            <a:pPr lvl="1"/>
            <a:r>
              <a:rPr lang="en-US" altLang="en-US" sz="1000" dirty="0" smtClean="0"/>
              <a:t>Recess</a:t>
            </a:r>
            <a:endParaRPr lang="en-US" altLang="en-US" sz="600" dirty="0" smtClean="0"/>
          </a:p>
          <a:p>
            <a:r>
              <a:rPr lang="en-US" altLang="en-US" sz="1200" dirty="0" smtClean="0"/>
              <a:t>Thursday: PM1 (2 hours)</a:t>
            </a:r>
            <a:endParaRPr lang="en-US" altLang="en-US" sz="1200" dirty="0"/>
          </a:p>
          <a:p>
            <a:pPr lvl="1"/>
            <a:r>
              <a:rPr lang="en-US" altLang="en-US" sz="1200" dirty="0"/>
              <a:t>Call meeting to order</a:t>
            </a:r>
          </a:p>
          <a:p>
            <a:pPr lvl="1"/>
            <a:r>
              <a:rPr lang="en-US" altLang="en-US" sz="1200" dirty="0"/>
              <a:t>IEEE 802 and 802.11 IPR Policy and </a:t>
            </a:r>
            <a:r>
              <a:rPr lang="en-US" altLang="en-US" sz="1200" dirty="0" smtClean="0"/>
              <a:t>procedure</a:t>
            </a:r>
          </a:p>
          <a:p>
            <a:pPr lvl="1"/>
            <a:r>
              <a:rPr lang="en-US" altLang="en-US" sz="1200" dirty="0" smtClean="0"/>
              <a:t>Motions, Presentations</a:t>
            </a:r>
            <a:r>
              <a:rPr lang="en-US" altLang="en-US" sz="1200" dirty="0" smtClean="0"/>
              <a:t>, Recess</a:t>
            </a:r>
          </a:p>
          <a:p>
            <a:r>
              <a:rPr lang="en-US" altLang="en-US" sz="1200" dirty="0" smtClean="0"/>
              <a:t>Thursday: PM2 (2 hours)</a:t>
            </a:r>
          </a:p>
          <a:p>
            <a:pPr lvl="1"/>
            <a:r>
              <a:rPr lang="en-US" altLang="en-US" sz="1200" dirty="0" smtClean="0"/>
              <a:t>Call meeting to order</a:t>
            </a:r>
          </a:p>
          <a:p>
            <a:pPr lvl="1"/>
            <a:r>
              <a:rPr lang="en-US" altLang="en-US" sz="1200" dirty="0" smtClean="0"/>
              <a:t>IEEE 802 and 802.11 IPR Policy and </a:t>
            </a:r>
            <a:r>
              <a:rPr lang="en-US" altLang="en-US" sz="1200" dirty="0" smtClean="0"/>
              <a:t>procedure</a:t>
            </a:r>
          </a:p>
          <a:p>
            <a:pPr lvl="1"/>
            <a:r>
              <a:rPr lang="en-US" altLang="en-US" sz="1200" dirty="0"/>
              <a:t>Motion assignments for </a:t>
            </a:r>
            <a:r>
              <a:rPr lang="en-US" altLang="en-US" sz="1200" dirty="0" err="1"/>
              <a:t>TGba</a:t>
            </a:r>
            <a:r>
              <a:rPr lang="en-US" altLang="en-US" sz="1200" dirty="0"/>
              <a:t> D0.3</a:t>
            </a:r>
          </a:p>
          <a:p>
            <a:pPr lvl="1"/>
            <a:r>
              <a:rPr lang="en-US" altLang="en-US" sz="1200" dirty="0" smtClean="0"/>
              <a:t>TG </a:t>
            </a:r>
            <a:r>
              <a:rPr lang="en-US" altLang="en-US" sz="1200" dirty="0"/>
              <a:t>timeline discussion</a:t>
            </a:r>
          </a:p>
          <a:p>
            <a:pPr lvl="1"/>
            <a:r>
              <a:rPr lang="en-US" altLang="en-US" sz="1200" dirty="0"/>
              <a:t>Goal for July 2018 F2F meeting</a:t>
            </a:r>
          </a:p>
          <a:p>
            <a:pPr lvl="1"/>
            <a:r>
              <a:rPr lang="en-US" altLang="en-US" sz="1200" dirty="0"/>
              <a:t>Teleconference call schedule,</a:t>
            </a:r>
            <a:endParaRPr lang="en-US" altLang="en-US" sz="1200" dirty="0" smtClean="0"/>
          </a:p>
          <a:p>
            <a:pPr lvl="1"/>
            <a:r>
              <a:rPr lang="en-US" altLang="en-US" sz="1200" dirty="0" err="1"/>
              <a:t>TGba</a:t>
            </a:r>
            <a:r>
              <a:rPr lang="en-US" altLang="en-US" sz="1200" dirty="0"/>
              <a:t>/ARC joint session</a:t>
            </a:r>
          </a:p>
          <a:p>
            <a:pPr lvl="1"/>
            <a:r>
              <a:rPr lang="en-US" altLang="en-US" sz="1200" dirty="0" smtClean="0"/>
              <a:t>Presentations, Adjourn</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1511"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6BE1DDA-DBD5-490E-96A9-C0C593249934}" type="slidenum">
              <a:rPr lang="en-US" altLang="en-US" sz="1200" b="0" smtClean="0"/>
              <a:pPr>
                <a:spcBef>
                  <a:spcPct val="0"/>
                </a:spcBef>
                <a:buFontTx/>
                <a:buNone/>
              </a:pPr>
              <a:t>15</a:t>
            </a:fld>
            <a:endParaRPr lang="en-US" altLang="en-US" sz="1200" b="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685800" y="685800"/>
            <a:ext cx="7772400" cy="533400"/>
          </a:xfrm>
        </p:spPr>
        <p:txBody>
          <a:bodyPr lIns="90487" tIns="44450" rIns="90487" bIns="44450"/>
          <a:lstStyle/>
          <a:p>
            <a:r>
              <a:rPr lang="en-US" altLang="en-US" sz="3200" u="sng" dirty="0" smtClean="0">
                <a:solidFill>
                  <a:schemeClr val="tx1"/>
                </a:solidFill>
                <a:latin typeface="Calibri" panose="020F0502020204030204" pitchFamily="34" charset="0"/>
                <a:cs typeface="Calibri" panose="020F0502020204030204" pitchFamily="34" charset="0"/>
              </a:rPr>
              <a:t>Instructions for the WG Chair</a:t>
            </a:r>
            <a:endParaRPr lang="en-US" altLang="en-US" sz="3200" u="sng" dirty="0" smtClean="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0" y="1219200"/>
            <a:ext cx="9144000" cy="4876800"/>
          </a:xfrm>
        </p:spPr>
        <p:txBody>
          <a:bodyPr lIns="90487" tIns="44450" rIns="90487" bIns="44450"/>
          <a:lstStyle/>
          <a:p>
            <a:pPr marL="182880">
              <a:lnSpc>
                <a:spcPct val="80000"/>
              </a:lnSpc>
              <a:spcAft>
                <a:spcPct val="30000"/>
              </a:spcAft>
              <a:buFont typeface="Monotype Sorts" pitchFamily="2" charset="2"/>
              <a:buNone/>
            </a:pPr>
            <a:r>
              <a:rPr lang="en-US" altLang="en-US" sz="1800" b="1" dirty="0" smtClean="0"/>
              <a:t>	</a:t>
            </a:r>
            <a:r>
              <a:rPr lang="en-US" altLang="en-US" sz="2000" b="1" dirty="0" smtClean="0">
                <a:solidFill>
                  <a:schemeClr val="tx1"/>
                </a:solidFill>
                <a:latin typeface="Calibri" panose="020F0502020204030204" pitchFamily="34" charset="0"/>
                <a:cs typeface="Calibri" panose="020F0502020204030204" pitchFamily="34" charset="0"/>
              </a:rPr>
              <a:t>The IEEE-SA strongly recommends that at each WG meeting the chair or a designee:</a:t>
            </a:r>
            <a:endParaRPr lang="en-US" altLang="en-US" sz="2000" dirty="0" smtClean="0">
              <a:solidFill>
                <a:schemeClr val="tx1"/>
              </a:solidFill>
              <a:latin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Advise the WG attendees that:</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smtClean="0">
                <a:solidFill>
                  <a:schemeClr val="tx1"/>
                </a:solidFill>
                <a:latin typeface="Calibri" panose="020F0502020204030204" pitchFamily="34" charset="0"/>
                <a:cs typeface="Calibri" panose="020F0502020204030204" pitchFamily="34" charset="0"/>
              </a:rPr>
              <a:t>IEEE-SA Standards Board Bylaws</a:t>
            </a:r>
            <a:r>
              <a:rPr lang="en-US" altLang="en-US" sz="1400" dirty="0" smtClean="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smtClean="0">
                <a:solidFill>
                  <a:schemeClr val="tx1"/>
                </a:solidFill>
                <a:latin typeface="Calibri" panose="020F0502020204030204" pitchFamily="34" charset="0"/>
                <a:cs typeface="Calibri" panose="020F0502020204030204" pitchFamily="34" charset="0"/>
              </a:rPr>
            </a:br>
            <a:endParaRPr lang="en-US" altLang="en-US" sz="1600" dirty="0" smtClean="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smtClean="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smtClean="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smtClean="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smtClean="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smtClean="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smtClean="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smtClean="0">
                <a:solidFill>
                  <a:schemeClr val="tx1"/>
                </a:solidFill>
                <a:latin typeface="Calibri" panose="020F0502020204030204" pitchFamily="34" charset="0"/>
                <a:cs typeface="Calibri" panose="020F0502020204030204" pitchFamily="34" charset="0"/>
              </a:rPr>
              <a:t>	Note: </a:t>
            </a:r>
            <a:r>
              <a:rPr lang="en-US" altLang="en-US" sz="1400" b="1" dirty="0" smtClean="0">
                <a:solidFill>
                  <a:schemeClr val="tx1"/>
                </a:solidFill>
                <a:latin typeface="Calibri" panose="020F0502020204030204" pitchFamily="34" charset="0"/>
                <a:cs typeface="Calibri" panose="020F0502020204030204" pitchFamily="34" charset="0"/>
              </a:rPr>
              <a:t>WG</a:t>
            </a:r>
            <a:r>
              <a:rPr lang="en-US" altLang="en-US" sz="1400" dirty="0" smtClean="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smtClean="0">
              <a:ea typeface="+mn-ea"/>
              <a:cs typeface="Arial" panose="020B0604020202020204"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smtClean="0">
              <a:ea typeface="+mn-ea"/>
              <a:cs typeface="Arial" panose="020B0604020202020204" pitchFamily="34" charset="0"/>
            </a:endParaRPr>
          </a:p>
        </p:txBody>
      </p:sp>
      <p:sp>
        <p:nvSpPr>
          <p:cNvPr id="7174" name="Text Box 1030"/>
          <p:cNvSpPr txBox="1">
            <a:spLocks noChangeArrowheads="1"/>
          </p:cNvSpPr>
          <p:nvPr/>
        </p:nvSpPr>
        <p:spPr bwMode="auto">
          <a:xfrm>
            <a:off x="0"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Participants have a duty to inform the IEEE</a:t>
            </a:r>
            <a:endParaRPr lang="en-US" altLang="en-US" sz="3200" dirty="0" smtClean="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205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(Samsung)</a:t>
            </a:r>
            <a:endParaRPr lang="en-US"/>
          </a:p>
        </p:txBody>
      </p:sp>
      <p:sp>
        <p:nvSpPr>
          <p:cNvPr id="3" name="Slide Number Placeholder 2"/>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17</a:t>
            </a:fld>
            <a:endParaRPr lang="en-US" altLang="en-US"/>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sz="3200" u="sng" smtClean="0">
                <a:solidFill>
                  <a:schemeClr val="tx1"/>
                </a:solidFill>
                <a:latin typeface="Calibri" panose="020F0502020204030204" pitchFamily="34" charset="0"/>
                <a:cs typeface="Calibri" panose="020F0502020204030204" pitchFamily="34" charset="0"/>
              </a:rPr>
              <a:t>Ways to inform IEEE</a:t>
            </a:r>
            <a:endParaRPr lang="en-US" altLang="en-US" sz="3200" u="sng" smtClean="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b="1" dirty="0" smtClean="0">
                <a:solidFill>
                  <a:schemeClr val="tx1"/>
                </a:solidFill>
                <a:latin typeface="Calibri" pitchFamily="34" charset="0"/>
                <a:cs typeface="Calibri" pitchFamily="34" charset="0"/>
              </a:rPr>
              <a:t>Cause </a:t>
            </a:r>
            <a:r>
              <a:rPr lang="en-US" altLang="en-US" sz="2000" b="1" dirty="0">
                <a:solidFill>
                  <a:schemeClr val="tx1"/>
                </a:solidFill>
                <a:latin typeface="Calibri" pitchFamily="34" charset="0"/>
                <a:cs typeface="Calibri" pitchFamily="34" charset="0"/>
              </a:rPr>
              <a:t>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
        <p:nvSpPr>
          <p:cNvPr id="9220" name="Text Box 6"/>
          <p:cNvSpPr txBox="1">
            <a:spLocks noChangeArrowheads="1"/>
          </p:cNvSpPr>
          <p:nvPr/>
        </p:nvSpPr>
        <p:spPr bwMode="auto">
          <a:xfrm>
            <a:off x="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#2</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18</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685800" y="685800"/>
            <a:ext cx="7772400" cy="680179"/>
          </a:xfrm>
        </p:spPr>
        <p:txBody>
          <a:bodyPr/>
          <a:lstStyle/>
          <a:p>
            <a:r>
              <a:rPr lang="en-US" altLang="en-US" sz="3200" u="sng" dirty="0" smtClean="0">
                <a:solidFill>
                  <a:schemeClr val="tx1"/>
                </a:solidFill>
                <a:latin typeface="Calibri" panose="020F0502020204030204" pitchFamily="34" charset="0"/>
                <a:cs typeface="Calibri" panose="020F0502020204030204" pitchFamily="34" charset="0"/>
              </a:rPr>
              <a:t>Other guidelines for IEEE WG meetings</a:t>
            </a:r>
            <a:endParaRPr lang="en-US" altLang="en-US" sz="3200" dirty="0" smtClean="0"/>
          </a:p>
        </p:txBody>
      </p:sp>
      <p:sp>
        <p:nvSpPr>
          <p:cNvPr id="10243" name="Rectangle 1027"/>
          <p:cNvSpPr>
            <a:spLocks noGrp="1" noChangeArrowheads="1"/>
          </p:cNvSpPr>
          <p:nvPr>
            <p:ph idx="1"/>
          </p:nvPr>
        </p:nvSpPr>
        <p:spPr>
          <a:xfrm>
            <a:off x="685800" y="1365980"/>
            <a:ext cx="7772400" cy="46482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t>
            </a:r>
            <a:r>
              <a:rPr lang="en-US" altLang="en-US" sz="1400" b="1" dirty="0" smtClean="0">
                <a:solidFill>
                  <a:schemeClr val="tx1"/>
                </a:solidFill>
                <a:latin typeface="Calibri" panose="020F0502020204030204" pitchFamily="34" charset="0"/>
                <a:cs typeface="Calibri" panose="020F0502020204030204" pitchFamily="34" charset="0"/>
              </a:rPr>
              <a:t>and </a:t>
            </a:r>
            <a:r>
              <a:rPr lang="en-US" altLang="en-US" sz="1400" b="1" dirty="0">
                <a:solidFill>
                  <a:schemeClr val="tx1"/>
                </a:solidFill>
                <a:latin typeface="Calibri" panose="020F0502020204030204" pitchFamily="34" charset="0"/>
                <a:cs typeface="Calibri" panose="020F0502020204030204" pitchFamily="34" charset="0"/>
              </a:rPr>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4" name="Slide Number Placeholder 3"/>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19</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719138" y="1068388"/>
            <a:ext cx="7772400" cy="1066800"/>
          </a:xfrm>
        </p:spPr>
        <p:txBody>
          <a:bodyPr/>
          <a:lstStyle/>
          <a:p>
            <a:r>
              <a:rPr lang="en-US" altLang="en-US" sz="3600" smtClean="0">
                <a:solidFill>
                  <a:srgbClr val="0000FF"/>
                </a:solidFill>
                <a:cs typeface="Times New Roman" panose="02020603050405020304" pitchFamily="18" charset="0"/>
              </a:rPr>
              <a:t>IEEE 802.11 TGba:</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Wake-up Radio Operation</a:t>
            </a:r>
            <a:endParaRPr lang="en-US" altLang="en-US" sz="3600" smtClean="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endParaRPr lang="en-US" altLang="en-US" sz="3200" dirty="0" smtClean="0">
              <a:cs typeface="Times New Roman" panose="02020603050405020304" pitchFamily="18" charset="0"/>
            </a:endParaRPr>
          </a:p>
          <a:p>
            <a:pPr algn="ctr">
              <a:lnSpc>
                <a:spcPct val="90000"/>
              </a:lnSpc>
              <a:buFontTx/>
              <a:buNone/>
            </a:pPr>
            <a:r>
              <a:rPr lang="en-US" altLang="en-US" sz="3200" dirty="0" smtClean="0">
                <a:cs typeface="Times New Roman" panose="02020603050405020304" pitchFamily="18" charset="0"/>
              </a:rPr>
              <a:t> Warsaw, Poland</a:t>
            </a:r>
          </a:p>
          <a:p>
            <a:pPr algn="ctr">
              <a:lnSpc>
                <a:spcPct val="90000"/>
              </a:lnSpc>
              <a:buFontTx/>
              <a:buNone/>
            </a:pPr>
            <a:r>
              <a:rPr lang="en-US" altLang="en-US" sz="3200" dirty="0" smtClean="0">
                <a:cs typeface="Times New Roman" panose="02020603050405020304" pitchFamily="18" charset="0"/>
              </a:rPr>
              <a:t>May 6-11, 2018</a:t>
            </a: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Minyoung Park (Samsung)</a:t>
            </a:r>
          </a:p>
          <a:p>
            <a:pPr algn="ctr">
              <a:lnSpc>
                <a:spcPct val="90000"/>
              </a:lnSpc>
              <a:buFontTx/>
              <a:buNone/>
            </a:pPr>
            <a:r>
              <a:rPr lang="en-US" altLang="en-US" sz="2000" dirty="0" smtClean="0">
                <a:cs typeface="Times New Roman" panose="02020603050405020304" pitchFamily="18" charset="0"/>
              </a:rPr>
              <a:t>Vice Chairs:  Yunsong Yang (Huawei), Eunsung Park (LGE)</a:t>
            </a:r>
          </a:p>
          <a:p>
            <a:pPr algn="ctr">
              <a:lnSpc>
                <a:spcPct val="90000"/>
              </a:lnSpc>
              <a:buFontTx/>
              <a:buNone/>
            </a:pPr>
            <a:r>
              <a:rPr lang="en-US" altLang="en-US" sz="2000" dirty="0" smtClean="0"/>
              <a:t>Secretary: Leif Wilhelmsson (Ericsson)</a:t>
            </a:r>
          </a:p>
          <a:p>
            <a:pPr algn="ctr">
              <a:lnSpc>
                <a:spcPct val="90000"/>
              </a:lnSpc>
              <a:buFontTx/>
              <a:buNone/>
            </a:pPr>
            <a:r>
              <a:rPr lang="en-US" altLang="en-US" sz="2000" dirty="0" smtClean="0"/>
              <a:t>Technical Editor: Po-Kai Huang (Intel)</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1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3C9D1D7-C3F4-4CEF-8AC8-35E757F249F7}" type="slidenum">
              <a:rPr lang="en-US" altLang="en-US" sz="1200" b="0" smtClean="0"/>
              <a:pPr>
                <a:spcBef>
                  <a:spcPct val="0"/>
                </a:spcBef>
                <a:buFontTx/>
                <a:buNone/>
              </a:pPr>
              <a:t>2</a:t>
            </a:fld>
            <a:endParaRPr lang="en-US" altLang="en-US" sz="1200" b="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685800" y="685800"/>
            <a:ext cx="7772400" cy="457200"/>
          </a:xfrm>
        </p:spPr>
        <p:txBody>
          <a:bodyPr/>
          <a:lstStyle/>
          <a:p>
            <a:r>
              <a:rPr lang="en-GB" altLang="en-US" sz="3200" u="sng" dirty="0" smtClean="0">
                <a:solidFill>
                  <a:schemeClr val="tx1"/>
                </a:solidFill>
                <a:latin typeface="Calibri" panose="020F0502020204030204" pitchFamily="34" charset="0"/>
                <a:cs typeface="Calibri" panose="020F0502020204030204" pitchFamily="34" charset="0"/>
              </a:rPr>
              <a:t>Patent-related information</a:t>
            </a:r>
            <a:endParaRPr lang="en-US" altLang="en-US" sz="3200" u="sng" dirty="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smtClean="0">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304800" y="1143000"/>
            <a:ext cx="8229600"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smtClean="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smtClean="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1600" b="1" dirty="0" smtClean="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smtClean="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smtClean="0">
                <a:solidFill>
                  <a:srgbClr val="000000"/>
                </a:solidFill>
                <a:latin typeface="Calibri" panose="020F0502020204030204" pitchFamily="34" charset="0"/>
                <a:ea typeface="+mn-ea"/>
                <a:cs typeface="Calibri" panose="020F0502020204030204" pitchFamily="34" charset="0"/>
              </a:rPr>
              <a:t>	</a:t>
            </a:r>
            <a:r>
              <a:rPr lang="en-US" altLang="en-US" sz="2000" b="1" i="1" dirty="0" smtClean="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smtClean="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smtClean="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smtClean="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57150" y="60960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smtClean="0">
                <a:solidFill>
                  <a:srgbClr val="000000"/>
                </a:solidFill>
                <a:latin typeface="Times New Roman" panose="02020603050405020304" pitchFamily="18" charset="0"/>
                <a:ea typeface="+mn-ea"/>
                <a:cs typeface="Arial" panose="020B0604020202020204" pitchFamily="34" charset="0"/>
              </a:rPr>
              <a:t>Slide #4</a:t>
            </a:r>
            <a:endParaRPr lang="en-US" altLang="en-US" sz="2400" dirty="0" smtClean="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5" name="Slide Number Placeholder 4"/>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20</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685800" y="1600200"/>
            <a:ext cx="7772400" cy="4875213"/>
          </a:xfrm>
        </p:spPr>
        <p:txBody>
          <a:bodyPr/>
          <a:lstStyle/>
          <a:p>
            <a:pPr marL="0" indent="0" defTabSz="457200" eaLnBrk="1" hangingPunct="1">
              <a:spcBef>
                <a:spcPts val="600"/>
              </a:spcBef>
              <a:buSzPct val="100000"/>
              <a:buFontTx/>
              <a:buNone/>
              <a:defRPr/>
            </a:pPr>
            <a:r>
              <a:rPr lang="en-US" altLang="en-US" sz="1600" kern="1200" dirty="0" smtClean="0">
                <a:ea typeface="MS Gothic" panose="020B0609070205080204" pitchFamily="49" charset="-128"/>
                <a:cs typeface="+mn-cs"/>
              </a:rPr>
              <a:t>Participation </a:t>
            </a:r>
            <a:r>
              <a:rPr lang="en-US" altLang="en-US" sz="1600" kern="1200" dirty="0">
                <a:ea typeface="MS Gothic" panose="020B0609070205080204" pitchFamily="49" charset="-128"/>
                <a:cs typeface="+mn-cs"/>
              </a:rPr>
              <a:t>in any IEEE 802 meeting (Sponsor, Sponsor Subgroup, Working Group, Working Group Subgroup, etc.) </a:t>
            </a:r>
            <a:r>
              <a:rPr lang="en-GB" altLang="en-US" sz="1600" kern="1200" dirty="0" smtClean="0">
                <a:ea typeface="MS Gothic" panose="020B0609070205080204" pitchFamily="49" charset="-128"/>
                <a:cs typeface="+mn-cs"/>
              </a:rPr>
              <a:t>is </a:t>
            </a:r>
            <a:r>
              <a:rPr lang="en-GB" altLang="en-US" sz="1600" kern="1200" dirty="0">
                <a:ea typeface="MS Gothic" panose="020B0609070205080204" pitchFamily="49" charset="-128"/>
                <a:cs typeface="+mn-cs"/>
              </a:rPr>
              <a:t>on an individual basis</a:t>
            </a:r>
          </a:p>
          <a:p>
            <a:pPr marL="0" indent="0" defTabSz="457200" eaLnBrk="1" hangingPunct="1">
              <a:spcBef>
                <a:spcPts val="600"/>
              </a:spcBef>
              <a:buSzPct val="100000"/>
              <a:buFontTx/>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FontTx/>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FontTx/>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FontTx/>
              <a:buNone/>
              <a:defRPr/>
            </a:pPr>
            <a:r>
              <a:rPr lang="en-GB" altLang="en-US" sz="1200" b="0" kern="1200" dirty="0" smtClean="0">
                <a:ea typeface="MS Gothic" panose="020B0609070205080204" pitchFamily="49" charset="-128"/>
                <a:cs typeface="+mn-cs"/>
              </a:rPr>
              <a:t>(Latest revision of IEEE 802 LMSC Working Group Policies and Procedures: </a:t>
            </a:r>
            <a:r>
              <a:rPr lang="en-GB" altLang="en-US" sz="1200" b="0" kern="1200" dirty="0" smtClean="0">
                <a:ea typeface="MS Gothic" panose="020B0609070205080204" pitchFamily="49" charset="-128"/>
                <a:cs typeface="+mn-cs"/>
                <a:hlinkClick r:id="rId4"/>
              </a:rPr>
              <a:t>http://www.ieee802.org/devdocs.shtml</a:t>
            </a:r>
            <a:r>
              <a:rPr lang="en-GB" altLang="en-US" sz="1200" b="0" kern="1200" dirty="0" smtClean="0">
                <a:ea typeface="MS Gothic" panose="020B0609070205080204" pitchFamily="49" charset="-128"/>
                <a:cs typeface="+mn-cs"/>
              </a:rPr>
              <a:t>)</a:t>
            </a:r>
          </a:p>
          <a:p>
            <a:pPr marL="0" indent="0" defTabSz="457200" eaLnBrk="1" hangingPunct="1">
              <a:spcBef>
                <a:spcPts val="600"/>
              </a:spcBef>
              <a:buSzPct val="100000"/>
              <a:buFontTx/>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May 2018</a:t>
            </a:r>
            <a:endParaRPr lang="en-US" dirty="0"/>
          </a:p>
        </p:txBody>
      </p:sp>
      <p:sp>
        <p:nvSpPr>
          <p:cNvPr id="3" name="Footer Placeholder 2"/>
          <p:cNvSpPr>
            <a:spLocks noGrp="1"/>
          </p:cNvSpPr>
          <p:nvPr>
            <p:ph type="ftr" sz="quarter" idx="11"/>
          </p:nvPr>
        </p:nvSpPr>
        <p:spPr/>
        <p:txBody>
          <a:bodyPr/>
          <a:lstStyle/>
          <a:p>
            <a:pPr>
              <a:defRPr/>
            </a:pPr>
            <a:r>
              <a:rPr lang="en-US" smtClean="0"/>
              <a:t>Minyoung Park (Samsung)</a:t>
            </a:r>
            <a:endParaRPr lang="en-US"/>
          </a:p>
        </p:txBody>
      </p:sp>
      <p:sp>
        <p:nvSpPr>
          <p:cNvPr id="27654"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E412B227-2146-4F8F-B087-2992DD2D4ECD}" type="slidenum">
              <a:rPr lang="en-US" altLang="en-US" sz="1200" b="0" smtClean="0"/>
              <a:pPr>
                <a:spcBef>
                  <a:spcPct val="0"/>
                </a:spcBef>
                <a:buFontTx/>
                <a:buNone/>
              </a:pPr>
              <a:t>21</a:t>
            </a:fld>
            <a:endParaRPr lang="en-US" altLang="en-US" sz="1200" b="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smtClean="0"/>
              <a:t>IEEE Code of Ethics</a:t>
            </a:r>
          </a:p>
          <a:p>
            <a:pPr lvl="1"/>
            <a:r>
              <a:rPr lang="en-US" altLang="en-US" sz="1600" smtClean="0">
                <a:hlinkClick r:id="rId2"/>
              </a:rPr>
              <a:t>http://www.ieee.org/about/corporate/governance/p7-8.html</a:t>
            </a:r>
            <a:r>
              <a:rPr lang="en-US" altLang="en-US" sz="1600" smtClean="0"/>
              <a:t> </a:t>
            </a:r>
          </a:p>
          <a:p>
            <a:r>
              <a:rPr lang="en-US" altLang="en-US" sz="1800" smtClean="0"/>
              <a:t>IEEE Standards Association (IEEE-SA) Affiliation FAQ</a:t>
            </a:r>
          </a:p>
          <a:p>
            <a:pPr lvl="1"/>
            <a:r>
              <a:rPr lang="en-US" altLang="en-US" sz="1600" smtClean="0">
                <a:hlinkClick r:id="rId3"/>
              </a:rPr>
              <a:t>http://standards.ieee.org/faqs/affiliation.html</a:t>
            </a:r>
            <a:r>
              <a:rPr lang="en-US" altLang="en-US" sz="1600" smtClean="0"/>
              <a:t> </a:t>
            </a:r>
          </a:p>
          <a:p>
            <a:r>
              <a:rPr lang="en-US" altLang="en-US" sz="1800" smtClean="0"/>
              <a:t>Antitrust and Competition Policy</a:t>
            </a:r>
          </a:p>
          <a:p>
            <a:pPr lvl="1"/>
            <a:r>
              <a:rPr lang="en-US" altLang="en-US" sz="1600" smtClean="0">
                <a:hlinkClick r:id="rId4"/>
              </a:rPr>
              <a:t>http://standards.ieee.org/resources/antitrust-guidelines.pdf</a:t>
            </a:r>
            <a:r>
              <a:rPr lang="en-US" altLang="en-US" sz="1600" smtClean="0"/>
              <a:t>  </a:t>
            </a:r>
            <a:endParaRPr lang="en-US" altLang="en-US" sz="1600" smtClean="0">
              <a:hlinkClick r:id="rId5"/>
            </a:endParaRPr>
          </a:p>
          <a:p>
            <a:r>
              <a:rPr lang="en-US" altLang="en-US" sz="1800" smtClean="0"/>
              <a:t>Letter of Assurance Form</a:t>
            </a:r>
          </a:p>
          <a:p>
            <a:pPr lvl="1"/>
            <a:r>
              <a:rPr lang="en-US" altLang="en-US" sz="1600" smtClean="0">
                <a:hlinkClick r:id="rId6"/>
              </a:rPr>
              <a:t>http://standards.ieee.org/develop/policies/bylaws/sect6-7.html#loa</a:t>
            </a:r>
            <a:r>
              <a:rPr lang="en-US" altLang="en-US" sz="1600" smtClean="0"/>
              <a:t> </a:t>
            </a:r>
          </a:p>
          <a:p>
            <a:pPr lvl="1"/>
            <a:r>
              <a:rPr lang="en-US" altLang="en-US" sz="1600" smtClean="0">
                <a:hlinkClick r:id="rId5"/>
              </a:rPr>
              <a:t>https://development.standards.ieee.org/myproject/Public//mytools/mob/loa.pdf</a:t>
            </a:r>
          </a:p>
          <a:p>
            <a:r>
              <a:rPr lang="en-US" altLang="en-US" sz="1800" smtClean="0"/>
              <a:t>IEEE-SA Patent Committee FAQ &amp; Patent slides</a:t>
            </a:r>
          </a:p>
          <a:p>
            <a:pPr lvl="1"/>
            <a:r>
              <a:rPr lang="en-US" altLang="en-US" sz="1600" smtClean="0">
                <a:hlinkClick r:id="rId7"/>
              </a:rPr>
              <a:t>http://standards.ieee.org/board/pat/faq.pdf</a:t>
            </a:r>
            <a:r>
              <a:rPr lang="en-US" altLang="en-US" sz="1600" smtClean="0"/>
              <a:t> and </a:t>
            </a:r>
            <a:r>
              <a:rPr lang="en-US" altLang="en-US" sz="1600" smtClean="0">
                <a:hlinkClick r:id="rId5"/>
              </a:rPr>
              <a:t>http://standards.ieee.org/board/pat/pat-slideset.ppt</a:t>
            </a:r>
            <a:r>
              <a:rPr lang="en-US" altLang="en-US" sz="1600" smtClean="0"/>
              <a:t> </a:t>
            </a:r>
          </a:p>
          <a:p>
            <a:endParaRPr lang="en-GB" altLang="en-US" sz="1800" smtClean="0"/>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867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111C748-BB34-4569-AA97-01C58406E0B3}" type="slidenum">
              <a:rPr lang="en-US" altLang="en-US" sz="1200" b="0" smtClean="0"/>
              <a:pPr>
                <a:spcBef>
                  <a:spcPct val="0"/>
                </a:spcBef>
                <a:buFontTx/>
                <a:buNone/>
              </a:pPr>
              <a:t>22</a:t>
            </a:fld>
            <a:endParaRPr lang="en-US" altLang="en-US" sz="1200" b="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smtClean="0"/>
              <a:t>The current version of the IEEE-SA Standards Board Bylaws is available at: </a:t>
            </a:r>
          </a:p>
          <a:p>
            <a:pPr lvl="1"/>
            <a:r>
              <a:rPr lang="en-US" altLang="en-US" sz="1600" smtClean="0">
                <a:hlinkClick r:id="rId2"/>
              </a:rPr>
              <a:t>http://standards.ieee.org/develop/policies/bylaws/index.html</a:t>
            </a:r>
            <a:r>
              <a:rPr lang="en-US" altLang="en-US" sz="1600" smtClean="0"/>
              <a:t> (HTML version) </a:t>
            </a:r>
          </a:p>
          <a:p>
            <a:pPr lvl="1"/>
            <a:r>
              <a:rPr lang="en-US" altLang="en-US" sz="1600" smtClean="0">
                <a:hlinkClick r:id="rId3"/>
              </a:rPr>
              <a:t>http://standards.ieee.org/develop/policies/bylaws/sb_bylaws.pdf</a:t>
            </a:r>
            <a:r>
              <a:rPr lang="en-US" altLang="en-US" sz="1600" smtClean="0"/>
              <a:t> (PDF version) </a:t>
            </a:r>
          </a:p>
          <a:p>
            <a:endParaRPr lang="en-US" altLang="en-US" sz="1800" smtClean="0"/>
          </a:p>
          <a:p>
            <a:r>
              <a:rPr lang="en-US" altLang="en-US" sz="1800" smtClean="0"/>
              <a:t>The current version of the IEEE-SA Standards Board Operations Manual is available at: </a:t>
            </a:r>
          </a:p>
          <a:p>
            <a:pPr lvl="1"/>
            <a:r>
              <a:rPr lang="en-US" altLang="en-US" sz="1600" smtClean="0">
                <a:hlinkClick r:id="rId4"/>
              </a:rPr>
              <a:t>http://standards.ieee.org/develop/policies/opman/index.html</a:t>
            </a:r>
            <a:r>
              <a:rPr lang="en-US" altLang="en-US" sz="1600" smtClean="0"/>
              <a:t> (HTML version) </a:t>
            </a:r>
          </a:p>
          <a:p>
            <a:pPr lvl="1"/>
            <a:r>
              <a:rPr lang="en-US" altLang="en-US" sz="1600" smtClean="0">
                <a:hlinkClick r:id="rId5"/>
              </a:rPr>
              <a:t>http://standards.ieee.org/develop/policies/opman/sb_om.pdf</a:t>
            </a:r>
            <a:r>
              <a:rPr lang="en-US" altLang="en-US" sz="1600" smtClean="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2970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615E78-C1C0-4857-B435-017C609339BB}" type="slidenum">
              <a:rPr lang="en-US" altLang="en-US" sz="1200" b="0" smtClean="0"/>
              <a:pPr>
                <a:spcBef>
                  <a:spcPct val="0"/>
                </a:spcBef>
                <a:buFontTx/>
                <a:buNone/>
              </a:pPr>
              <a:t>23</a:t>
            </a:fld>
            <a:endParaRPr lang="en-US" altLang="en-US" sz="1200" b="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a:xfrm>
            <a:off x="650875" y="1600200"/>
            <a:ext cx="7772400" cy="4114800"/>
          </a:xfrm>
        </p:spPr>
        <p:txBody>
          <a:bodyPr/>
          <a:lstStyle/>
          <a:p>
            <a:r>
              <a:rPr lang="en-US" altLang="en-US" sz="1800" smtClean="0"/>
              <a:t>IEEE 802 Policies &amp; Procedures </a:t>
            </a:r>
          </a:p>
          <a:p>
            <a:pPr lvl="1"/>
            <a:r>
              <a:rPr lang="en-US" altLang="en-US" sz="1600" smtClean="0"/>
              <a:t>(link to AudCom, approved by IEEE-SA Standards Board June 2014) </a:t>
            </a:r>
          </a:p>
          <a:p>
            <a:pPr lvl="1"/>
            <a:r>
              <a:rPr lang="en-US" altLang="en-US" sz="1600" smtClean="0">
                <a:hlinkClick r:id="rId2"/>
              </a:rPr>
              <a:t>http://standards.ieee.org/board/aud/LMSC.pdf</a:t>
            </a:r>
            <a:endParaRPr lang="en-US" altLang="en-US" sz="1600" smtClean="0"/>
          </a:p>
          <a:p>
            <a:r>
              <a:rPr lang="en-US" altLang="en-US" sz="1800" smtClean="0"/>
              <a:t>IEEE 802 Operations Manual (13 Nov 2015)</a:t>
            </a:r>
          </a:p>
          <a:p>
            <a:pPr lvl="1"/>
            <a:r>
              <a:rPr lang="en-US" altLang="en-US" sz="1600" smtClean="0">
                <a:hlinkClick r:id="rId3"/>
              </a:rPr>
              <a:t>http://www.ieee802.org/PNP/approved/IEEE_802_OM_v18.pdf</a:t>
            </a:r>
            <a:endParaRPr lang="en-US" altLang="en-US" sz="1600" smtClean="0"/>
          </a:p>
          <a:p>
            <a:r>
              <a:rPr lang="en-US" altLang="en-US" sz="1800" smtClean="0"/>
              <a:t>IEEE 802 Working Group Policies &amp;Procedures (13 Nov 2015) </a:t>
            </a:r>
          </a:p>
          <a:p>
            <a:pPr lvl="1"/>
            <a:r>
              <a:rPr lang="en-US" altLang="en-US" sz="1600" smtClean="0">
                <a:hlinkClick r:id="rId4"/>
              </a:rPr>
              <a:t>http://www.ieee802.org/PNP/approved/IEEE_802_WG_PandP_v18.1.pdf</a:t>
            </a:r>
            <a:r>
              <a:rPr lang="en-US" altLang="en-US" sz="1600" smtClean="0"/>
              <a:t> (editor update)</a:t>
            </a:r>
          </a:p>
          <a:p>
            <a:r>
              <a:rPr lang="en-US" altLang="en-US" sz="1800" smtClean="0"/>
              <a:t>IEEE 802 LMSC Chair's Guidelines (18 Mar 2016)</a:t>
            </a:r>
            <a:endParaRPr lang="en-US" altLang="en-US" sz="1800" smtClean="0">
              <a:hlinkClick r:id="rId5"/>
            </a:endParaRPr>
          </a:p>
          <a:p>
            <a:pPr lvl="1"/>
            <a:r>
              <a:rPr lang="en-US" altLang="en-US" sz="1600" smtClean="0">
                <a:hlinkClick r:id="rId6"/>
              </a:rPr>
              <a:t>http://www.ieee802.org/PNP/approved/IEEE_802_Chairs_guidelines_v23.pdf</a:t>
            </a:r>
          </a:p>
          <a:p>
            <a:r>
              <a:rPr lang="en-US" altLang="en-US" sz="1800" smtClean="0"/>
              <a:t>IEEE 802.11 WG OM: (13 Nov 2015)</a:t>
            </a:r>
          </a:p>
          <a:p>
            <a:pPr lvl="1"/>
            <a:r>
              <a:rPr lang="en-US" altLang="en-US" sz="1600" smtClean="0">
                <a:hlinkClick r:id="rId7"/>
              </a:rPr>
              <a:t>https://mentor.ieee.org/802.11/dcn/14/11-14-0629-14-0000-802-11-operations-manual.docx</a:t>
            </a:r>
            <a:r>
              <a:rPr lang="en-US" altLang="en-US" sz="1600" smtClean="0"/>
              <a:t>   </a:t>
            </a:r>
          </a:p>
          <a:p>
            <a:r>
              <a:rPr lang="en-US" altLang="en-US" sz="1800" smtClean="0"/>
              <a:t>Policies and Procedures hierarchy</a:t>
            </a:r>
          </a:p>
          <a:p>
            <a:pPr lvl="1"/>
            <a:r>
              <a:rPr lang="en-US" altLang="en-US" sz="1600" smtClean="0">
                <a:hlinkClick r:id="rId8"/>
              </a:rPr>
              <a:t>http://www.ieee802.org/11/Rules/rules.shtml</a:t>
            </a:r>
            <a:endParaRPr lang="en-US" altLang="en-US" sz="1600" smtClean="0"/>
          </a:p>
          <a:p>
            <a:pPr lvl="1"/>
            <a:r>
              <a:rPr lang="en-US" altLang="en-US" sz="1600" smtClean="0"/>
              <a:t>IEEE 802 Procedural document website: </a:t>
            </a:r>
            <a:r>
              <a:rPr lang="en-US" altLang="en-US" sz="1600" smtClean="0">
                <a:hlinkClick r:id="rId9"/>
              </a:rPr>
              <a:t>http://www.ieee802.org/devdocs.shtml</a:t>
            </a:r>
            <a:r>
              <a:rPr lang="en-US" altLang="en-US" sz="1600" smtClean="0"/>
              <a:t>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072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429E2FB-F1B8-4C35-AA3D-F2B419234142}" type="slidenum">
              <a:rPr lang="en-US" altLang="en-US" sz="1200" b="0" smtClean="0"/>
              <a:pPr>
                <a:spcBef>
                  <a:spcPct val="0"/>
                </a:spcBef>
                <a:buFontTx/>
                <a:buNone/>
              </a:pPr>
              <a:t>24</a:t>
            </a:fld>
            <a:endParaRPr lang="en-US" altLang="en-US" sz="1200" b="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March 2018 Meeting and Teleconference Calls</a:t>
            </a:r>
          </a:p>
        </p:txBody>
      </p:sp>
      <p:sp>
        <p:nvSpPr>
          <p:cNvPr id="31747" name="Content Placeholder 2"/>
          <p:cNvSpPr>
            <a:spLocks noGrp="1"/>
          </p:cNvSpPr>
          <p:nvPr>
            <p:ph idx="1"/>
          </p:nvPr>
        </p:nvSpPr>
        <p:spPr>
          <a:xfrm>
            <a:off x="685800" y="1981200"/>
            <a:ext cx="8153400" cy="4494213"/>
          </a:xfrm>
        </p:spPr>
        <p:txBody>
          <a:bodyPr/>
          <a:lstStyle/>
          <a:p>
            <a:r>
              <a:rPr lang="en-US" altLang="en-US" sz="2200" dirty="0"/>
              <a:t>Approved </a:t>
            </a:r>
            <a:r>
              <a:rPr lang="en-US" altLang="en-US" sz="2200" dirty="0" err="1"/>
              <a:t>TGba</a:t>
            </a:r>
            <a:r>
              <a:rPr lang="en-US" altLang="en-US" sz="2200" dirty="0"/>
              <a:t> Spec Framework Document (SFD) </a:t>
            </a:r>
          </a:p>
          <a:p>
            <a:pPr lvl="1"/>
            <a:r>
              <a:rPr lang="en-US" altLang="en-US" sz="2200" dirty="0"/>
              <a:t>IEEE 802.11-17/575r9</a:t>
            </a:r>
          </a:p>
          <a:p>
            <a:r>
              <a:rPr lang="en-US" altLang="en-US" sz="2200" dirty="0"/>
              <a:t>Approved </a:t>
            </a:r>
            <a:r>
              <a:rPr lang="en-US" altLang="en-US" sz="2200" dirty="0" err="1"/>
              <a:t>TGba</a:t>
            </a:r>
            <a:r>
              <a:rPr lang="en-US" altLang="en-US" sz="2200" dirty="0"/>
              <a:t> D0.1 as the initial </a:t>
            </a:r>
            <a:r>
              <a:rPr lang="en-US" altLang="en-US" sz="2200" dirty="0" err="1"/>
              <a:t>TGba</a:t>
            </a:r>
            <a:r>
              <a:rPr lang="en-US" altLang="en-US" sz="2200" dirty="0"/>
              <a:t> draft</a:t>
            </a:r>
          </a:p>
          <a:p>
            <a:r>
              <a:rPr lang="en-US" altLang="en-US" sz="2200" dirty="0"/>
              <a:t>Approved PHY/MAC spec text documents to create </a:t>
            </a:r>
            <a:r>
              <a:rPr lang="en-US" altLang="en-US" sz="2200" dirty="0" err="1"/>
              <a:t>TGba</a:t>
            </a:r>
            <a:r>
              <a:rPr lang="en-US" altLang="en-US" sz="2200" dirty="0"/>
              <a:t> D0.2</a:t>
            </a:r>
            <a:endParaRPr lang="en-US" altLang="en-US" dirty="0"/>
          </a:p>
          <a:p>
            <a:r>
              <a:rPr lang="en-US" altLang="en-US" sz="2200" dirty="0"/>
              <a:t>Reviewed technical presentations</a:t>
            </a:r>
          </a:p>
          <a:p>
            <a:r>
              <a:rPr lang="en-US" altLang="en-US" sz="2200" dirty="0"/>
              <a:t>Reviewed the TG timeline – schedule delayed by 2 months</a:t>
            </a:r>
          </a:p>
          <a:p>
            <a:pPr lvl="1"/>
            <a:r>
              <a:rPr lang="en-US" altLang="en-US" sz="1800" dirty="0"/>
              <a:t>Now </a:t>
            </a:r>
            <a:r>
              <a:rPr lang="en-US" altLang="en-US" sz="1800" dirty="0" err="1"/>
              <a:t>TGba</a:t>
            </a:r>
            <a:r>
              <a:rPr lang="en-US" altLang="en-US" sz="1800" dirty="0"/>
              <a:t> D1.0 is targeted in July 2018</a:t>
            </a:r>
          </a:p>
          <a:p>
            <a:r>
              <a:rPr lang="en-US" altLang="en-US" sz="2200" dirty="0"/>
              <a:t>Set goals for the May 2018 meeting</a:t>
            </a:r>
          </a:p>
          <a:p>
            <a:r>
              <a:rPr lang="en-US" altLang="en-US" sz="2200" dirty="0"/>
              <a:t>Agenda: see doc.: IEEE 802.11-17/313r9</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175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58FE148-240D-4C73-8973-CD4B8EF27475}" type="slidenum">
              <a:rPr lang="en-US" altLang="en-US" sz="1200" b="0" smtClean="0"/>
              <a:pPr>
                <a:spcBef>
                  <a:spcPct val="0"/>
                </a:spcBef>
                <a:buFontTx/>
                <a:buNone/>
              </a:pPr>
              <a:t>25</a:t>
            </a:fld>
            <a:endParaRPr lang="en-US" altLang="en-US" sz="1200" b="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March 2018 meeting [doc: IEEE 802.11-18/607r1] and teleconference calls [doc: IEEE 802.11-18/653r1]</a:t>
            </a:r>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891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FBCA5AE-B283-44A5-90D0-A06C9F590448}" type="slidenum">
              <a:rPr lang="en-US" altLang="en-US" sz="1200" b="0" smtClean="0"/>
              <a:pPr>
                <a:spcBef>
                  <a:spcPct val="0"/>
                </a:spcBef>
                <a:buFontTx/>
                <a:buNone/>
              </a:pPr>
              <a:t>26</a:t>
            </a:fld>
            <a:endParaRPr lang="en-US" altLang="en-US" sz="1200" b="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lstStyle/>
          <a:p>
            <a:r>
              <a:rPr lang="en-US" altLang="en-US" smtClean="0"/>
              <a:t>TGba Documents Review and Approval</a:t>
            </a:r>
          </a:p>
        </p:txBody>
      </p:sp>
      <p:sp>
        <p:nvSpPr>
          <p:cNvPr id="39939" name="Content Placeholder 2"/>
          <p:cNvSpPr>
            <a:spLocks noGrp="1"/>
          </p:cNvSpPr>
          <p:nvPr>
            <p:ph idx="1"/>
          </p:nvPr>
        </p:nvSpPr>
        <p:spPr/>
        <p:txBody>
          <a:bodyPr/>
          <a:lstStyle/>
          <a:p>
            <a:r>
              <a:rPr lang="en-US" altLang="en-US" dirty="0" smtClean="0"/>
              <a:t>TGba Spec Framework Document (Po-Kai Huang)</a:t>
            </a:r>
          </a:p>
          <a:p>
            <a:endParaRPr lang="en-US" altLang="en-US" dirty="0" smtClean="0"/>
          </a:p>
          <a:p>
            <a:endParaRPr lang="en-US" altLang="en-US" dirty="0"/>
          </a:p>
          <a:p>
            <a:endParaRPr lang="en-US" altLang="en-US" dirty="0" smtClean="0"/>
          </a:p>
          <a:p>
            <a:r>
              <a:rPr lang="en-US" altLang="en-US" dirty="0" err="1" smtClean="0"/>
              <a:t>TGba</a:t>
            </a:r>
            <a:r>
              <a:rPr lang="en-US" altLang="en-US" dirty="0" smtClean="0"/>
              <a:t> D0.2 (Po-Kai Huang)</a:t>
            </a:r>
          </a:p>
          <a:p>
            <a:pPr marL="0" indent="0">
              <a:buNone/>
            </a:pPr>
            <a:r>
              <a:rPr lang="en-US" altLang="en-US" dirty="0" smtClean="0"/>
              <a:t> </a:t>
            </a:r>
          </a:p>
          <a:p>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399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24ECCC3-D7AD-4801-A458-20E01E3620CB}" type="slidenum">
              <a:rPr lang="en-US" altLang="en-US" sz="1200" b="0" smtClean="0"/>
              <a:pPr>
                <a:spcBef>
                  <a:spcPct val="0"/>
                </a:spcBef>
                <a:buFontTx/>
                <a:buNone/>
              </a:pPr>
              <a:t>27</a:t>
            </a:fld>
            <a:endParaRPr lang="en-US" altLang="en-US" sz="1200" b="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Closing </a:t>
            </a:r>
            <a:r>
              <a:rPr lang="en-US" dirty="0" err="1" smtClean="0"/>
              <a:t>TGba</a:t>
            </a:r>
            <a:r>
              <a:rPr lang="en-US" dirty="0" smtClean="0"/>
              <a:t> SFD</a:t>
            </a:r>
            <a:endParaRPr lang="en-US" dirty="0"/>
          </a:p>
        </p:txBody>
      </p:sp>
      <p:sp>
        <p:nvSpPr>
          <p:cNvPr id="3" name="Content Placeholder 2"/>
          <p:cNvSpPr>
            <a:spLocks noGrp="1"/>
          </p:cNvSpPr>
          <p:nvPr>
            <p:ph idx="1"/>
          </p:nvPr>
        </p:nvSpPr>
        <p:spPr>
          <a:xfrm>
            <a:off x="685800" y="1752600"/>
            <a:ext cx="7772400" cy="4494213"/>
          </a:xfrm>
        </p:spPr>
        <p:txBody>
          <a:bodyPr/>
          <a:lstStyle/>
          <a:p>
            <a:r>
              <a:rPr lang="en-US" sz="2000" dirty="0" smtClean="0"/>
              <a:t>In the last F2F meeting, </a:t>
            </a:r>
            <a:r>
              <a:rPr lang="en-US" sz="2000" dirty="0" err="1" smtClean="0"/>
              <a:t>TGba</a:t>
            </a:r>
            <a:r>
              <a:rPr lang="en-US" sz="2000" dirty="0" smtClean="0"/>
              <a:t> had discussion on closing the </a:t>
            </a:r>
            <a:r>
              <a:rPr lang="en-US" sz="2000" dirty="0" err="1" smtClean="0"/>
              <a:t>TGba</a:t>
            </a:r>
            <a:r>
              <a:rPr lang="en-US" sz="2000" dirty="0" smtClean="0"/>
              <a:t> SFD in this meeting (11-18/575r1)</a:t>
            </a:r>
          </a:p>
          <a:p>
            <a:r>
              <a:rPr lang="en-US" sz="2000" dirty="0" smtClean="0"/>
              <a:t>To meet the </a:t>
            </a:r>
            <a:r>
              <a:rPr lang="en-US" sz="2000" dirty="0" err="1" smtClean="0"/>
              <a:t>TGba</a:t>
            </a:r>
            <a:r>
              <a:rPr lang="en-US" sz="2000" dirty="0" smtClean="0"/>
              <a:t> timeline, it was suggested to close the SFD during the May 2018 meeting so that the group can focus on producing </a:t>
            </a:r>
            <a:r>
              <a:rPr lang="en-US" sz="2000" dirty="0" err="1" smtClean="0"/>
              <a:t>TGba</a:t>
            </a:r>
            <a:r>
              <a:rPr lang="en-US" sz="2000" dirty="0" smtClean="0"/>
              <a:t> D1.0</a:t>
            </a:r>
          </a:p>
          <a:p>
            <a:endParaRPr lang="en-US" sz="2000" dirty="0" smtClean="0"/>
          </a:p>
          <a:p>
            <a:r>
              <a:rPr lang="en-US" sz="2000" dirty="0" smtClean="0"/>
              <a:t>Straw Poll:</a:t>
            </a:r>
          </a:p>
          <a:p>
            <a:pPr lvl="1"/>
            <a:r>
              <a:rPr lang="en-US" sz="1800" dirty="0" smtClean="0"/>
              <a:t>Do you agree to close the </a:t>
            </a:r>
            <a:r>
              <a:rPr lang="en-US" sz="1800" dirty="0" err="1" smtClean="0"/>
              <a:t>TGba</a:t>
            </a:r>
            <a:r>
              <a:rPr lang="en-US" sz="1800" dirty="0" smtClean="0"/>
              <a:t> SFD?</a:t>
            </a:r>
          </a:p>
          <a:p>
            <a:pPr lvl="1"/>
            <a:r>
              <a:rPr lang="en-US" sz="1800" dirty="0" smtClean="0"/>
              <a:t>Y/N/A: </a:t>
            </a:r>
          </a:p>
          <a:p>
            <a:r>
              <a:rPr lang="en-US" sz="2000" dirty="0" smtClean="0"/>
              <a:t>Motion:</a:t>
            </a:r>
          </a:p>
          <a:p>
            <a:pPr lvl="1"/>
            <a:r>
              <a:rPr lang="en-US" sz="1800" dirty="0" smtClean="0"/>
              <a:t>Move to close the </a:t>
            </a:r>
            <a:r>
              <a:rPr lang="en-US" sz="1800" dirty="0" err="1" smtClean="0"/>
              <a:t>TGba</a:t>
            </a:r>
            <a:r>
              <a:rPr lang="en-US" sz="1800" dirty="0"/>
              <a:t> </a:t>
            </a:r>
            <a:r>
              <a:rPr lang="en-US" sz="1800" dirty="0" smtClean="0"/>
              <a:t>SFD and have the 11-17/575r11 as the final revision of the </a:t>
            </a:r>
            <a:r>
              <a:rPr lang="en-US" sz="1800" dirty="0" err="1" smtClean="0"/>
              <a:t>TGba</a:t>
            </a:r>
            <a:r>
              <a:rPr lang="en-US" sz="1800" dirty="0" smtClean="0"/>
              <a:t> SFD.</a:t>
            </a:r>
          </a:p>
          <a:p>
            <a:pPr lvl="2"/>
            <a:r>
              <a:rPr lang="en-US" sz="1600" dirty="0" smtClean="0"/>
              <a:t>Mover: Po-Kai Huang, Second: </a:t>
            </a:r>
            <a:r>
              <a:rPr lang="en-US" sz="1600" dirty="0" err="1" smtClean="0"/>
              <a:t>Jianhan</a:t>
            </a:r>
            <a:r>
              <a:rPr lang="en-US" sz="1600" dirty="0" smtClean="0"/>
              <a:t> Liu</a:t>
            </a:r>
          </a:p>
          <a:p>
            <a:pPr lvl="2"/>
            <a:r>
              <a:rPr lang="en-US" sz="1600" dirty="0" smtClean="0"/>
              <a:t>Y/N/A: </a:t>
            </a:r>
            <a:endParaRPr lang="en-US" sz="1600" dirty="0"/>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28</a:t>
            </a:fld>
            <a:endParaRPr lang="en-US" altLang="en-US"/>
          </a:p>
        </p:txBody>
      </p:sp>
    </p:spTree>
    <p:extLst>
      <p:ext uri="{BB962C8B-B14F-4D97-AF65-F5344CB8AC3E}">
        <p14:creationId xmlns:p14="http://schemas.microsoft.com/office/powerpoint/2010/main" val="23851630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lstStyle/>
          <a:p>
            <a:r>
              <a:rPr lang="en-US" altLang="en-US" smtClean="0"/>
              <a:t>Presentations</a:t>
            </a:r>
          </a:p>
        </p:txBody>
      </p:sp>
      <p:sp>
        <p:nvSpPr>
          <p:cNvPr id="40963" name="Content Placeholder 1"/>
          <p:cNvSpPr>
            <a:spLocks noGrp="1"/>
          </p:cNvSpPr>
          <p:nvPr>
            <p:ph idx="1"/>
          </p:nvPr>
        </p:nvSpPr>
        <p:spPr/>
        <p:txBody>
          <a:bodyPr/>
          <a:lstStyle/>
          <a:p>
            <a:endParaRPr lang="en-US" altLang="en-US" dirty="0" smtClean="0"/>
          </a:p>
        </p:txBody>
      </p:sp>
      <p:sp>
        <p:nvSpPr>
          <p:cNvPr id="3" name="Date Placeholder 2"/>
          <p:cNvSpPr>
            <a:spLocks noGrp="1"/>
          </p:cNvSpPr>
          <p:nvPr>
            <p:ph type="dt" sz="quarter"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4096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20FE141-CD17-49BF-B1E6-C5C58C81D9FB}" type="slidenum">
              <a:rPr lang="en-US" altLang="en-US" sz="1200" b="0" smtClean="0"/>
              <a:pPr>
                <a:spcBef>
                  <a:spcPct val="0"/>
                </a:spcBef>
                <a:buFontTx/>
                <a:buNone/>
              </a:pPr>
              <a:t>29</a:t>
            </a:fld>
            <a:endParaRPr lang="en-US" altLang="en-US" sz="1200" b="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May 2018 session</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717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1D07826-354B-4CAC-A364-D4170821854F}" type="slidenum">
              <a:rPr lang="en-US" altLang="en-US" sz="1200" b="0" smtClean="0"/>
              <a:pPr>
                <a:spcBef>
                  <a:spcPct val="0"/>
                </a:spcBef>
                <a:buFontTx/>
                <a:buNone/>
              </a:pPr>
              <a:t>3</a:t>
            </a:fld>
            <a:endParaRPr lang="en-US" altLang="en-US" sz="1200" b="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Vice-Chair Election and Secretary Confirmation</a:t>
            </a:r>
            <a:endParaRPr lang="en-US" dirty="0"/>
          </a:p>
        </p:txBody>
      </p:sp>
      <p:sp>
        <p:nvSpPr>
          <p:cNvPr id="3" name="Content Placeholder 2"/>
          <p:cNvSpPr>
            <a:spLocks noGrp="1"/>
          </p:cNvSpPr>
          <p:nvPr>
            <p:ph idx="1"/>
          </p:nvPr>
        </p:nvSpPr>
        <p:spPr>
          <a:xfrm>
            <a:off x="685800" y="1828799"/>
            <a:ext cx="7772400" cy="4646613"/>
          </a:xfrm>
        </p:spPr>
        <p:txBody>
          <a:bodyPr/>
          <a:lstStyle/>
          <a:p>
            <a:r>
              <a:rPr lang="en-US" sz="1600" dirty="0" smtClean="0"/>
              <a:t>Vice-chair candidates</a:t>
            </a:r>
          </a:p>
          <a:p>
            <a:pPr lvl="1"/>
            <a:r>
              <a:rPr lang="en-US" sz="1400" dirty="0" smtClean="0"/>
              <a:t>1</a:t>
            </a:r>
            <a:r>
              <a:rPr lang="en-US" sz="1400" baseline="30000" dirty="0" smtClean="0"/>
              <a:t>st</a:t>
            </a:r>
            <a:r>
              <a:rPr lang="en-US" sz="1400" dirty="0" smtClean="0"/>
              <a:t> Vice-chair: </a:t>
            </a:r>
            <a:r>
              <a:rPr lang="en-US" sz="1400" dirty="0" err="1" smtClean="0"/>
              <a:t>Yunsong</a:t>
            </a:r>
            <a:r>
              <a:rPr lang="en-US" sz="1400" dirty="0" smtClean="0"/>
              <a:t> Yang (Huawei)</a:t>
            </a:r>
          </a:p>
          <a:p>
            <a:pPr lvl="1"/>
            <a:r>
              <a:rPr lang="en-US" sz="1400" dirty="0" smtClean="0"/>
              <a:t>2</a:t>
            </a:r>
            <a:r>
              <a:rPr lang="en-US" sz="1400" baseline="30000" dirty="0" smtClean="0"/>
              <a:t>nd</a:t>
            </a:r>
            <a:r>
              <a:rPr lang="en-US" sz="1400" dirty="0" smtClean="0"/>
              <a:t> Vice-chair: </a:t>
            </a:r>
            <a:r>
              <a:rPr lang="en-US" sz="1400" dirty="0" err="1" smtClean="0"/>
              <a:t>Eunsung</a:t>
            </a:r>
            <a:r>
              <a:rPr lang="en-US" sz="1400" dirty="0" smtClean="0"/>
              <a:t> Park (LGE)</a:t>
            </a:r>
            <a:endParaRPr lang="en-US" sz="1400" dirty="0"/>
          </a:p>
          <a:p>
            <a:r>
              <a:rPr lang="en-US" sz="1600" dirty="0" smtClean="0"/>
              <a:t>Secretary</a:t>
            </a:r>
          </a:p>
          <a:p>
            <a:pPr lvl="1"/>
            <a:r>
              <a:rPr lang="en-US" sz="1400" dirty="0" smtClean="0"/>
              <a:t>Leif </a:t>
            </a:r>
            <a:r>
              <a:rPr lang="en-US" sz="1400" dirty="0" err="1" smtClean="0"/>
              <a:t>Wilhelmsson</a:t>
            </a:r>
            <a:r>
              <a:rPr lang="en-US" sz="1400" dirty="0" smtClean="0"/>
              <a:t> (Ericsson)</a:t>
            </a:r>
            <a:endParaRPr lang="en-US" sz="1400" dirty="0"/>
          </a:p>
          <a:p>
            <a:r>
              <a:rPr lang="en-US" sz="1600" dirty="0" smtClean="0"/>
              <a:t>Motion1</a:t>
            </a:r>
          </a:p>
          <a:p>
            <a:pPr lvl="1"/>
            <a:r>
              <a:rPr lang="en-US" sz="1400" dirty="0" smtClean="0"/>
              <a:t>Move to approve </a:t>
            </a:r>
            <a:r>
              <a:rPr lang="en-US" sz="1400" dirty="0" err="1" smtClean="0"/>
              <a:t>Yunsong</a:t>
            </a:r>
            <a:r>
              <a:rPr lang="en-US" sz="1400" dirty="0" smtClean="0"/>
              <a:t> Yang as </a:t>
            </a:r>
            <a:r>
              <a:rPr lang="en-US" sz="1400" dirty="0" err="1" smtClean="0"/>
              <a:t>TGba</a:t>
            </a:r>
            <a:r>
              <a:rPr lang="en-US" sz="1400" dirty="0" smtClean="0"/>
              <a:t> 1</a:t>
            </a:r>
            <a:r>
              <a:rPr lang="en-US" sz="1400" baseline="30000" dirty="0" smtClean="0"/>
              <a:t>st</a:t>
            </a:r>
            <a:r>
              <a:rPr lang="en-US" sz="1400" dirty="0" smtClean="0"/>
              <a:t> Vice-chair.</a:t>
            </a:r>
          </a:p>
          <a:p>
            <a:pPr lvl="1"/>
            <a:r>
              <a:rPr lang="en-US" sz="1400" dirty="0" smtClean="0"/>
              <a:t>Move: </a:t>
            </a:r>
            <a:r>
              <a:rPr lang="en-US" sz="1400" dirty="0" err="1" smtClean="0"/>
              <a:t>Eunsung</a:t>
            </a:r>
            <a:r>
              <a:rPr lang="en-US" sz="1400" dirty="0" smtClean="0"/>
              <a:t> Park</a:t>
            </a:r>
          </a:p>
          <a:p>
            <a:pPr lvl="1"/>
            <a:r>
              <a:rPr lang="en-US" sz="1400" dirty="0" smtClean="0"/>
              <a:t>Second: </a:t>
            </a:r>
            <a:r>
              <a:rPr lang="en-US" sz="1400" dirty="0" err="1" smtClean="0"/>
              <a:t>Rojan</a:t>
            </a:r>
            <a:r>
              <a:rPr lang="en-US" sz="1400" dirty="0" smtClean="0"/>
              <a:t> </a:t>
            </a:r>
            <a:r>
              <a:rPr lang="en-US" sz="1400" dirty="0" err="1" smtClean="0"/>
              <a:t>Chitrakar</a:t>
            </a:r>
            <a:endParaRPr lang="en-US" sz="1400" dirty="0" smtClean="0"/>
          </a:p>
          <a:p>
            <a:r>
              <a:rPr lang="en-US" sz="1600" dirty="0" smtClean="0"/>
              <a:t>Motion2</a:t>
            </a:r>
            <a:endParaRPr lang="en-US" sz="1600" dirty="0"/>
          </a:p>
          <a:p>
            <a:pPr lvl="1"/>
            <a:r>
              <a:rPr lang="en-US" sz="1400" dirty="0"/>
              <a:t>Move to approve </a:t>
            </a:r>
            <a:r>
              <a:rPr lang="en-US" sz="1400" dirty="0" err="1" smtClean="0"/>
              <a:t>Eunsung</a:t>
            </a:r>
            <a:r>
              <a:rPr lang="en-US" sz="1400" dirty="0" smtClean="0"/>
              <a:t> Park </a:t>
            </a:r>
            <a:r>
              <a:rPr lang="en-US" sz="1400" dirty="0"/>
              <a:t>as </a:t>
            </a:r>
            <a:r>
              <a:rPr lang="en-US" sz="1400" dirty="0" err="1"/>
              <a:t>TGba</a:t>
            </a:r>
            <a:r>
              <a:rPr lang="en-US" sz="1400" dirty="0"/>
              <a:t> </a:t>
            </a:r>
            <a:r>
              <a:rPr lang="en-US" sz="1400" dirty="0" smtClean="0"/>
              <a:t>2nd </a:t>
            </a:r>
            <a:r>
              <a:rPr lang="en-US" sz="1400" dirty="0"/>
              <a:t>Vice-chair.</a:t>
            </a:r>
          </a:p>
          <a:p>
            <a:pPr lvl="1"/>
            <a:r>
              <a:rPr lang="en-US" sz="1400" dirty="0"/>
              <a:t>Move: </a:t>
            </a:r>
            <a:r>
              <a:rPr lang="en-US" sz="1400" dirty="0" err="1" smtClean="0"/>
              <a:t>Yunsong</a:t>
            </a:r>
            <a:r>
              <a:rPr lang="en-US" sz="1400" dirty="0" smtClean="0"/>
              <a:t> Yang</a:t>
            </a:r>
            <a:endParaRPr lang="en-US" sz="1400" dirty="0"/>
          </a:p>
          <a:p>
            <a:pPr lvl="1"/>
            <a:r>
              <a:rPr lang="en-US" sz="1400" dirty="0"/>
              <a:t>Second: </a:t>
            </a:r>
            <a:r>
              <a:rPr lang="en-US" sz="1400" dirty="0" smtClean="0"/>
              <a:t>Alfred </a:t>
            </a:r>
            <a:r>
              <a:rPr lang="en-US" sz="1400" dirty="0" err="1" smtClean="0"/>
              <a:t>Asterjadhi</a:t>
            </a:r>
            <a:endParaRPr lang="en-US" sz="1400" dirty="0"/>
          </a:p>
          <a:p>
            <a:r>
              <a:rPr lang="en-US" sz="1600" dirty="0" smtClean="0"/>
              <a:t>Motion3</a:t>
            </a:r>
            <a:endParaRPr lang="en-US" sz="1600" dirty="0"/>
          </a:p>
          <a:p>
            <a:pPr lvl="1"/>
            <a:r>
              <a:rPr lang="en-US" sz="1400" dirty="0"/>
              <a:t>Move to approve </a:t>
            </a:r>
            <a:r>
              <a:rPr lang="en-US" sz="1400" dirty="0" smtClean="0"/>
              <a:t>Leif </a:t>
            </a:r>
            <a:r>
              <a:rPr lang="en-US" sz="1400" dirty="0" err="1" smtClean="0"/>
              <a:t>Wilhelmsson</a:t>
            </a:r>
            <a:r>
              <a:rPr lang="en-US" sz="1400" dirty="0" smtClean="0"/>
              <a:t> </a:t>
            </a:r>
            <a:r>
              <a:rPr lang="en-US" sz="1400" dirty="0"/>
              <a:t>as </a:t>
            </a:r>
            <a:r>
              <a:rPr lang="en-US" sz="1400" dirty="0" err="1"/>
              <a:t>TGba</a:t>
            </a:r>
            <a:r>
              <a:rPr lang="en-US" sz="1400" dirty="0"/>
              <a:t> </a:t>
            </a:r>
            <a:r>
              <a:rPr lang="en-US" sz="1400" dirty="0" smtClean="0"/>
              <a:t>Secretary.</a:t>
            </a:r>
            <a:endParaRPr lang="en-US" sz="1400" dirty="0"/>
          </a:p>
          <a:p>
            <a:pPr lvl="1"/>
            <a:r>
              <a:rPr lang="en-US" sz="1400" dirty="0"/>
              <a:t>Move: </a:t>
            </a:r>
            <a:r>
              <a:rPr lang="en-US" sz="1400" dirty="0" smtClean="0"/>
              <a:t>Steve </a:t>
            </a:r>
            <a:r>
              <a:rPr lang="en-US" sz="1400" dirty="0" err="1" smtClean="0"/>
              <a:t>Shellhammer</a:t>
            </a:r>
            <a:endParaRPr lang="en-US" sz="1400" dirty="0"/>
          </a:p>
          <a:p>
            <a:pPr lvl="1"/>
            <a:r>
              <a:rPr lang="en-US" sz="1400" dirty="0"/>
              <a:t>Second</a:t>
            </a:r>
            <a:r>
              <a:rPr lang="en-US" sz="1400" dirty="0" smtClean="0"/>
              <a:t>: </a:t>
            </a:r>
            <a:r>
              <a:rPr lang="en-US" sz="1400" dirty="0" err="1" smtClean="0"/>
              <a:t>Yunsong</a:t>
            </a:r>
            <a:r>
              <a:rPr lang="en-US" sz="1400" dirty="0" smtClean="0"/>
              <a:t> Yang</a:t>
            </a:r>
            <a:endParaRPr lang="en-US" sz="1400" dirty="0"/>
          </a:p>
          <a:p>
            <a:endParaRPr lang="en-US" sz="1600" dirty="0" smtClean="0"/>
          </a:p>
          <a:p>
            <a:pPr lvl="1"/>
            <a:endParaRPr lang="en-US" sz="1400" dirty="0" smtClean="0"/>
          </a:p>
          <a:p>
            <a:pPr lvl="1"/>
            <a:endParaRPr lang="en-US" sz="1400" dirty="0" smtClean="0"/>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30</a:t>
            </a:fld>
            <a:endParaRPr lang="en-US" altLang="en-US"/>
          </a:p>
        </p:txBody>
      </p:sp>
    </p:spTree>
    <p:extLst>
      <p:ext uri="{BB962C8B-B14F-4D97-AF65-F5344CB8AC3E}">
        <p14:creationId xmlns:p14="http://schemas.microsoft.com/office/powerpoint/2010/main" val="1079010620"/>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smtClean="0"/>
              <a:t>Motions (Thursday </a:t>
            </a:r>
            <a:r>
              <a:rPr lang="en-US" altLang="en-US" dirty="0" smtClean="0"/>
              <a:t>PM1</a:t>
            </a:r>
            <a:r>
              <a:rPr lang="en-US" altLang="en-US" dirty="0" smtClean="0"/>
              <a:t>)</a:t>
            </a:r>
            <a:endParaRPr lang="en-US" altLang="en-US" dirty="0" smtClean="0"/>
          </a:p>
        </p:txBody>
      </p:sp>
      <p:sp>
        <p:nvSpPr>
          <p:cNvPr id="2" name="Content Placeholder 1"/>
          <p:cNvSpPr>
            <a:spLocks noGrp="1"/>
          </p:cNvSpPr>
          <p:nvPr>
            <p:ph sz="half" idx="1"/>
          </p:nvPr>
        </p:nvSpPr>
        <p:spPr>
          <a:xfrm>
            <a:off x="685800" y="1752600"/>
            <a:ext cx="2819400" cy="4343400"/>
          </a:xfrm>
        </p:spPr>
        <p:txBody>
          <a:bodyPr/>
          <a:lstStyle/>
          <a:p>
            <a:pPr>
              <a:buFont typeface="Arial" panose="020B0604020202020204" pitchFamily="34" charset="0"/>
              <a:buChar char="•"/>
            </a:pPr>
            <a:r>
              <a:rPr lang="en-US" sz="1800" dirty="0" smtClean="0"/>
              <a:t>PHY</a:t>
            </a:r>
            <a:r>
              <a:rPr lang="en-US" sz="1800" b="0" dirty="0"/>
              <a:t>:</a:t>
            </a:r>
          </a:p>
          <a:p>
            <a:pPr>
              <a:buFont typeface="+mj-lt"/>
              <a:buAutoNum type="arabicPeriod"/>
            </a:pPr>
            <a:r>
              <a:rPr lang="en-US" sz="1800" b="0" dirty="0" err="1" smtClean="0">
                <a:solidFill>
                  <a:srgbClr val="00B050"/>
                </a:solidFill>
              </a:rPr>
              <a:t>Junghoon</a:t>
            </a:r>
            <a:r>
              <a:rPr lang="en-US" sz="1800" b="0" dirty="0" smtClean="0">
                <a:solidFill>
                  <a:srgbClr val="00B050"/>
                </a:solidFill>
              </a:rPr>
              <a:t> (</a:t>
            </a:r>
            <a:r>
              <a:rPr lang="en-US" sz="1800" b="0" dirty="0" smtClean="0">
                <a:solidFill>
                  <a:srgbClr val="00B050"/>
                </a:solidFill>
              </a:rPr>
              <a:t>18/0961r0)</a:t>
            </a:r>
            <a:endParaRPr lang="en-US" sz="1800" b="0" dirty="0" smtClean="0">
              <a:solidFill>
                <a:srgbClr val="00B050"/>
              </a:solidFill>
            </a:endParaRPr>
          </a:p>
          <a:p>
            <a:pPr>
              <a:buFont typeface="+mj-lt"/>
              <a:buAutoNum type="arabicPeriod"/>
            </a:pPr>
            <a:r>
              <a:rPr lang="en-US" sz="1800" b="0" dirty="0" smtClean="0">
                <a:solidFill>
                  <a:srgbClr val="00B050"/>
                </a:solidFill>
              </a:rPr>
              <a:t>Steve (</a:t>
            </a:r>
            <a:r>
              <a:rPr lang="en-US" sz="1800" b="0" dirty="0" smtClean="0">
                <a:solidFill>
                  <a:srgbClr val="00B050"/>
                </a:solidFill>
              </a:rPr>
              <a:t>802.11-18/967)</a:t>
            </a:r>
          </a:p>
          <a:p>
            <a:pPr>
              <a:buFont typeface="+mj-lt"/>
              <a:buAutoNum type="arabicPeriod"/>
            </a:pPr>
            <a:r>
              <a:rPr lang="en-US" sz="1800" b="0" dirty="0" err="1" smtClean="0">
                <a:solidFill>
                  <a:srgbClr val="00B050"/>
                </a:solidFill>
              </a:rPr>
              <a:t>Jianhan</a:t>
            </a:r>
            <a:r>
              <a:rPr lang="en-US" sz="1800" b="0" dirty="0" smtClean="0">
                <a:solidFill>
                  <a:srgbClr val="00B050"/>
                </a:solidFill>
              </a:rPr>
              <a:t> (18/969r0)</a:t>
            </a:r>
          </a:p>
          <a:p>
            <a:pPr>
              <a:buFont typeface="+mj-lt"/>
              <a:buAutoNum type="arabicPeriod"/>
            </a:pPr>
            <a:r>
              <a:rPr lang="en-US" sz="1800" b="0" dirty="0" err="1" smtClean="0">
                <a:solidFill>
                  <a:srgbClr val="00B050"/>
                </a:solidFill>
              </a:rPr>
              <a:t>Dongguk</a:t>
            </a:r>
            <a:r>
              <a:rPr lang="en-US" sz="1800" b="0" dirty="0" smtClean="0">
                <a:solidFill>
                  <a:srgbClr val="00B050"/>
                </a:solidFill>
              </a:rPr>
              <a:t> (18-0953, </a:t>
            </a:r>
            <a:r>
              <a:rPr lang="en-US" sz="1800" b="0" dirty="0">
                <a:solidFill>
                  <a:srgbClr val="00B050"/>
                </a:solidFill>
              </a:rPr>
              <a:t>18-0762-01</a:t>
            </a:r>
            <a:r>
              <a:rPr lang="en-US" sz="1800" b="0" dirty="0" smtClean="0">
                <a:solidFill>
                  <a:srgbClr val="00B050"/>
                </a:solidFill>
              </a:rPr>
              <a:t>)</a:t>
            </a:r>
          </a:p>
          <a:p>
            <a:pPr>
              <a:buFont typeface="+mj-lt"/>
              <a:buAutoNum type="arabicPeriod"/>
            </a:pPr>
            <a:r>
              <a:rPr lang="en-US" sz="1800" b="0" dirty="0" smtClean="0">
                <a:solidFill>
                  <a:srgbClr val="00B050"/>
                </a:solidFill>
              </a:rPr>
              <a:t>Leif (</a:t>
            </a:r>
            <a:r>
              <a:rPr lang="en-US" sz="1800" b="0" dirty="0" smtClean="0">
                <a:solidFill>
                  <a:srgbClr val="00B050"/>
                </a:solidFill>
              </a:rPr>
              <a:t>18/0854r2)</a:t>
            </a:r>
            <a:endParaRPr lang="en-US" sz="1800" b="0" dirty="0">
              <a:solidFill>
                <a:srgbClr val="00B050"/>
              </a:solidFill>
            </a:endParaRPr>
          </a:p>
        </p:txBody>
      </p:sp>
      <p:sp>
        <p:nvSpPr>
          <p:cNvPr id="5" name="Content Placeholder 4"/>
          <p:cNvSpPr>
            <a:spLocks noGrp="1"/>
          </p:cNvSpPr>
          <p:nvPr>
            <p:ph sz="half" idx="2"/>
          </p:nvPr>
        </p:nvSpPr>
        <p:spPr>
          <a:xfrm>
            <a:off x="3581400" y="1787524"/>
            <a:ext cx="4267200" cy="4687889"/>
          </a:xfrm>
        </p:spPr>
        <p:txBody>
          <a:bodyPr/>
          <a:lstStyle/>
          <a:p>
            <a:pPr>
              <a:buFont typeface="Arial" panose="020B0604020202020204" pitchFamily="34" charset="0"/>
              <a:buChar char="•"/>
            </a:pPr>
            <a:r>
              <a:rPr lang="en-US" sz="1800" dirty="0"/>
              <a:t>MAC</a:t>
            </a:r>
            <a:r>
              <a:rPr lang="en-US" sz="1800" b="0" dirty="0" smtClean="0"/>
              <a:t>:</a:t>
            </a:r>
          </a:p>
          <a:p>
            <a:pPr>
              <a:buFont typeface="+mj-lt"/>
              <a:buAutoNum type="arabicPeriod"/>
            </a:pPr>
            <a:r>
              <a:rPr lang="en-US" sz="1800" b="0" dirty="0" err="1" smtClean="0">
                <a:solidFill>
                  <a:srgbClr val="00B050"/>
                </a:solidFill>
              </a:rPr>
              <a:t>Guoquing</a:t>
            </a:r>
            <a:r>
              <a:rPr lang="en-US" sz="1800" b="0" dirty="0" smtClean="0">
                <a:solidFill>
                  <a:srgbClr val="00B050"/>
                </a:solidFill>
              </a:rPr>
              <a:t> (</a:t>
            </a:r>
            <a:r>
              <a:rPr lang="en-US" sz="1800" b="0" dirty="0">
                <a:solidFill>
                  <a:srgbClr val="00B050"/>
                </a:solidFill>
              </a:rPr>
              <a:t> #</a:t>
            </a:r>
            <a:r>
              <a:rPr lang="en-US" sz="1800" b="0" dirty="0" smtClean="0">
                <a:solidFill>
                  <a:srgbClr val="00B050"/>
                </a:solidFill>
              </a:rPr>
              <a:t>863r3,#748r2)</a:t>
            </a:r>
          </a:p>
          <a:p>
            <a:pPr>
              <a:buFont typeface="+mj-lt"/>
              <a:buAutoNum type="arabicPeriod"/>
            </a:pPr>
            <a:r>
              <a:rPr lang="en-US" sz="1800" b="0" dirty="0" smtClean="0">
                <a:solidFill>
                  <a:srgbClr val="00B050"/>
                </a:solidFill>
              </a:rPr>
              <a:t>Ming (18-0965)</a:t>
            </a:r>
          </a:p>
          <a:p>
            <a:pPr>
              <a:buFont typeface="+mj-lt"/>
              <a:buAutoNum type="arabicPeriod"/>
            </a:pPr>
            <a:r>
              <a:rPr lang="en-US" sz="1800" b="0" dirty="0" smtClean="0">
                <a:solidFill>
                  <a:srgbClr val="00B050"/>
                </a:solidFill>
              </a:rPr>
              <a:t>Lei (</a:t>
            </a:r>
            <a:r>
              <a:rPr lang="en-US" sz="1800" b="0" dirty="0" smtClean="0">
                <a:solidFill>
                  <a:srgbClr val="00B050"/>
                </a:solidFill>
              </a:rPr>
              <a:t>18/804r3)</a:t>
            </a:r>
          </a:p>
          <a:p>
            <a:pPr>
              <a:buFont typeface="+mj-lt"/>
              <a:buAutoNum type="arabicPeriod"/>
            </a:pPr>
            <a:r>
              <a:rPr lang="en-US" sz="1800" b="0" dirty="0" err="1" smtClean="0">
                <a:solidFill>
                  <a:srgbClr val="00B050"/>
                </a:solidFill>
              </a:rPr>
              <a:t>Suhwook</a:t>
            </a:r>
            <a:r>
              <a:rPr lang="en-US" sz="1800" b="0" dirty="0" smtClean="0">
                <a:solidFill>
                  <a:srgbClr val="00B050"/>
                </a:solidFill>
              </a:rPr>
              <a:t> (</a:t>
            </a:r>
            <a:r>
              <a:rPr lang="en-US" sz="1800" b="0" dirty="0">
                <a:solidFill>
                  <a:srgbClr val="00B050"/>
                </a:solidFill>
              </a:rPr>
              <a:t>DCN: </a:t>
            </a:r>
            <a:r>
              <a:rPr lang="en-US" sz="1800" b="0" dirty="0" smtClean="0">
                <a:solidFill>
                  <a:srgbClr val="00B050"/>
                </a:solidFill>
              </a:rPr>
              <a:t>837r4)</a:t>
            </a:r>
          </a:p>
          <a:p>
            <a:pPr>
              <a:buFont typeface="+mj-lt"/>
              <a:buAutoNum type="arabicPeriod"/>
            </a:pPr>
            <a:r>
              <a:rPr lang="en-US" sz="1800" b="0" dirty="0" err="1" smtClean="0">
                <a:solidFill>
                  <a:srgbClr val="00B050"/>
                </a:solidFill>
              </a:rPr>
              <a:t>Xiaofei</a:t>
            </a:r>
            <a:r>
              <a:rPr lang="en-US" sz="1800" b="0" dirty="0" smtClean="0">
                <a:solidFill>
                  <a:srgbClr val="00B050"/>
                </a:solidFill>
              </a:rPr>
              <a:t> (</a:t>
            </a:r>
            <a:r>
              <a:rPr lang="en-US" sz="1800" b="0" dirty="0" smtClean="0">
                <a:solidFill>
                  <a:srgbClr val="00B050"/>
                </a:solidFill>
              </a:rPr>
              <a:t>18/962r4)</a:t>
            </a:r>
          </a:p>
          <a:p>
            <a:pPr>
              <a:buFont typeface="+mj-lt"/>
              <a:buAutoNum type="arabicPeriod"/>
            </a:pPr>
            <a:r>
              <a:rPr lang="en-US" sz="1800" b="0" dirty="0" smtClean="0">
                <a:solidFill>
                  <a:srgbClr val="00B050"/>
                </a:solidFill>
              </a:rPr>
              <a:t>Po-Kai (18/970r0)</a:t>
            </a:r>
          </a:p>
          <a:p>
            <a:pPr>
              <a:buFont typeface="+mj-lt"/>
              <a:buAutoNum type="arabicPeriod"/>
            </a:pPr>
            <a:r>
              <a:rPr lang="en-US" sz="1800" b="0" dirty="0" err="1" smtClean="0">
                <a:solidFill>
                  <a:srgbClr val="00B050"/>
                </a:solidFill>
              </a:rPr>
              <a:t>Yongho</a:t>
            </a:r>
            <a:r>
              <a:rPr lang="en-US" sz="1800" b="0" dirty="0" smtClean="0">
                <a:solidFill>
                  <a:srgbClr val="00B050"/>
                </a:solidFill>
              </a:rPr>
              <a:t> (11/790)</a:t>
            </a:r>
          </a:p>
          <a:p>
            <a:pPr>
              <a:buFont typeface="+mj-lt"/>
              <a:buAutoNum type="arabicPeriod"/>
            </a:pPr>
            <a:r>
              <a:rPr lang="en-US" sz="1800" b="0" dirty="0" smtClean="0">
                <a:solidFill>
                  <a:srgbClr val="00B050"/>
                </a:solidFill>
              </a:rPr>
              <a:t>Alfred (420r2, 834r1, 836r2, 835r2)</a:t>
            </a:r>
          </a:p>
          <a:p>
            <a:pPr>
              <a:buFont typeface="+mj-lt"/>
              <a:buAutoNum type="arabicPeriod"/>
            </a:pPr>
            <a:endParaRPr lang="en-US" sz="1800" b="0" dirty="0"/>
          </a:p>
        </p:txBody>
      </p:sp>
      <p:sp>
        <p:nvSpPr>
          <p:cNvPr id="3" name="Date Placeholder 2"/>
          <p:cNvSpPr>
            <a:spLocks noGrp="1"/>
          </p:cNvSpPr>
          <p:nvPr>
            <p:ph type="dt" sz="half" idx="10"/>
          </p:nvPr>
        </p:nvSpPr>
        <p:spPr/>
        <p:txBody>
          <a:bodyPr/>
          <a:lstStyle/>
          <a:p>
            <a:pPr>
              <a:defRPr/>
            </a:pPr>
            <a:r>
              <a:rPr lang="en-US" smtClean="0"/>
              <a:t>May 2018</a:t>
            </a:r>
            <a:endParaRPr lang="en-US" dirty="0"/>
          </a:p>
        </p:txBody>
      </p:sp>
      <p:sp>
        <p:nvSpPr>
          <p:cNvPr id="4" name="Footer Placeholder 3"/>
          <p:cNvSpPr>
            <a:spLocks noGrp="1"/>
          </p:cNvSpPr>
          <p:nvPr>
            <p:ph type="ftr" sz="quarter" idx="11"/>
          </p:nvPr>
        </p:nvSpPr>
        <p:spPr/>
        <p:txBody>
          <a:bodyPr/>
          <a:lstStyle/>
          <a:p>
            <a:pPr>
              <a:defRPr/>
            </a:pPr>
            <a:r>
              <a:rPr lang="en-US" smtClean="0"/>
              <a:t>Minyoung Park (Samsung)</a:t>
            </a:r>
            <a:endParaRPr lang="en-US"/>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04FF251-AB5B-4EFD-863D-753A5F618222}" type="slidenum">
              <a:rPr lang="en-US" altLang="en-US" sz="1200" b="0" smtClean="0"/>
              <a:pPr>
                <a:spcBef>
                  <a:spcPct val="0"/>
                </a:spcBef>
                <a:buFontTx/>
                <a:buNone/>
              </a:pPr>
              <a:t>31</a:t>
            </a:fld>
            <a:endParaRPr lang="en-US" altLang="en-US" sz="1200" b="0" smtClean="0"/>
          </a:p>
        </p:txBody>
      </p:sp>
    </p:spTree>
    <p:extLst>
      <p:ext uri="{BB962C8B-B14F-4D97-AF65-F5344CB8AC3E}">
        <p14:creationId xmlns:p14="http://schemas.microsoft.com/office/powerpoint/2010/main" val="27156304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200"/>
            <a:ext cx="7772400" cy="4419600"/>
          </a:xfrm>
        </p:spPr>
        <p:txBody>
          <a:bodyPr/>
          <a:lstStyle/>
          <a:p>
            <a:r>
              <a:rPr lang="en-US" altLang="en-US" sz="1600" dirty="0" smtClean="0"/>
              <a:t>2017</a:t>
            </a:r>
          </a:p>
          <a:p>
            <a:pPr lvl="1"/>
            <a:r>
              <a:rPr lang="en-US" altLang="en-US" sz="1600" b="1" dirty="0" smtClean="0"/>
              <a:t>January</a:t>
            </a:r>
            <a:r>
              <a:rPr lang="en-US" altLang="en-US" sz="1600" dirty="0" smtClean="0"/>
              <a:t>: </a:t>
            </a:r>
            <a:r>
              <a:rPr lang="en-US" altLang="en-US" sz="1600" dirty="0" err="1" smtClean="0"/>
              <a:t>TGba</a:t>
            </a:r>
            <a:r>
              <a:rPr lang="en-US" altLang="en-US" sz="1600" dirty="0" smtClean="0"/>
              <a:t> formation meeting</a:t>
            </a:r>
          </a:p>
          <a:p>
            <a:r>
              <a:rPr lang="en-US" altLang="en-US" sz="1600" dirty="0" smtClean="0"/>
              <a:t>2018</a:t>
            </a:r>
          </a:p>
          <a:p>
            <a:pPr lvl="1"/>
            <a:r>
              <a:rPr lang="en-US" altLang="en-US" sz="1600" b="1" dirty="0" smtClean="0"/>
              <a:t>January</a:t>
            </a:r>
            <a:r>
              <a:rPr lang="en-US" altLang="en-US" sz="1600" dirty="0" smtClean="0"/>
              <a:t>: </a:t>
            </a:r>
            <a:r>
              <a:rPr lang="en-US" altLang="en-US" sz="1600" dirty="0" err="1"/>
              <a:t>TGba</a:t>
            </a:r>
            <a:r>
              <a:rPr lang="en-US" altLang="en-US" sz="1600" dirty="0"/>
              <a:t> Draft </a:t>
            </a:r>
            <a:r>
              <a:rPr lang="en-US" altLang="en-US" sz="1600" dirty="0" smtClean="0"/>
              <a:t>0.1</a:t>
            </a:r>
            <a:endParaRPr lang="en-US" altLang="en-US" sz="1600" b="1" dirty="0" smtClean="0"/>
          </a:p>
          <a:p>
            <a:pPr lvl="1"/>
            <a:r>
              <a:rPr lang="en-US" altLang="en-US" sz="1600" b="1" dirty="0" smtClean="0"/>
              <a:t>May</a:t>
            </a:r>
            <a:r>
              <a:rPr lang="en-US" altLang="en-US" sz="1600" dirty="0" smtClean="0"/>
              <a:t>: </a:t>
            </a:r>
            <a:r>
              <a:rPr lang="en-US" altLang="en-US" sz="1600" dirty="0" err="1" smtClean="0"/>
              <a:t>TGba</a:t>
            </a:r>
            <a:r>
              <a:rPr lang="en-US" altLang="en-US" sz="1600" dirty="0" smtClean="0"/>
              <a:t> Draft 1.0</a:t>
            </a:r>
          </a:p>
          <a:p>
            <a:pPr lvl="1"/>
            <a:r>
              <a:rPr lang="en-US" altLang="en-US" sz="1600" b="1" dirty="0" smtClean="0"/>
              <a:t>September</a:t>
            </a:r>
            <a:r>
              <a:rPr lang="en-US" altLang="en-US" sz="1600" dirty="0" smtClean="0"/>
              <a:t>: </a:t>
            </a:r>
            <a:r>
              <a:rPr lang="en-US" altLang="en-US" sz="1600" dirty="0" err="1" smtClean="0"/>
              <a:t>TGba</a:t>
            </a:r>
            <a:r>
              <a:rPr lang="en-US" altLang="en-US" sz="1600" dirty="0" smtClean="0"/>
              <a:t> Draft 2.0</a:t>
            </a:r>
          </a:p>
          <a:p>
            <a:r>
              <a:rPr lang="en-US" altLang="en-US" sz="1600" dirty="0" smtClean="0"/>
              <a:t>2019:</a:t>
            </a:r>
          </a:p>
          <a:p>
            <a:pPr lvl="1"/>
            <a:r>
              <a:rPr lang="en-US" altLang="en-US" sz="1600" b="1" dirty="0" smtClean="0"/>
              <a:t>March</a:t>
            </a:r>
            <a:r>
              <a:rPr lang="en-US" altLang="en-US" sz="1600" dirty="0" smtClean="0"/>
              <a:t>: MDR (mandatory document review)</a:t>
            </a:r>
          </a:p>
          <a:p>
            <a:pPr lvl="1"/>
            <a:r>
              <a:rPr lang="en-US" altLang="en-US" sz="1600" b="1" dirty="0" smtClean="0"/>
              <a:t>July</a:t>
            </a:r>
            <a:r>
              <a:rPr lang="en-US" altLang="en-US" sz="1600" dirty="0" smtClean="0"/>
              <a:t>: formation of sponsor ballot pool</a:t>
            </a:r>
          </a:p>
          <a:p>
            <a:pPr lvl="1"/>
            <a:r>
              <a:rPr lang="en-US" altLang="en-US" sz="1600" b="1" dirty="0" smtClean="0"/>
              <a:t>September</a:t>
            </a:r>
            <a:r>
              <a:rPr lang="en-US" altLang="en-US" sz="1600" dirty="0" smtClean="0"/>
              <a:t>: Sponsor ballot</a:t>
            </a:r>
          </a:p>
          <a:p>
            <a:r>
              <a:rPr lang="en-US" altLang="en-US" sz="1600" dirty="0" smtClean="0"/>
              <a:t>2020</a:t>
            </a:r>
          </a:p>
          <a:p>
            <a:pPr lvl="1"/>
            <a:r>
              <a:rPr lang="en-US" altLang="en-US" sz="1600" b="1" dirty="0" smtClean="0"/>
              <a:t>July</a:t>
            </a:r>
            <a:r>
              <a:rPr lang="en-US" altLang="en-US" sz="1600" dirty="0" smtClean="0"/>
              <a:t>: </a:t>
            </a:r>
            <a:r>
              <a:rPr lang="en-US" altLang="en-US" sz="1600" dirty="0" err="1" smtClean="0"/>
              <a:t>RevCom</a:t>
            </a:r>
            <a:endParaRPr lang="en-US" altLang="en-US" sz="16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 (reviewed in Jan.2018)</a:t>
            </a:r>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32</a:t>
            </a:fld>
            <a:endParaRPr lang="en-US" altLang="en-US" sz="1200" b="0" smtClean="0"/>
          </a:p>
        </p:txBody>
      </p:sp>
      <p:sp>
        <p:nvSpPr>
          <p:cNvPr id="32" name="TextBox 31"/>
          <p:cNvSpPr txBox="1"/>
          <p:nvPr/>
        </p:nvSpPr>
        <p:spPr>
          <a:xfrm>
            <a:off x="3176588"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2018</a:t>
            </a:r>
          </a:p>
        </p:txBody>
      </p:sp>
      <p:sp>
        <p:nvSpPr>
          <p:cNvPr id="58" name="TextBox 57"/>
          <p:cNvSpPr txBox="1"/>
          <p:nvPr/>
        </p:nvSpPr>
        <p:spPr>
          <a:xfrm>
            <a:off x="6062663" y="5335588"/>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2019</a:t>
            </a:r>
          </a:p>
        </p:txBody>
      </p:sp>
      <p:grpSp>
        <p:nvGrpSpPr>
          <p:cNvPr id="41993" name="Group 1"/>
          <p:cNvGrpSpPr>
            <a:grpSpLocks/>
          </p:cNvGrpSpPr>
          <p:nvPr/>
        </p:nvGrpSpPr>
        <p:grpSpPr bwMode="auto">
          <a:xfrm>
            <a:off x="3556000" y="4954558"/>
            <a:ext cx="908050" cy="523211"/>
            <a:chOff x="1001711" y="5248361"/>
            <a:chExt cx="908050" cy="411623"/>
          </a:xfrm>
        </p:grpSpPr>
        <p:sp>
          <p:nvSpPr>
            <p:cNvPr id="42037" name="Down Arrow 8"/>
            <p:cNvSpPr>
              <a:spLocks noChangeArrowheads="1"/>
            </p:cNvSpPr>
            <p:nvPr/>
          </p:nvSpPr>
          <p:spPr bwMode="auto">
            <a:xfrm>
              <a:off x="1078625" y="5431384"/>
              <a:ext cx="260350" cy="228600"/>
            </a:xfrm>
            <a:prstGeom prst="downArrow">
              <a:avLst>
                <a:gd name="adj1" fmla="val 50000"/>
                <a:gd name="adj2" fmla="val 50000"/>
              </a:avLst>
            </a:prstGeom>
            <a:solidFill>
              <a:srgbClr val="FF0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73" name="TextBox 72"/>
            <p:cNvSpPr txBox="1"/>
            <p:nvPr/>
          </p:nvSpPr>
          <p:spPr>
            <a:xfrm>
              <a:off x="1001711" y="5248361"/>
              <a:ext cx="908050" cy="246063"/>
            </a:xfrm>
            <a:prstGeom prst="rect">
              <a:avLst/>
            </a:prstGeom>
            <a:noFill/>
          </p:spPr>
          <p:txBody>
            <a:bodyPr wrap="none">
              <a:spAutoFit/>
            </a:bodyPr>
            <a:lstStyle/>
            <a:p>
              <a:pPr eaLnBrk="1" fontAlgn="auto" hangingPunct="1">
                <a:spcBef>
                  <a:spcPts val="0"/>
                </a:spcBef>
                <a:spcAft>
                  <a:spcPts val="0"/>
                </a:spcAft>
                <a:defRPr/>
              </a:pPr>
              <a:r>
                <a:rPr lang="en-US" sz="1000" b="1" dirty="0">
                  <a:solidFill>
                    <a:srgbClr val="FF0000"/>
                  </a:solidFill>
                  <a:latin typeface="Neo Sans Intel"/>
                  <a:ea typeface="+mn-ea"/>
                  <a:cs typeface="Neo Sans Intel"/>
                </a:rPr>
                <a:t>We are here</a:t>
              </a:r>
            </a:p>
          </p:txBody>
        </p:sp>
      </p:grpSp>
      <p:grpSp>
        <p:nvGrpSpPr>
          <p:cNvPr id="41994" name="Group 1"/>
          <p:cNvGrpSpPr>
            <a:grpSpLocks/>
          </p:cNvGrpSpPr>
          <p:nvPr/>
        </p:nvGrpSpPr>
        <p:grpSpPr bwMode="auto">
          <a:xfrm>
            <a:off x="76200" y="5421313"/>
            <a:ext cx="8983663" cy="979487"/>
            <a:chOff x="76200" y="5346700"/>
            <a:chExt cx="8983661" cy="979488"/>
          </a:xfrm>
        </p:grpSpPr>
        <p:sp>
          <p:nvSpPr>
            <p:cNvPr id="57" name="Rectangle 56"/>
            <p:cNvSpPr/>
            <p:nvPr/>
          </p:nvSpPr>
          <p:spPr>
            <a:xfrm>
              <a:off x="6007099" y="5608637"/>
              <a:ext cx="2355849" cy="57150"/>
            </a:xfrm>
            <a:prstGeom prst="rect">
              <a:avLst/>
            </a:prstGeom>
            <a:solidFill>
              <a:schemeClr val="tx1"/>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55" name="Rectangle 54"/>
            <p:cNvSpPr/>
            <p:nvPr/>
          </p:nvSpPr>
          <p:spPr>
            <a:xfrm>
              <a:off x="3136899" y="5614987"/>
              <a:ext cx="2870199" cy="50800"/>
            </a:xfrm>
            <a:prstGeom prst="rect">
              <a:avLst/>
            </a:prstGeom>
            <a:solidFill>
              <a:srgbClr val="00428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800" kern="0">
                <a:latin typeface="Neo Sans Intel"/>
                <a:ea typeface="+mn-ea"/>
              </a:endParaRPr>
            </a:p>
          </p:txBody>
        </p:sp>
        <p:sp>
          <p:nvSpPr>
            <p:cNvPr id="13" name="Rectangle 12"/>
            <p:cNvSpPr/>
            <p:nvPr/>
          </p:nvSpPr>
          <p:spPr>
            <a:xfrm>
              <a:off x="249238" y="5614987"/>
              <a:ext cx="2884486" cy="50800"/>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sp>
          <p:nvSpPr>
            <p:cNvPr id="16" name="TextBox 15"/>
            <p:cNvSpPr txBox="1"/>
            <p:nvPr/>
          </p:nvSpPr>
          <p:spPr>
            <a:xfrm>
              <a:off x="76200" y="5789612"/>
              <a:ext cx="11842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Jan. ‘17</a:t>
              </a:r>
            </a:p>
            <a:p>
              <a:pPr eaLnBrk="1" fontAlgn="auto" hangingPunct="1">
                <a:spcBef>
                  <a:spcPts val="0"/>
                </a:spcBef>
                <a:spcAft>
                  <a:spcPts val="0"/>
                </a:spcAft>
                <a:defRPr/>
              </a:pPr>
              <a:r>
                <a:rPr lang="en-US" sz="1000" dirty="0">
                  <a:latin typeface="Neo Sans Intel"/>
                  <a:ea typeface="+mn-ea"/>
                  <a:cs typeface="Neo Sans Intel"/>
                </a:rPr>
                <a:t>- TGba formation </a:t>
              </a:r>
            </a:p>
          </p:txBody>
        </p:sp>
        <p:sp>
          <p:nvSpPr>
            <p:cNvPr id="25" name="TextBox 24"/>
            <p:cNvSpPr txBox="1"/>
            <p:nvPr/>
          </p:nvSpPr>
          <p:spPr>
            <a:xfrm>
              <a:off x="3141663" y="577589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Jan. </a:t>
              </a:r>
              <a:r>
                <a:rPr lang="en-US" sz="1000" dirty="0">
                  <a:latin typeface="Neo Sans Intel"/>
                  <a:ea typeface="+mn-ea"/>
                  <a:cs typeface="Neo Sans Intel"/>
                </a:rPr>
                <a:t>‘</a:t>
              </a:r>
              <a:r>
                <a:rPr lang="en-US" sz="1000" dirty="0" smtClean="0">
                  <a:latin typeface="Neo Sans Intel"/>
                  <a:ea typeface="+mn-ea"/>
                  <a:cs typeface="Neo Sans Intel"/>
                </a:rPr>
                <a:t>18</a:t>
              </a:r>
              <a:endParaRPr lang="en-US" sz="1000" dirty="0">
                <a:latin typeface="Neo Sans Intel"/>
                <a:ea typeface="+mn-ea"/>
                <a:cs typeface="Neo Sans Intel"/>
              </a:endParaRPr>
            </a:p>
            <a:p>
              <a:pPr eaLnBrk="1" fontAlgn="auto" hangingPunct="1">
                <a:spcBef>
                  <a:spcPts val="0"/>
                </a:spcBef>
                <a:spcAft>
                  <a:spcPts val="0"/>
                </a:spcAft>
                <a:defRPr/>
              </a:pPr>
              <a:r>
                <a:rPr lang="en-US" sz="1000" dirty="0">
                  <a:latin typeface="Neo Sans Intel"/>
                  <a:ea typeface="+mn-ea"/>
                  <a:cs typeface="Neo Sans Intel"/>
                </a:rPr>
                <a:t>- TGba D0.1</a:t>
              </a:r>
            </a:p>
          </p:txBody>
        </p:sp>
        <p:sp>
          <p:nvSpPr>
            <p:cNvPr id="28" name="TextBox 27"/>
            <p:cNvSpPr txBox="1"/>
            <p:nvPr/>
          </p:nvSpPr>
          <p:spPr>
            <a:xfrm>
              <a:off x="279400" y="5346700"/>
              <a:ext cx="466725" cy="247650"/>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2017</a:t>
              </a:r>
            </a:p>
          </p:txBody>
        </p:sp>
        <p:cxnSp>
          <p:nvCxnSpPr>
            <p:cNvPr id="42002" name="Straight Connector 29"/>
            <p:cNvCxnSpPr>
              <a:cxnSpLocks noChangeShapeType="1"/>
            </p:cNvCxnSpPr>
            <p:nvPr/>
          </p:nvCxnSpPr>
          <p:spPr bwMode="auto">
            <a:xfrm flipH="1">
              <a:off x="3133725" y="542290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3" name="Diamond 32"/>
            <p:cNvSpPr/>
            <p:nvPr/>
          </p:nvSpPr>
          <p:spPr>
            <a:xfrm>
              <a:off x="4191793" y="5576951"/>
              <a:ext cx="74612"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04" name="Straight Connector 33"/>
            <p:cNvCxnSpPr>
              <a:cxnSpLocks noChangeShapeType="1"/>
            </p:cNvCxnSpPr>
            <p:nvPr/>
          </p:nvCxnSpPr>
          <p:spPr bwMode="auto">
            <a:xfrm>
              <a:off x="4229099" y="5703093"/>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35" name="TextBox 34"/>
            <p:cNvSpPr txBox="1"/>
            <p:nvPr/>
          </p:nvSpPr>
          <p:spPr>
            <a:xfrm>
              <a:off x="3961444" y="5775833"/>
              <a:ext cx="838691" cy="400110"/>
            </a:xfrm>
            <a:prstGeom prst="rect">
              <a:avLst/>
            </a:prstGeom>
            <a:noFill/>
          </p:spPr>
          <p:txBody>
            <a:bodyPr wrap="none">
              <a:spAutoFit/>
            </a:bodyPr>
            <a:lstStyle/>
            <a:p>
              <a:pPr eaLnBrk="1" fontAlgn="auto" hangingPunct="1">
                <a:spcBef>
                  <a:spcPts val="0"/>
                </a:spcBef>
                <a:spcAft>
                  <a:spcPts val="0"/>
                </a:spcAft>
                <a:defRPr/>
              </a:pPr>
              <a:r>
                <a:rPr lang="en-US" sz="1000" dirty="0" smtClean="0">
                  <a:latin typeface="Neo Sans Intel"/>
                  <a:ea typeface="+mn-ea"/>
                  <a:cs typeface="Neo Sans Intel"/>
                </a:rPr>
                <a:t>May </a:t>
              </a:r>
              <a:r>
                <a:rPr lang="en-US" sz="1000" dirty="0">
                  <a:latin typeface="Neo Sans Intel"/>
                  <a:ea typeface="+mn-ea"/>
                  <a:cs typeface="Neo Sans Intel"/>
                </a:rPr>
                <a:t>‘18</a:t>
              </a:r>
            </a:p>
            <a:p>
              <a:pPr eaLnBrk="1" fontAlgn="auto" hangingPunct="1">
                <a:spcBef>
                  <a:spcPts val="0"/>
                </a:spcBef>
                <a:spcAft>
                  <a:spcPts val="0"/>
                </a:spcAft>
                <a:defRPr/>
              </a:pPr>
              <a:r>
                <a:rPr lang="en-US" sz="1000" dirty="0">
                  <a:latin typeface="Neo Sans Intel"/>
                  <a:ea typeface="+mn-ea"/>
                  <a:cs typeface="Neo Sans Intel"/>
                </a:rPr>
                <a:t>- TGba D1.0</a:t>
              </a:r>
            </a:p>
          </p:txBody>
        </p:sp>
        <p:sp>
          <p:nvSpPr>
            <p:cNvPr id="41" name="TextBox 40"/>
            <p:cNvSpPr txBox="1"/>
            <p:nvPr/>
          </p:nvSpPr>
          <p:spPr>
            <a:xfrm>
              <a:off x="1363663" y="5572125"/>
              <a:ext cx="465137"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10 mo.</a:t>
              </a:r>
            </a:p>
          </p:txBody>
        </p:sp>
        <p:sp>
          <p:nvSpPr>
            <p:cNvPr id="42" name="TextBox 41"/>
            <p:cNvSpPr txBox="1"/>
            <p:nvPr/>
          </p:nvSpPr>
          <p:spPr>
            <a:xfrm>
              <a:off x="3558687" y="5560822"/>
              <a:ext cx="341312" cy="153987"/>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a:latin typeface="Neo Sans Intel"/>
                  <a:ea typeface="+mn-ea"/>
                </a:rPr>
                <a:t>4 mo.</a:t>
              </a:r>
            </a:p>
          </p:txBody>
        </p:sp>
        <p:cxnSp>
          <p:nvCxnSpPr>
            <p:cNvPr id="42008" name="Straight Connector 42"/>
            <p:cNvCxnSpPr>
              <a:cxnSpLocks noChangeShapeType="1"/>
            </p:cNvCxnSpPr>
            <p:nvPr/>
          </p:nvCxnSpPr>
          <p:spPr bwMode="auto">
            <a:xfrm flipH="1">
              <a:off x="6007100" y="5462588"/>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cxnSp>
          <p:nvCxnSpPr>
            <p:cNvPr id="42009" name="Straight Connector 43"/>
            <p:cNvCxnSpPr>
              <a:cxnSpLocks noChangeShapeType="1"/>
            </p:cNvCxnSpPr>
            <p:nvPr/>
          </p:nvCxnSpPr>
          <p:spPr bwMode="auto">
            <a:xfrm flipH="1">
              <a:off x="257175" y="5468938"/>
              <a:ext cx="0" cy="1920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nvGrpSpPr>
            <p:cNvPr id="42010" name="Group 44"/>
            <p:cNvGrpSpPr>
              <a:grpSpLocks/>
            </p:cNvGrpSpPr>
            <p:nvPr/>
          </p:nvGrpSpPr>
          <p:grpSpPr bwMode="auto">
            <a:xfrm>
              <a:off x="327025" y="5564188"/>
              <a:ext cx="76200" cy="265112"/>
              <a:chOff x="2335630" y="5555839"/>
              <a:chExt cx="75895" cy="264408"/>
            </a:xfrm>
          </p:grpSpPr>
          <p:sp>
            <p:nvSpPr>
              <p:cNvPr id="46" name="Diamond 45"/>
              <p:cNvSpPr/>
              <p:nvPr/>
            </p:nvSpPr>
            <p:spPr>
              <a:xfrm>
                <a:off x="2335630"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6" name="Straight Connector 46"/>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1" name="Group 47"/>
            <p:cNvGrpSpPr>
              <a:grpSpLocks/>
            </p:cNvGrpSpPr>
            <p:nvPr/>
          </p:nvGrpSpPr>
          <p:grpSpPr bwMode="auto">
            <a:xfrm>
              <a:off x="3225034" y="5552266"/>
              <a:ext cx="76200" cy="277028"/>
              <a:chOff x="2745965" y="5545485"/>
              <a:chExt cx="75895" cy="277957"/>
            </a:xfrm>
          </p:grpSpPr>
          <p:sp>
            <p:nvSpPr>
              <p:cNvPr id="49" name="Diamond 48"/>
              <p:cNvSpPr/>
              <p:nvPr/>
            </p:nvSpPr>
            <p:spPr>
              <a:xfrm>
                <a:off x="2745965" y="5545485"/>
                <a:ext cx="75895" cy="151317"/>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4" name="Straight Connector 49"/>
              <p:cNvCxnSpPr>
                <a:cxnSpLocks noChangeShapeType="1"/>
              </p:cNvCxnSpPr>
              <p:nvPr/>
            </p:nvCxnSpPr>
            <p:spPr bwMode="auto">
              <a:xfrm>
                <a:off x="2783913" y="5694511"/>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51" name="Diamond 50"/>
            <p:cNvSpPr/>
            <p:nvPr/>
          </p:nvSpPr>
          <p:spPr>
            <a:xfrm>
              <a:off x="6608762" y="5562600"/>
              <a:ext cx="76200" cy="150812"/>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13" name="Straight Connector 51"/>
            <p:cNvCxnSpPr>
              <a:cxnSpLocks noChangeShapeType="1"/>
            </p:cNvCxnSpPr>
            <p:nvPr/>
          </p:nvCxnSpPr>
          <p:spPr bwMode="auto">
            <a:xfrm>
              <a:off x="6643687" y="5699125"/>
              <a:ext cx="0" cy="1301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53" name="TextBox 52"/>
            <p:cNvSpPr txBox="1"/>
            <p:nvPr/>
          </p:nvSpPr>
          <p:spPr>
            <a:xfrm>
              <a:off x="6281737" y="5788025"/>
              <a:ext cx="6461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Mar. ‘19</a:t>
              </a:r>
            </a:p>
            <a:p>
              <a:pPr eaLnBrk="1" fontAlgn="auto" hangingPunct="1">
                <a:spcBef>
                  <a:spcPts val="0"/>
                </a:spcBef>
                <a:spcAft>
                  <a:spcPts val="0"/>
                </a:spcAft>
                <a:defRPr/>
              </a:pPr>
              <a:r>
                <a:rPr lang="en-US" sz="1000" dirty="0">
                  <a:latin typeface="Neo Sans Intel"/>
                  <a:ea typeface="+mn-ea"/>
                  <a:cs typeface="Neo Sans Intel"/>
                </a:rPr>
                <a:t>- MDR</a:t>
              </a:r>
            </a:p>
          </p:txBody>
        </p:sp>
        <p:sp>
          <p:nvSpPr>
            <p:cNvPr id="54" name="TextBox 53"/>
            <p:cNvSpPr txBox="1"/>
            <p:nvPr/>
          </p:nvSpPr>
          <p:spPr>
            <a:xfrm>
              <a:off x="4419599" y="5573712"/>
              <a:ext cx="342900" cy="153988"/>
            </a:xfrm>
            <a:prstGeom prst="rect">
              <a:avLst/>
            </a:prstGeom>
            <a:solidFill>
              <a:srgbClr val="FFC000"/>
            </a:solidFill>
          </p:spPr>
          <p:txBody>
            <a:bodyPr lIns="0" tIns="0" rIns="0" bIns="0">
              <a:spAutoFit/>
            </a:bodyPr>
            <a:lstStyle/>
            <a:p>
              <a:pPr algn="ctr" eaLnBrk="1" fontAlgn="auto" hangingPunct="1">
                <a:spcBef>
                  <a:spcPts val="0"/>
                </a:spcBef>
                <a:spcAft>
                  <a:spcPts val="0"/>
                </a:spcAft>
                <a:defRPr/>
              </a:pPr>
              <a:r>
                <a:rPr lang="en-US" sz="1000" b="1" dirty="0" smtClean="0">
                  <a:latin typeface="Neo Sans Intel"/>
                  <a:ea typeface="+mn-ea"/>
                </a:rPr>
                <a:t>4 </a:t>
              </a:r>
              <a:r>
                <a:rPr lang="en-US" sz="1000" b="1" dirty="0">
                  <a:latin typeface="Neo Sans Intel"/>
                  <a:ea typeface="+mn-ea"/>
                </a:rPr>
                <a:t>mo.</a:t>
              </a:r>
            </a:p>
          </p:txBody>
        </p:sp>
        <p:sp>
          <p:nvSpPr>
            <p:cNvPr id="56" name="TextBox 55"/>
            <p:cNvSpPr txBox="1"/>
            <p:nvPr/>
          </p:nvSpPr>
          <p:spPr>
            <a:xfrm>
              <a:off x="6937373" y="5772150"/>
              <a:ext cx="717550" cy="554038"/>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‘19</a:t>
              </a:r>
            </a:p>
            <a:p>
              <a:pPr eaLnBrk="1" fontAlgn="auto" hangingPunct="1">
                <a:spcBef>
                  <a:spcPts val="0"/>
                </a:spcBef>
                <a:spcAft>
                  <a:spcPts val="0"/>
                </a:spcAft>
                <a:defRPr/>
              </a:pPr>
              <a:r>
                <a:rPr lang="en-US" sz="1000" dirty="0">
                  <a:latin typeface="Neo Sans Intel"/>
                  <a:ea typeface="+mn-ea"/>
                  <a:cs typeface="Neo Sans Intel"/>
                </a:rPr>
                <a:t>SB pool</a:t>
              </a:r>
              <a:br>
                <a:rPr lang="en-US" sz="1000" dirty="0">
                  <a:latin typeface="Neo Sans Intel"/>
                  <a:ea typeface="+mn-ea"/>
                  <a:cs typeface="Neo Sans Intel"/>
                </a:rPr>
              </a:br>
              <a:r>
                <a:rPr lang="en-US" sz="1000" dirty="0">
                  <a:latin typeface="Neo Sans Intel"/>
                  <a:ea typeface="+mn-ea"/>
                  <a:cs typeface="Neo Sans Intel"/>
                </a:rPr>
                <a:t>formation</a:t>
              </a:r>
            </a:p>
          </p:txBody>
        </p:sp>
        <p:grpSp>
          <p:nvGrpSpPr>
            <p:cNvPr id="42017" name="Group 58"/>
            <p:cNvGrpSpPr>
              <a:grpSpLocks/>
            </p:cNvGrpSpPr>
            <p:nvPr/>
          </p:nvGrpSpPr>
          <p:grpSpPr bwMode="auto">
            <a:xfrm>
              <a:off x="7165975" y="5564188"/>
              <a:ext cx="76200" cy="265112"/>
              <a:chOff x="2335630" y="5555839"/>
              <a:chExt cx="75895" cy="264408"/>
            </a:xfrm>
          </p:grpSpPr>
          <p:sp>
            <p:nvSpPr>
              <p:cNvPr id="60" name="Diamond 59"/>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2" name="Straight Connector 60"/>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grpSp>
          <p:nvGrpSpPr>
            <p:cNvPr id="42018" name="Group 61"/>
            <p:cNvGrpSpPr>
              <a:grpSpLocks/>
            </p:cNvGrpSpPr>
            <p:nvPr/>
          </p:nvGrpSpPr>
          <p:grpSpPr bwMode="auto">
            <a:xfrm>
              <a:off x="7623175" y="5564188"/>
              <a:ext cx="76200" cy="265112"/>
              <a:chOff x="2335630" y="5555839"/>
              <a:chExt cx="75895" cy="264408"/>
            </a:xfrm>
          </p:grpSpPr>
          <p:sp>
            <p:nvSpPr>
              <p:cNvPr id="63" name="Diamond 62"/>
              <p:cNvSpPr/>
              <p:nvPr/>
            </p:nvSpPr>
            <p:spPr>
              <a:xfrm>
                <a:off x="2335628"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30" name="Straight Connector 63"/>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5" name="TextBox 64"/>
            <p:cNvSpPr txBox="1"/>
            <p:nvPr/>
          </p:nvSpPr>
          <p:spPr>
            <a:xfrm>
              <a:off x="7497761" y="5767387"/>
              <a:ext cx="65087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‘19</a:t>
              </a:r>
            </a:p>
            <a:p>
              <a:pPr eaLnBrk="1" fontAlgn="auto" hangingPunct="1">
                <a:spcBef>
                  <a:spcPts val="0"/>
                </a:spcBef>
                <a:spcAft>
                  <a:spcPts val="0"/>
                </a:spcAft>
                <a:defRPr/>
              </a:pPr>
              <a:r>
                <a:rPr lang="en-US" sz="1000" dirty="0">
                  <a:latin typeface="Neo Sans Intel"/>
                  <a:ea typeface="+mn-ea"/>
                  <a:cs typeface="Neo Sans Intel"/>
                </a:rPr>
                <a:t>SB</a:t>
              </a:r>
            </a:p>
          </p:txBody>
        </p:sp>
        <p:sp>
          <p:nvSpPr>
            <p:cNvPr id="59" name="Diamond 58"/>
            <p:cNvSpPr/>
            <p:nvPr/>
          </p:nvSpPr>
          <p:spPr>
            <a:xfrm>
              <a:off x="5124449" y="5557837"/>
              <a:ext cx="74613" cy="152400"/>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1" name="Straight Connector 33"/>
            <p:cNvCxnSpPr>
              <a:cxnSpLocks noChangeShapeType="1"/>
            </p:cNvCxnSpPr>
            <p:nvPr/>
          </p:nvCxnSpPr>
          <p:spPr bwMode="auto">
            <a:xfrm>
              <a:off x="5161594" y="5694270"/>
              <a:ext cx="0" cy="128587"/>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2" name="TextBox 61"/>
            <p:cNvSpPr txBox="1"/>
            <p:nvPr/>
          </p:nvSpPr>
          <p:spPr>
            <a:xfrm>
              <a:off x="4903787" y="5784850"/>
              <a:ext cx="887412"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Sep. ‘18</a:t>
              </a:r>
            </a:p>
            <a:p>
              <a:pPr eaLnBrk="1" fontAlgn="auto" hangingPunct="1">
                <a:spcBef>
                  <a:spcPts val="0"/>
                </a:spcBef>
                <a:spcAft>
                  <a:spcPts val="0"/>
                </a:spcAft>
                <a:defRPr/>
              </a:pPr>
              <a:r>
                <a:rPr lang="en-US" sz="1000" dirty="0">
                  <a:latin typeface="Neo Sans Intel"/>
                  <a:ea typeface="+mn-ea"/>
                  <a:cs typeface="Neo Sans Intel"/>
                </a:rPr>
                <a:t>- TGba D2.0</a:t>
              </a:r>
            </a:p>
          </p:txBody>
        </p:sp>
        <p:cxnSp>
          <p:nvCxnSpPr>
            <p:cNvPr id="42023" name="Straight Connector 42"/>
            <p:cNvCxnSpPr>
              <a:cxnSpLocks noChangeShapeType="1"/>
            </p:cNvCxnSpPr>
            <p:nvPr/>
          </p:nvCxnSpPr>
          <p:spPr bwMode="auto">
            <a:xfrm flipH="1">
              <a:off x="8077690" y="5468470"/>
              <a:ext cx="0" cy="193675"/>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sp>
          <p:nvSpPr>
            <p:cNvPr id="66" name="Rectangle 65"/>
            <p:cNvSpPr/>
            <p:nvPr/>
          </p:nvSpPr>
          <p:spPr>
            <a:xfrm>
              <a:off x="8077198" y="5611812"/>
              <a:ext cx="982663" cy="53975"/>
            </a:xfrm>
            <a:prstGeom prst="rect">
              <a:avLst/>
            </a:prstGeom>
            <a:solidFill>
              <a:srgbClr val="0071C5"/>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grpSp>
          <p:nvGrpSpPr>
            <p:cNvPr id="42025" name="Group 65"/>
            <p:cNvGrpSpPr>
              <a:grpSpLocks/>
            </p:cNvGrpSpPr>
            <p:nvPr/>
          </p:nvGrpSpPr>
          <p:grpSpPr bwMode="auto">
            <a:xfrm>
              <a:off x="8629020" y="5564188"/>
              <a:ext cx="76200" cy="265112"/>
              <a:chOff x="2335630" y="5555839"/>
              <a:chExt cx="75895" cy="264408"/>
            </a:xfrm>
          </p:grpSpPr>
          <p:sp>
            <p:nvSpPr>
              <p:cNvPr id="67" name="Diamond 66"/>
              <p:cNvSpPr/>
              <p:nvPr/>
            </p:nvSpPr>
            <p:spPr>
              <a:xfrm>
                <a:off x="2336255" y="5555838"/>
                <a:ext cx="75895" cy="151995"/>
              </a:xfrm>
              <a:prstGeom prst="diamond">
                <a:avLst/>
              </a:prstGeom>
              <a:solidFill>
                <a:srgbClr val="FFC000"/>
              </a:solidFill>
              <a:ln w="9525" cap="flat" cmpd="sng" algn="ctr">
                <a:solidFill>
                  <a:sysClr val="windowText" lastClr="000000"/>
                </a:solidFill>
                <a:prstDash val="solid"/>
              </a:ln>
              <a:effectLst/>
            </p:spPr>
            <p:txBody>
              <a:bodyPr anchor="ctr"/>
              <a:lstStyle/>
              <a:p>
                <a:pPr algn="ctr" eaLnBrk="1" fontAlgn="auto" hangingPunct="1">
                  <a:spcBef>
                    <a:spcPts val="0"/>
                  </a:spcBef>
                  <a:spcAft>
                    <a:spcPts val="0"/>
                  </a:spcAft>
                  <a:defRPr/>
                </a:pPr>
                <a:endParaRPr lang="en-US" sz="1000" kern="0">
                  <a:latin typeface="Neo Sans Intel"/>
                  <a:ea typeface="+mn-ea"/>
                </a:endParaRPr>
              </a:p>
            </p:txBody>
          </p:sp>
          <p:cxnSp>
            <p:nvCxnSpPr>
              <p:cNvPr id="42028" name="Straight Connector 67"/>
              <p:cNvCxnSpPr>
                <a:cxnSpLocks noChangeShapeType="1"/>
              </p:cNvCxnSpPr>
              <p:nvPr/>
            </p:nvCxnSpPr>
            <p:spPr bwMode="auto">
              <a:xfrm>
                <a:off x="2373577" y="5691316"/>
                <a:ext cx="0" cy="128931"/>
              </a:xfrm>
              <a:prstGeom prst="line">
                <a:avLst/>
              </a:prstGeom>
              <a:noFill/>
              <a:ln w="12700" algn="ctr">
                <a:solidFill>
                  <a:srgbClr val="000000"/>
                </a:solidFill>
                <a:round/>
                <a:headEnd/>
                <a:tailEnd/>
              </a:ln>
              <a:extLst>
                <a:ext uri="{909E8E84-426E-40DD-AFC4-6F175D3DCCD1}">
                  <a14:hiddenFill xmlns:a14="http://schemas.microsoft.com/office/drawing/2010/main">
                    <a:noFill/>
                  </a14:hiddenFill>
                </a:ext>
              </a:extLst>
            </p:spPr>
          </p:cxnSp>
        </p:grpSp>
        <p:sp>
          <p:nvSpPr>
            <p:cNvPr id="69" name="TextBox 68"/>
            <p:cNvSpPr txBox="1"/>
            <p:nvPr/>
          </p:nvSpPr>
          <p:spPr>
            <a:xfrm>
              <a:off x="8172448" y="5767387"/>
              <a:ext cx="682625" cy="400050"/>
            </a:xfrm>
            <a:prstGeom prst="rect">
              <a:avLst/>
            </a:prstGeom>
            <a:noFill/>
          </p:spPr>
          <p:txBody>
            <a:bodyPr wrap="none">
              <a:spAutoFit/>
            </a:bodyPr>
            <a:lstStyle/>
            <a:p>
              <a:pPr eaLnBrk="1" fontAlgn="auto" hangingPunct="1">
                <a:spcBef>
                  <a:spcPts val="0"/>
                </a:spcBef>
                <a:spcAft>
                  <a:spcPts val="0"/>
                </a:spcAft>
                <a:defRPr/>
              </a:pPr>
              <a:r>
                <a:rPr lang="en-US" sz="1000" dirty="0">
                  <a:latin typeface="Neo Sans Intel"/>
                  <a:ea typeface="+mn-ea"/>
                  <a:cs typeface="Neo Sans Intel"/>
                </a:rPr>
                <a:t>Jul. ‘20</a:t>
              </a:r>
            </a:p>
            <a:p>
              <a:pPr eaLnBrk="1" fontAlgn="auto" hangingPunct="1">
                <a:spcBef>
                  <a:spcPts val="0"/>
                </a:spcBef>
                <a:spcAft>
                  <a:spcPts val="0"/>
                </a:spcAft>
                <a:defRPr/>
              </a:pPr>
              <a:r>
                <a:rPr lang="en-US" sz="1000" dirty="0" err="1">
                  <a:latin typeface="Neo Sans Intel"/>
                  <a:ea typeface="+mn-ea"/>
                  <a:cs typeface="Neo Sans Intel"/>
                </a:rPr>
                <a:t>RevCom</a:t>
              </a:r>
              <a:endParaRPr lang="en-US" sz="1000" dirty="0">
                <a:latin typeface="Neo Sans Intel"/>
                <a:ea typeface="+mn-ea"/>
                <a:cs typeface="Neo Sans Intel"/>
              </a:endParaRPr>
            </a:p>
          </p:txBody>
        </p:sp>
      </p:grpSp>
      <p:sp>
        <p:nvSpPr>
          <p:cNvPr id="68" name="TextBox 67"/>
          <p:cNvSpPr txBox="1"/>
          <p:nvPr/>
        </p:nvSpPr>
        <p:spPr>
          <a:xfrm>
            <a:off x="8170863" y="5334000"/>
            <a:ext cx="466725" cy="246063"/>
          </a:xfrm>
          <a:prstGeom prst="rect">
            <a:avLst/>
          </a:prstGeom>
          <a:noFill/>
        </p:spPr>
        <p:txBody>
          <a:bodyPr wrap="none">
            <a:spAutoFit/>
          </a:bodyPr>
          <a:lstStyle/>
          <a:p>
            <a:pPr eaLnBrk="1" fontAlgn="auto" hangingPunct="1">
              <a:spcBef>
                <a:spcPts val="0"/>
              </a:spcBef>
              <a:spcAft>
                <a:spcPts val="0"/>
              </a:spcAft>
              <a:defRPr/>
            </a:pPr>
            <a:r>
              <a:rPr lang="en-US" sz="1000" b="1" dirty="0">
                <a:latin typeface="Neo Sans Intel"/>
                <a:ea typeface="+mn-ea"/>
                <a:cs typeface="Neo Sans Intel"/>
              </a:rPr>
              <a:t>2020</a:t>
            </a:r>
          </a:p>
        </p:txBody>
      </p:sp>
      <p:cxnSp>
        <p:nvCxnSpPr>
          <p:cNvPr id="3" name="Straight Arrow Connector 2"/>
          <p:cNvCxnSpPr/>
          <p:nvPr/>
        </p:nvCxnSpPr>
        <p:spPr bwMode="auto">
          <a:xfrm flipH="1">
            <a:off x="4886283" y="1858705"/>
            <a:ext cx="17505" cy="808295"/>
          </a:xfrm>
          <a:prstGeom prst="straightConnector1">
            <a:avLst/>
          </a:prstGeom>
          <a:solidFill>
            <a:schemeClr val="accent1"/>
          </a:solidFill>
          <a:ln w="57150" cap="flat" cmpd="sng" algn="ctr">
            <a:solidFill>
              <a:srgbClr val="FF0000"/>
            </a:solidFill>
            <a:prstDash val="solid"/>
            <a:round/>
            <a:headEnd type="triangle"/>
            <a:tailEnd type="triangle"/>
          </a:ln>
          <a:effectLst/>
        </p:spPr>
      </p:cxnSp>
      <p:sp>
        <p:nvSpPr>
          <p:cNvPr id="6" name="TextBox 5"/>
          <p:cNvSpPr txBox="1"/>
          <p:nvPr/>
        </p:nvSpPr>
        <p:spPr>
          <a:xfrm>
            <a:off x="5057733" y="1929825"/>
            <a:ext cx="3723583" cy="584775"/>
          </a:xfrm>
          <a:prstGeom prst="rect">
            <a:avLst/>
          </a:prstGeom>
          <a:noFill/>
        </p:spPr>
        <p:txBody>
          <a:bodyPr wrap="none" rtlCol="0">
            <a:spAutoFit/>
          </a:bodyPr>
          <a:lstStyle/>
          <a:p>
            <a:r>
              <a:rPr lang="en-US" sz="1600" b="1" dirty="0" smtClean="0">
                <a:solidFill>
                  <a:srgbClr val="FF0000"/>
                </a:solidFill>
              </a:rPr>
              <a:t>Spending more than 1 year defining </a:t>
            </a:r>
            <a:br>
              <a:rPr lang="en-US" sz="1600" b="1" dirty="0" smtClean="0">
                <a:solidFill>
                  <a:srgbClr val="FF0000"/>
                </a:solidFill>
              </a:rPr>
            </a:br>
            <a:r>
              <a:rPr lang="en-US" sz="1600" b="1" dirty="0" smtClean="0">
                <a:solidFill>
                  <a:srgbClr val="FF0000"/>
                </a:solidFill>
              </a:rPr>
              <a:t>technical details of a simple OOK </a:t>
            </a:r>
            <a:r>
              <a:rPr lang="en-US" sz="1600" b="1" dirty="0" err="1" smtClean="0">
                <a:solidFill>
                  <a:srgbClr val="FF0000"/>
                </a:solidFill>
              </a:rPr>
              <a:t>Tx</a:t>
            </a:r>
            <a:r>
              <a:rPr lang="en-US" sz="1600" b="1" dirty="0" smtClean="0">
                <a:solidFill>
                  <a:srgbClr val="FF0000"/>
                </a:solidFill>
              </a:rPr>
              <a:t>/Rx</a:t>
            </a:r>
            <a:endParaRPr lang="en-US" sz="1600" b="1" dirty="0">
              <a:solidFill>
                <a:srgbClr val="FF0000"/>
              </a:solidFill>
            </a:endParaRPr>
          </a:p>
        </p:txBody>
      </p:sp>
      <p:cxnSp>
        <p:nvCxnSpPr>
          <p:cNvPr id="10" name="Straight Connector 9"/>
          <p:cNvCxnSpPr/>
          <p:nvPr/>
        </p:nvCxnSpPr>
        <p:spPr bwMode="auto">
          <a:xfrm>
            <a:off x="4801394" y="2819400"/>
            <a:ext cx="1370806" cy="0"/>
          </a:xfrm>
          <a:prstGeom prst="line">
            <a:avLst/>
          </a:prstGeom>
          <a:solidFill>
            <a:schemeClr val="accent1"/>
          </a:solidFill>
          <a:ln w="12700" cap="flat" cmpd="sng" algn="ctr">
            <a:solidFill>
              <a:srgbClr val="FF0000"/>
            </a:solidFill>
            <a:prstDash val="lgDash"/>
            <a:round/>
            <a:headEnd type="none" w="sm" len="sm"/>
            <a:tailEnd type="none" w="sm" len="sm"/>
          </a:ln>
          <a:effectLst/>
        </p:spPr>
      </p:cxnSp>
      <p:cxnSp>
        <p:nvCxnSpPr>
          <p:cNvPr id="64" name="Straight Connector 63"/>
          <p:cNvCxnSpPr/>
          <p:nvPr/>
        </p:nvCxnSpPr>
        <p:spPr bwMode="auto">
          <a:xfrm>
            <a:off x="4800136" y="1752600"/>
            <a:ext cx="1370806" cy="0"/>
          </a:xfrm>
          <a:prstGeom prst="line">
            <a:avLst/>
          </a:prstGeom>
          <a:solidFill>
            <a:schemeClr val="accent1"/>
          </a:solidFill>
          <a:ln w="12700" cap="flat" cmpd="sng" algn="ctr">
            <a:solidFill>
              <a:srgbClr val="FF0000"/>
            </a:solidFill>
            <a:prstDash val="lgDash"/>
            <a:round/>
            <a:headEnd type="none" w="sm" len="sm"/>
            <a:tailEnd type="none" w="sm" len="sm"/>
          </a:ln>
          <a:effectLst/>
        </p:spPr>
      </p:cxn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685800" y="1600199"/>
            <a:ext cx="7772400" cy="4875213"/>
          </a:xfrm>
        </p:spPr>
        <p:txBody>
          <a:bodyPr/>
          <a:lstStyle/>
          <a:p>
            <a:r>
              <a:rPr lang="en-US" altLang="en-US" sz="2200" dirty="0"/>
              <a:t>2017</a:t>
            </a:r>
          </a:p>
          <a:p>
            <a:pPr lvl="1"/>
            <a:r>
              <a:rPr lang="en-US" altLang="en-US" sz="2200" b="1" dirty="0"/>
              <a:t>January</a:t>
            </a:r>
            <a:r>
              <a:rPr lang="en-US" altLang="en-US" sz="2200" dirty="0"/>
              <a:t>: </a:t>
            </a:r>
            <a:r>
              <a:rPr lang="en-US" altLang="en-US" sz="2200" dirty="0" err="1"/>
              <a:t>TGba</a:t>
            </a:r>
            <a:r>
              <a:rPr lang="en-US" altLang="en-US" sz="2200" dirty="0"/>
              <a:t> formation meeting</a:t>
            </a:r>
          </a:p>
          <a:p>
            <a:r>
              <a:rPr lang="en-US" altLang="en-US" sz="2200" dirty="0" smtClean="0"/>
              <a:t>2018</a:t>
            </a:r>
          </a:p>
          <a:p>
            <a:pPr lvl="1"/>
            <a:r>
              <a:rPr lang="en-US" altLang="en-US" sz="2200" b="1" dirty="0" smtClean="0"/>
              <a:t>January</a:t>
            </a:r>
            <a:r>
              <a:rPr lang="en-US" altLang="en-US" sz="2200" dirty="0" smtClean="0"/>
              <a:t>: </a:t>
            </a:r>
            <a:r>
              <a:rPr lang="en-US" altLang="en-US" sz="2200" dirty="0" err="1"/>
              <a:t>TGba</a:t>
            </a:r>
            <a:r>
              <a:rPr lang="en-US" altLang="en-US" sz="2200" dirty="0"/>
              <a:t> Draft </a:t>
            </a:r>
            <a:r>
              <a:rPr lang="en-US" altLang="en-US" sz="2200" dirty="0" smtClean="0"/>
              <a:t>0.1</a:t>
            </a:r>
            <a:endParaRPr lang="en-US" altLang="en-US" sz="2200" b="1" dirty="0" smtClean="0"/>
          </a:p>
          <a:p>
            <a:pPr lvl="1"/>
            <a:r>
              <a:rPr lang="en-US" altLang="en-US" sz="2200" b="1" dirty="0" smtClean="0"/>
              <a:t>July</a:t>
            </a:r>
            <a:r>
              <a:rPr lang="en-US" altLang="en-US" sz="2200" dirty="0" smtClean="0"/>
              <a:t>: </a:t>
            </a:r>
            <a:r>
              <a:rPr lang="en-US" altLang="en-US" sz="2200" dirty="0" err="1" smtClean="0"/>
              <a:t>TGba</a:t>
            </a:r>
            <a:r>
              <a:rPr lang="en-US" altLang="en-US" sz="2200" dirty="0" smtClean="0"/>
              <a:t> Draft 1.0</a:t>
            </a:r>
          </a:p>
          <a:p>
            <a:pPr lvl="1"/>
            <a:r>
              <a:rPr lang="en-US" altLang="en-US" sz="2200" b="1" dirty="0" smtClean="0"/>
              <a:t>November</a:t>
            </a:r>
            <a:r>
              <a:rPr lang="en-US" altLang="en-US" sz="2200" dirty="0" smtClean="0"/>
              <a:t>: </a:t>
            </a:r>
            <a:r>
              <a:rPr lang="en-US" altLang="en-US" sz="2200" dirty="0" err="1" smtClean="0"/>
              <a:t>TGba</a:t>
            </a:r>
            <a:r>
              <a:rPr lang="en-US" altLang="en-US" sz="2200" dirty="0" smtClean="0"/>
              <a:t> Draft 2.0</a:t>
            </a:r>
          </a:p>
          <a:p>
            <a:r>
              <a:rPr lang="en-US" altLang="en-US" sz="2200" dirty="0" smtClean="0"/>
              <a:t>2019:</a:t>
            </a:r>
          </a:p>
          <a:p>
            <a:pPr lvl="1"/>
            <a:r>
              <a:rPr lang="en-US" altLang="en-US" sz="2200" b="1" dirty="0" smtClean="0"/>
              <a:t>March</a:t>
            </a:r>
            <a:r>
              <a:rPr lang="en-US" altLang="en-US" sz="2200" dirty="0" smtClean="0"/>
              <a:t>: MDR (mandatory document review)</a:t>
            </a:r>
          </a:p>
          <a:p>
            <a:pPr lvl="1"/>
            <a:r>
              <a:rPr lang="en-US" altLang="en-US" sz="2200" b="1" dirty="0" smtClean="0"/>
              <a:t>July</a:t>
            </a:r>
            <a:r>
              <a:rPr lang="en-US" altLang="en-US" sz="2200" dirty="0" smtClean="0"/>
              <a:t>: formation of sponsor ballot pool</a:t>
            </a:r>
          </a:p>
          <a:p>
            <a:pPr lvl="1"/>
            <a:r>
              <a:rPr lang="en-US" altLang="en-US" sz="2200" b="1" dirty="0" smtClean="0"/>
              <a:t>September</a:t>
            </a:r>
            <a:r>
              <a:rPr lang="en-US" altLang="en-US" sz="2200" dirty="0" smtClean="0"/>
              <a:t>: Sponsor ballot</a:t>
            </a:r>
          </a:p>
          <a:p>
            <a:r>
              <a:rPr lang="en-US" altLang="en-US" sz="2200" dirty="0" smtClean="0"/>
              <a:t>2020</a:t>
            </a:r>
          </a:p>
          <a:p>
            <a:pPr lvl="1"/>
            <a:r>
              <a:rPr lang="en-US" altLang="en-US" sz="2200" b="1" dirty="0" smtClean="0"/>
              <a:t>July</a:t>
            </a:r>
            <a:r>
              <a:rPr lang="en-US" altLang="en-US" sz="2200" dirty="0" smtClean="0"/>
              <a:t>: </a:t>
            </a:r>
            <a:r>
              <a:rPr lang="en-US" altLang="en-US" sz="2200" dirty="0" err="1" smtClean="0"/>
              <a:t>RevCom</a:t>
            </a:r>
            <a:endParaRPr lang="en-US" altLang="en-US" sz="2200" dirty="0" smtClean="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19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4FF03CB-C896-4D9C-8EF4-239AB973C5F4}" type="slidenum">
              <a:rPr lang="en-US" altLang="en-US" sz="1200" b="0" smtClean="0"/>
              <a:pPr>
                <a:spcBef>
                  <a:spcPct val="0"/>
                </a:spcBef>
                <a:buFontTx/>
                <a:buNone/>
              </a:pPr>
              <a:t>33</a:t>
            </a:fld>
            <a:endParaRPr lang="en-US" altLang="en-US" sz="1200" b="0" smtClean="0"/>
          </a:p>
        </p:txBody>
      </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July 2018</a:t>
            </a:r>
          </a:p>
        </p:txBody>
      </p:sp>
      <p:sp>
        <p:nvSpPr>
          <p:cNvPr id="33795" name="Content Placeholder 8"/>
          <p:cNvSpPr>
            <a:spLocks noGrp="1"/>
          </p:cNvSpPr>
          <p:nvPr>
            <p:ph idx="1"/>
          </p:nvPr>
        </p:nvSpPr>
        <p:spPr>
          <a:xfrm>
            <a:off x="523875" y="2133600"/>
            <a:ext cx="8162925" cy="4114800"/>
          </a:xfrm>
        </p:spPr>
        <p:txBody>
          <a:bodyPr/>
          <a:lstStyle/>
          <a:p>
            <a:pPr>
              <a:defRPr/>
            </a:pPr>
            <a:r>
              <a:rPr lang="en-US" altLang="en-US" dirty="0" smtClean="0"/>
              <a:t>Review </a:t>
            </a:r>
            <a:r>
              <a:rPr lang="en-US" altLang="en-US" dirty="0"/>
              <a:t>and approve </a:t>
            </a:r>
            <a:r>
              <a:rPr lang="en-US" altLang="en-US" dirty="0" err="1" smtClean="0"/>
              <a:t>TGba</a:t>
            </a:r>
            <a:r>
              <a:rPr lang="en-US" altLang="en-US" dirty="0" smtClean="0"/>
              <a:t> D0.3</a:t>
            </a:r>
            <a:endParaRPr lang="en-US" altLang="en-US" dirty="0"/>
          </a:p>
          <a:p>
            <a:pPr>
              <a:defRPr/>
            </a:pPr>
            <a:r>
              <a:rPr lang="en-US" altLang="en-US" dirty="0" smtClean="0"/>
              <a:t>Review </a:t>
            </a:r>
            <a:r>
              <a:rPr lang="en-US" altLang="en-US" dirty="0"/>
              <a:t>technical presentations </a:t>
            </a:r>
            <a:r>
              <a:rPr lang="en-US" altLang="en-US" dirty="0" smtClean="0"/>
              <a:t>that resolves TBDs of </a:t>
            </a:r>
            <a:r>
              <a:rPr lang="en-US" altLang="en-US" dirty="0" err="1" smtClean="0"/>
              <a:t>TGba</a:t>
            </a:r>
            <a:r>
              <a:rPr lang="en-US" altLang="en-US" dirty="0" smtClean="0"/>
              <a:t> D0.3</a:t>
            </a:r>
          </a:p>
          <a:p>
            <a:pPr>
              <a:defRPr/>
            </a:pPr>
            <a:r>
              <a:rPr lang="en-US" altLang="en-US" dirty="0"/>
              <a:t>Review spec text documents for </a:t>
            </a:r>
            <a:r>
              <a:rPr lang="en-US" altLang="en-US" dirty="0" err="1"/>
              <a:t>TGba</a:t>
            </a:r>
            <a:r>
              <a:rPr lang="en-US" altLang="en-US" dirty="0"/>
              <a:t> </a:t>
            </a:r>
            <a:r>
              <a:rPr lang="en-US" altLang="en-US" dirty="0" smtClean="0"/>
              <a:t>D1.0</a:t>
            </a:r>
            <a:endParaRPr lang="en-US" altLang="en-US" dirty="0"/>
          </a:p>
          <a:p>
            <a:pPr>
              <a:defRPr/>
            </a:pPr>
            <a:r>
              <a:rPr lang="en-US" altLang="en-US" dirty="0" smtClean="0"/>
              <a:t>Review </a:t>
            </a:r>
            <a:r>
              <a:rPr lang="en-US" altLang="en-US" dirty="0"/>
              <a:t>TG timeline</a:t>
            </a:r>
            <a:endParaRPr lang="en-US" altLang="en-US" sz="2000" dirty="0"/>
          </a:p>
          <a:p>
            <a:pPr>
              <a:defRPr/>
            </a:pPr>
            <a:endParaRPr lang="en-US" altLang="en-US" dirty="0"/>
          </a:p>
          <a:p>
            <a:pPr>
              <a:defRPr/>
            </a:pPr>
            <a:endParaRPr lang="en-US" altLang="en-US" dirty="0"/>
          </a:p>
          <a:p>
            <a:pPr>
              <a:defRPr/>
            </a:pPr>
            <a:endParaRPr lang="en-US" altLang="en-US" dirty="0"/>
          </a:p>
          <a:p>
            <a:pPr>
              <a:defRPr/>
            </a:pPr>
            <a:endParaRPr lang="en-US" altLang="en-US" dirty="0" smtClean="0"/>
          </a:p>
          <a:p>
            <a:pPr marL="0" indent="0">
              <a:buFontTx/>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May 2018</a:t>
            </a:r>
            <a:endParaRPr lang="en-US"/>
          </a:p>
        </p:txBody>
      </p:sp>
      <p:sp>
        <p:nvSpPr>
          <p:cNvPr id="6" name="Footer Placeholder 5"/>
          <p:cNvSpPr>
            <a:spLocks noGrp="1"/>
          </p:cNvSpPr>
          <p:nvPr>
            <p:ph type="ftr" sz="quarter" idx="11"/>
          </p:nvPr>
        </p:nvSpPr>
        <p:spPr/>
        <p:txBody>
          <a:bodyPr/>
          <a:lstStyle/>
          <a:p>
            <a:pPr>
              <a:defRPr/>
            </a:pPr>
            <a:r>
              <a:rPr lang="en-US" smtClean="0"/>
              <a:t>Minyoung Park (Samsung)</a:t>
            </a:r>
            <a:endParaRPr lang="en-US"/>
          </a:p>
        </p:txBody>
      </p:sp>
      <p:sp>
        <p:nvSpPr>
          <p:cNvPr id="43014" name="Slide Number Placeholder 6"/>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9C08EAE7-1D40-41D7-9B52-6E64E0A4FB7D}" type="slidenum">
              <a:rPr lang="en-US" altLang="en-US" sz="1200" b="0" smtClean="0"/>
              <a:pPr>
                <a:spcBef>
                  <a:spcPct val="0"/>
                </a:spcBef>
                <a:buFontTx/>
                <a:buNone/>
              </a:pPr>
              <a:t>34</a:t>
            </a:fld>
            <a:endParaRPr lang="en-US" altLang="en-US" sz="1200" b="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696912" y="1981200"/>
            <a:ext cx="7761288" cy="4114800"/>
          </a:xfrm>
        </p:spPr>
        <p:txBody>
          <a:bodyPr/>
          <a:lstStyle/>
          <a:p>
            <a:pPr marL="342900" lvl="1" indent="-342900">
              <a:buFontTx/>
              <a:buChar char="•"/>
              <a:defRPr/>
            </a:pPr>
            <a:r>
              <a:rPr lang="en-US" altLang="en-US" sz="2800" b="1" dirty="0" smtClean="0"/>
              <a:t>Proposed schedule (Mondays, 1 hour each)</a:t>
            </a:r>
          </a:p>
          <a:p>
            <a:pPr marL="685800" lvl="2" indent="-342900">
              <a:defRPr/>
            </a:pPr>
            <a:r>
              <a:rPr lang="en-US" altLang="en-US" sz="2400" b="1" dirty="0" smtClean="0"/>
              <a:t>May </a:t>
            </a:r>
            <a:r>
              <a:rPr lang="en-US" altLang="en-US" sz="2400" b="1" dirty="0" smtClean="0"/>
              <a:t>21 (10:00 ET)</a:t>
            </a:r>
            <a:endParaRPr lang="en-US" altLang="en-US" sz="2400" b="1" dirty="0" smtClean="0"/>
          </a:p>
          <a:p>
            <a:pPr marL="685800" lvl="2" indent="-342900">
              <a:defRPr/>
            </a:pPr>
            <a:r>
              <a:rPr lang="en-US" altLang="en-US" sz="2400" b="1" dirty="0" smtClean="0"/>
              <a:t>June </a:t>
            </a:r>
            <a:r>
              <a:rPr lang="en-US" altLang="en-US" sz="2400" b="1" dirty="0" smtClean="0"/>
              <a:t>4 (17:00ET)</a:t>
            </a:r>
            <a:endParaRPr lang="en-US" altLang="en-US" sz="2400" b="1" dirty="0" smtClean="0"/>
          </a:p>
          <a:p>
            <a:pPr marL="685800" lvl="2" indent="-342900">
              <a:defRPr/>
            </a:pPr>
            <a:r>
              <a:rPr lang="en-US" altLang="en-US" sz="2400" b="1" dirty="0" smtClean="0"/>
              <a:t>June </a:t>
            </a:r>
            <a:r>
              <a:rPr lang="en-US" altLang="en-US" sz="2400" b="1" dirty="0" smtClean="0"/>
              <a:t>18 (23:00ET)</a:t>
            </a:r>
            <a:endParaRPr lang="en-US" altLang="en-US" sz="2400" b="1" dirty="0"/>
          </a:p>
          <a:p>
            <a:pPr marL="685800" lvl="2" indent="-342900">
              <a:defRPr/>
            </a:pPr>
            <a:endParaRPr lang="en-US" altLang="en-US" sz="2400" b="1" dirty="0" smtClean="0"/>
          </a:p>
          <a:p>
            <a:pPr marL="685800" lvl="2" indent="-342900">
              <a:defRPr/>
            </a:pPr>
            <a:endParaRPr lang="en-US" altLang="en-US" sz="2400" b="1" dirty="0"/>
          </a:p>
          <a:p>
            <a:pPr marL="0" lvl="1" indent="0">
              <a:buFontTx/>
              <a:buNone/>
              <a:defRPr/>
            </a:pPr>
            <a:endParaRPr lang="en-US" altLang="en-US" sz="2800" b="1" dirty="0" smtClean="0"/>
          </a:p>
          <a:p>
            <a:pPr marL="685800" lvl="2" indent="-342900">
              <a:defRPr/>
            </a:pPr>
            <a:endParaRPr lang="en-US" altLang="en-US" sz="2400" b="1" dirty="0" smtClean="0"/>
          </a:p>
          <a:p>
            <a:pPr marL="342900" lvl="2" indent="0">
              <a:buFontTx/>
              <a:buNone/>
              <a:defRPr/>
            </a:pPr>
            <a:endParaRPr lang="en-US" altLang="en-US" sz="2400" b="1" dirty="0" smtClean="0"/>
          </a:p>
          <a:p>
            <a:pPr marL="685800" lvl="2" indent="-342900">
              <a:defRPr/>
            </a:pPr>
            <a:endParaRPr lang="en-US" altLang="en-US" sz="2400" dirty="0" smtClean="0"/>
          </a:p>
          <a:p>
            <a:pPr>
              <a:defRPr/>
            </a:pPr>
            <a:endParaRPr lang="en-US" altLang="en-US" sz="2800"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40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496DE5F-04F6-4F73-9507-E002E5E77515}" type="slidenum">
              <a:rPr lang="en-US" altLang="en-US" sz="1200" b="0" smtClean="0"/>
              <a:pPr>
                <a:spcBef>
                  <a:spcPct val="0"/>
                </a:spcBef>
                <a:buFontTx/>
                <a:buNone/>
              </a:pPr>
              <a:t>35</a:t>
            </a:fld>
            <a:endParaRPr lang="en-US" altLang="en-US" sz="1200" b="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710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83018CA-7B52-4439-8DDB-3820FF6E9ED4}" type="slidenum">
              <a:rPr lang="en-US" altLang="en-US" sz="1200" b="0" smtClean="0"/>
              <a:pPr>
                <a:spcBef>
                  <a:spcPct val="0"/>
                </a:spcBef>
                <a:buFontTx/>
                <a:buNone/>
              </a:pPr>
              <a:t>36</a:t>
            </a:fld>
            <a:endParaRPr lang="en-US" altLang="en-US" sz="1200" b="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6019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4770438" y="4237038"/>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1096963" y="2614613"/>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1562100" y="2854325"/>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48137"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EC835E8-722F-4746-945F-29194E29C236}" type="slidenum">
              <a:rPr lang="en-US" altLang="en-US" sz="1200" b="0" smtClean="0"/>
              <a:pPr>
                <a:spcBef>
                  <a:spcPct val="0"/>
                </a:spcBef>
                <a:buFontTx/>
                <a:buNone/>
              </a:pPr>
              <a:t>37</a:t>
            </a:fld>
            <a:endParaRPr lang="en-US" altLang="en-US" sz="1200" b="0" smtClean="0"/>
          </a:p>
        </p:txBody>
      </p:sp>
      <p:sp>
        <p:nvSpPr>
          <p:cNvPr id="48138" name="TextBox 12"/>
          <p:cNvSpPr txBox="1">
            <a:spLocks noChangeArrowheads="1"/>
          </p:cNvSpPr>
          <p:nvPr/>
        </p:nvSpPr>
        <p:spPr bwMode="auto">
          <a:xfrm rot="2214236">
            <a:off x="808038" y="2609850"/>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903288" y="3271838"/>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1081088" y="3429000"/>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1562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1647825" y="2955925"/>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1308100" y="2894013"/>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1538288" y="3776663"/>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549275" y="3554413"/>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9388"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52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557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700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1109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1350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2743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2209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4800600"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2372519" y="4163219"/>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1560513"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3771900"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957263" y="4137025"/>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5257800" y="4135438"/>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7358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7815263"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6553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819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A1786542-6B9C-4A56-8B17-DC4883078DD8}" type="slidenum">
              <a:rPr lang="en-US" altLang="en-US" sz="1200" b="0" smtClean="0"/>
              <a:pPr>
                <a:spcBef>
                  <a:spcPct val="0"/>
                </a:spcBef>
                <a:buFontTx/>
                <a:buNone/>
              </a:pPr>
              <a:t>4</a:t>
            </a:fld>
            <a:endParaRPr lang="en-US" altLang="en-US" sz="1200" b="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EA93470-B795-4BC8-B7E4-942636225AF8}" type="slidenum">
              <a:rPr lang="en-US" altLang="en-US" sz="1200" b="0" smtClean="0"/>
              <a:pPr>
                <a:spcBef>
                  <a:spcPct val="0"/>
                </a:spcBef>
                <a:buFontTx/>
                <a:buNone/>
              </a:pPr>
              <a:t>5</a:t>
            </a:fld>
            <a:endParaRPr lang="en-US" altLang="en-US" sz="1200" b="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024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05ED895-A1BC-46F9-8DC0-8704ED42B469}" type="slidenum">
              <a:rPr lang="en-US" altLang="en-US" sz="1200" b="0" smtClean="0"/>
              <a:pPr>
                <a:spcBef>
                  <a:spcPct val="0"/>
                </a:spcBef>
                <a:buFontTx/>
                <a:buNone/>
              </a:pPr>
              <a:t>6</a:t>
            </a:fld>
            <a:endParaRPr lang="en-US" altLang="en-US" sz="1200" b="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708504388"/>
              </p:ext>
            </p:extLst>
          </p:nvPr>
        </p:nvGraphicFramePr>
        <p:xfrm>
          <a:off x="373380" y="1752602"/>
          <a:ext cx="8397240" cy="2987304"/>
        </p:xfrm>
        <a:graphic>
          <a:graphicData uri="http://schemas.openxmlformats.org/drawingml/2006/table">
            <a:tbl>
              <a:tblPr firstRow="1" bandRow="1">
                <a:tableStyleId>{073A0DAA-6AF3-43AB-8588-CEC1D06C72B9}</a:tableStyleId>
              </a:tblPr>
              <a:tblGrid>
                <a:gridCol w="1554480"/>
                <a:gridCol w="881380"/>
                <a:gridCol w="881380"/>
                <a:gridCol w="881380"/>
                <a:gridCol w="881380"/>
                <a:gridCol w="881380"/>
                <a:gridCol w="881380"/>
                <a:gridCol w="1554480"/>
              </a:tblGrid>
              <a:tr h="394256">
                <a:tc>
                  <a:txBody>
                    <a:bodyPr/>
                    <a:lstStyle/>
                    <a:p>
                      <a:pPr algn="ctr"/>
                      <a:endParaRPr lang="en-US" sz="2000" dirty="0"/>
                    </a:p>
                  </a:txBody>
                  <a:tcPr marT="45742" marB="45742" anchor="ctr"/>
                </a:tc>
                <a:tc gridSpan="2">
                  <a:txBody>
                    <a:bodyPr/>
                    <a:lstStyle/>
                    <a:p>
                      <a:pPr algn="ctr"/>
                      <a:r>
                        <a:rPr lang="en-US" sz="2000" dirty="0" smtClean="0"/>
                        <a:t>Monday</a:t>
                      </a:r>
                      <a:endParaRPr lang="en-US" sz="2000" dirty="0"/>
                    </a:p>
                  </a:txBody>
                  <a:tcPr marT="45742" marB="45742" anchor="ctr"/>
                </a:tc>
                <a:tc hMerge="1">
                  <a:txBody>
                    <a:bodyPr/>
                    <a:lstStyle/>
                    <a:p>
                      <a:endParaRPr lang="en-US"/>
                    </a:p>
                  </a:txBody>
                  <a:tcPr/>
                </a:tc>
                <a:tc gridSpan="2">
                  <a:txBody>
                    <a:bodyPr/>
                    <a:lstStyle/>
                    <a:p>
                      <a:pPr algn="ctr"/>
                      <a:r>
                        <a:rPr lang="en-US" sz="2000" dirty="0" smtClean="0"/>
                        <a:t>Tuesday</a:t>
                      </a:r>
                      <a:endParaRPr lang="en-US" sz="2000" dirty="0"/>
                    </a:p>
                  </a:txBody>
                  <a:tcPr marT="45742" marB="45742" anchor="ctr"/>
                </a:tc>
                <a:tc hMerge="1">
                  <a:txBody>
                    <a:bodyPr/>
                    <a:lstStyle/>
                    <a:p>
                      <a:endParaRPr lang="en-US"/>
                    </a:p>
                  </a:txBody>
                  <a:tcPr/>
                </a:tc>
                <a:tc gridSpan="2">
                  <a:txBody>
                    <a:bodyPr/>
                    <a:lstStyle/>
                    <a:p>
                      <a:pPr algn="ctr"/>
                      <a:r>
                        <a:rPr lang="en-US" sz="2000" dirty="0" smtClean="0"/>
                        <a:t>Wednesday</a:t>
                      </a:r>
                      <a:endParaRPr lang="en-US" sz="2000" dirty="0"/>
                    </a:p>
                  </a:txBody>
                  <a:tcPr marT="45742" marB="45742" anchor="ctr"/>
                </a:tc>
                <a:tc hMerge="1">
                  <a:txBody>
                    <a:bodyPr/>
                    <a:lstStyle/>
                    <a:p>
                      <a:endParaRPr lang="en-US"/>
                    </a:p>
                  </a:txBody>
                  <a:tcPr/>
                </a:tc>
                <a:tc>
                  <a:txBody>
                    <a:bodyPr/>
                    <a:lstStyle/>
                    <a:p>
                      <a:pPr algn="ctr"/>
                      <a:r>
                        <a:rPr lang="en-US" sz="2000" dirty="0" smtClean="0"/>
                        <a:t>Thursday</a:t>
                      </a:r>
                      <a:endParaRPr lang="en-US" sz="2000" dirty="0"/>
                    </a:p>
                  </a:txBody>
                  <a:tcPr marT="45742" marB="45742" anchor="ctr"/>
                </a:tc>
              </a:tr>
              <a:tr h="394256">
                <a:tc>
                  <a:txBody>
                    <a:bodyPr/>
                    <a:lstStyle/>
                    <a:p>
                      <a:pPr algn="ctr"/>
                      <a:r>
                        <a:rPr lang="en-US" sz="2000" dirty="0" smtClean="0"/>
                        <a:t>AM1</a:t>
                      </a:r>
                    </a:p>
                  </a:txBody>
                  <a:tcPr marT="45742" marB="45742" anchor="ct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a:p>
                  </a:txBody>
                  <a:tcPr marT="45742" marB="45742" anchor="ctr"/>
                </a:tc>
                <a:tc hMerge="1">
                  <a:txBody>
                    <a:bodyPr/>
                    <a:lstStyle/>
                    <a:p>
                      <a:endParaRPr lang="en-US"/>
                    </a:p>
                  </a:txBody>
                  <a:tcPr/>
                </a:tc>
                <a:tc gridSpan="2">
                  <a:txBody>
                    <a:bodyPr/>
                    <a:lstStyle/>
                    <a:p>
                      <a:pPr algn="ctr"/>
                      <a:endParaRPr lang="en-US" sz="2000" b="1" dirty="0"/>
                    </a:p>
                  </a:txBody>
                  <a:tcPr marT="45742" marB="45742" anchor="ctr"/>
                </a:tc>
                <a:tc hMerge="1">
                  <a:txBody>
                    <a:bodyPr/>
                    <a:lstStyle/>
                    <a:p>
                      <a:endParaRPr lang="en-US"/>
                    </a:p>
                  </a:txBody>
                  <a:tcPr/>
                </a:tc>
                <a:tc gridSpan="2">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2000" b="1" dirty="0" smtClean="0">
                        <a:solidFill>
                          <a:schemeClr val="tx1"/>
                        </a:solidFill>
                      </a:endParaRPr>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rPr>
                        <a:t>TGba</a:t>
                      </a:r>
                      <a:endParaRPr lang="en-US" sz="2000" b="1" dirty="0" smtClean="0">
                        <a:solidFill>
                          <a:schemeClr val="tx1"/>
                        </a:solidFill>
                      </a:endParaRPr>
                    </a:p>
                  </a:txBody>
                  <a:tcPr marT="45742" marB="45742" anchor="ctr"/>
                </a:tc>
              </a:tr>
              <a:tr h="394256">
                <a:tc>
                  <a:txBody>
                    <a:bodyPr/>
                    <a:lstStyle/>
                    <a:p>
                      <a:pPr algn="ctr"/>
                      <a:r>
                        <a:rPr lang="en-US" sz="2000" dirty="0" smtClean="0"/>
                        <a:t>AM2</a:t>
                      </a:r>
                      <a:endParaRPr lang="en-US" sz="20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nchor="ctr"/>
                </a:tc>
                <a:tc hMerge="1">
                  <a:txBody>
                    <a:bodyPr/>
                    <a:lstStyle/>
                    <a:p>
                      <a:endParaRPr lang="en-US"/>
                    </a:p>
                  </a:txBody>
                  <a:tcPr/>
                </a:tc>
                <a:tc gridSpan="2">
                  <a:txBody>
                    <a:bodyPr/>
                    <a:lstStyle/>
                    <a:p>
                      <a:pPr algn="ctr"/>
                      <a:endParaRPr lang="en-US" sz="2000" b="1" dirty="0"/>
                    </a:p>
                  </a:txBody>
                  <a:tcPr marT="45742" marB="45742" anchor="ctr">
                    <a:lnB w="12700" cap="flat" cmpd="sng" algn="ctr">
                      <a:solidFill>
                        <a:srgbClr val="FF0000"/>
                      </a:solidFill>
                      <a:prstDash val="solid"/>
                      <a:round/>
                      <a:headEnd type="none" w="med" len="med"/>
                      <a:tailEnd type="none" w="med" len="med"/>
                    </a:lnB>
                  </a:tcPr>
                </a:tc>
                <a:tc hMerge="1">
                  <a:txBody>
                    <a:bodyPr/>
                    <a:lstStyle/>
                    <a:p>
                      <a:endParaRPr lang="en-US"/>
                    </a:p>
                  </a:txBody>
                  <a:tcPr/>
                </a:tc>
                <a:tc gridSpan="2">
                  <a:txBody>
                    <a:bodyPr/>
                    <a:lstStyle/>
                    <a:p>
                      <a:pPr algn="ctr"/>
                      <a:endParaRPr lang="en-US" sz="2000" b="1"/>
                    </a:p>
                  </a:txBody>
                  <a:tcPr marT="45742" marB="45742" anchor="ct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solidFill>
                            <a:schemeClr val="tx1"/>
                          </a:solidFill>
                        </a:rPr>
                        <a:t>TGba</a:t>
                      </a:r>
                      <a:endParaRPr lang="en-US" sz="2000" b="1" dirty="0" smtClean="0">
                        <a:solidFill>
                          <a:schemeClr val="tx1"/>
                        </a:solidFill>
                      </a:endParaRPr>
                    </a:p>
                  </a:txBody>
                  <a:tcPr marT="45742" marB="45742" anchor="ctr"/>
                </a:tc>
              </a:tr>
              <a:tr h="697387">
                <a:tc>
                  <a:txBody>
                    <a:bodyPr/>
                    <a:lstStyle/>
                    <a:p>
                      <a:pPr algn="ctr"/>
                      <a:r>
                        <a:rPr lang="en-US" sz="2000" dirty="0" smtClean="0"/>
                        <a:t>PM1</a:t>
                      </a:r>
                      <a:endParaRPr lang="en-US" sz="2000" dirty="0"/>
                    </a:p>
                  </a:txBody>
                  <a:tcPr marT="45742" marB="45742" anchor="ctr"/>
                </a:tc>
                <a:tc grid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txBody>
                  <a:tcPr marT="45742" marB="45742" anchor="ctr">
                    <a:lnR w="12700" cap="flat" cmpd="sng" algn="ctr">
                      <a:solidFill>
                        <a:srgbClr val="FF0000"/>
                      </a:solidFill>
                      <a:prstDash val="solid"/>
                      <a:round/>
                      <a:headEnd type="none" w="med" len="med"/>
                      <a:tailEnd type="none" w="med" len="med"/>
                    </a:lnR>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err="1" smtClean="0"/>
                        <a:t>TGba</a:t>
                      </a:r>
                      <a:endParaRPr lang="en-US" sz="2000" b="1" dirty="0" smtClean="0"/>
                    </a:p>
                    <a:p>
                      <a:pPr marL="0" marR="0" indent="0" algn="ctr" defTabSz="914400" rtl="0" eaLnBrk="1" fontAlgn="auto" latinLnBrk="0" hangingPunct="1">
                        <a:lnSpc>
                          <a:spcPct val="100000"/>
                        </a:lnSpc>
                        <a:spcBef>
                          <a:spcPts val="0"/>
                        </a:spcBef>
                        <a:spcAft>
                          <a:spcPts val="0"/>
                        </a:spcAft>
                        <a:buClrTx/>
                        <a:buSzTx/>
                        <a:buFontTx/>
                        <a:buNone/>
                        <a:tabLst/>
                        <a:defRPr/>
                      </a:pPr>
                      <a:r>
                        <a:rPr lang="en-US" sz="2000" b="1" dirty="0" smtClean="0"/>
                        <a:t>MAC</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 </a:t>
                      </a: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r>
                        <a:rPr lang="en-US" sz="2000" b="1" dirty="0" err="1" smtClean="0">
                          <a:solidFill>
                            <a:schemeClr val="tx1"/>
                          </a:solidFill>
                        </a:rPr>
                        <a:t>TGba</a:t>
                      </a:r>
                      <a:endParaRPr lang="en-US" sz="2000" b="1" dirty="0"/>
                    </a:p>
                  </a:txBody>
                  <a:tcPr marT="45742" marB="45742" anchor="ctr">
                    <a:lnL w="12700" cap="flat" cmpd="sng" algn="ctr">
                      <a:solidFill>
                        <a:srgbClr val="FF0000"/>
                      </a:solidFill>
                      <a:prstDash val="solid"/>
                      <a:round/>
                      <a:headEnd type="none" w="med" len="med"/>
                      <a:tailEnd type="none" w="med" len="med"/>
                    </a:lnL>
                    <a:lnB w="12700" cap="flat" cmpd="sng" algn="ctr">
                      <a:solidFill>
                        <a:srgbClr val="FF0000"/>
                      </a:solidFill>
                      <a:prstDash val="solid"/>
                      <a:round/>
                      <a:headEnd type="none" w="med" len="med"/>
                      <a:tailEnd type="none" w="med" len="med"/>
                    </a:lnB>
                  </a:tcPr>
                </a:tc>
                <a:tc hMerge="1">
                  <a:txBody>
                    <a:bodyPr/>
                    <a:lstStyle/>
                    <a:p>
                      <a:endParaRPr lang="en-US"/>
                    </a:p>
                  </a:txBody>
                  <a:tcPr/>
                </a:tc>
                <a:tc>
                  <a:txBody>
                    <a:bodyPr/>
                    <a:lstStyle/>
                    <a:p>
                      <a:pPr algn="ctr"/>
                      <a:r>
                        <a:rPr lang="en-US" sz="2000" b="1" dirty="0" err="1" smtClean="0">
                          <a:solidFill>
                            <a:schemeClr val="tx1"/>
                          </a:solidFill>
                        </a:rPr>
                        <a:t>TGba</a:t>
                      </a:r>
                      <a:endParaRPr lang="en-US" sz="2000" b="1" dirty="0">
                        <a:solidFill>
                          <a:schemeClr val="tx1"/>
                        </a:solidFill>
                      </a:endParaRPr>
                    </a:p>
                  </a:txBody>
                  <a:tcPr marT="45742" marB="45742" anchor="ctr"/>
                </a:tc>
              </a:tr>
              <a:tr h="697387">
                <a:tc>
                  <a:txBody>
                    <a:bodyPr/>
                    <a:lstStyle/>
                    <a:p>
                      <a:pPr algn="ctr"/>
                      <a:r>
                        <a:rPr lang="en-US" sz="2000" dirty="0" smtClean="0"/>
                        <a:t>PM2</a:t>
                      </a:r>
                      <a:endParaRPr lang="en-US" sz="2000" dirty="0"/>
                    </a:p>
                  </a:txBody>
                  <a:tcPr marT="45742" marB="45742" anchor="ctr">
                    <a:lnR w="12700" cap="flat" cmpd="sng" algn="ctr">
                      <a:solidFill>
                        <a:srgbClr val="FF0000"/>
                      </a:solidFill>
                      <a:prstDash val="solid"/>
                      <a:round/>
                      <a:headEnd type="none" w="med" len="med"/>
                      <a:tailEnd type="none" w="med" len="med"/>
                    </a:lnR>
                  </a:tcPr>
                </a:tc>
                <a:tc>
                  <a:txBody>
                    <a:bodyPr/>
                    <a:lstStyle/>
                    <a:p>
                      <a:pPr algn="ctr"/>
                      <a:r>
                        <a:rPr lang="en-US" sz="2000" b="1" dirty="0" err="1" smtClean="0"/>
                        <a:t>TGba</a:t>
                      </a:r>
                      <a:endParaRPr lang="en-US" sz="2000" b="1" dirty="0" smtClean="0"/>
                    </a:p>
                    <a:p>
                      <a:pPr algn="ctr"/>
                      <a:r>
                        <a:rPr lang="en-US" sz="2000" b="1" dirty="0" smtClean="0"/>
                        <a:t>MAC</a:t>
                      </a: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 </a:t>
                      </a: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gridSpan="2">
                  <a:txBody>
                    <a:bodyPr/>
                    <a:lstStyle/>
                    <a:p>
                      <a:pPr algn="ctr"/>
                      <a:endParaRPr lang="en-US" sz="2000" b="1" dirty="0"/>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r>
                        <a:rPr lang="en-US" sz="2000" b="1" dirty="0" err="1" smtClean="0">
                          <a:solidFill>
                            <a:schemeClr val="tx1"/>
                          </a:solidFill>
                        </a:rPr>
                        <a:t>TGba</a:t>
                      </a:r>
                      <a:endParaRPr lang="en-US" sz="2000" b="1" dirty="0" smtClean="0">
                        <a:solidFill>
                          <a:schemeClr val="tx1"/>
                        </a:solidFill>
                      </a:endParaRPr>
                    </a:p>
                    <a:p>
                      <a:pPr algn="ctr"/>
                      <a:r>
                        <a:rPr lang="en-US" sz="2000" b="1" dirty="0" smtClean="0">
                          <a:solidFill>
                            <a:schemeClr val="tx1"/>
                          </a:solidFill>
                        </a:rPr>
                        <a:t>MAC</a:t>
                      </a:r>
                      <a:endParaRPr lang="en-US" sz="20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t>TGba</a:t>
                      </a:r>
                      <a:endParaRPr lang="en-US" sz="2000" b="1" dirty="0" smtClean="0"/>
                    </a:p>
                    <a:p>
                      <a:pPr algn="ctr"/>
                      <a:r>
                        <a:rPr lang="en-US" sz="2000" b="1" dirty="0" smtClean="0"/>
                        <a:t>PHY</a:t>
                      </a:r>
                      <a:endParaRPr lang="en-US" sz="2000" b="1" dirty="0">
                        <a:solidFill>
                          <a:schemeClr val="tx1"/>
                        </a:solidFill>
                      </a:endParaRPr>
                    </a:p>
                  </a:txBody>
                  <a:tcPr marT="45742" marB="45742" anchor="ctr">
                    <a:lnL w="12700" cap="flat" cmpd="sng" algn="ctr">
                      <a:solidFill>
                        <a:srgbClr val="FF0000"/>
                      </a:solidFill>
                      <a:prstDash val="solid"/>
                      <a:round/>
                      <a:headEnd type="none" w="med" len="med"/>
                      <a:tailEnd type="none" w="med" len="med"/>
                    </a:lnL>
                    <a:lnR w="12700" cap="flat" cmpd="sng" algn="ctr">
                      <a:solidFill>
                        <a:srgbClr val="FF0000"/>
                      </a:solidFill>
                      <a:prstDash val="solid"/>
                      <a:round/>
                      <a:headEnd type="none" w="med" len="med"/>
                      <a:tailEnd type="none" w="med" len="med"/>
                    </a:lnR>
                    <a:lnT w="12700" cap="flat" cmpd="sng" algn="ctr">
                      <a:solidFill>
                        <a:srgbClr val="FF0000"/>
                      </a:solidFill>
                      <a:prstDash val="solid"/>
                      <a:round/>
                      <a:headEnd type="none" w="med" len="med"/>
                      <a:tailEnd type="none" w="med" len="med"/>
                    </a:lnT>
                    <a:lnB w="12700" cap="flat" cmpd="sng" algn="ctr">
                      <a:solidFill>
                        <a:srgbClr val="FF0000"/>
                      </a:solidFill>
                      <a:prstDash val="solid"/>
                      <a:round/>
                      <a:headEnd type="none" w="med" len="med"/>
                      <a:tailEnd type="none" w="med" len="med"/>
                    </a:lnB>
                  </a:tcPr>
                </a:tc>
                <a:tc>
                  <a:txBody>
                    <a:bodyPr/>
                    <a:lstStyle/>
                    <a:p>
                      <a:pPr algn="ctr"/>
                      <a:r>
                        <a:rPr lang="en-US" sz="2000" b="1" dirty="0" err="1" smtClean="0">
                          <a:solidFill>
                            <a:schemeClr val="tx1"/>
                          </a:solidFill>
                        </a:rPr>
                        <a:t>TGba</a:t>
                      </a:r>
                      <a:r>
                        <a:rPr lang="en-US" sz="2000" b="1" dirty="0" smtClean="0">
                          <a:solidFill>
                            <a:schemeClr val="tx1"/>
                          </a:solidFill>
                        </a:rPr>
                        <a:t>/ARC Joint</a:t>
                      </a:r>
                      <a:endParaRPr lang="en-US" sz="2000" b="1" dirty="0"/>
                    </a:p>
                  </a:txBody>
                  <a:tcPr marT="45742" marB="45742" anchor="ctr">
                    <a:lnL w="12700" cap="flat" cmpd="sng" algn="ctr">
                      <a:solidFill>
                        <a:srgbClr val="FF0000"/>
                      </a:solidFill>
                      <a:prstDash val="solid"/>
                      <a:round/>
                      <a:headEnd type="none" w="med" len="med"/>
                      <a:tailEnd type="none" w="med" len="med"/>
                    </a:lnL>
                  </a:tcPr>
                </a:tc>
              </a:tr>
              <a:tr h="394256">
                <a:tc>
                  <a:txBody>
                    <a:bodyPr/>
                    <a:lstStyle/>
                    <a:p>
                      <a:pPr algn="ctr"/>
                      <a:r>
                        <a:rPr lang="en-US" sz="2000" dirty="0" smtClean="0"/>
                        <a:t>EVE</a:t>
                      </a:r>
                      <a:endParaRPr lang="en-US" sz="2000" dirty="0"/>
                    </a:p>
                  </a:txBody>
                  <a:tcPr marT="45742" marB="45742" anchor="ctr"/>
                </a:tc>
                <a:tc gridSpan="2">
                  <a:txBody>
                    <a:bodyPr/>
                    <a:lstStyle/>
                    <a:p>
                      <a:pPr algn="ctr"/>
                      <a:endParaRPr lang="en-US" sz="2000" b="1" dirty="0"/>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gridSpan="2">
                  <a:txBody>
                    <a:bodyPr/>
                    <a:lstStyle/>
                    <a:p>
                      <a:pPr algn="ctr"/>
                      <a:endParaRPr lang="en-US" sz="2000" b="1" dirty="0"/>
                    </a:p>
                  </a:txBody>
                  <a:tcPr marT="45742" marB="45742" anchor="ctr"/>
                </a:tc>
                <a:tc hMerge="1">
                  <a:txBody>
                    <a:bodyPr/>
                    <a:lstStyle/>
                    <a:p>
                      <a:endParaRPr lang="en-US"/>
                    </a:p>
                  </a:txBody>
                  <a:tcPr/>
                </a:tc>
                <a:tc gridSpan="2">
                  <a:txBody>
                    <a:bodyPr/>
                    <a:lstStyle/>
                    <a:p>
                      <a:pPr algn="ctr"/>
                      <a:endParaRPr lang="en-US" sz="2000" b="1" dirty="0">
                        <a:solidFill>
                          <a:srgbClr val="FF0000"/>
                        </a:solidFill>
                      </a:endParaRPr>
                    </a:p>
                  </a:txBody>
                  <a:tcPr marT="45742" marB="45742" anchor="ctr">
                    <a:lnT w="12700" cap="flat" cmpd="sng" algn="ctr">
                      <a:solidFill>
                        <a:srgbClr val="FF0000"/>
                      </a:solidFill>
                      <a:prstDash val="solid"/>
                      <a:round/>
                      <a:headEnd type="none" w="med" len="med"/>
                      <a:tailEnd type="none" w="med" len="med"/>
                    </a:lnT>
                  </a:tcPr>
                </a:tc>
                <a:tc hMerge="1">
                  <a:txBody>
                    <a:bodyPr/>
                    <a:lstStyle/>
                    <a:p>
                      <a:endParaRPr lang="en-US"/>
                    </a:p>
                  </a:txBody>
                  <a:tcPr/>
                </a:tc>
                <a:tc>
                  <a:txBody>
                    <a:bodyPr/>
                    <a:lstStyle/>
                    <a:p>
                      <a:pPr algn="ctr"/>
                      <a:endParaRPr lang="en-US" sz="2000" b="1" dirty="0"/>
                    </a:p>
                  </a:txBody>
                  <a:tcPr marT="45742" marB="45742" anchor="ctr"/>
                </a:tc>
              </a:tr>
            </a:tbl>
          </a:graphicData>
        </a:graphic>
      </p:graphicFrame>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1313"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20D640C-C722-4D77-8FC8-47D537D1240F}" type="slidenum">
              <a:rPr lang="en-US" altLang="en-US" sz="1200" b="0" smtClean="0"/>
              <a:pPr>
                <a:spcBef>
                  <a:spcPct val="0"/>
                </a:spcBef>
                <a:buFontTx/>
                <a:buNone/>
              </a:pPr>
              <a:t>7</a:t>
            </a:fld>
            <a:endParaRPr lang="en-US" altLang="en-US" sz="1200" b="0" smtClean="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385872" y="4906490"/>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cxnSp>
        <p:nvCxnSpPr>
          <p:cNvPr id="6" name="Straight Connector 5"/>
          <p:cNvCxnSpPr/>
          <p:nvPr/>
        </p:nvCxnSpPr>
        <p:spPr bwMode="auto">
          <a:xfrm>
            <a:off x="3550202" y="4408356"/>
            <a:ext cx="945598" cy="664718"/>
          </a:xfrm>
          <a:prstGeom prst="line">
            <a:avLst/>
          </a:prstGeom>
          <a:solidFill>
            <a:schemeClr val="accent1"/>
          </a:solidFill>
          <a:ln w="12700" cap="flat" cmpd="sng" algn="ctr">
            <a:solidFill>
              <a:srgbClr val="FF0000"/>
            </a:solidFill>
            <a:prstDash val="solid"/>
            <a:round/>
            <a:headEnd type="none" w="sm" len="sm"/>
            <a:tailEnd type="none" w="sm" len="sm"/>
          </a:ln>
          <a:effectLst/>
        </p:spPr>
      </p:cxnSp>
      <p:sp>
        <p:nvSpPr>
          <p:cNvPr id="9" name="TextBox 8"/>
          <p:cNvSpPr txBox="1"/>
          <p:nvPr/>
        </p:nvSpPr>
        <p:spPr>
          <a:xfrm>
            <a:off x="4073950" y="5034978"/>
            <a:ext cx="3440365" cy="830997"/>
          </a:xfrm>
          <a:prstGeom prst="rect">
            <a:avLst/>
          </a:prstGeom>
          <a:noFill/>
        </p:spPr>
        <p:txBody>
          <a:bodyPr wrap="none" rtlCol="0">
            <a:spAutoFit/>
          </a:bodyPr>
          <a:lstStyle/>
          <a:p>
            <a:r>
              <a:rPr lang="en-US" sz="2400" dirty="0" err="1" smtClean="0">
                <a:solidFill>
                  <a:srgbClr val="FF0000"/>
                </a:solidFill>
              </a:rPr>
              <a:t>TGba</a:t>
            </a:r>
            <a:r>
              <a:rPr lang="en-US" sz="2400" dirty="0" smtClean="0">
                <a:solidFill>
                  <a:srgbClr val="FF0000"/>
                </a:solidFill>
              </a:rPr>
              <a:t> PHY/MAC parallel </a:t>
            </a:r>
            <a:br>
              <a:rPr lang="en-US" sz="2400" dirty="0" smtClean="0">
                <a:solidFill>
                  <a:srgbClr val="FF0000"/>
                </a:solidFill>
              </a:rPr>
            </a:br>
            <a:r>
              <a:rPr lang="en-US" sz="2400" dirty="0" smtClean="0">
                <a:solidFill>
                  <a:srgbClr val="FF0000"/>
                </a:solidFill>
              </a:rPr>
              <a:t>ad-hoc meetings</a:t>
            </a:r>
            <a:endParaRPr lang="en-US" sz="2400" dirty="0">
              <a:solidFill>
                <a:srgbClr val="FF0000"/>
              </a:solidFill>
            </a:endParaRPr>
          </a:p>
        </p:txBody>
      </p:sp>
      <p:cxnSp>
        <p:nvCxnSpPr>
          <p:cNvPr id="10" name="Straight Connector 9"/>
          <p:cNvCxnSpPr/>
          <p:nvPr/>
        </p:nvCxnSpPr>
        <p:spPr bwMode="auto">
          <a:xfrm>
            <a:off x="4216454" y="3712209"/>
            <a:ext cx="304718" cy="1360865"/>
          </a:xfrm>
          <a:prstGeom prst="line">
            <a:avLst/>
          </a:prstGeom>
          <a:solidFill>
            <a:schemeClr val="accent1"/>
          </a:solidFill>
          <a:ln w="12700" cap="flat" cmpd="sng" algn="ctr">
            <a:solidFill>
              <a:srgbClr val="FF0000"/>
            </a:solidFill>
            <a:prstDash val="solid"/>
            <a:round/>
            <a:headEnd type="none" w="sm" len="sm"/>
            <a:tailEnd type="none" w="sm" len="sm"/>
          </a:ln>
          <a:effectLst/>
        </p:spPr>
      </p:cxnSp>
      <p:cxnSp>
        <p:nvCxnSpPr>
          <p:cNvPr id="12" name="Straight Connector 11"/>
          <p:cNvCxnSpPr/>
          <p:nvPr/>
        </p:nvCxnSpPr>
        <p:spPr bwMode="auto">
          <a:xfrm flipH="1">
            <a:off x="4572000" y="4408356"/>
            <a:ext cx="1353497" cy="626622"/>
          </a:xfrm>
          <a:prstGeom prst="line">
            <a:avLst/>
          </a:prstGeom>
          <a:solidFill>
            <a:schemeClr val="accent1"/>
          </a:solidFill>
          <a:ln w="12700" cap="flat" cmpd="sng" algn="ctr">
            <a:solidFill>
              <a:srgbClr val="FF0000"/>
            </a:solidFill>
            <a:prstDash val="solid"/>
            <a:round/>
            <a:headEnd type="none" w="sm" len="sm"/>
            <a:tailEnd type="none" w="sm" len="sm"/>
          </a:ln>
          <a:effectLst/>
        </p:spPr>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PHY/MAC Ad-hoc Meetings</a:t>
            </a:r>
            <a:endParaRPr lang="en-US" dirty="0"/>
          </a:p>
        </p:txBody>
      </p:sp>
      <p:sp>
        <p:nvSpPr>
          <p:cNvPr id="3" name="Content Placeholder 2"/>
          <p:cNvSpPr>
            <a:spLocks noGrp="1"/>
          </p:cNvSpPr>
          <p:nvPr>
            <p:ph idx="1"/>
          </p:nvPr>
        </p:nvSpPr>
        <p:spPr/>
        <p:txBody>
          <a:bodyPr/>
          <a:lstStyle/>
          <a:p>
            <a:r>
              <a:rPr lang="en-US" dirty="0" smtClean="0"/>
              <a:t>Monday PM2, Tuesday PM1, Wednesday PM2</a:t>
            </a:r>
          </a:p>
          <a:p>
            <a:r>
              <a:rPr lang="en-US" dirty="0" smtClean="0"/>
              <a:t>MAC ad-hoc meetings</a:t>
            </a:r>
          </a:p>
          <a:p>
            <a:pPr lvl="1"/>
            <a:r>
              <a:rPr lang="en-US" dirty="0" smtClean="0"/>
              <a:t>Chair: Minyoung Park</a:t>
            </a:r>
          </a:p>
          <a:p>
            <a:pPr lvl="1"/>
            <a:r>
              <a:rPr lang="en-US" dirty="0" smtClean="0"/>
              <a:t>Vice-chair/secretary: </a:t>
            </a:r>
            <a:r>
              <a:rPr lang="en-US" dirty="0" err="1" smtClean="0"/>
              <a:t>Yunsong</a:t>
            </a:r>
            <a:r>
              <a:rPr lang="en-US" dirty="0" smtClean="0"/>
              <a:t> Yang</a:t>
            </a:r>
          </a:p>
          <a:p>
            <a:r>
              <a:rPr lang="en-US" dirty="0"/>
              <a:t>PHY ad-hoc meetings</a:t>
            </a:r>
          </a:p>
          <a:p>
            <a:pPr lvl="1"/>
            <a:r>
              <a:rPr lang="en-US" dirty="0"/>
              <a:t>Chair: Steve </a:t>
            </a:r>
            <a:r>
              <a:rPr lang="en-US" dirty="0" err="1"/>
              <a:t>Shellhammer</a:t>
            </a:r>
            <a:endParaRPr lang="en-US" dirty="0"/>
          </a:p>
          <a:p>
            <a:pPr lvl="1"/>
            <a:r>
              <a:rPr lang="en-US" dirty="0"/>
              <a:t>Vice-chair: </a:t>
            </a:r>
            <a:r>
              <a:rPr lang="en-US" dirty="0" err="1"/>
              <a:t>Ensung</a:t>
            </a:r>
            <a:r>
              <a:rPr lang="en-US" dirty="0"/>
              <a:t> Park</a:t>
            </a:r>
          </a:p>
          <a:p>
            <a:pPr lvl="1"/>
            <a:r>
              <a:rPr lang="en-US" dirty="0"/>
              <a:t>Secretary: Leif </a:t>
            </a:r>
            <a:r>
              <a:rPr lang="en-US" dirty="0" err="1"/>
              <a:t>Wilhelmsson</a:t>
            </a:r>
            <a:endParaRPr lang="en-US" dirty="0"/>
          </a:p>
          <a:p>
            <a:r>
              <a:rPr lang="en-US" dirty="0" smtClean="0"/>
              <a:t>Technical presentations/straw polls</a:t>
            </a:r>
            <a:endParaRPr lang="en-US" dirty="0"/>
          </a:p>
        </p:txBody>
      </p:sp>
      <p:sp>
        <p:nvSpPr>
          <p:cNvPr id="4" name="Date Placeholder 3"/>
          <p:cNvSpPr>
            <a:spLocks noGrp="1"/>
          </p:cNvSpPr>
          <p:nvPr>
            <p:ph type="dt" sz="half" idx="10"/>
          </p:nvPr>
        </p:nvSpPr>
        <p:spPr/>
        <p:txBody>
          <a:bodyPr/>
          <a:lstStyle/>
          <a:p>
            <a:pPr>
              <a:defRPr/>
            </a:pPr>
            <a:r>
              <a:rPr lang="en-US" smtClean="0"/>
              <a:t>May 2018</a:t>
            </a:r>
            <a:endParaRPr lang="en-US" dirty="0"/>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8</a:t>
            </a:fld>
            <a:endParaRPr lang="en-US" altLang="en-US"/>
          </a:p>
        </p:txBody>
      </p:sp>
    </p:spTree>
    <p:extLst>
      <p:ext uri="{BB962C8B-B14F-4D97-AF65-F5344CB8AC3E}">
        <p14:creationId xmlns:p14="http://schemas.microsoft.com/office/powerpoint/2010/main" val="165390199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685800" y="1676400"/>
            <a:ext cx="8153400" cy="4722813"/>
          </a:xfrm>
        </p:spPr>
        <p:txBody>
          <a:bodyPr/>
          <a:lstStyle/>
          <a:p>
            <a:pPr>
              <a:defRPr/>
            </a:pPr>
            <a:r>
              <a:rPr lang="en-US" altLang="en-US" dirty="0"/>
              <a:t>Review and approve </a:t>
            </a:r>
            <a:r>
              <a:rPr lang="en-US" altLang="en-US" dirty="0" err="1"/>
              <a:t>TGba</a:t>
            </a:r>
            <a:r>
              <a:rPr lang="en-US" altLang="en-US" dirty="0"/>
              <a:t> SFD and </a:t>
            </a:r>
            <a:r>
              <a:rPr lang="en-US" altLang="en-US" dirty="0" err="1"/>
              <a:t>TGba</a:t>
            </a:r>
            <a:r>
              <a:rPr lang="en-US" altLang="en-US" dirty="0"/>
              <a:t> </a:t>
            </a:r>
            <a:r>
              <a:rPr lang="en-US" altLang="en-US" dirty="0" smtClean="0"/>
              <a:t>D0.2</a:t>
            </a:r>
            <a:endParaRPr lang="en-US" altLang="en-US" dirty="0"/>
          </a:p>
          <a:p>
            <a:pPr>
              <a:defRPr/>
            </a:pPr>
            <a:r>
              <a:rPr lang="en-US" altLang="en-US" dirty="0" smtClean="0"/>
              <a:t>Review </a:t>
            </a:r>
            <a:r>
              <a:rPr lang="en-US" altLang="en-US" dirty="0"/>
              <a:t>spec text documents for </a:t>
            </a:r>
            <a:r>
              <a:rPr lang="en-US" altLang="en-US" dirty="0" err="1"/>
              <a:t>TGba</a:t>
            </a:r>
            <a:r>
              <a:rPr lang="en-US" altLang="en-US" dirty="0"/>
              <a:t> </a:t>
            </a:r>
            <a:r>
              <a:rPr lang="en-US" altLang="en-US" dirty="0" smtClean="0"/>
              <a:t>D0.3</a:t>
            </a:r>
            <a:endParaRPr lang="en-US" altLang="en-US" dirty="0"/>
          </a:p>
          <a:p>
            <a:pPr>
              <a:defRPr/>
            </a:pPr>
            <a:r>
              <a:rPr lang="en-US" altLang="en-US" dirty="0" smtClean="0"/>
              <a:t>Review </a:t>
            </a:r>
            <a:r>
              <a:rPr lang="en-US" altLang="en-US" dirty="0"/>
              <a:t>technical </a:t>
            </a:r>
            <a:r>
              <a:rPr lang="en-US" altLang="en-US" dirty="0" smtClean="0"/>
              <a:t>presentations – focus on resolving TBDs</a:t>
            </a:r>
          </a:p>
          <a:p>
            <a:pPr>
              <a:defRPr/>
            </a:pPr>
            <a:r>
              <a:rPr lang="en-US" altLang="en-US" dirty="0" err="1" smtClean="0"/>
              <a:t>TGba</a:t>
            </a:r>
            <a:r>
              <a:rPr lang="en-US" altLang="en-US" dirty="0" smtClean="0"/>
              <a:t>/ARC joint session – </a:t>
            </a:r>
            <a:r>
              <a:rPr lang="en-US" altLang="en-US" dirty="0" err="1" smtClean="0"/>
              <a:t>TGba</a:t>
            </a:r>
            <a:r>
              <a:rPr lang="en-US" altLang="en-US" dirty="0" smtClean="0"/>
              <a:t> architecture discussion</a:t>
            </a:r>
            <a:endParaRPr lang="en-US" altLang="en-US" dirty="0"/>
          </a:p>
          <a:p>
            <a:pPr>
              <a:defRPr/>
            </a:pPr>
            <a:r>
              <a:rPr lang="en-US" altLang="en-US" dirty="0" smtClean="0"/>
              <a:t>Work </a:t>
            </a:r>
            <a:r>
              <a:rPr lang="en-US" altLang="en-US" dirty="0"/>
              <a:t>on </a:t>
            </a:r>
            <a:r>
              <a:rPr lang="en-US" altLang="en-US" dirty="0" err="1"/>
              <a:t>TGba</a:t>
            </a:r>
            <a:r>
              <a:rPr lang="en-US" altLang="en-US" dirty="0"/>
              <a:t> task group documents</a:t>
            </a:r>
          </a:p>
          <a:p>
            <a:pPr>
              <a:defRPr/>
            </a:pPr>
            <a:r>
              <a:rPr lang="en-US" altLang="en-US" dirty="0" smtClean="0"/>
              <a:t>Review </a:t>
            </a:r>
            <a:r>
              <a:rPr lang="en-US" altLang="en-US" dirty="0"/>
              <a:t>TG timeline</a:t>
            </a:r>
            <a:endParaRPr lang="en-US" altLang="en-US" sz="2000" dirty="0" smtClean="0"/>
          </a:p>
          <a:p>
            <a:endParaRPr lang="en-US" altLang="en-US" sz="2000" dirty="0" smtClean="0"/>
          </a:p>
        </p:txBody>
      </p:sp>
      <p:sp>
        <p:nvSpPr>
          <p:cNvPr id="4" name="Date Placeholder 3"/>
          <p:cNvSpPr>
            <a:spLocks noGrp="1"/>
          </p:cNvSpPr>
          <p:nvPr>
            <p:ph type="dt" sz="quarter" idx="10"/>
          </p:nvPr>
        </p:nvSpPr>
        <p:spPr/>
        <p:txBody>
          <a:bodyPr/>
          <a:lstStyle/>
          <a:p>
            <a:pPr>
              <a:defRPr/>
            </a:pPr>
            <a:r>
              <a:rPr lang="en-US" smtClean="0"/>
              <a:t>May 2018</a:t>
            </a:r>
            <a:endParaRPr lang="en-US"/>
          </a:p>
        </p:txBody>
      </p:sp>
      <p:sp>
        <p:nvSpPr>
          <p:cNvPr id="5" name="Footer Placeholder 4"/>
          <p:cNvSpPr>
            <a:spLocks noGrp="1"/>
          </p:cNvSpPr>
          <p:nvPr>
            <p:ph type="ftr" sz="quarter" idx="11"/>
          </p:nvPr>
        </p:nvSpPr>
        <p:spPr/>
        <p:txBody>
          <a:bodyPr/>
          <a:lstStyle/>
          <a:p>
            <a:pPr>
              <a:defRPr/>
            </a:pPr>
            <a:r>
              <a:rPr lang="en-US" smtClean="0"/>
              <a:t>Minyoung Park (Samsung)</a:t>
            </a:r>
            <a:endParaRPr lang="en-US"/>
          </a:p>
        </p:txBody>
      </p:sp>
      <p:sp>
        <p:nvSpPr>
          <p:cNvPr id="1229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DA0A6492-A455-4AD2-A19D-A4E84B1CCB2D}" type="slidenum">
              <a:rPr lang="en-US" altLang="en-US" sz="1200" b="0" smtClean="0"/>
              <a:pPr>
                <a:spcBef>
                  <a:spcPct val="0"/>
                </a:spcBef>
                <a:buFontTx/>
                <a:buNone/>
              </a:pPr>
              <a:t>9</a:t>
            </a:fld>
            <a:endParaRPr lang="en-US" altLang="en-US" sz="1200" b="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98514</TotalTime>
  <Words>2988</Words>
  <Application>Microsoft Office PowerPoint</Application>
  <PresentationFormat>On-screen Show (4:3)</PresentationFormat>
  <Paragraphs>891</Paragraphs>
  <Slides>37</Slides>
  <Notes>6</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37</vt:i4>
      </vt:variant>
    </vt:vector>
  </HeadingPairs>
  <TitlesOfParts>
    <vt:vector size="47" baseType="lpstr">
      <vt:lpstr>Monotype Sorts</vt:lpstr>
      <vt:lpstr>MS Gothic</vt:lpstr>
      <vt:lpstr>MS PGothic</vt:lpstr>
      <vt:lpstr>Neo Sans Intel</vt:lpstr>
      <vt:lpstr>Arial</vt:lpstr>
      <vt:lpstr>Calibri</vt:lpstr>
      <vt:lpstr>Helvetica</vt:lpstr>
      <vt:lpstr>Times New Roman</vt:lpstr>
      <vt:lpstr>802-11-Submission</vt:lpstr>
      <vt:lpstr>Document</vt:lpstr>
      <vt:lpstr>May 2018  TGba Agenda</vt:lpstr>
      <vt:lpstr>IEEE 802.11 TGba: Wake-up Radio Operation</vt:lpstr>
      <vt:lpstr>Abstract</vt:lpstr>
      <vt:lpstr>Meeting Protocol</vt:lpstr>
      <vt:lpstr>Attendance</vt:lpstr>
      <vt:lpstr>Attendance, Voting &amp; Document Status</vt:lpstr>
      <vt:lpstr>TGba Schedule for the Week</vt:lpstr>
      <vt:lpstr>PHY/MAC Ad-hoc Meetings</vt:lpstr>
      <vt:lpstr>Main Agenda Items for the Week</vt:lpstr>
      <vt:lpstr>Call for Submissions</vt:lpstr>
      <vt:lpstr>PHY – Spec Text</vt:lpstr>
      <vt:lpstr>PHY - Others</vt:lpstr>
      <vt:lpstr>MAC – Spec Text / TBD Resolution</vt:lpstr>
      <vt:lpstr>MAC - Others</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March 2018 Meeting and Teleconference Calls</vt:lpstr>
      <vt:lpstr>Motion - Minutes</vt:lpstr>
      <vt:lpstr>TGba Documents Review and Approval</vt:lpstr>
      <vt:lpstr>Closing TGba SFD</vt:lpstr>
      <vt:lpstr>Presentations</vt:lpstr>
      <vt:lpstr>Vice-Chair Election and Secretary Confirmation</vt:lpstr>
      <vt:lpstr>Motions (Thursday PM1)</vt:lpstr>
      <vt:lpstr>TGba Timeline (reviewed in Jan.2018)</vt:lpstr>
      <vt:lpstr>TGba Timeline </vt:lpstr>
      <vt:lpstr>Goal for July 2018</vt:lpstr>
      <vt:lpstr>Teleconference Call Schedule</vt:lpstr>
      <vt:lpstr>Backup Slides</vt:lpstr>
      <vt:lpstr>Proposed TGba Spec Development Process</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11-16/1080r1</dc:title>
  <dc:subject>Task Group AY November 2015 Meeting Agenda</dc:subject>
  <dc:creator>minyoung.park@intel.com</dc:creator>
  <cp:keywords>January 2017</cp:keywords>
  <dc:description/>
  <cp:lastModifiedBy>Minyoung Park</cp:lastModifiedBy>
  <cp:revision>4285</cp:revision>
  <cp:lastPrinted>2014-11-04T15:04:57Z</cp:lastPrinted>
  <dcterms:created xsi:type="dcterms:W3CDTF">2007-04-17T18:10:23Z</dcterms:created>
  <dcterms:modified xsi:type="dcterms:W3CDTF">2018-05-10T21:05:46Z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NSCPROP_SA">
    <vt:lpwstr>C:\Users\minyoung.p\Documents\IEEE 802.11 WG\TGba\2017\November\11-17-1223-09-00ba-september-2017-tgba-agenda.pptx</vt:lpwstr>
  </property>
</Properties>
</file>