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805" r:id="rId31"/>
    <p:sldId id="776" r:id="rId32"/>
    <p:sldId id="76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4" d="100"/>
          <a:sy n="64" d="100"/>
        </p:scale>
        <p:origin x="1242" y="6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919"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2018-5-9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51</a:t>
            </a:r>
            <a:r>
              <a:rPr lang="en-US" dirty="0" smtClean="0"/>
              <a:t> </a:t>
            </a:r>
            <a:r>
              <a:rPr lang="en-US" dirty="0" smtClean="0"/>
              <a:t>s</a:t>
            </a:r>
            <a:r>
              <a:rPr lang="en-US" b="0" dirty="0" smtClean="0"/>
              <a:t>ubmissions (updated on May </a:t>
            </a:r>
            <a:r>
              <a:rPr lang="en-US" dirty="0"/>
              <a:t>7</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777081979"/>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782121384"/>
              </p:ext>
            </p:extLst>
          </p:nvPr>
        </p:nvGraphicFramePr>
        <p:xfrm>
          <a:off x="304800" y="1321790"/>
          <a:ext cx="8534400" cy="5127232"/>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dirty="0" smtClean="0">
                          <a:solidFill>
                            <a:srgbClr val="000000"/>
                          </a:solidFill>
                          <a:effectLst/>
                          <a:latin typeface="Calibri" panose="020F0502020204030204" pitchFamily="34" charset="0"/>
                        </a:rPr>
                        <a:t>18/784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Generation for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Efficient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Multiplexing signaling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subcarrier-structure-for-</a:t>
                      </a:r>
                      <a:r>
                        <a:rPr lang="en-US" sz="1200" b="0" i="0" u="none" strike="noStrike" dirty="0" err="1">
                          <a:solidFill>
                            <a:srgbClr val="000000"/>
                          </a:solidFill>
                          <a:effectLst/>
                          <a:latin typeface="Calibri" panose="020F0502020204030204" pitchFamily="34" charset="0"/>
                        </a:rPr>
                        <a:t>wur</a:t>
                      </a:r>
                      <a:r>
                        <a:rPr lang="en-US" sz="1200" b="0" i="0" u="none" strike="noStrike" dirty="0">
                          <a:solidFill>
                            <a:srgbClr val="000000"/>
                          </a:solidFill>
                          <a:effectLst/>
                          <a:latin typeface="Calibri" panose="020F0502020204030204" pitchFamily="34" charset="0"/>
                        </a:rPr>
                        <a:t>-frames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18/770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Differential OOK for WUR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Togay Ungan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Endiio</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Differential OOK</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2925548097"/>
              </p:ext>
            </p:extLst>
          </p:nvPr>
        </p:nvGraphicFramePr>
        <p:xfrm>
          <a:off x="152401" y="2133600"/>
          <a:ext cx="8762999" cy="3465903"/>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18/790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18/828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 text for WUR Null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18/929</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Starting Time Indication of WUR Beacon and Duty Cycle Operation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Po-Kai Huang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Intel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873"/>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612436873"/>
              </p:ext>
            </p:extLst>
          </p:nvPr>
        </p:nvGraphicFramePr>
        <p:xfrm>
          <a:off x="152400" y="1066800"/>
          <a:ext cx="8785678" cy="5438302"/>
        </p:xfrm>
        <a:graphic>
          <a:graphicData uri="http://schemas.openxmlformats.org/drawingml/2006/table">
            <a:tbl>
              <a:tblPr/>
              <a:tblGrid>
                <a:gridCol w="627403"/>
                <a:gridCol w="3012624"/>
                <a:gridCol w="1077508"/>
                <a:gridCol w="1264423"/>
                <a:gridCol w="780644"/>
                <a:gridCol w="2023076"/>
              </a:tblGrid>
              <a:tr h="138705">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38705">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bss</a:t>
                      </a:r>
                      <a:r>
                        <a:rPr lang="en-US" sz="1200" b="0" i="0" u="none" strike="noStrike" dirty="0">
                          <a:solidFill>
                            <a:srgbClr val="000000"/>
                          </a:solidFill>
                          <a:effectLst/>
                          <a:latin typeface="Calibri" panose="020F0502020204030204" pitchFamily="34" charset="0"/>
                        </a:rPr>
                        <a:t>-parameters-update-notification-follow-up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Xiaofei</a:t>
                      </a:r>
                      <a:r>
                        <a:rPr lang="en-US" sz="1200" b="0" i="0" u="none" strike="noStrike" dirty="0">
                          <a:solidFill>
                            <a:srgbClr val="000000"/>
                          </a:solidFill>
                          <a:effectLst/>
                          <a:latin typeface="Calibri" panose="020F0502020204030204" pitchFamily="34" charset="0"/>
                        </a:rPr>
                        <a:t>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MAC support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Considerations on VL WUR frame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200" b="0" i="0" u="none" strike="noStrike">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18/64r1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Secure WUR frames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3886201"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611187"/>
            <a:ext cx="4268787" cy="6046788"/>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Vice-chair election, Secretary confirmation</a:t>
            </a:r>
            <a:endParaRPr lang="en-US" altLang="en-US" sz="1300" dirty="0"/>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AM1, AM2 (4 hours)</a:t>
            </a:r>
          </a:p>
          <a:p>
            <a:pPr lvl="1"/>
            <a:r>
              <a:rPr lang="en-US" altLang="en-US" sz="1200" dirty="0"/>
              <a:t>Call meeting to order</a:t>
            </a:r>
          </a:p>
          <a:p>
            <a:pPr lvl="1"/>
            <a:r>
              <a:rPr lang="en-US" altLang="en-US" sz="1200" dirty="0" smtClean="0"/>
              <a:t>IEEE 802 and 802.11 IPR Policy and </a:t>
            </a:r>
            <a:r>
              <a:rPr lang="en-US" altLang="en-US" sz="1200" dirty="0"/>
              <a:t>procedure</a:t>
            </a:r>
          </a:p>
          <a:p>
            <a:pPr lvl="1"/>
            <a:r>
              <a:rPr lang="en-US" altLang="en-US" sz="1200" dirty="0"/>
              <a:t>Presentations, </a:t>
            </a:r>
            <a:r>
              <a:rPr lang="en-US" altLang="en-US" sz="1200" dirty="0" smtClean="0"/>
              <a:t>Recess</a:t>
            </a:r>
            <a:endParaRPr lang="en-US" altLang="en-US" sz="900" dirty="0" smtClean="0"/>
          </a:p>
          <a:p>
            <a:r>
              <a:rPr lang="en-US" altLang="en-US" sz="1300" dirty="0" smtClean="0"/>
              <a:t>Thursday</a:t>
            </a:r>
            <a:r>
              <a:rPr lang="en-US" altLang="en-US" sz="1300" dirty="0" smtClean="0"/>
              <a:t>: </a:t>
            </a:r>
            <a:r>
              <a:rPr lang="en-US" altLang="en-US" sz="1300" dirty="0" smtClean="0"/>
              <a:t>PM1 </a:t>
            </a:r>
            <a:r>
              <a:rPr lang="en-US" altLang="en-US" sz="1300" dirty="0" smtClean="0"/>
              <a:t>(2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TG timeline discussion</a:t>
            </a:r>
          </a:p>
          <a:p>
            <a:pPr lvl="1"/>
            <a:r>
              <a:rPr lang="en-US" altLang="en-US" sz="1300" dirty="0"/>
              <a:t>Goal for July 2018 F2F meeting</a:t>
            </a:r>
          </a:p>
          <a:p>
            <a:pPr lvl="1"/>
            <a:r>
              <a:rPr lang="en-US" altLang="en-US" sz="1300" dirty="0"/>
              <a:t>Teleconference call schedule</a:t>
            </a:r>
          </a:p>
          <a:p>
            <a:pPr lvl="1"/>
            <a:r>
              <a:rPr lang="en-US" altLang="en-US" sz="1300" dirty="0"/>
              <a:t>Motion assignments for </a:t>
            </a:r>
            <a:r>
              <a:rPr lang="en-US" altLang="en-US" sz="1300" dirty="0" err="1"/>
              <a:t>TGba</a:t>
            </a:r>
            <a:r>
              <a:rPr lang="en-US" altLang="en-US" sz="1300" dirty="0"/>
              <a:t> D0.3</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err="1"/>
              <a:t>TGba</a:t>
            </a:r>
            <a:r>
              <a:rPr lang="en-US" altLang="en-US" sz="1300" dirty="0"/>
              <a:t>/ARC joint session</a:t>
            </a:r>
          </a:p>
          <a:p>
            <a:pPr lvl="1"/>
            <a:r>
              <a:rPr lang="en-US" altLang="en-US" sz="1300" dirty="0" smtClean="0"/>
              <a:t>Presentations, Adjourn</a:t>
            </a:r>
            <a:endParaRPr lang="en-US" altLang="en-US" sz="13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802.11-18/607r1] 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a:xfrm>
            <a:off x="685800" y="1752600"/>
            <a:ext cx="7772400" cy="4494213"/>
          </a:xfrm>
        </p:spPr>
        <p:txBody>
          <a:bodyPr/>
          <a:lstStyle/>
          <a:p>
            <a:r>
              <a:rPr lang="en-US" sz="2000" dirty="0" smtClean="0"/>
              <a:t>In the last F2F meeting, </a:t>
            </a:r>
            <a:r>
              <a:rPr lang="en-US" sz="2000" dirty="0" err="1" smtClean="0"/>
              <a:t>TGba</a:t>
            </a:r>
            <a:r>
              <a:rPr lang="en-US" sz="2000" dirty="0" smtClean="0"/>
              <a:t> had discussion on closing the </a:t>
            </a:r>
            <a:r>
              <a:rPr lang="en-US" sz="2000" dirty="0" err="1" smtClean="0"/>
              <a:t>TGba</a:t>
            </a:r>
            <a:r>
              <a:rPr lang="en-US" sz="2000" dirty="0" smtClean="0"/>
              <a:t> SFD in this meeting (11-18/575r1)</a:t>
            </a:r>
          </a:p>
          <a:p>
            <a:r>
              <a:rPr lang="en-US" sz="2000" dirty="0" smtClean="0"/>
              <a:t>To meet the </a:t>
            </a:r>
            <a:r>
              <a:rPr lang="en-US" sz="2000" dirty="0" err="1" smtClean="0"/>
              <a:t>TGba</a:t>
            </a:r>
            <a:r>
              <a:rPr lang="en-US" sz="2000" dirty="0" smtClean="0"/>
              <a:t> timeline, it was suggested to close the SFD during the May 2018 meeting so that the group can focus on producing </a:t>
            </a:r>
            <a:r>
              <a:rPr lang="en-US" sz="2000" dirty="0" err="1" smtClean="0"/>
              <a:t>TGba</a:t>
            </a:r>
            <a:r>
              <a:rPr lang="en-US" sz="2000" dirty="0" smtClean="0"/>
              <a:t> D1.0</a:t>
            </a:r>
          </a:p>
          <a:p>
            <a:endParaRPr lang="en-US" sz="2000" dirty="0" smtClean="0"/>
          </a:p>
          <a:p>
            <a:r>
              <a:rPr lang="en-US" sz="2000" dirty="0" smtClean="0"/>
              <a:t>Straw Poll:</a:t>
            </a:r>
          </a:p>
          <a:p>
            <a:pPr lvl="1"/>
            <a:r>
              <a:rPr lang="en-US" sz="1800" dirty="0" smtClean="0"/>
              <a:t>Do you agree to close the </a:t>
            </a:r>
            <a:r>
              <a:rPr lang="en-US" sz="1800" dirty="0" err="1" smtClean="0"/>
              <a:t>TGba</a:t>
            </a:r>
            <a:r>
              <a:rPr lang="en-US" sz="1800" dirty="0" smtClean="0"/>
              <a:t> SFD?</a:t>
            </a:r>
          </a:p>
          <a:p>
            <a:pPr lvl="1"/>
            <a:r>
              <a:rPr lang="en-US" sz="1800" dirty="0" smtClean="0"/>
              <a:t>Y/N/A</a:t>
            </a:r>
            <a:r>
              <a:rPr lang="en-US" sz="1800" dirty="0" smtClean="0"/>
              <a:t>: </a:t>
            </a:r>
          </a:p>
          <a:p>
            <a:r>
              <a:rPr lang="en-US" sz="2000" dirty="0" smtClean="0"/>
              <a:t>Motion:</a:t>
            </a:r>
          </a:p>
          <a:p>
            <a:pPr lvl="1"/>
            <a:r>
              <a:rPr lang="en-US" sz="1800" dirty="0" smtClean="0"/>
              <a:t>Move to close the </a:t>
            </a:r>
            <a:r>
              <a:rPr lang="en-US" sz="1800" dirty="0" err="1" smtClean="0"/>
              <a:t>TGba</a:t>
            </a:r>
            <a:r>
              <a:rPr lang="en-US" sz="1800" dirty="0"/>
              <a:t> </a:t>
            </a:r>
            <a:r>
              <a:rPr lang="en-US" sz="1800" dirty="0" smtClean="0"/>
              <a:t>SFD and have the 11-17/575r11 as the final revision of the </a:t>
            </a:r>
            <a:r>
              <a:rPr lang="en-US" sz="1800" dirty="0" err="1" smtClean="0"/>
              <a:t>TGba</a:t>
            </a:r>
            <a:r>
              <a:rPr lang="en-US" sz="1800" dirty="0" smtClean="0"/>
              <a:t> SFD.</a:t>
            </a:r>
          </a:p>
          <a:p>
            <a:pPr lvl="2"/>
            <a:r>
              <a:rPr lang="en-US" sz="1600" dirty="0" smtClean="0"/>
              <a:t>Mover: Po-Kai Huang, Second: </a:t>
            </a:r>
            <a:r>
              <a:rPr lang="en-US" sz="1600" dirty="0" err="1" smtClean="0"/>
              <a:t>Jianhan</a:t>
            </a:r>
            <a:r>
              <a:rPr lang="en-US" sz="1600" dirty="0" smtClean="0"/>
              <a:t> Liu</a:t>
            </a:r>
          </a:p>
          <a:p>
            <a:pPr lvl="2"/>
            <a:r>
              <a:rPr lang="en-US" sz="1600" dirty="0" smtClean="0"/>
              <a:t>Y/N/A: </a:t>
            </a:r>
            <a:endParaRPr lang="en-US" sz="1600"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Vice-Chair Election and Secretary Confirmation</a:t>
            </a:r>
            <a:endParaRPr lang="en-US" dirty="0"/>
          </a:p>
        </p:txBody>
      </p:sp>
      <p:sp>
        <p:nvSpPr>
          <p:cNvPr id="3" name="Content Placeholder 2"/>
          <p:cNvSpPr>
            <a:spLocks noGrp="1"/>
          </p:cNvSpPr>
          <p:nvPr>
            <p:ph idx="1"/>
          </p:nvPr>
        </p:nvSpPr>
        <p:spPr/>
        <p:txBody>
          <a:bodyPr/>
          <a:lstStyle/>
          <a:p>
            <a:r>
              <a:rPr lang="en-US" sz="1800" dirty="0" smtClean="0"/>
              <a:t>Vice-chair candidates</a:t>
            </a:r>
          </a:p>
          <a:p>
            <a:pPr lvl="1"/>
            <a:r>
              <a:rPr lang="en-US" sz="1600" dirty="0" smtClean="0"/>
              <a:t>1</a:t>
            </a:r>
            <a:r>
              <a:rPr lang="en-US" sz="1600" baseline="30000" dirty="0" smtClean="0"/>
              <a:t>st</a:t>
            </a:r>
            <a:r>
              <a:rPr lang="en-US" sz="1600" dirty="0" smtClean="0"/>
              <a:t> Vice-chair: </a:t>
            </a:r>
            <a:r>
              <a:rPr lang="en-US" sz="1600" dirty="0" err="1" smtClean="0"/>
              <a:t>Yunsong</a:t>
            </a:r>
            <a:r>
              <a:rPr lang="en-US" sz="1600" dirty="0" smtClean="0"/>
              <a:t> Yang (Huawei)</a:t>
            </a:r>
          </a:p>
          <a:p>
            <a:pPr lvl="1"/>
            <a:r>
              <a:rPr lang="en-US" sz="1600" dirty="0" smtClean="0"/>
              <a:t>2</a:t>
            </a:r>
            <a:r>
              <a:rPr lang="en-US" sz="1600" baseline="30000" dirty="0" smtClean="0"/>
              <a:t>nd</a:t>
            </a:r>
            <a:r>
              <a:rPr lang="en-US" sz="1600" dirty="0" smtClean="0"/>
              <a:t> Vice-chair: </a:t>
            </a:r>
            <a:r>
              <a:rPr lang="en-US" sz="1600" dirty="0" err="1" smtClean="0"/>
              <a:t>Eunsung</a:t>
            </a:r>
            <a:r>
              <a:rPr lang="en-US" sz="1600" dirty="0" smtClean="0"/>
              <a:t> Park (LGE)</a:t>
            </a:r>
            <a:endParaRPr lang="en-US" sz="1600" dirty="0"/>
          </a:p>
          <a:p>
            <a:r>
              <a:rPr lang="en-US" sz="1800" dirty="0" smtClean="0"/>
              <a:t>Secretary</a:t>
            </a:r>
          </a:p>
          <a:p>
            <a:pPr lvl="1"/>
            <a:r>
              <a:rPr lang="en-US" sz="1600" dirty="0" smtClean="0"/>
              <a:t>Leif </a:t>
            </a:r>
            <a:r>
              <a:rPr lang="en-US" sz="1600" dirty="0" err="1" smtClean="0"/>
              <a:t>Wilhelmsson</a:t>
            </a:r>
            <a:r>
              <a:rPr lang="en-US" sz="1600" dirty="0" smtClean="0"/>
              <a:t> (Ericsson)</a:t>
            </a:r>
            <a:endParaRPr lang="en-US" sz="1600" dirty="0"/>
          </a:p>
          <a:p>
            <a:r>
              <a:rPr lang="en-US" sz="1800" dirty="0" smtClean="0"/>
              <a:t>Motion1</a:t>
            </a:r>
          </a:p>
          <a:p>
            <a:pPr lvl="1"/>
            <a:r>
              <a:rPr lang="en-US" sz="1600" dirty="0" smtClean="0"/>
              <a:t>Move to approve </a:t>
            </a:r>
            <a:r>
              <a:rPr lang="en-US" sz="1600" dirty="0" err="1" smtClean="0"/>
              <a:t>Yunsong</a:t>
            </a:r>
            <a:r>
              <a:rPr lang="en-US" sz="1600" dirty="0" smtClean="0"/>
              <a:t> Yang as </a:t>
            </a:r>
            <a:r>
              <a:rPr lang="en-US" sz="1600" dirty="0" err="1" smtClean="0"/>
              <a:t>TGba</a:t>
            </a:r>
            <a:r>
              <a:rPr lang="en-US" sz="1600" dirty="0" smtClean="0"/>
              <a:t> 1</a:t>
            </a:r>
            <a:r>
              <a:rPr lang="en-US" sz="1600" baseline="30000" dirty="0" smtClean="0"/>
              <a:t>st</a:t>
            </a:r>
            <a:r>
              <a:rPr lang="en-US" sz="1600" dirty="0" smtClean="0"/>
              <a:t> Vice-chair.</a:t>
            </a:r>
          </a:p>
          <a:p>
            <a:pPr lvl="1"/>
            <a:r>
              <a:rPr lang="en-US" sz="1600" dirty="0" smtClean="0"/>
              <a:t>Move: </a:t>
            </a:r>
            <a:r>
              <a:rPr lang="en-US" sz="1600" dirty="0" err="1" smtClean="0"/>
              <a:t>Eunsung</a:t>
            </a:r>
            <a:r>
              <a:rPr lang="en-US" sz="1600" dirty="0" smtClean="0"/>
              <a:t> Park</a:t>
            </a:r>
          </a:p>
          <a:p>
            <a:pPr lvl="1"/>
            <a:r>
              <a:rPr lang="en-US" sz="1600" dirty="0" smtClean="0"/>
              <a:t>Second: </a:t>
            </a:r>
            <a:r>
              <a:rPr lang="en-US" sz="1600" dirty="0" err="1" smtClean="0"/>
              <a:t>Rojan</a:t>
            </a:r>
            <a:r>
              <a:rPr lang="en-US" sz="1600" dirty="0" smtClean="0"/>
              <a:t> </a:t>
            </a:r>
            <a:r>
              <a:rPr lang="en-US" sz="1600" dirty="0" err="1" smtClean="0"/>
              <a:t>Chitrakar</a:t>
            </a:r>
            <a:endParaRPr lang="en-US" sz="1600" dirty="0" smtClean="0"/>
          </a:p>
          <a:p>
            <a:r>
              <a:rPr lang="en-US" sz="1800" dirty="0" smtClean="0"/>
              <a:t>Motion2</a:t>
            </a:r>
            <a:endParaRPr lang="en-US" sz="1800" dirty="0"/>
          </a:p>
          <a:p>
            <a:pPr lvl="1"/>
            <a:r>
              <a:rPr lang="en-US" sz="1600" dirty="0"/>
              <a:t>Move to approve </a:t>
            </a:r>
            <a:r>
              <a:rPr lang="en-US" sz="1600" dirty="0" err="1" smtClean="0"/>
              <a:t>Eunsung</a:t>
            </a:r>
            <a:r>
              <a:rPr lang="en-US" sz="1600" dirty="0" smtClean="0"/>
              <a:t> Park </a:t>
            </a:r>
            <a:r>
              <a:rPr lang="en-US" sz="1600" dirty="0"/>
              <a:t>as </a:t>
            </a:r>
            <a:r>
              <a:rPr lang="en-US" sz="1600" dirty="0" err="1"/>
              <a:t>TGba</a:t>
            </a:r>
            <a:r>
              <a:rPr lang="en-US" sz="1600" dirty="0"/>
              <a:t> </a:t>
            </a:r>
            <a:r>
              <a:rPr lang="en-US" sz="1600" dirty="0" smtClean="0"/>
              <a:t>2nd </a:t>
            </a:r>
            <a:r>
              <a:rPr lang="en-US" sz="1600" dirty="0"/>
              <a:t>Vice-chair.</a:t>
            </a:r>
          </a:p>
          <a:p>
            <a:pPr lvl="1"/>
            <a:r>
              <a:rPr lang="en-US" sz="1600" dirty="0"/>
              <a:t>Move: </a:t>
            </a:r>
            <a:r>
              <a:rPr lang="en-US" sz="1600" dirty="0" err="1" smtClean="0"/>
              <a:t>Yunsong</a:t>
            </a:r>
            <a:r>
              <a:rPr lang="en-US" sz="1600" dirty="0" smtClean="0"/>
              <a:t> Yang</a:t>
            </a:r>
            <a:endParaRPr lang="en-US" sz="1600" dirty="0"/>
          </a:p>
          <a:p>
            <a:pPr lvl="1"/>
            <a:r>
              <a:rPr lang="en-US" sz="1600" dirty="0"/>
              <a:t>Second: </a:t>
            </a:r>
            <a:r>
              <a:rPr lang="en-US" sz="1600" dirty="0" smtClean="0"/>
              <a:t>Alfred </a:t>
            </a:r>
            <a:r>
              <a:rPr lang="en-US" sz="1600" dirty="0" err="1" smtClean="0"/>
              <a:t>Asterjadhi</a:t>
            </a:r>
            <a:endParaRPr lang="en-US" sz="1600" dirty="0"/>
          </a:p>
          <a:p>
            <a:r>
              <a:rPr lang="en-US" sz="1800" dirty="0" smtClean="0"/>
              <a:t>Motion3</a:t>
            </a:r>
            <a:endParaRPr lang="en-US" sz="1800" dirty="0"/>
          </a:p>
          <a:p>
            <a:pPr lvl="1"/>
            <a:r>
              <a:rPr lang="en-US" sz="1600" dirty="0"/>
              <a:t>Move to approve </a:t>
            </a:r>
            <a:r>
              <a:rPr lang="en-US" sz="1600" dirty="0" smtClean="0"/>
              <a:t>Leif </a:t>
            </a:r>
            <a:r>
              <a:rPr lang="en-US" sz="1600" dirty="0" err="1" smtClean="0"/>
              <a:t>Wilhelmsson</a:t>
            </a:r>
            <a:r>
              <a:rPr lang="en-US" sz="1600" dirty="0" smtClean="0"/>
              <a:t> </a:t>
            </a:r>
            <a:r>
              <a:rPr lang="en-US" sz="1600" dirty="0"/>
              <a:t>as </a:t>
            </a:r>
            <a:r>
              <a:rPr lang="en-US" sz="1600" dirty="0" err="1"/>
              <a:t>TGba</a:t>
            </a:r>
            <a:r>
              <a:rPr lang="en-US" sz="1600" dirty="0"/>
              <a:t> </a:t>
            </a:r>
            <a:r>
              <a:rPr lang="en-US" sz="1600" dirty="0" smtClean="0"/>
              <a:t>Secretary.</a:t>
            </a:r>
            <a:endParaRPr lang="en-US" sz="1600" dirty="0"/>
          </a:p>
          <a:p>
            <a:pPr lvl="1"/>
            <a:r>
              <a:rPr lang="en-US" sz="1600" dirty="0"/>
              <a:t>Move: </a:t>
            </a:r>
            <a:r>
              <a:rPr lang="en-US" sz="1600" dirty="0" smtClean="0"/>
              <a:t>Steve </a:t>
            </a:r>
            <a:r>
              <a:rPr lang="en-US" sz="1600" dirty="0" err="1" smtClean="0"/>
              <a:t>Shellhammer</a:t>
            </a:r>
            <a:endParaRPr lang="en-US" sz="1600" dirty="0"/>
          </a:p>
          <a:p>
            <a:pPr lvl="1"/>
            <a:r>
              <a:rPr lang="en-US" sz="1600" dirty="0"/>
              <a:t>Second</a:t>
            </a:r>
            <a:r>
              <a:rPr lang="en-US" sz="1600" dirty="0" smtClean="0"/>
              <a:t>: </a:t>
            </a:r>
            <a:r>
              <a:rPr lang="en-US" sz="1600" dirty="0" err="1" smtClean="0"/>
              <a:t>Yunsong</a:t>
            </a:r>
            <a:r>
              <a:rPr lang="en-US" sz="1600" dirty="0" smtClean="0"/>
              <a:t> Yang</a:t>
            </a:r>
            <a:endParaRPr lang="en-US" sz="1600" dirty="0"/>
          </a:p>
          <a:p>
            <a:endParaRPr lang="en-US" sz="1800" dirty="0" smtClean="0"/>
          </a:p>
          <a:p>
            <a:pPr lvl="1"/>
            <a:endParaRPr lang="en-US" sz="1600" dirty="0" smtClean="0"/>
          </a:p>
          <a:p>
            <a:pPr lvl="1"/>
            <a:endParaRPr lang="en-US" sz="1600" dirty="0" smtClean="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079010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31</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8504388"/>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96657</TotalTime>
  <Words>2891</Words>
  <Application>Microsoft Office PowerPoint</Application>
  <PresentationFormat>On-screen Show (4:3)</PresentationFormat>
  <Paragraphs>865</Paragraphs>
  <Slides>37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MS Gothic</vt:lpstr>
      <vt:lpstr>MS PGothic</vt:lpstr>
      <vt:lpstr>Arial</vt:lpstr>
      <vt:lpstr>Calibri</vt:lpstr>
      <vt:lpstr>Helvetica</vt:lpstr>
      <vt:lpstr>Monotype Sorts</vt:lpstr>
      <vt:lpstr>Neo Sans Intel</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Vice-Chair Election and Secretary Confirmation</vt:lpstr>
      <vt:lpstr>Motions (Thursday AM2)</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4242</cp:revision>
  <cp:lastPrinted>2014-11-04T15:04:57Z</cp:lastPrinted>
  <dcterms:created xsi:type="dcterms:W3CDTF">2007-04-17T18:10:23Z</dcterms:created>
  <dcterms:modified xsi:type="dcterms:W3CDTF">2018-05-09T13:55:45Z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