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80" r:id="rId14"/>
    <p:sldId id="311" r:id="rId15"/>
    <p:sldId id="356" r:id="rId16"/>
    <p:sldId id="314" r:id="rId17"/>
    <p:sldId id="362" r:id="rId18"/>
    <p:sldId id="355" r:id="rId19"/>
    <p:sldId id="351" r:id="rId20"/>
    <p:sldId id="353" r:id="rId21"/>
    <p:sldId id="354" r:id="rId22"/>
    <p:sldId id="368" r:id="rId23"/>
    <p:sldId id="369" r:id="rId24"/>
    <p:sldId id="376" r:id="rId25"/>
    <p:sldId id="377" r:id="rId26"/>
    <p:sldId id="381" r:id="rId27"/>
    <p:sldId id="386" r:id="rId28"/>
    <p:sldId id="383" r:id="rId29"/>
    <p:sldId id="384" r:id="rId30"/>
    <p:sldId id="382" r:id="rId31"/>
    <p:sldId id="387" r:id="rId32"/>
    <p:sldId id="388" r:id="rId33"/>
    <p:sldId id="320" r:id="rId34"/>
    <p:sldId id="371" r:id="rId35"/>
    <p:sldId id="359" r:id="rId36"/>
    <p:sldId id="366" r:id="rId37"/>
    <p:sldId id="280" r:id="rId38"/>
    <p:sldId id="379" r:id="rId39"/>
    <p:sldId id="360" r:id="rId40"/>
    <p:sldId id="378" r:id="rId41"/>
    <p:sldId id="372" r:id="rId42"/>
    <p:sldId id="373" r:id="rId43"/>
    <p:sldId id="374" r:id="rId44"/>
    <p:sldId id="375"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84" d="100"/>
          <a:sy n="84" d="100"/>
        </p:scale>
        <p:origin x="90" y="3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802.11-18/0644r3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6/11-16-1512-00-0arc-glk-802-1q-bridge.pptx" TargetMode="External"/><Relationship Id="rId11" Type="http://schemas.openxmlformats.org/officeDocument/2006/relationships/hyperlink" Target="https://mentor.ieee.org/802.11/dcn/17/11-17-1025-00-0arc-11ba-arch-discussion.pptx" TargetMode="External"/><Relationship Id="rId5" Type="http://schemas.openxmlformats.org/officeDocument/2006/relationships/hyperlink" Target="https://mentor.ieee.org/802.11/dcn/17/11-17-0136-02-0arc-bridging-architecture-considerations.docx" TargetMode="External"/><Relationship Id="rId10" Type="http://schemas.openxmlformats.org/officeDocument/2006/relationships/hyperlink" Target="https://mentor.ieee.org/802.11/dcn/18/11-18-0884-00-0arc-802-11ba-architecture-discussion.pptx" TargetMode="External"/><Relationship Id="rId4" Type="http://schemas.openxmlformats.org/officeDocument/2006/relationships/hyperlink" Target="https://mentor.ieee.org/802.11/dcn/18/11-18-0362-01-00ax-cr-for-cids-in-10-2-6.docx" TargetMode="External"/><Relationship Id="rId9"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0544-00-0arc-arc-sc-meeting-minutes-march-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7/11-17-0972-02-00ba-definition-of-wur-mode.pptx" TargetMode="External"/><Relationship Id="rId2" Type="http://schemas.openxmlformats.org/officeDocument/2006/relationships/hyperlink" Target="https://mentor.ieee.org/802.11/dcn/18/11-18-0884-00-0arc-802-11ba-architecture-discu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575-11-00ba-spec-framework.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17/11-17-1025-00-0arc-11ba-arch-discussion.pptx" TargetMode="External"/><Relationship Id="rId2" Type="http://schemas.openxmlformats.org/officeDocument/2006/relationships/hyperlink" Target="https://mentor.ieee.org/802.11/dcn/18/11-18-0533-02-0arc-802-11ba-topics-related-to-arc.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2018-05-07</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41"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2018</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May 8, AM2  </a:t>
            </a:r>
            <a:endParaRPr lang="en-US" sz="1600" dirty="0"/>
          </a:p>
          <a:p>
            <a:pPr eaLnBrk="1" hangingPunct="1">
              <a:lnSpc>
                <a:spcPct val="90000"/>
              </a:lnSpc>
              <a:defRPr/>
            </a:pPr>
            <a:r>
              <a:rPr lang="en-US" sz="1600" dirty="0"/>
              <a:t>Administrative: Minutes, Chair confirmation and </a:t>
            </a:r>
            <a:r>
              <a:rPr lang="en-US" sz="1600" dirty="0" err="1"/>
              <a:t>VChair</a:t>
            </a:r>
            <a:r>
              <a:rPr lang="en-US" sz="1600" dirty="0"/>
              <a:t> election</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 802c, 802.1CQ</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buFont typeface="Arial" pitchFamily="34" charset="0"/>
              <a:buChar char="•"/>
              <a:defRPr/>
            </a:pPr>
            <a:r>
              <a:rPr lang="en-US" sz="1600" b="1" dirty="0"/>
              <a:t>Continued review of </a:t>
            </a:r>
            <a:r>
              <a:rPr lang="en-US" sz="1600" b="1" dirty="0" err="1"/>
              <a:t>TGax</a:t>
            </a:r>
            <a:r>
              <a:rPr lang="en-US" sz="1600" b="1" dirty="0"/>
              <a:t> approach to subclause 10.2 and Figure 10-1: </a:t>
            </a:r>
            <a:r>
              <a:rPr lang="en-US" sz="1600" dirty="0">
                <a:hlinkClick r:id="rId4"/>
              </a:rPr>
              <a:t>11-18/0362r1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t>TIG formation discussion</a:t>
            </a:r>
          </a:p>
          <a:p>
            <a:pPr marL="342900" lvl="1" indent="-342900" eaLnBrk="1" hangingPunct="1">
              <a:lnSpc>
                <a:spcPct val="90000"/>
              </a:lnSpc>
              <a:buFont typeface="Arial" pitchFamily="34" charset="0"/>
              <a:buChar char="•"/>
              <a:defRPr/>
            </a:pPr>
            <a:r>
              <a:rPr lang="en-US" sz="1600" b="1" dirty="0"/>
              <a:t>“What is an ESS?”</a:t>
            </a:r>
            <a:endParaRPr lang="en-US" sz="1600" dirty="0"/>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5"/>
              </a:rPr>
              <a:t>11-17/0136r2</a:t>
            </a:r>
            <a:r>
              <a:rPr lang="en-US" sz="1600" dirty="0"/>
              <a:t>, </a:t>
            </a:r>
            <a:r>
              <a:rPr lang="en-US" sz="1600" dirty="0">
                <a:hlinkClick r:id="rId6"/>
              </a:rPr>
              <a:t>11-16/1512r0</a:t>
            </a:r>
            <a:r>
              <a:rPr lang="en-US" sz="1600" dirty="0"/>
              <a:t>, </a:t>
            </a:r>
            <a:r>
              <a:rPr lang="en-US" sz="1600" dirty="0">
                <a:hlinkClick r:id="rId7"/>
              </a:rPr>
              <a:t>11-16/0720r0</a:t>
            </a:r>
            <a:r>
              <a:rPr lang="en-US" sz="1600" b="1" dirty="0"/>
              <a:t>, </a:t>
            </a:r>
            <a:r>
              <a:rPr lang="en-US" sz="1600" dirty="0">
                <a:hlinkClick r:id="rId8"/>
              </a:rPr>
              <a:t>11-15/0454r0</a:t>
            </a:r>
            <a:r>
              <a:rPr lang="en-US" sz="1600" b="1" dirty="0"/>
              <a:t>, </a:t>
            </a:r>
            <a:r>
              <a:rPr lang="en-US" sz="1600" dirty="0">
                <a:hlinkClick r:id="rId9"/>
              </a:rPr>
              <a:t>11-14/1213r1</a:t>
            </a:r>
            <a:r>
              <a:rPr lang="en-US" sz="1600" b="1" dirty="0"/>
              <a:t> (slides 9-11)</a:t>
            </a:r>
          </a:p>
          <a:p>
            <a:pPr eaLnBrk="1" hangingPunct="1">
              <a:lnSpc>
                <a:spcPct val="90000"/>
              </a:lnSpc>
              <a:defRPr/>
            </a:pPr>
            <a:r>
              <a:rPr lang="en-US" sz="1600" dirty="0"/>
              <a:t>MLME-RESET, versus MLME-JOIN and MLME-START</a:t>
            </a:r>
          </a:p>
          <a:p>
            <a:pPr marL="0" indent="0" eaLnBrk="1" hangingPunct="1">
              <a:lnSpc>
                <a:spcPct val="90000"/>
              </a:lnSpc>
              <a:buNone/>
              <a:defRPr/>
            </a:pPr>
            <a:r>
              <a:rPr lang="en-US" sz="2000" dirty="0">
                <a:solidFill>
                  <a:srgbClr val="000000"/>
                </a:solidFill>
              </a:rPr>
              <a:t>Tuesday, May 8, PM2  </a:t>
            </a:r>
          </a:p>
          <a:p>
            <a:pPr eaLnBrk="1" hangingPunct="1">
              <a:lnSpc>
                <a:spcPct val="90000"/>
              </a:lnSpc>
              <a:defRPr/>
            </a:pPr>
            <a:r>
              <a:rPr lang="en-US" sz="1600" dirty="0"/>
              <a:t>Continue the above, as needed</a:t>
            </a:r>
          </a:p>
          <a:p>
            <a:pPr marL="0" indent="0" eaLnBrk="1" hangingPunct="1">
              <a:lnSpc>
                <a:spcPct val="90000"/>
              </a:lnSpc>
              <a:buNone/>
              <a:defRPr/>
            </a:pPr>
            <a:r>
              <a:rPr lang="en-US" sz="2000" dirty="0">
                <a:solidFill>
                  <a:srgbClr val="000000"/>
                </a:solidFill>
              </a:rPr>
              <a:t>Wednesday, May 9,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err="1"/>
              <a:t>TGba</a:t>
            </a:r>
            <a:r>
              <a:rPr lang="en-US" sz="1600" b="1" dirty="0"/>
              <a:t> joint meeting preparation: </a:t>
            </a:r>
            <a:r>
              <a:rPr lang="en-US" sz="1600" b="1" dirty="0">
                <a:hlinkClick r:id="rId10"/>
              </a:rPr>
              <a:t>11-18/0884r0</a:t>
            </a:r>
            <a:r>
              <a:rPr lang="en-US" sz="1600" b="1" dirty="0"/>
              <a:t> </a:t>
            </a:r>
          </a:p>
          <a:p>
            <a:pPr marL="342900" lvl="1" indent="-342900" eaLnBrk="1" hangingPunct="1">
              <a:lnSpc>
                <a:spcPct val="90000"/>
              </a:lnSpc>
              <a:spcBef>
                <a:spcPts val="432"/>
              </a:spcBef>
              <a:buFont typeface="Arial" pitchFamily="34" charset="0"/>
              <a:buChar char="•"/>
              <a:defRPr/>
            </a:pPr>
            <a:r>
              <a:rPr lang="en-US" sz="1600" b="1" dirty="0"/>
              <a:t>Future sessions / SC activities</a:t>
            </a:r>
          </a:p>
          <a:p>
            <a:pPr marL="0" indent="0" eaLnBrk="1" hangingPunct="1">
              <a:lnSpc>
                <a:spcPct val="90000"/>
              </a:lnSpc>
              <a:buFontTx/>
              <a:buNone/>
              <a:defRPr/>
            </a:pPr>
            <a:r>
              <a:rPr lang="en-US" sz="2000" dirty="0">
                <a:solidFill>
                  <a:srgbClr val="000000"/>
                </a:solidFill>
              </a:rPr>
              <a:t>Joint session with </a:t>
            </a:r>
            <a:r>
              <a:rPr lang="en-US" sz="2000" dirty="0" err="1">
                <a:solidFill>
                  <a:srgbClr val="000000"/>
                </a:solidFill>
              </a:rPr>
              <a:t>TGba</a:t>
            </a:r>
            <a:r>
              <a:rPr lang="en-US" sz="2000" dirty="0">
                <a:solidFill>
                  <a:srgbClr val="000000"/>
                </a:solidFill>
              </a:rPr>
              <a:t> – Thursday, May 10, PM2</a:t>
            </a:r>
          </a:p>
          <a:p>
            <a:pPr marL="342900" lvl="1" indent="-342900" eaLnBrk="1" hangingPunct="1">
              <a:lnSpc>
                <a:spcPct val="90000"/>
              </a:lnSpc>
              <a:buFontTx/>
              <a:buChar char="•"/>
              <a:defRPr/>
            </a:pPr>
            <a:r>
              <a:rPr lang="en-US" sz="1600" b="1" dirty="0"/>
              <a:t>Investigation of WUR architecture topics; eventually may lead into “split” PHYs (LC, 28 GHz (</a:t>
            </a:r>
            <a:r>
              <a:rPr lang="en-US" sz="1600" b="1" dirty="0" err="1"/>
              <a:t>Phazr</a:t>
            </a:r>
            <a:r>
              <a:rPr lang="en-US" sz="1600" b="1" dirty="0"/>
              <a:t>)): </a:t>
            </a:r>
            <a:r>
              <a:rPr lang="en-US" sz="1600" b="1" dirty="0">
                <a:hlinkClick r:id="rId11"/>
              </a:rPr>
              <a:t>11-17/1025r0</a:t>
            </a:r>
            <a:r>
              <a:rPr lang="en-US" sz="1600" b="1" dirty="0"/>
              <a:t>, </a:t>
            </a:r>
            <a:r>
              <a:rPr lang="en-US" sz="1600" b="1" dirty="0">
                <a:hlinkClick r:id="rId10"/>
              </a:rPr>
              <a:t>11-18/0884r0</a:t>
            </a:r>
            <a:endParaRPr lang="en-US" sz="1600" b="1" dirty="0"/>
          </a:p>
          <a:p>
            <a:pPr marL="0" lvl="1" indent="0" eaLnBrk="1" hangingPunct="1">
              <a:lnSpc>
                <a:spcPct val="90000"/>
              </a:lnSpc>
              <a:spcBef>
                <a:spcPts val="432"/>
              </a:spcBef>
              <a:buNone/>
              <a:defRPr/>
            </a:pPr>
            <a:endParaRPr lang="en-US" sz="1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ARC Chair confirmation and </a:t>
            </a:r>
            <a:r>
              <a:rPr lang="en-US" altLang="en-US" dirty="0" err="1"/>
              <a:t>VChair</a:t>
            </a:r>
            <a:r>
              <a:rPr lang="en-US" altLang="en-US" dirty="0"/>
              <a:t> election</a:t>
            </a:r>
          </a:p>
        </p:txBody>
      </p:sp>
      <p:sp>
        <p:nvSpPr>
          <p:cNvPr id="35843" name="Rectangle 3"/>
          <p:cNvSpPr>
            <a:spLocks noGrp="1" noChangeArrowheads="1"/>
          </p:cNvSpPr>
          <p:nvPr>
            <p:ph idx="1"/>
          </p:nvPr>
        </p:nvSpPr>
        <p:spPr>
          <a:xfrm>
            <a:off x="685800" y="1981200"/>
            <a:ext cx="7772400" cy="4114800"/>
          </a:xfrm>
        </p:spPr>
        <p:txBody>
          <a:bodyPr/>
          <a:lstStyle/>
          <a:p>
            <a:pPr eaLnBrk="1" hangingPunct="1"/>
            <a:r>
              <a:rPr lang="en-US" altLang="en-US" b="0" dirty="0"/>
              <a:t>Chair: Appointed by WG Chair, subject to SC confirmation</a:t>
            </a:r>
          </a:p>
          <a:p>
            <a:pPr lvl="1" eaLnBrk="1" hangingPunct="1"/>
            <a:r>
              <a:rPr lang="en-US" altLang="en-US" dirty="0"/>
              <a:t>Nominations:</a:t>
            </a:r>
          </a:p>
          <a:p>
            <a:pPr lvl="1" eaLnBrk="1" hangingPunct="1"/>
            <a:r>
              <a:rPr lang="en-US" altLang="en-US" b="0" dirty="0"/>
              <a:t>Motion of confirmation:</a:t>
            </a:r>
          </a:p>
          <a:p>
            <a:pPr eaLnBrk="1" hangingPunct="1"/>
            <a:r>
              <a:rPr lang="en-US" altLang="en-US" b="0" dirty="0" err="1"/>
              <a:t>VChair</a:t>
            </a:r>
            <a:r>
              <a:rPr lang="en-US" altLang="en-US" b="0" dirty="0"/>
              <a:t>: Elected by SC, subject to approval by the WG</a:t>
            </a:r>
          </a:p>
          <a:p>
            <a:pPr lvl="1" eaLnBrk="1" hangingPunct="1"/>
            <a:r>
              <a:rPr lang="en-US" altLang="en-US" dirty="0"/>
              <a:t>Nominations:</a:t>
            </a:r>
          </a:p>
          <a:p>
            <a:pPr lvl="1" eaLnBrk="1" hangingPunct="1"/>
            <a:r>
              <a:rPr lang="en-US" altLang="en-US" b="0" dirty="0"/>
              <a:t>Motion to elect: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March face-to-face minutes:</a:t>
            </a:r>
          </a:p>
          <a:p>
            <a:pPr lvl="1" eaLnBrk="1" hangingPunct="1"/>
            <a:r>
              <a:rPr lang="en-US" altLang="en-US" dirty="0">
                <a:hlinkClick r:id="rId3"/>
              </a:rPr>
              <a:t>11-18/0544r0</a:t>
            </a:r>
            <a:r>
              <a:rPr lang="en-US" altLang="en-US" dirty="0"/>
              <a:t> </a:t>
            </a:r>
            <a:endParaRPr lang="en-US" altLang="en-US" b="0"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WG LB on D7.0 closed May 7</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completing, D2.2 Sponsor ballot closed Feb 28.  </a:t>
            </a:r>
          </a:p>
          <a:p>
            <a:pPr lvl="1"/>
            <a:r>
              <a:rPr lang="en-US" altLang="en-US" sz="1600" b="0" dirty="0"/>
              <a:t>100% approval</a:t>
            </a:r>
            <a:endParaRPr lang="en-US" sz="1600" b="0" dirty="0"/>
          </a:p>
          <a:p>
            <a:pPr lvl="1"/>
            <a:r>
              <a:rPr lang="en-US" sz="1600" b="0" dirty="0"/>
              <a:t>1 comment.  Editorial.</a:t>
            </a:r>
          </a:p>
          <a:p>
            <a:pPr lvl="1"/>
            <a:r>
              <a:rPr lang="en-US" altLang="en-US" sz="1600" dirty="0"/>
              <a:t>Approved by </a:t>
            </a:r>
            <a:r>
              <a:rPr lang="en-US" altLang="en-US" sz="1600" dirty="0" err="1"/>
              <a:t>REVcom</a:t>
            </a:r>
            <a:endParaRPr lang="en-US" altLang="en-US" dirty="0"/>
          </a:p>
          <a:p>
            <a:pPr lvl="1"/>
            <a:r>
              <a:rPr lang="en-US" altLang="en-US" b="1" dirty="0"/>
              <a:t>Roll-in:</a:t>
            </a:r>
          </a:p>
          <a:p>
            <a:pPr lvl="1"/>
            <a:r>
              <a:rPr lang="en-US" sz="1600" dirty="0"/>
              <a:t>IEEE </a:t>
            </a:r>
            <a:r>
              <a:rPr lang="en-US" sz="1600" dirty="0" err="1"/>
              <a:t>Std</a:t>
            </a:r>
            <a:r>
              <a:rPr lang="en-US" sz="1600" dirty="0"/>
              <a:t> 802.1Qcd-2015, IEEE </a:t>
            </a:r>
            <a:r>
              <a:rPr lang="en-US" sz="1600" dirty="0" err="1"/>
              <a:t>Std</a:t>
            </a:r>
            <a:r>
              <a:rPr lang="en-US" sz="1600" dirty="0"/>
              <a:t> 802.1Qca-2015, IEEE </a:t>
            </a:r>
            <a:r>
              <a:rPr lang="en-US" sz="1600" dirty="0" err="1"/>
              <a:t>Std</a:t>
            </a:r>
            <a:r>
              <a:rPr lang="en-US" sz="1600" dirty="0"/>
              <a:t> 802.1Q-2014 Cor 1-2015, IEEE </a:t>
            </a:r>
            <a:r>
              <a:rPr lang="en-US" sz="1600" dirty="0" err="1"/>
              <a:t>Std</a:t>
            </a:r>
            <a:r>
              <a:rPr lang="en-US" sz="1600" dirty="0"/>
              <a:t> 802.1Qbv-2015, IEEE </a:t>
            </a:r>
            <a:r>
              <a:rPr lang="en-US" sz="1600" dirty="0" err="1"/>
              <a:t>Std</a:t>
            </a:r>
            <a:r>
              <a:rPr lang="en-US" sz="1600" dirty="0"/>
              <a:t> 802.1Qbu-2016, IEEE </a:t>
            </a:r>
            <a:r>
              <a:rPr lang="en-US" sz="1600" dirty="0" err="1"/>
              <a:t>Std</a:t>
            </a:r>
            <a:r>
              <a:rPr lang="en-US" sz="1600" dirty="0"/>
              <a:t> 802.1Qbz-2016, IEEE </a:t>
            </a:r>
            <a:r>
              <a:rPr lang="en-US" sz="1600" dirty="0" err="1"/>
              <a:t>Std</a:t>
            </a:r>
            <a:r>
              <a:rPr lang="en-US" sz="1600" dirty="0"/>
              <a:t> 802.1Qci-2017, IEEE </a:t>
            </a:r>
            <a:r>
              <a:rPr lang="en-US" sz="1600" dirty="0" err="1"/>
              <a:t>Std</a:t>
            </a:r>
            <a:r>
              <a:rPr lang="en-US" sz="1600" dirty="0"/>
              <a:t> 802.1Qch-2017</a:t>
            </a:r>
          </a:p>
          <a:p>
            <a:r>
              <a:rPr lang="en-US" dirty="0"/>
              <a:t>802c, and (follow-on) 802.1CQ</a:t>
            </a:r>
          </a:p>
          <a:p>
            <a:pPr lvl="1"/>
            <a:r>
              <a:rPr lang="en-US" sz="1600" dirty="0"/>
              <a:t>802.1CQ in PAR process</a:t>
            </a:r>
          </a:p>
          <a:p>
            <a:pPr lvl="1"/>
            <a:r>
              <a:rPr lang="en-US" sz="1600" dirty="0"/>
              <a:t>Relation to 802.11aq</a:t>
            </a:r>
          </a:p>
          <a:p>
            <a:pPr lvl="1"/>
            <a:r>
              <a:rPr lang="en-US" sz="1600"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updates, formulate response</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09600" y="1524000"/>
            <a:ext cx="7772400" cy="4343400"/>
          </a:xfrm>
        </p:spPr>
        <p:txBody>
          <a:bodyPr/>
          <a:lstStyle/>
          <a:p>
            <a:pPr>
              <a:spcBef>
                <a:spcPts val="0"/>
              </a:spcBef>
            </a:pPr>
            <a:r>
              <a:rPr lang="en-US" altLang="en-US" sz="2000" dirty="0"/>
              <a:t>Next steps?  (Are any underway, already?)</a:t>
            </a:r>
          </a:p>
          <a:p>
            <a:pPr lvl="1">
              <a:spcBef>
                <a:spcPts val="0"/>
              </a:spcBef>
            </a:pPr>
            <a:r>
              <a:rPr lang="en-US" altLang="en-US" sz="1600" dirty="0"/>
              <a:t>TIG?</a:t>
            </a:r>
          </a:p>
        </p:txBody>
      </p:sp>
    </p:spTree>
    <p:extLst>
      <p:ext uri="{BB962C8B-B14F-4D97-AF65-F5344CB8AC3E}">
        <p14:creationId xmlns:p14="http://schemas.microsoft.com/office/powerpoint/2010/main" val="246251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2018, Warsaw, Poland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dirty="0"/>
              <a:t>“If two APs have the same SSID they are considered to be part of the same wireless network.  But, because SSIDs are not globally administered it is possible that two APs with the same SSID are in fact in different wireless networks.  HESSID element [sic] allows devices to detect this condition.”</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2951961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7941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&lt;x&gt;ESS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endParaRPr lang="en-US" dirty="0"/>
          </a:p>
          <a:p>
            <a:r>
              <a:rPr lang="en-US" dirty="0"/>
              <a:t>An &lt;x&gt;ESS is a set of BSSs that have a common set of properties that a STA cares about.</a:t>
            </a:r>
          </a:p>
          <a:p>
            <a:endParaRPr lang="en-US" dirty="0"/>
          </a:p>
          <a:p>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58337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A do/have? :</a:t>
            </a:r>
          </a:p>
          <a:p>
            <a:pPr lvl="1"/>
            <a:r>
              <a:rPr lang="en-US" dirty="0"/>
              <a:t>Same subnet</a:t>
            </a:r>
          </a:p>
          <a:p>
            <a:pPr lvl="1"/>
            <a:r>
              <a:rPr lang="en-US" dirty="0"/>
              <a:t>IP address doesn’t change with mobility within a Version A</a:t>
            </a:r>
          </a:p>
          <a:p>
            <a:pPr lvl="1"/>
            <a:r>
              <a:rPr lang="en-US" dirty="0"/>
              <a:t>“802.1Q Bridged Network”</a:t>
            </a:r>
          </a:p>
          <a:p>
            <a:pPr lvl="1"/>
            <a:r>
              <a:rPr lang="en-US" dirty="0"/>
              <a:t>One DS</a:t>
            </a:r>
          </a:p>
          <a:p>
            <a:pPr lvl="1"/>
            <a:r>
              <a:rPr lang="en-US" dirty="0"/>
              <a:t>Can </a:t>
            </a:r>
            <a:r>
              <a:rPr lang="en-US" dirty="0" err="1"/>
              <a:t>Reassociate</a:t>
            </a:r>
            <a:endParaRPr lang="en-US" dirty="0"/>
          </a:p>
          <a:p>
            <a:pPr lvl="1"/>
            <a:r>
              <a:rPr lang="en-US" dirty="0"/>
              <a:t>Can’t necessarily FT between all APs (more than one “mobility domain”) (not just because equipment is not capable/configured)</a:t>
            </a:r>
          </a:p>
          <a:p>
            <a:pPr lvl="1"/>
            <a:r>
              <a:rPr lang="en-US" dirty="0"/>
              <a:t>Examples: 2 buildings far enough apart to not support FT (each building has its own “mobility domain”); groups of APs where there is too much latency between the groups to handle FT; &lt;x&gt;ESS </a:t>
            </a:r>
            <a:r>
              <a:rPr lang="en-US" dirty="0" err="1"/>
              <a:t>subsetted</a:t>
            </a:r>
            <a:r>
              <a:rPr lang="en-US" dirty="0"/>
              <a:t> to limit number of clients within each subset that can FT (each mobility domain has limited resource requirements)</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40662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B do/have? :</a:t>
            </a:r>
          </a:p>
          <a:p>
            <a:pPr lvl="1"/>
            <a:r>
              <a:rPr lang="en-US" dirty="0"/>
              <a:t>Access to the same authentication domain (RADIUS) – same database</a:t>
            </a:r>
          </a:p>
          <a:p>
            <a:pPr lvl="1"/>
            <a:r>
              <a:rPr lang="en-US" dirty="0"/>
              <a:t>Not necessarily same subnet, etc.</a:t>
            </a:r>
          </a:p>
          <a:p>
            <a:pPr lvl="1"/>
            <a:r>
              <a:rPr lang="en-US" dirty="0"/>
              <a:t>“Roaming Consortium”, etc.  “Visited network”, “NAI Realm”</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888718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C do/have? :</a:t>
            </a:r>
          </a:p>
          <a:p>
            <a:pPr lvl="1"/>
            <a:r>
              <a:rPr lang="en-US" dirty="0"/>
              <a:t>Same accounting for use</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45556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D do/have? :</a:t>
            </a:r>
          </a:p>
          <a:p>
            <a:pPr lvl="1"/>
            <a:r>
              <a:rPr lang="en-US" dirty="0"/>
              <a:t>Same subnet</a:t>
            </a:r>
          </a:p>
          <a:p>
            <a:pPr lvl="1"/>
            <a:r>
              <a:rPr lang="en-US" dirty="0"/>
              <a:t>IP address doesn’t change with mobility within a Version D</a:t>
            </a:r>
          </a:p>
          <a:p>
            <a:pPr lvl="1"/>
            <a:r>
              <a:rPr lang="en-US" dirty="0"/>
              <a:t>“802.1Q Bridged Network”</a:t>
            </a:r>
          </a:p>
          <a:p>
            <a:pPr lvl="1"/>
            <a:r>
              <a:rPr lang="en-US" dirty="0"/>
              <a:t>More than one DS</a:t>
            </a:r>
          </a:p>
          <a:p>
            <a:pPr lvl="1"/>
            <a:r>
              <a:rPr lang="en-US" dirty="0"/>
              <a:t>Can’t </a:t>
            </a:r>
            <a:r>
              <a:rPr lang="en-US" dirty="0" err="1"/>
              <a:t>reassociate</a:t>
            </a:r>
            <a:r>
              <a:rPr lang="en-US" dirty="0"/>
              <a:t> across the DSs</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1416555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E do/have? :</a:t>
            </a:r>
          </a:p>
          <a:p>
            <a:pPr lvl="1"/>
            <a:r>
              <a:rPr lang="en-US" dirty="0"/>
              <a:t>Same subnet</a:t>
            </a:r>
          </a:p>
          <a:p>
            <a:pPr lvl="1"/>
            <a:r>
              <a:rPr lang="en-US" dirty="0"/>
              <a:t>IP address doesn’t change with mobility within a Version E</a:t>
            </a:r>
          </a:p>
          <a:p>
            <a:pPr lvl="1"/>
            <a:r>
              <a:rPr lang="en-US" dirty="0"/>
              <a:t>“802.1Q Bridged Network”</a:t>
            </a:r>
          </a:p>
          <a:p>
            <a:pPr lvl="1"/>
            <a:r>
              <a:rPr lang="en-US" dirty="0"/>
              <a:t>One DS</a:t>
            </a:r>
          </a:p>
          <a:p>
            <a:pPr lvl="1"/>
            <a:r>
              <a:rPr lang="en-US" dirty="0"/>
              <a:t>Can </a:t>
            </a:r>
            <a:r>
              <a:rPr lang="en-US" dirty="0" err="1"/>
              <a:t>reassociate</a:t>
            </a:r>
            <a:endParaRPr lang="en-US" dirty="0"/>
          </a:p>
          <a:p>
            <a:pPr lvl="1"/>
            <a:r>
              <a:rPr lang="en-US" dirty="0"/>
              <a:t>Can FT</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367636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F do/have? :</a:t>
            </a:r>
          </a:p>
          <a:p>
            <a:pPr lvl="1"/>
            <a:r>
              <a:rPr lang="en-US" dirty="0"/>
              <a:t>Same/consistent security parameters</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131642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Prep for </a:t>
            </a:r>
            <a:r>
              <a:rPr lang="en-US" altLang="en-US" dirty="0" err="1"/>
              <a:t>TGba</a:t>
            </a:r>
            <a:r>
              <a:rPr lang="en-US" altLang="en-US" dirty="0"/>
              <a:t> joint session</a:t>
            </a:r>
          </a:p>
        </p:txBody>
      </p:sp>
      <p:sp>
        <p:nvSpPr>
          <p:cNvPr id="30723" name="Rectangle 3"/>
          <p:cNvSpPr>
            <a:spLocks noGrp="1" noChangeArrowheads="1"/>
          </p:cNvSpPr>
          <p:nvPr>
            <p:ph idx="1"/>
          </p:nvPr>
        </p:nvSpPr>
        <p:spPr>
          <a:xfrm>
            <a:off x="685800" y="1371600"/>
            <a:ext cx="7772400" cy="5029200"/>
          </a:xfrm>
        </p:spPr>
        <p:txBody>
          <a:bodyPr/>
          <a:lstStyle/>
          <a:p>
            <a:pPr marL="0" indent="0">
              <a:buNone/>
              <a:defRPr/>
            </a:pPr>
            <a:r>
              <a:rPr lang="en-US" sz="2000" dirty="0"/>
              <a:t>Suggest:</a:t>
            </a:r>
          </a:p>
          <a:p>
            <a:pPr>
              <a:defRPr/>
            </a:pPr>
            <a:r>
              <a:rPr lang="en-US" sz="2000" dirty="0"/>
              <a:t>Review of slides 33-37 (in this deck)</a:t>
            </a:r>
          </a:p>
          <a:p>
            <a:pPr>
              <a:defRPr/>
            </a:pPr>
            <a:r>
              <a:rPr lang="en-US" sz="2000" dirty="0"/>
              <a:t>Review of “802.11ba Architecture discussion” (Ganesh Venkatesan) </a:t>
            </a:r>
            <a:r>
              <a:rPr lang="en-US" sz="2000" dirty="0">
                <a:hlinkClick r:id="rId2"/>
              </a:rPr>
              <a:t>11-18/0884r0</a:t>
            </a:r>
            <a:endParaRPr lang="en-US" sz="2000" dirty="0"/>
          </a:p>
          <a:p>
            <a:pPr>
              <a:defRPr/>
            </a:pPr>
            <a:r>
              <a:rPr lang="en-US" sz="2000" dirty="0"/>
              <a:t>Review of “Definition of WUR Mode” (</a:t>
            </a:r>
            <a:r>
              <a:rPr lang="en-US" sz="2000" dirty="0">
                <a:hlinkClick r:id="rId3"/>
              </a:rPr>
              <a:t>11-17-0972r2</a:t>
            </a:r>
            <a:r>
              <a:rPr lang="en-US" sz="2000" dirty="0"/>
              <a:t>)</a:t>
            </a:r>
          </a:p>
          <a:p>
            <a:pPr>
              <a:defRPr/>
            </a:pPr>
            <a:r>
              <a:rPr lang="en-US" sz="2000" dirty="0"/>
              <a:t>Review of Specification Framework (</a:t>
            </a:r>
            <a:r>
              <a:rPr lang="en-US" sz="2000" dirty="0">
                <a:hlinkClick r:id="rId4"/>
              </a:rPr>
              <a:t>11-17/0575r11</a:t>
            </a:r>
            <a:r>
              <a:rPr lang="en-US" sz="2000" dirty="0"/>
              <a:t>)</a:t>
            </a:r>
          </a:p>
          <a:p>
            <a:pPr>
              <a:defRPr/>
            </a:pPr>
            <a:endParaRPr 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 next steps</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extLst>
      <p:ext uri="{BB962C8B-B14F-4D97-AF65-F5344CB8AC3E}">
        <p14:creationId xmlns:p14="http://schemas.microsoft.com/office/powerpoint/2010/main" val="3208065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May 8</a:t>
            </a:r>
            <a:r>
              <a:rPr lang="en-US" altLang="en-US" baseline="30000" dirty="0"/>
              <a:t>th</a:t>
            </a:r>
            <a:r>
              <a:rPr lang="en-US" altLang="en-US" dirty="0"/>
              <a:t>, AM2</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May 10</a:t>
            </a:r>
            <a:r>
              <a:rPr lang="en-US" altLang="en-US" baseline="30000" dirty="0"/>
              <a:t>th</a:t>
            </a:r>
            <a:r>
              <a:rPr lang="en-US" altLang="en-US" dirty="0"/>
              <a:t>, PM2</a:t>
            </a:r>
            <a:br>
              <a:rPr lang="en-US" altLang="en-US" dirty="0"/>
            </a:br>
            <a:r>
              <a:rPr lang="en-US" altLang="en-US" dirty="0"/>
              <a:t>Joint session with </a:t>
            </a:r>
            <a:r>
              <a:rPr lang="en-US" altLang="en-US" dirty="0" err="1"/>
              <a:t>TGba</a:t>
            </a:r>
            <a:r>
              <a:rPr lang="en-US" altLang="en-US" dirty="0"/>
              <a:t> and ARC</a:t>
            </a:r>
          </a:p>
        </p:txBody>
      </p:sp>
    </p:spTree>
    <p:extLst>
      <p:ext uri="{BB962C8B-B14F-4D97-AF65-F5344CB8AC3E}">
        <p14:creationId xmlns:p14="http://schemas.microsoft.com/office/powerpoint/2010/main" val="39547193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t>“802.11BA topics related to ARC” (Ganesh Venkatesan) </a:t>
            </a:r>
            <a:r>
              <a:rPr lang="en-US" sz="1600" dirty="0">
                <a:hlinkClick r:id="rId2"/>
              </a:rPr>
              <a:t>11-18/0533r2</a:t>
            </a:r>
            <a:endParaRPr lang="en-US" sz="1600" dirty="0">
              <a:hlinkClick r:id="rId3"/>
            </a:endParaRPr>
          </a:p>
          <a:p>
            <a:pPr lvl="1">
              <a:defRPr/>
            </a:pPr>
            <a:r>
              <a:rPr lang="en-US" sz="1600" dirty="0"/>
              <a:t>“11BA Arch Discussion” (Mark Hamilton)</a:t>
            </a:r>
            <a:r>
              <a:rPr lang="en-US" sz="1600" dirty="0">
                <a:hlinkClick r:id="rId3"/>
              </a:rPr>
              <a:t> 11-17/1025r0</a:t>
            </a:r>
            <a:r>
              <a:rPr lang="en-US" sz="1600" dirty="0"/>
              <a:t> </a:t>
            </a:r>
          </a:p>
          <a:p>
            <a:pPr lvl="1">
              <a:defRPr/>
            </a:pPr>
            <a:r>
              <a:rPr lang="en-US" sz="1600" dirty="0"/>
              <a:t>Also see following slides</a:t>
            </a:r>
          </a:p>
          <a:p>
            <a:pPr>
              <a:defRPr/>
            </a:pPr>
            <a:r>
              <a:rPr lang="en-US" sz="2000" dirty="0" err="1"/>
              <a:t>TGba</a:t>
            </a:r>
            <a:r>
              <a:rPr lang="en-US" sz="2000" dirty="0"/>
              <a:t> is still maturing, through the SFD process.  Started in March session with substantive discussions</a:t>
            </a:r>
          </a:p>
        </p:txBody>
      </p:sp>
    </p:spTree>
    <p:extLst>
      <p:ext uri="{BB962C8B-B14F-4D97-AF65-F5344CB8AC3E}">
        <p14:creationId xmlns:p14="http://schemas.microsoft.com/office/powerpoint/2010/main" val="10101063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39201</TotalTime>
  <Words>3305</Words>
  <Application>Microsoft Office PowerPoint</Application>
  <PresentationFormat>On-screen Show (4:3)</PresentationFormat>
  <Paragraphs>378</Paragraphs>
  <Slides>44</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2" baseType="lpstr">
      <vt:lpstr>MS Gothic</vt:lpstr>
      <vt:lpstr>MS PGothic</vt:lpstr>
      <vt:lpstr>Arial</vt:lpstr>
      <vt:lpstr>Helvetica</vt:lpstr>
      <vt:lpstr>Monotype Sorts</vt:lpstr>
      <vt:lpstr>Times New Roman</vt:lpstr>
      <vt:lpstr>802-11-Submission</vt:lpstr>
      <vt:lpstr>Document</vt:lpstr>
      <vt:lpstr>ARC-SC-agenda-May-2018</vt:lpstr>
      <vt:lpstr>Abstract</vt:lpstr>
      <vt:lpstr>IEEE 802.11   Architecture Standing Committee</vt:lpstr>
      <vt:lpstr>Tuesday, May 8th,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May 2018</vt:lpstr>
      <vt:lpstr>ARC Chair confirmation and VChair election</vt:lpstr>
      <vt:lpstr>ARC Minutes</vt:lpstr>
      <vt:lpstr>IEEE 1588 mapping to IEEE 802.11/ 802.1ASrev use of FTM update </vt:lpstr>
      <vt:lpstr>IEEE 802 activities directly related to IEEE 802.11 ARC</vt:lpstr>
      <vt:lpstr>IETF/802 coordination </vt:lpstr>
      <vt:lpstr>TGax architecture topics</vt:lpstr>
      <vt:lpstr>Discussion on YANG/NETCONF models</vt:lpstr>
      <vt:lpstr>What is an ESS?</vt:lpstr>
      <vt:lpstr>What is an ESS?  (Continued)</vt:lpstr>
      <vt:lpstr>What is an ESS? – Direction?</vt:lpstr>
      <vt:lpstr>ESS and HESS?</vt:lpstr>
      <vt:lpstr>HESS concepts (not necessarily what 802.11 says, now)</vt:lpstr>
      <vt:lpstr>Needed concepts (not necessarily what 802.11 says, now)</vt:lpstr>
      <vt:lpstr>HESS concepts (not necessarily what 802.11 says, now)</vt:lpstr>
      <vt:lpstr>Goal of &lt;x&gt;ESS discussion</vt:lpstr>
      <vt:lpstr>Example &lt;x&gt;ESS</vt:lpstr>
      <vt:lpstr>Example &lt;x&gt;ESS</vt:lpstr>
      <vt:lpstr>Example &lt;x&gt;ESS</vt:lpstr>
      <vt:lpstr>Example &lt;x&gt;ESS</vt:lpstr>
      <vt:lpstr>Example &lt;x&gt;ESS</vt:lpstr>
      <vt:lpstr>Example &lt;x&gt;ESS</vt:lpstr>
      <vt:lpstr>AP/DS/Portal architecture and 802 concepts</vt:lpstr>
      <vt:lpstr>MLME-RESET, versus MLME-JOIN and MLME-START</vt:lpstr>
      <vt:lpstr>Tuesday, March 6th, PM2</vt:lpstr>
      <vt:lpstr>Wednesday, March 7th, AM1</vt:lpstr>
      <vt:lpstr>Prep for TGba joint session</vt:lpstr>
      <vt:lpstr>ARC Future Activities &amp; sessions</vt:lpstr>
      <vt:lpstr>Planning for July 2018</vt:lpstr>
      <vt:lpstr>Thursday, May 10th, PM2 Joint session with TGba and ARC</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611</cp:revision>
  <cp:lastPrinted>1998-02-10T13:28:06Z</cp:lastPrinted>
  <dcterms:created xsi:type="dcterms:W3CDTF">2009-07-15T16:38:20Z</dcterms:created>
  <dcterms:modified xsi:type="dcterms:W3CDTF">2018-05-09T04:44:05Z</dcterms:modified>
</cp:coreProperties>
</file>