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69" r:id="rId2"/>
    <p:sldId id="278" r:id="rId3"/>
    <p:sldId id="632" r:id="rId4"/>
    <p:sldId id="675" r:id="rId5"/>
    <p:sldId id="665" r:id="rId6"/>
    <p:sldId id="666" r:id="rId7"/>
    <p:sldId id="667" r:id="rId8"/>
    <p:sldId id="668" r:id="rId9"/>
    <p:sldId id="669" r:id="rId10"/>
    <p:sldId id="670" r:id="rId11"/>
    <p:sldId id="629" r:id="rId12"/>
    <p:sldId id="635" r:id="rId13"/>
    <p:sldId id="647" r:id="rId14"/>
    <p:sldId id="676" r:id="rId15"/>
    <p:sldId id="677" r:id="rId16"/>
    <p:sldId id="674" r:id="rId17"/>
    <p:sldId id="678" r:id="rId18"/>
    <p:sldId id="679" r:id="rId19"/>
    <p:sldId id="590" r:id="rId20"/>
    <p:sldId id="516" r:id="rId21"/>
  </p:sldIdLst>
  <p:sldSz cx="12192000" cy="6858000"/>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CC00"/>
    <a:srgbClr val="0080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45" autoAdjust="0"/>
    <p:restoredTop sz="94041" autoAdjust="0"/>
  </p:normalViewPr>
  <p:slideViewPr>
    <p:cSldViewPr>
      <p:cViewPr>
        <p:scale>
          <a:sx n="80" d="100"/>
          <a:sy n="80" d="100"/>
        </p:scale>
        <p:origin x="408" y="-372"/>
      </p:cViewPr>
      <p:guideLst>
        <p:guide orient="horz" pos="2160"/>
        <p:guide pos="384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802.11-18/0625r4</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May 2018</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802.11-18/0625r4</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May 2018</a:t>
            </a:r>
            <a:endParaRPr lang="en-US"/>
          </a:p>
        </p:txBody>
      </p:sp>
      <p:sp>
        <p:nvSpPr>
          <p:cNvPr id="28676" name="Rectangle 4"/>
          <p:cNvSpPr>
            <a:spLocks noGrp="1" noRot="1" noChangeAspect="1" noChangeArrowheads="1" noTextEdit="1"/>
          </p:cNvSpPr>
          <p:nvPr>
            <p:ph type="sldImg" idx="2"/>
          </p:nvPr>
        </p:nvSpPr>
        <p:spPr bwMode="auto">
          <a:xfrm>
            <a:off x="342900" y="703263"/>
            <a:ext cx="617378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802.11-18/0625r4</a:t>
            </a:r>
            <a:endParaRPr lang="en-US" sz="1400" smtClean="0"/>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2018</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xfrm>
            <a:off x="342900" y="703263"/>
            <a:ext cx="6173788" cy="3473450"/>
          </a:xfrm>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4198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802.11-18/0625r4</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1899465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802.11-18/0625r4</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2714159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802.11-18/0625r4</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6205684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802.11-18/0625r4</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3754152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802.11-18/0625r4</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3147089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802.11-18/0625r4</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9231131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802.11-18/0625r4</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2018</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19</a:t>
            </a:fld>
            <a:endParaRPr lang="en-US" smtClean="0"/>
          </a:p>
        </p:txBody>
      </p:sp>
      <p:sp>
        <p:nvSpPr>
          <p:cNvPr id="53254" name="Rectangle 2"/>
          <p:cNvSpPr>
            <a:spLocks noGrp="1" noRot="1" noChangeAspect="1" noChangeArrowheads="1" noTextEdit="1"/>
          </p:cNvSpPr>
          <p:nvPr>
            <p:ph type="sldImg"/>
          </p:nvPr>
        </p:nvSpPr>
        <p:spPr>
          <a:xfrm>
            <a:off x="342900" y="703263"/>
            <a:ext cx="6173788" cy="3473450"/>
          </a:xfrm>
          <a:ln/>
        </p:spPr>
      </p:sp>
      <p:sp>
        <p:nvSpPr>
          <p:cNvPr id="5325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509327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802.11-18/0625r4</a:t>
            </a:r>
            <a:endParaRPr lang="en-US" sz="1400" smtClean="0"/>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2018</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20</a:t>
            </a:fld>
            <a:endParaRPr lang="en-US" smtClean="0"/>
          </a:p>
        </p:txBody>
      </p:sp>
      <p:sp>
        <p:nvSpPr>
          <p:cNvPr id="55302" name="Rectangle 2"/>
          <p:cNvSpPr>
            <a:spLocks noGrp="1" noRot="1" noChangeAspect="1" noChangeArrowheads="1" noTextEdit="1"/>
          </p:cNvSpPr>
          <p:nvPr>
            <p:ph type="sldImg"/>
          </p:nvPr>
        </p:nvSpPr>
        <p:spPr>
          <a:xfrm>
            <a:off x="342900" y="703263"/>
            <a:ext cx="6173788" cy="3473450"/>
          </a:xfrm>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06152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802.11-18/0625r4</a:t>
            </a:r>
            <a:endParaRPr lang="en-US" sz="1400" smtClean="0"/>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2018</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xfrm>
            <a:off x="342900" y="703263"/>
            <a:ext cx="6173788" cy="3473450"/>
          </a:xfrm>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5748548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802.11-18/0625r4</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2018</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4466028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802.11-18/0625r4</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2018</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4</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42207698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5</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5476176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8907742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10</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10</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Tree>
    <p:extLst>
      <p:ext uri="{BB962C8B-B14F-4D97-AF65-F5344CB8AC3E}">
        <p14:creationId xmlns:p14="http://schemas.microsoft.com/office/powerpoint/2010/main" val="27418523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802.11-18/0625r4</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717577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802.11-18/0625r4</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0581209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4964"/>
            <a:ext cx="25251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May 2018</a:t>
            </a:r>
            <a:endParaRPr lang="en-US" dirty="0"/>
          </a:p>
        </p:txBody>
      </p:sp>
      <p:sp>
        <p:nvSpPr>
          <p:cNvPr id="1029" name="Rectangle 5"/>
          <p:cNvSpPr>
            <a:spLocks noGrp="1" noChangeArrowheads="1"/>
          </p:cNvSpPr>
          <p:nvPr>
            <p:ph type="ftr" sz="quarter" idx="3"/>
          </p:nvPr>
        </p:nvSpPr>
        <p:spPr bwMode="auto">
          <a:xfrm>
            <a:off x="9447138" y="6475413"/>
            <a:ext cx="19447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7862236" y="332601"/>
            <a:ext cx="33984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a:t>
            </a:r>
            <a:r>
              <a:rPr lang="en-US" altLang="en-US" sz="1800" b="1" dirty="0" smtClean="0"/>
              <a:t>802.11-18/0625r4</a:t>
            </a:r>
            <a:endParaRPr lang="en-US" altLang="en-US" sz="1800" b="1" dirty="0" smtClean="0"/>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1" y="6475413"/>
            <a:ext cx="4792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z="1200" smtClean="0"/>
              <a:t>Agenda</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8/11-18-0296-01-000m-minutes-revmd-march-2018-rosemont.docx"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hyperlink" Target="https://mentor.ieee.org/802.11/dcn/18/11-18-0612-01-000m-minutes-for-revmd-april-2018-telecons.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8/11-18-0657-02-000m-revmd-wg-lb232-comments-for-editor-ad-hoc.xls"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hyperlink" Target="https://mentor.ieee.org/802.11/dcn/18/11-18-0619-05-000m-revmd-editor2-lb232-comments.xls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8/11-18-0670-02-000m-lb232-revmd-phy-sec-comments.xls"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 Id="rId5" Type="http://schemas.openxmlformats.org/officeDocument/2006/relationships/hyperlink" Target="https://mentor.ieee.org/802.11/dcn/18/11-18-0614-00-000m-revmd-lb232-gen-comments.xls" TargetMode="External"/><Relationship Id="rId4" Type="http://schemas.openxmlformats.org/officeDocument/2006/relationships/hyperlink" Target="https://mentor.ieee.org/802.11/dcn/17/11-17-0927-16-000m-revmd-mac-comments.xls"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www.techstreet.com/ieee/products/vendor_id/7028"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s://standards.ieee.org/develop/project/802.11.html" TargetMode="External"/><Relationship Id="rId5" Type="http://schemas.openxmlformats.org/officeDocument/2006/relationships/hyperlink" Target="https://mentor.ieee.org/802.11/dcn/18/11-18-0611-02-000m-revmd-wg-ballot-comments.xls" TargetMode="External"/><Relationship Id="rId4" Type="http://schemas.openxmlformats.org/officeDocument/2006/relationships/hyperlink" Target="https://mentor.ieee.org/802.11/dcn/17/11-17-0914-06-000m-revmd-wg-cc-comments.xl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2018</a:t>
            </a:r>
            <a:endParaRPr lang="en-US" sz="1800" dirty="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2209800" y="685800"/>
            <a:ext cx="7924800" cy="1066800"/>
          </a:xfrm>
        </p:spPr>
        <p:txBody>
          <a:bodyPr/>
          <a:lstStyle/>
          <a:p>
            <a:r>
              <a:rPr lang="en-US" altLang="en-US" dirty="0" smtClean="0"/>
              <a:t>IEEE 802.11 </a:t>
            </a:r>
            <a:r>
              <a:rPr lang="en-US" altLang="en-US" dirty="0" err="1" smtClean="0"/>
              <a:t>TGmd</a:t>
            </a:r>
            <a:r>
              <a:rPr lang="en-US" altLang="en-US" dirty="0" smtClean="0"/>
              <a:t> May 2018 Agenda</a:t>
            </a:r>
          </a:p>
        </p:txBody>
      </p:sp>
      <p:sp>
        <p:nvSpPr>
          <p:cNvPr id="2054" name="Rectangle 6"/>
          <p:cNvSpPr>
            <a:spLocks noGrp="1" noChangeArrowheads="1"/>
          </p:cNvSpPr>
          <p:nvPr>
            <p:ph type="body" idx="1"/>
          </p:nvPr>
        </p:nvSpPr>
        <p:spPr>
          <a:xfrm>
            <a:off x="2209800" y="1524000"/>
            <a:ext cx="7772400" cy="381000"/>
          </a:xfrm>
        </p:spPr>
        <p:txBody>
          <a:bodyPr/>
          <a:lstStyle/>
          <a:p>
            <a:pPr algn="ctr">
              <a:lnSpc>
                <a:spcPct val="90000"/>
              </a:lnSpc>
              <a:buFontTx/>
              <a:buNone/>
            </a:pPr>
            <a:r>
              <a:rPr lang="en-US" altLang="en-US" sz="2000" dirty="0"/>
              <a:t>Date:</a:t>
            </a:r>
            <a:r>
              <a:rPr lang="en-US" altLang="en-US" sz="2000" b="0" dirty="0"/>
              <a:t> </a:t>
            </a:r>
            <a:r>
              <a:rPr lang="en-US" altLang="en-US" sz="2000" b="0" dirty="0" smtClean="0"/>
              <a:t>2018-05-09</a:t>
            </a:r>
            <a:endParaRPr lang="en-US" altLang="en-US" sz="2000" b="0" dirty="0"/>
          </a:p>
        </p:txBody>
      </p:sp>
      <p:graphicFrame>
        <p:nvGraphicFramePr>
          <p:cNvPr id="2055" name="Object 11"/>
          <p:cNvGraphicFramePr>
            <a:graphicFrameLocks noChangeAspect="1"/>
          </p:cNvGraphicFramePr>
          <p:nvPr>
            <p:extLst>
              <p:ext uri="{D42A27DB-BD31-4B8C-83A1-F6EECF244321}">
                <p14:modId xmlns:p14="http://schemas.microsoft.com/office/powerpoint/2010/main" val="284026159"/>
              </p:ext>
            </p:extLst>
          </p:nvPr>
        </p:nvGraphicFramePr>
        <p:xfrm>
          <a:off x="2044700" y="2274889"/>
          <a:ext cx="8102600" cy="2498725"/>
        </p:xfrm>
        <a:graphic>
          <a:graphicData uri="http://schemas.openxmlformats.org/presentationml/2006/ole">
            <mc:AlternateContent xmlns:mc="http://schemas.openxmlformats.org/markup-compatibility/2006">
              <mc:Choice xmlns:v="urn:schemas-microsoft-com:vml" Requires="v">
                <p:oleObj spid="_x0000_s3668" name="Document" r:id="rId4" imgW="8254447" imgH="2544858" progId="Word.Document.8">
                  <p:embed/>
                </p:oleObj>
              </mc:Choice>
              <mc:Fallback>
                <p:oleObj name="Document" r:id="rId4" imgW="8254447" imgH="2544858" progId="Word.Document.8">
                  <p:embed/>
                  <p:pic>
                    <p:nvPicPr>
                      <p:cNvPr id="0" name="Object 11"/>
                      <p:cNvPicPr>
                        <a:picLocks noChangeAspect="1" noChangeArrowheads="1"/>
                      </p:cNvPicPr>
                      <p:nvPr/>
                    </p:nvPicPr>
                    <p:blipFill>
                      <a:blip r:embed="rId5"/>
                      <a:srcRect/>
                      <a:stretch>
                        <a:fillRect/>
                      </a:stretch>
                    </p:blipFill>
                    <p:spPr bwMode="auto">
                      <a:xfrm>
                        <a:off x="2044700" y="2274889"/>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5868989" y="6475414"/>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5DC26805-48A2-4BF2-BAB1-A04A6CDBCF81}" type="slidenum">
              <a:rPr lang="en-US" altLang="en-US">
                <a:ea typeface="MS Gothic" panose="020B0609070205080204" pitchFamily="49" charset="-128"/>
              </a:rPr>
              <a:pPr hangingPunct="0">
                <a:buClrTx/>
                <a:buFontTx/>
                <a:buNone/>
              </a:pPr>
              <a:t>10</a:t>
            </a:fld>
            <a:endParaRPr lang="en-US" altLang="en-US">
              <a:ea typeface="MS Gothic" panose="020B0609070205080204" pitchFamily="49" charset="-128"/>
            </a:endParaRPr>
          </a:p>
        </p:txBody>
      </p:sp>
      <p:sp>
        <p:nvSpPr>
          <p:cNvPr id="4100" name="Rectangle 4"/>
          <p:cNvSpPr>
            <a:spLocks noGrp="1" noChangeArrowheads="1"/>
          </p:cNvSpPr>
          <p:nvPr>
            <p:ph type="title"/>
          </p:nvPr>
        </p:nvSpPr>
        <p:spPr>
          <a:xfrm>
            <a:off x="2209800" y="439738"/>
            <a:ext cx="8001000" cy="1160463"/>
          </a:xfrm>
          <a:ln/>
        </p:spPr>
        <p:txBody>
          <a:bodyPr vert="horz" wrap="square" lIns="90000" tIns="46800" rIns="90000" bIns="46800" numCol="1" anchor="ctr" anchorCtr="0" compatLnSpc="1">
            <a:prstTxWarp prst="textNoShape">
              <a:avLst/>
            </a:prstTxWarp>
          </a:bodyPr>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dirty="0">
                <a:solidFill>
                  <a:srgbClr val="000000"/>
                </a:solidFill>
              </a:rPr>
              <a:t>Participation in IEEE 802 Meetings</a:t>
            </a:r>
          </a:p>
        </p:txBody>
      </p:sp>
      <p:sp>
        <p:nvSpPr>
          <p:cNvPr id="4101" name="Text Box 5"/>
          <p:cNvSpPr txBox="1">
            <a:spLocks noChangeArrowheads="1"/>
          </p:cNvSpPr>
          <p:nvPr/>
        </p:nvSpPr>
        <p:spPr bwMode="auto">
          <a:xfrm>
            <a:off x="2209800" y="1447800"/>
            <a:ext cx="7848600" cy="4618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pPr>
            <a:r>
              <a:rPr lang="en-GB" altLang="en-US" sz="1600" b="1" dirty="0">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ea typeface="MS Gothic" panose="020B0609070205080204" pitchFamily="49" charset="-128"/>
              </a:rPr>
              <a:t>https://standards.ieee.org/develop/policies/bylaws/sb_bylaws.pdf </a:t>
            </a:r>
            <a:r>
              <a:rPr lang="en-GB" altLang="en-US" sz="1400" b="1" dirty="0">
                <a:ea typeface="MS Gothic" panose="020B0609070205080204" pitchFamily="49" charset="-128"/>
              </a:rPr>
              <a:t> section 5.2.1.3 and the IEEE 802 LMSC Working Group Policies and Procedures,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3.4.1 “Chair”, list item x.</a:t>
            </a:r>
          </a:p>
          <a:p>
            <a:pPr>
              <a:spcBef>
                <a:spcPts val="600"/>
              </a:spcBef>
            </a:pPr>
            <a:r>
              <a:rPr lang="en-GB" altLang="en-US" sz="1600" b="1" dirty="0">
                <a:ea typeface="MS Gothic" panose="020B0609070205080204" pitchFamily="49" charset="-128"/>
              </a:rPr>
              <a:t>By participating in IEEE 802 meetings, you accept these requirements.  If you do not agree to these policies then you shall not participate.</a:t>
            </a:r>
            <a:br>
              <a:rPr lang="en-GB" altLang="en-US" sz="1600" b="1" dirty="0">
                <a:ea typeface="MS Gothic" panose="020B0609070205080204" pitchFamily="49" charset="-128"/>
              </a:rPr>
            </a:br>
            <a:r>
              <a:rPr lang="en-GB" altLang="en-US" sz="1600" b="1" dirty="0">
                <a:ea typeface="MS Gothic" panose="020B0609070205080204" pitchFamily="49" charset="-128"/>
              </a:rPr>
              <a:t/>
            </a:r>
            <a:br>
              <a:rPr lang="en-GB" altLang="en-US" sz="1600" b="1" dirty="0">
                <a:ea typeface="MS Gothic" panose="020B0609070205080204" pitchFamily="49" charset="-128"/>
              </a:rPr>
            </a:br>
            <a:r>
              <a:rPr lang="en-GB" altLang="en-US" dirty="0">
                <a:ea typeface="MS Gothic" panose="020B0609070205080204" pitchFamily="49" charset="-128"/>
              </a:rPr>
              <a:t>(Latest revision of IEEE 802 LMSC Working Group Policies and Procedures: http://www.ieee802.org/devdocs.shtml)</a:t>
            </a:r>
            <a:br>
              <a:rPr lang="en-GB" altLang="en-US" dirty="0">
                <a:ea typeface="MS Gothic" panose="020B0609070205080204" pitchFamily="49" charset="-128"/>
              </a:rPr>
            </a:br>
            <a:endParaRPr lang="en-GB" altLang="en-US" dirty="0">
              <a:ea typeface="MS Gothic" panose="020B0609070205080204" pitchFamily="49" charset="-128"/>
            </a:endParaRPr>
          </a:p>
        </p:txBody>
      </p:sp>
      <p:sp>
        <p:nvSpPr>
          <p:cNvPr id="2" name="Date Placeholder 1"/>
          <p:cNvSpPr>
            <a:spLocks noGrp="1"/>
          </p:cNvSpPr>
          <p:nvPr>
            <p:ph type="dt" sz="half" idx="10"/>
          </p:nvPr>
        </p:nvSpPr>
        <p:spPr/>
        <p:txBody>
          <a:bodyPr/>
          <a:lstStyle/>
          <a:p>
            <a:pPr>
              <a:defRPr/>
            </a:pPr>
            <a:r>
              <a:rPr lang="en-US" smtClean="0"/>
              <a:t>May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Tree>
    <p:extLst>
      <p:ext uri="{BB962C8B-B14F-4D97-AF65-F5344CB8AC3E}">
        <p14:creationId xmlns:p14="http://schemas.microsoft.com/office/powerpoint/2010/main" val="162683330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11</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Standard and Amendment Ratification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524000" y="1356519"/>
            <a:ext cx="9448800" cy="5210175"/>
          </a:xfrm>
        </p:spPr>
        <p:txBody>
          <a:bodyPr/>
          <a:lstStyle/>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802.11-2016 approved &amp; published December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802.11ai-2016 approved &amp; published December </a:t>
            </a:r>
            <a:r>
              <a:rPr lang="en-US" altLang="en-US" sz="2000" dirty="0" smtClean="0">
                <a:solidFill>
                  <a:srgbClr val="006600"/>
                </a:solidFill>
              </a:rPr>
              <a:t>2016*</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802.11ah-2016 approved December 2016; publication </a:t>
            </a:r>
            <a:r>
              <a:rPr lang="en-US" altLang="en-US" sz="2000" dirty="0" smtClean="0">
                <a:solidFill>
                  <a:srgbClr val="006600"/>
                </a:solidFill>
              </a:rPr>
              <a:t>May 2017*</a:t>
            </a:r>
            <a:endParaRPr lang="en-US" altLang="en-US" sz="2000" dirty="0">
              <a:solidFill>
                <a:srgbClr val="006600"/>
              </a:solidFill>
            </a:endParaRPr>
          </a:p>
          <a:p>
            <a:pPr>
              <a:lnSpc>
                <a:spcPct val="80000"/>
              </a:lnSpc>
            </a:pPr>
            <a:endParaRPr lang="en-US" altLang="en-US" sz="2000" dirty="0">
              <a:solidFill>
                <a:srgbClr val="006600"/>
              </a:solidFill>
            </a:endParaRPr>
          </a:p>
          <a:p>
            <a:pPr>
              <a:lnSpc>
                <a:spcPct val="80000"/>
              </a:lnSpc>
            </a:pPr>
            <a:r>
              <a:rPr lang="en-US" altLang="en-US" sz="2000" dirty="0">
                <a:solidFill>
                  <a:schemeClr val="accent6">
                    <a:lumMod val="75000"/>
                  </a:schemeClr>
                </a:solidFill>
              </a:rPr>
              <a:t>IEEE </a:t>
            </a:r>
            <a:r>
              <a:rPr lang="en-US" altLang="en-US" sz="2000" dirty="0" err="1">
                <a:solidFill>
                  <a:schemeClr val="accent6">
                    <a:lumMod val="75000"/>
                  </a:schemeClr>
                </a:solidFill>
              </a:rPr>
              <a:t>Std</a:t>
            </a:r>
            <a:r>
              <a:rPr lang="en-US" altLang="en-US" sz="2000" dirty="0">
                <a:solidFill>
                  <a:schemeClr val="accent6">
                    <a:lumMod val="75000"/>
                  </a:schemeClr>
                </a:solidFill>
              </a:rPr>
              <a:t> 802.11aj-2018 – Approved February 2018, April publication</a:t>
            </a:r>
          </a:p>
          <a:p>
            <a:pPr>
              <a:lnSpc>
                <a:spcPct val="80000"/>
              </a:lnSpc>
            </a:pPr>
            <a:r>
              <a:rPr lang="en-US" altLang="en-US" sz="2000" dirty="0">
                <a:solidFill>
                  <a:schemeClr val="accent6">
                    <a:lumMod val="75000"/>
                  </a:schemeClr>
                </a:solidFill>
              </a:rPr>
              <a:t>IEEE </a:t>
            </a:r>
            <a:r>
              <a:rPr lang="en-US" altLang="en-US" sz="2000" dirty="0" err="1">
                <a:solidFill>
                  <a:schemeClr val="accent6">
                    <a:lumMod val="75000"/>
                  </a:schemeClr>
                </a:solidFill>
              </a:rPr>
              <a:t>Std</a:t>
            </a:r>
            <a:r>
              <a:rPr lang="en-US" altLang="en-US" sz="2000" dirty="0">
                <a:solidFill>
                  <a:schemeClr val="accent6">
                    <a:lumMod val="75000"/>
                  </a:schemeClr>
                </a:solidFill>
              </a:rPr>
              <a:t> 802.11ak-2018 – Approved March </a:t>
            </a:r>
            <a:r>
              <a:rPr lang="en-US" altLang="en-US" sz="2000" dirty="0" smtClean="0">
                <a:solidFill>
                  <a:schemeClr val="accent6">
                    <a:lumMod val="75000"/>
                  </a:schemeClr>
                </a:solidFill>
              </a:rPr>
              <a:t>2018, June publication</a:t>
            </a:r>
            <a:endParaRPr lang="en-US" altLang="en-US" sz="2000" dirty="0">
              <a:solidFill>
                <a:schemeClr val="accent6">
                  <a:lumMod val="75000"/>
                </a:schemeClr>
              </a:solidFill>
            </a:endParaRPr>
          </a:p>
          <a:p>
            <a:pPr>
              <a:lnSpc>
                <a:spcPct val="80000"/>
              </a:lnSpc>
            </a:pPr>
            <a:r>
              <a:rPr lang="en-US" altLang="en-US" sz="2000" dirty="0" smtClean="0"/>
              <a:t>P802.11aq – June 2018</a:t>
            </a:r>
          </a:p>
          <a:p>
            <a:pPr>
              <a:lnSpc>
                <a:spcPct val="80000"/>
              </a:lnSpc>
            </a:pPr>
            <a:endParaRPr lang="en-US" altLang="en-US" sz="2000" dirty="0"/>
          </a:p>
          <a:p>
            <a:pPr>
              <a:lnSpc>
                <a:spcPct val="80000"/>
              </a:lnSpc>
            </a:pPr>
            <a:r>
              <a:rPr lang="en-US" altLang="en-US" sz="2000" dirty="0"/>
              <a:t>P802.11ax – </a:t>
            </a:r>
            <a:r>
              <a:rPr lang="en-US" altLang="en-US" sz="2000" dirty="0" smtClean="0"/>
              <a:t>December </a:t>
            </a:r>
            <a:r>
              <a:rPr lang="en-US" altLang="en-US" sz="2000" dirty="0"/>
              <a:t>2019</a:t>
            </a:r>
          </a:p>
          <a:p>
            <a:pPr>
              <a:lnSpc>
                <a:spcPct val="80000"/>
              </a:lnSpc>
            </a:pPr>
            <a:r>
              <a:rPr lang="en-US" altLang="en-US" sz="2000" dirty="0"/>
              <a:t>P802.11ay – </a:t>
            </a:r>
            <a:r>
              <a:rPr lang="en-US" altLang="en-US" sz="2000" dirty="0" smtClean="0"/>
              <a:t>December </a:t>
            </a:r>
            <a:r>
              <a:rPr lang="en-US" altLang="en-US" sz="2000" dirty="0"/>
              <a:t>2019</a:t>
            </a:r>
          </a:p>
          <a:p>
            <a:pPr>
              <a:lnSpc>
                <a:spcPct val="80000"/>
              </a:lnSpc>
            </a:pPr>
            <a:endParaRPr lang="en-US" altLang="en-US" sz="2000" dirty="0"/>
          </a:p>
          <a:p>
            <a:pPr>
              <a:lnSpc>
                <a:spcPct val="80000"/>
              </a:lnSpc>
            </a:pPr>
            <a:r>
              <a:rPr lang="en-US" altLang="en-US" sz="2000" dirty="0"/>
              <a:t>P802.11ba – Jul 2020</a:t>
            </a:r>
          </a:p>
          <a:p>
            <a:pPr>
              <a:lnSpc>
                <a:spcPct val="80000"/>
              </a:lnSpc>
            </a:pPr>
            <a:r>
              <a:rPr lang="en-US" altLang="en-US" sz="2000" dirty="0"/>
              <a:t>P802.11az – Mar </a:t>
            </a:r>
            <a:r>
              <a:rPr lang="en-US" altLang="en-US" sz="2000" dirty="0" smtClean="0"/>
              <a:t>2021</a:t>
            </a:r>
          </a:p>
          <a:p>
            <a:pPr>
              <a:lnSpc>
                <a:spcPct val="80000"/>
              </a:lnSpc>
            </a:pPr>
            <a:endParaRPr lang="en-US" altLang="en-US" sz="2000" dirty="0"/>
          </a:p>
          <a:p>
            <a:pPr>
              <a:lnSpc>
                <a:spcPct val="80000"/>
              </a:lnSpc>
            </a:pPr>
            <a:r>
              <a:rPr lang="en-US" altLang="en-US" sz="2000" dirty="0" smtClean="0">
                <a:solidFill>
                  <a:srgbClr val="006600"/>
                </a:solidFill>
              </a:rPr>
              <a:t>*Amendment roll-in completed</a:t>
            </a:r>
            <a:endParaRPr lang="en-US" altLang="en-US" sz="2000" dirty="0">
              <a:solidFill>
                <a:srgbClr val="006600"/>
              </a:solidFill>
            </a:endParaRPr>
          </a:p>
        </p:txBody>
      </p:sp>
    </p:spTree>
    <p:extLst>
      <p:ext uri="{BB962C8B-B14F-4D97-AF65-F5344CB8AC3E}">
        <p14:creationId xmlns:p14="http://schemas.microsoft.com/office/powerpoint/2010/main" val="9685189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12</a:t>
            </a:fld>
            <a:endParaRPr lang="en-US" smtClean="0"/>
          </a:p>
        </p:txBody>
      </p:sp>
      <p:sp>
        <p:nvSpPr>
          <p:cNvPr id="9222" name="Rectangle 2"/>
          <p:cNvSpPr>
            <a:spLocks noGrp="1" noChangeArrowheads="1"/>
          </p:cNvSpPr>
          <p:nvPr>
            <p:ph type="title" idx="4294967295"/>
          </p:nvPr>
        </p:nvSpPr>
        <p:spPr>
          <a:xfrm>
            <a:off x="1143000" y="436825"/>
            <a:ext cx="8763000" cy="1066800"/>
          </a:xfrm>
        </p:spPr>
        <p:txBody>
          <a:bodyPr/>
          <a:lstStyle/>
          <a:p>
            <a:r>
              <a:rPr lang="en-US" altLang="en-US" dirty="0" smtClean="0"/>
              <a:t>Current </a:t>
            </a:r>
            <a:r>
              <a:rPr lang="en-US" altLang="en-US" dirty="0" err="1" smtClean="0"/>
              <a:t>TGmd</a:t>
            </a:r>
            <a:r>
              <a:rPr lang="en-US" altLang="en-US" dirty="0" smtClean="0"/>
              <a:t> Schedule</a:t>
            </a:r>
            <a:endParaRPr lang="en-US" altLang="en-US" sz="2000" dirty="0">
              <a:solidFill>
                <a:srgbClr val="FF0000"/>
              </a:solidFill>
            </a:endParaRPr>
          </a:p>
        </p:txBody>
      </p:sp>
      <p:graphicFrame>
        <p:nvGraphicFramePr>
          <p:cNvPr id="9" name="Content Placeholder 6"/>
          <p:cNvGraphicFramePr>
            <a:graphicFrameLocks/>
          </p:cNvGraphicFramePr>
          <p:nvPr>
            <p:extLst>
              <p:ext uri="{D42A27DB-BD31-4B8C-83A1-F6EECF244321}">
                <p14:modId xmlns:p14="http://schemas.microsoft.com/office/powerpoint/2010/main" val="349461520"/>
              </p:ext>
            </p:extLst>
          </p:nvPr>
        </p:nvGraphicFramePr>
        <p:xfrm>
          <a:off x="2589137" y="1576911"/>
          <a:ext cx="7850263" cy="4284585"/>
        </p:xfrm>
        <a:graphic>
          <a:graphicData uri="http://schemas.openxmlformats.org/drawingml/2006/table">
            <a:tbl>
              <a:tblPr firstRow="1" bandRow="1">
                <a:tableStyleId>{21E4AEA4-8DFA-4A89-87EB-49C32662AFE0}</a:tableStyleId>
              </a:tblPr>
              <a:tblGrid>
                <a:gridCol w="5286911"/>
                <a:gridCol w="2563352"/>
              </a:tblGrid>
              <a:tr h="439347">
                <a:tc>
                  <a:txBody>
                    <a:bodyPr/>
                    <a:lstStyle/>
                    <a:p>
                      <a:pPr>
                        <a:lnSpc>
                          <a:spcPct val="80000"/>
                        </a:lnSpc>
                      </a:pPr>
                      <a:r>
                        <a:rPr lang="en-US" altLang="en-US" sz="2400" b="1" dirty="0" smtClean="0"/>
                        <a:t>Milestone</a:t>
                      </a:r>
                    </a:p>
                  </a:txBody>
                  <a:tcPr/>
                </a:tc>
                <a:tc>
                  <a:txBody>
                    <a:bodyPr/>
                    <a:lstStyle/>
                    <a:p>
                      <a:r>
                        <a:rPr lang="en-US" altLang="en-US" sz="2400" b="1" dirty="0" smtClean="0"/>
                        <a:t>Date</a:t>
                      </a:r>
                      <a:endParaRPr lang="en-GB" sz="2400" b="1" dirty="0"/>
                    </a:p>
                  </a:txBody>
                  <a:tcPr/>
                </a:tc>
              </a:tr>
              <a:tr h="4393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Initial WGLB</a:t>
                      </a:r>
                    </a:p>
                  </a:txBody>
                  <a:tcPr/>
                </a:tc>
                <a:tc>
                  <a:txBody>
                    <a:bodyPr/>
                    <a:lstStyle/>
                    <a:p>
                      <a:r>
                        <a:rPr lang="en-US" sz="2400" b="1" dirty="0" smtClean="0"/>
                        <a:t>January 2018</a:t>
                      </a:r>
                      <a:endParaRPr lang="en-GB" sz="2400" b="1" dirty="0"/>
                    </a:p>
                  </a:txBody>
                  <a:tcPr/>
                </a:tc>
              </a:tr>
              <a:tr h="4706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D2.0 WGLB Recirculation LB </a:t>
                      </a:r>
                    </a:p>
                  </a:txBody>
                  <a:tcPr/>
                </a:tc>
                <a:tc>
                  <a:txBody>
                    <a:bodyPr/>
                    <a:lstStyle/>
                    <a:p>
                      <a:r>
                        <a:rPr lang="en-US" altLang="en-US" sz="2400" b="1" dirty="0" smtClean="0"/>
                        <a:t>September 2018 </a:t>
                      </a:r>
                      <a:endParaRPr lang="en-GB" sz="2400" b="1" dirty="0"/>
                    </a:p>
                  </a:txBody>
                  <a:tcPr/>
                </a:tc>
              </a:tr>
              <a:tr h="4393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Form Sponsor Ballot Pool</a:t>
                      </a:r>
                    </a:p>
                  </a:txBody>
                  <a:tcPr/>
                </a:tc>
                <a:tc>
                  <a:txBody>
                    <a:bodyPr/>
                    <a:lstStyle/>
                    <a:p>
                      <a:r>
                        <a:rPr lang="en-US" altLang="en-US" sz="2400" b="1" dirty="0" smtClean="0"/>
                        <a:t>February 2019 </a:t>
                      </a:r>
                      <a:endParaRPr lang="en-GB" sz="2400" b="1" dirty="0"/>
                    </a:p>
                  </a:txBody>
                  <a:tcPr/>
                </a:tc>
              </a:tr>
              <a:tr h="4538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MEC/MDR done</a:t>
                      </a:r>
                    </a:p>
                  </a:txBody>
                  <a:tcPr/>
                </a:tc>
                <a:tc>
                  <a:txBody>
                    <a:bodyPr/>
                    <a:lstStyle/>
                    <a:p>
                      <a:r>
                        <a:rPr lang="en-US" altLang="en-US" sz="2400" b="1" dirty="0" smtClean="0"/>
                        <a:t>March 2019 </a:t>
                      </a:r>
                      <a:endParaRPr lang="en-GB" sz="2400" b="1" dirty="0"/>
                    </a:p>
                  </a:txBody>
                  <a:tcPr/>
                </a:tc>
              </a:tr>
              <a:tr h="439347">
                <a:tc>
                  <a:txBody>
                    <a:bodyPr/>
                    <a:lstStyle/>
                    <a:p>
                      <a:r>
                        <a:rPr lang="en-US" sz="2400" b="1" dirty="0" smtClean="0"/>
                        <a:t>Initial Sponsor Ballot</a:t>
                      </a:r>
                      <a:endParaRPr lang="en-GB" sz="2400" b="1" dirty="0"/>
                    </a:p>
                  </a:txBody>
                  <a:tcPr/>
                </a:tc>
                <a:tc>
                  <a:txBody>
                    <a:bodyPr/>
                    <a:lstStyle/>
                    <a:p>
                      <a:r>
                        <a:rPr lang="en-US" sz="2400" b="1" dirty="0" smtClean="0"/>
                        <a:t>April 2019</a:t>
                      </a:r>
                      <a:endParaRPr lang="en-GB" sz="2400" b="1" dirty="0"/>
                    </a:p>
                  </a:txBody>
                  <a:tcPr/>
                </a:tc>
              </a:tr>
              <a:tr h="453845">
                <a:tc>
                  <a:txBody>
                    <a:bodyPr/>
                    <a:lstStyle/>
                    <a:p>
                      <a:r>
                        <a:rPr lang="en-US" sz="2400" b="1" dirty="0" smtClean="0"/>
                        <a:t>Recirculation Sponsor Ballot</a:t>
                      </a:r>
                      <a:endParaRPr lang="en-GB" sz="2400" b="1" dirty="0"/>
                    </a:p>
                  </a:txBody>
                  <a:tcPr/>
                </a:tc>
                <a:tc>
                  <a:txBody>
                    <a:bodyPr/>
                    <a:lstStyle/>
                    <a:p>
                      <a:r>
                        <a:rPr lang="en-US" sz="2400" b="1" dirty="0" smtClean="0"/>
                        <a:t>October 2019</a:t>
                      </a:r>
                      <a:endParaRPr lang="en-GB" sz="2400" b="1" dirty="0"/>
                    </a:p>
                  </a:txBody>
                  <a:tcPr/>
                </a:tc>
              </a:tr>
              <a:tr h="439347">
                <a:tc>
                  <a:txBody>
                    <a:bodyPr/>
                    <a:lstStyle/>
                    <a:p>
                      <a:r>
                        <a:rPr lang="en-US" sz="2400" b="1" dirty="0" smtClean="0"/>
                        <a:t>Final WG/EC approval</a:t>
                      </a:r>
                      <a:endParaRPr lang="en-GB" sz="2400" b="1" dirty="0"/>
                    </a:p>
                  </a:txBody>
                  <a:tcPr/>
                </a:tc>
                <a:tc>
                  <a:txBody>
                    <a:bodyPr/>
                    <a:lstStyle/>
                    <a:p>
                      <a:r>
                        <a:rPr lang="en-US" sz="2400" b="1" dirty="0" smtClean="0"/>
                        <a:t>July 2020</a:t>
                      </a:r>
                      <a:endParaRPr lang="en-GB" sz="2400" b="1" dirty="0"/>
                    </a:p>
                  </a:txBody>
                  <a:tcPr/>
                </a:tc>
              </a:tr>
              <a:tr h="613531">
                <a:tc>
                  <a:txBody>
                    <a:bodyPr/>
                    <a:lstStyle/>
                    <a:p>
                      <a:r>
                        <a:rPr lang="en-US" sz="2400" b="1" dirty="0" err="1" smtClean="0"/>
                        <a:t>RevCom</a:t>
                      </a:r>
                      <a:r>
                        <a:rPr lang="en-US" sz="2400" b="1" dirty="0" smtClean="0"/>
                        <a:t>/SASB approval</a:t>
                      </a:r>
                      <a:endParaRPr lang="en-GB" sz="2400" b="1" dirty="0"/>
                    </a:p>
                  </a:txBody>
                  <a:tcPr/>
                </a:tc>
                <a:tc>
                  <a:txBody>
                    <a:bodyPr/>
                    <a:lstStyle/>
                    <a:p>
                      <a:r>
                        <a:rPr lang="en-US" sz="2400" b="1" dirty="0" smtClean="0"/>
                        <a:t>September 2020</a:t>
                      </a:r>
                      <a:endParaRPr lang="en-GB" sz="2400" b="1" dirty="0"/>
                    </a:p>
                  </a:txBody>
                  <a:tcPr/>
                </a:tc>
              </a:tr>
            </a:tbl>
          </a:graphicData>
        </a:graphic>
      </p:graphicFrame>
    </p:spTree>
    <p:extLst>
      <p:ext uri="{BB962C8B-B14F-4D97-AF65-F5344CB8AC3E}">
        <p14:creationId xmlns:p14="http://schemas.microsoft.com/office/powerpoint/2010/main" val="32914517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13</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err="1" smtClean="0"/>
              <a:t>TGmd</a:t>
            </a:r>
            <a:r>
              <a:rPr lang="en-US" altLang="en-US" dirty="0" smtClean="0"/>
              <a:t> – Snapshot slide</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237637" y="1524000"/>
            <a:ext cx="9125564" cy="4572001"/>
          </a:xfrm>
        </p:spPr>
        <p:txBody>
          <a:bodyPr/>
          <a:lstStyle/>
          <a:p>
            <a:pPr>
              <a:lnSpc>
                <a:spcPct val="90000"/>
              </a:lnSpc>
            </a:pPr>
            <a:r>
              <a:rPr lang="en-US" altLang="zh-CN" dirty="0" smtClean="0"/>
              <a:t>Overall Status: LB232 on P802.11REVmd D1.0 Passed with 85% approval, 623 comments</a:t>
            </a:r>
          </a:p>
          <a:p>
            <a:pPr lvl="1">
              <a:lnSpc>
                <a:spcPct val="90000"/>
              </a:lnSpc>
            </a:pPr>
            <a:r>
              <a:rPr lang="en-US" altLang="zh-CN" dirty="0" smtClean="0"/>
              <a:t>D1.0 incorporates </a:t>
            </a:r>
            <a:r>
              <a:rPr lang="en-US" altLang="zh-CN" dirty="0"/>
              <a:t>11ai, </a:t>
            </a:r>
            <a:r>
              <a:rPr lang="en-US" altLang="zh-CN" dirty="0" smtClean="0"/>
              <a:t>11ah amendments</a:t>
            </a:r>
          </a:p>
          <a:p>
            <a:pPr lvl="1">
              <a:lnSpc>
                <a:spcPct val="90000"/>
              </a:lnSpc>
            </a:pPr>
            <a:r>
              <a:rPr lang="en-US" altLang="zh-CN" dirty="0" smtClean="0"/>
              <a:t>11aj, 11ak amendments scheduled for roll-in</a:t>
            </a:r>
          </a:p>
          <a:p>
            <a:pPr>
              <a:lnSpc>
                <a:spcPct val="90000"/>
              </a:lnSpc>
            </a:pPr>
            <a:r>
              <a:rPr lang="en-US" altLang="zh-CN" dirty="0" smtClean="0"/>
              <a:t>Since March </a:t>
            </a:r>
            <a:r>
              <a:rPr lang="en-US" altLang="zh-CN" dirty="0"/>
              <a:t>2018 meeting</a:t>
            </a:r>
          </a:p>
          <a:p>
            <a:pPr lvl="1">
              <a:lnSpc>
                <a:spcPct val="90000"/>
              </a:lnSpc>
            </a:pPr>
            <a:r>
              <a:rPr lang="en-US" altLang="zh-CN" dirty="0" smtClean="0"/>
              <a:t>Continued comment resolution, approximately 240 comments ready for motion </a:t>
            </a:r>
          </a:p>
          <a:p>
            <a:pPr lvl="1">
              <a:lnSpc>
                <a:spcPct val="90000"/>
              </a:lnSpc>
            </a:pPr>
            <a:r>
              <a:rPr lang="en-US" altLang="zh-CN" dirty="0" smtClean="0"/>
              <a:t>Held 2 teleconferences</a:t>
            </a:r>
          </a:p>
          <a:p>
            <a:pPr lvl="1">
              <a:lnSpc>
                <a:spcPct val="90000"/>
              </a:lnSpc>
            </a:pPr>
            <a:r>
              <a:rPr lang="en-US" altLang="zh-CN" dirty="0" smtClean="0"/>
              <a:t>Held 1 ad-hoc meeting – Thank you to Graham Smith </a:t>
            </a:r>
            <a:endParaRPr lang="en-US" altLang="zh-CN" dirty="0"/>
          </a:p>
          <a:p>
            <a:pPr>
              <a:lnSpc>
                <a:spcPct val="90000"/>
              </a:lnSpc>
            </a:pPr>
            <a:r>
              <a:rPr lang="en-US" altLang="zh-CN" dirty="0" smtClean="0"/>
              <a:t>May </a:t>
            </a:r>
            <a:r>
              <a:rPr lang="en-US" altLang="zh-CN" dirty="0"/>
              <a:t>2018 meeting goals </a:t>
            </a:r>
            <a:r>
              <a:rPr lang="en-US" altLang="zh-CN" dirty="0" smtClean="0"/>
              <a:t>(5 </a:t>
            </a:r>
            <a:r>
              <a:rPr lang="en-US" altLang="zh-CN" dirty="0"/>
              <a:t>timeslots):</a:t>
            </a:r>
          </a:p>
          <a:p>
            <a:pPr lvl="1">
              <a:lnSpc>
                <a:spcPct val="90000"/>
              </a:lnSpc>
            </a:pPr>
            <a:r>
              <a:rPr lang="en-US" dirty="0" smtClean="0">
                <a:cs typeface="Arial" panose="020B0604020202020204" pitchFamily="34" charset="0"/>
                <a:sym typeface="Wingdings" panose="05000000000000000000" pitchFamily="2" charset="2"/>
              </a:rPr>
              <a:t>Comment resolution, Note Tuesday PM1 session for obsolete/deprecated CIDs</a:t>
            </a:r>
            <a:endParaRPr lang="en-US" altLang="zh-CN" dirty="0">
              <a:cs typeface="Arial" panose="020B0604020202020204" pitchFamily="34" charset="0"/>
              <a:sym typeface="Wingdings" panose="05000000000000000000" pitchFamily="2" charset="2"/>
            </a:endParaRPr>
          </a:p>
          <a:p>
            <a:pPr lvl="1">
              <a:lnSpc>
                <a:spcPct val="90000"/>
              </a:lnSpc>
            </a:pPr>
            <a:r>
              <a:rPr lang="en-US" altLang="zh-CN" dirty="0" smtClean="0">
                <a:cs typeface="Arial" panose="020B0604020202020204" pitchFamily="34" charset="0"/>
                <a:sym typeface="Wingdings" panose="05000000000000000000" pitchFamily="2" charset="2"/>
              </a:rPr>
              <a:t>Plans for May – July, possible August ad-hoc</a:t>
            </a:r>
            <a:endParaRPr lang="en-US" altLang="zh-CN" dirty="0">
              <a:cs typeface="Arial" panose="020B0604020202020204" pitchFamily="34" charset="0"/>
              <a:sym typeface="Wingdings" panose="05000000000000000000" pitchFamily="2" charset="2"/>
            </a:endParaRPr>
          </a:p>
          <a:p>
            <a:pPr lvl="1">
              <a:lnSpc>
                <a:spcPct val="90000"/>
              </a:lnSpc>
            </a:pPr>
            <a:r>
              <a:rPr lang="en-US" altLang="zh-CN" dirty="0">
                <a:cs typeface="Arial" panose="020B0604020202020204" pitchFamily="34" charset="0"/>
                <a:sym typeface="Wingdings" panose="05000000000000000000" pitchFamily="2" charset="2"/>
              </a:rPr>
              <a:t>Agenda: </a:t>
            </a:r>
            <a:r>
              <a:rPr lang="en-US" altLang="zh-CN" dirty="0" smtClean="0">
                <a:cs typeface="Arial" panose="020B0604020202020204" pitchFamily="34" charset="0"/>
                <a:sym typeface="Wingdings" panose="05000000000000000000" pitchFamily="2" charset="2"/>
              </a:rPr>
              <a:t>11-18-0625</a:t>
            </a:r>
            <a:endParaRPr lang="en-US" altLang="zh-CN" dirty="0">
              <a:cs typeface="Arial" panose="020B0604020202020204" pitchFamily="34" charset="0"/>
              <a:sym typeface="Wingdings" panose="05000000000000000000" pitchFamily="2" charset="2"/>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9723893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14</a:t>
            </a:fld>
            <a:endParaRPr lang="en-US" smtClean="0"/>
          </a:p>
        </p:txBody>
      </p:sp>
      <p:sp>
        <p:nvSpPr>
          <p:cNvPr id="9222" name="Rectangle 2"/>
          <p:cNvSpPr>
            <a:spLocks noGrp="1" noChangeArrowheads="1"/>
          </p:cNvSpPr>
          <p:nvPr>
            <p:ph type="title" idx="4294967295"/>
          </p:nvPr>
        </p:nvSpPr>
        <p:spPr>
          <a:xfrm>
            <a:off x="2210859" y="713581"/>
            <a:ext cx="7772400" cy="1066800"/>
          </a:xfrm>
        </p:spPr>
        <p:txBody>
          <a:bodyPr/>
          <a:lstStyle/>
          <a:p>
            <a:r>
              <a:rPr lang="en-US" altLang="en-US" dirty="0" smtClean="0"/>
              <a:t>Vice Chair Election/Secretary Confirmation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752600" y="1884362"/>
            <a:ext cx="9479280" cy="4572001"/>
          </a:xfrm>
        </p:spPr>
        <p:txBody>
          <a:bodyPr/>
          <a:lstStyle/>
          <a:p>
            <a:pPr>
              <a:lnSpc>
                <a:spcPct val="80000"/>
              </a:lnSpc>
            </a:pPr>
            <a:r>
              <a:rPr lang="en-US" altLang="en-US" dirty="0" smtClean="0"/>
              <a:t>Call for nominations</a:t>
            </a:r>
          </a:p>
          <a:p>
            <a:pPr>
              <a:lnSpc>
                <a:spcPct val="80000"/>
              </a:lnSpc>
            </a:pPr>
            <a:r>
              <a:rPr lang="en-US" altLang="en-US" dirty="0" smtClean="0"/>
              <a:t>Close call for nominations</a:t>
            </a:r>
          </a:p>
          <a:p>
            <a:pPr>
              <a:lnSpc>
                <a:spcPct val="80000"/>
              </a:lnSpc>
            </a:pPr>
            <a:endParaRPr lang="en-US" altLang="en-US" dirty="0"/>
          </a:p>
          <a:p>
            <a:pPr>
              <a:lnSpc>
                <a:spcPct val="80000"/>
              </a:lnSpc>
            </a:pPr>
            <a:r>
              <a:rPr lang="en-US" altLang="en-US" dirty="0" smtClean="0"/>
              <a:t>Motion: Elect </a:t>
            </a:r>
            <a:r>
              <a:rPr lang="en-US" altLang="en-US" dirty="0" err="1" smtClean="0"/>
              <a:t>TGmd</a:t>
            </a:r>
            <a:r>
              <a:rPr lang="en-US" altLang="en-US" dirty="0" smtClean="0"/>
              <a:t> Vice Chairs</a:t>
            </a:r>
            <a:r>
              <a:rPr lang="en-US" altLang="en-US" dirty="0"/>
              <a:t>:</a:t>
            </a:r>
            <a:endParaRPr lang="en-US" altLang="en-US" dirty="0" smtClean="0"/>
          </a:p>
          <a:p>
            <a:pPr lvl="1">
              <a:lnSpc>
                <a:spcPct val="80000"/>
              </a:lnSpc>
            </a:pPr>
            <a:r>
              <a:rPr lang="en-US" altLang="en-US" dirty="0" smtClean="0"/>
              <a:t>Mark Hamilton</a:t>
            </a:r>
          </a:p>
          <a:p>
            <a:pPr lvl="1">
              <a:lnSpc>
                <a:spcPct val="80000"/>
              </a:lnSpc>
            </a:pPr>
            <a:r>
              <a:rPr lang="en-US" altLang="en-US" dirty="0" smtClean="0"/>
              <a:t>Michael </a:t>
            </a:r>
            <a:r>
              <a:rPr lang="en-US" altLang="en-US" dirty="0" err="1" smtClean="0"/>
              <a:t>Montemurro</a:t>
            </a:r>
            <a:endParaRPr lang="en-US" altLang="en-US" dirty="0" smtClean="0"/>
          </a:p>
          <a:p>
            <a:pPr>
              <a:lnSpc>
                <a:spcPct val="80000"/>
              </a:lnSpc>
            </a:pPr>
            <a:r>
              <a:rPr lang="en-US" altLang="en-US" dirty="0" smtClean="0"/>
              <a:t>And confirm Jon </a:t>
            </a:r>
            <a:r>
              <a:rPr lang="en-US" altLang="en-US" dirty="0" err="1" smtClean="0"/>
              <a:t>Rosdahl</a:t>
            </a:r>
            <a:r>
              <a:rPr lang="en-US" altLang="en-US" dirty="0" smtClean="0"/>
              <a:t> as </a:t>
            </a:r>
            <a:r>
              <a:rPr lang="en-US" altLang="en-US" dirty="0" err="1" smtClean="0"/>
              <a:t>TGmd</a:t>
            </a:r>
            <a:r>
              <a:rPr lang="en-US" altLang="en-US" dirty="0" smtClean="0"/>
              <a:t> Secretary</a:t>
            </a:r>
            <a:br>
              <a:rPr lang="en-US" altLang="en-US" dirty="0" smtClean="0"/>
            </a:br>
            <a:endParaRPr lang="en-US" altLang="en-US" sz="2400" dirty="0">
              <a:solidFill>
                <a:srgbClr val="006600"/>
              </a:solidFill>
            </a:endParaRPr>
          </a:p>
          <a:p>
            <a:pPr>
              <a:lnSpc>
                <a:spcPct val="80000"/>
              </a:lnSpc>
            </a:pPr>
            <a:r>
              <a:rPr lang="en-US" altLang="en-US" dirty="0" smtClean="0"/>
              <a:t>Moved: Graham Smith</a:t>
            </a:r>
          </a:p>
          <a:p>
            <a:pPr>
              <a:lnSpc>
                <a:spcPct val="80000"/>
              </a:lnSpc>
            </a:pPr>
            <a:r>
              <a:rPr lang="en-US" altLang="en-US" dirty="0" smtClean="0"/>
              <a:t>Seconded: Edward Au</a:t>
            </a:r>
          </a:p>
          <a:p>
            <a:pPr>
              <a:lnSpc>
                <a:spcPct val="80000"/>
              </a:lnSpc>
            </a:pPr>
            <a:r>
              <a:rPr lang="en-US" altLang="en-US" dirty="0" smtClean="0"/>
              <a:t>Result: 13-0-2</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1678942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15</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Approve prior </a:t>
            </a:r>
            <a:r>
              <a:rPr lang="en-US" altLang="en-US" dirty="0" err="1" smtClean="0"/>
              <a:t>TGmd</a:t>
            </a:r>
            <a:r>
              <a:rPr lang="en-US" altLang="en-US" dirty="0" smtClean="0"/>
              <a:t> minutes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Approve the minutes of</a:t>
            </a:r>
          </a:p>
          <a:p>
            <a:pPr lvl="1">
              <a:lnSpc>
                <a:spcPct val="80000"/>
              </a:lnSpc>
            </a:pPr>
            <a:r>
              <a:rPr lang="en-US" altLang="en-US" dirty="0" err="1" smtClean="0"/>
              <a:t>TGmd</a:t>
            </a:r>
            <a:r>
              <a:rPr lang="en-US" altLang="en-US" dirty="0" smtClean="0"/>
              <a:t> March 2018 meeting, </a:t>
            </a:r>
            <a:r>
              <a:rPr lang="en-US" altLang="en-US" dirty="0"/>
              <a:t>Rosemont: </a:t>
            </a:r>
            <a:r>
              <a:rPr lang="en-US" altLang="en-US" dirty="0">
                <a:hlinkClick r:id="rId3"/>
              </a:rPr>
              <a:t>https://</a:t>
            </a:r>
            <a:r>
              <a:rPr lang="en-US" altLang="en-US" dirty="0" smtClean="0">
                <a:hlinkClick r:id="rId3"/>
              </a:rPr>
              <a:t>mentor.ieee.org/802.11/dcn/18/11-18-0296-01-000m-minutes-revmd-march-2018-rosemont.docx</a:t>
            </a:r>
            <a:r>
              <a:rPr lang="en-US" altLang="en-US" dirty="0" smtClean="0"/>
              <a:t> </a:t>
            </a:r>
          </a:p>
          <a:p>
            <a:pPr lvl="1">
              <a:lnSpc>
                <a:spcPct val="80000"/>
              </a:lnSpc>
            </a:pPr>
            <a:r>
              <a:rPr lang="en-US" altLang="en-US" dirty="0" smtClean="0"/>
              <a:t>April </a:t>
            </a:r>
            <a:r>
              <a:rPr lang="en-US" altLang="en-US" dirty="0"/>
              <a:t>teleconferences: </a:t>
            </a:r>
            <a:r>
              <a:rPr lang="en-US" altLang="en-US" dirty="0">
                <a:hlinkClick r:id="rId4"/>
              </a:rPr>
              <a:t>https://</a:t>
            </a:r>
            <a:r>
              <a:rPr lang="en-US" altLang="en-US" dirty="0" smtClean="0">
                <a:hlinkClick r:id="rId4"/>
              </a:rPr>
              <a:t>mentor.ieee.org/802.11/dcn/18/11-18-0612-01-000m-minutes-for-revmd-april-2018-telecons.docx</a:t>
            </a:r>
            <a:r>
              <a:rPr lang="en-US" altLang="en-US" dirty="0" smtClean="0"/>
              <a:t> </a:t>
            </a:r>
          </a:p>
          <a:p>
            <a:pPr lvl="1">
              <a:lnSpc>
                <a:spcPct val="80000"/>
              </a:lnSpc>
            </a:pPr>
            <a:r>
              <a:rPr lang="en-US" altLang="en-US" dirty="0" smtClean="0"/>
              <a:t>April ad-hoc Fort Lauderdale: 11-18-0680</a:t>
            </a:r>
            <a:br>
              <a:rPr lang="en-US" altLang="en-US" dirty="0" smtClean="0"/>
            </a:br>
            <a:endParaRPr lang="en-US" altLang="en-US" sz="2400" dirty="0">
              <a:solidFill>
                <a:srgbClr val="006600"/>
              </a:solidFill>
            </a:endParaRPr>
          </a:p>
          <a:p>
            <a:pPr>
              <a:lnSpc>
                <a:spcPct val="80000"/>
              </a:lnSpc>
            </a:pPr>
            <a:r>
              <a:rPr lang="en-US" altLang="en-US" dirty="0" smtClean="0"/>
              <a:t>Moved: </a:t>
            </a:r>
          </a:p>
          <a:p>
            <a:pPr>
              <a:lnSpc>
                <a:spcPct val="80000"/>
              </a:lnSpc>
            </a:pPr>
            <a:r>
              <a:rPr lang="en-US" altLang="en-US" dirty="0" smtClean="0"/>
              <a:t>Seconded: </a:t>
            </a:r>
          </a:p>
          <a:p>
            <a:pPr>
              <a:lnSpc>
                <a:spcPct val="80000"/>
              </a:lnSpc>
            </a:pPr>
            <a:r>
              <a:rPr lang="en-US" altLang="en-US"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311605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16</a:t>
            </a:fld>
            <a:endParaRPr lang="en-US" smtClean="0"/>
          </a:p>
        </p:txBody>
      </p:sp>
      <p:sp>
        <p:nvSpPr>
          <p:cNvPr id="9222" name="Rectangle 2"/>
          <p:cNvSpPr>
            <a:spLocks noGrp="1" noChangeArrowheads="1"/>
          </p:cNvSpPr>
          <p:nvPr>
            <p:ph type="title" idx="4294967295"/>
          </p:nvPr>
        </p:nvSpPr>
        <p:spPr>
          <a:xfrm>
            <a:off x="2209800" y="457200"/>
            <a:ext cx="9067800" cy="1066800"/>
          </a:xfrm>
        </p:spPr>
        <p:txBody>
          <a:bodyPr/>
          <a:lstStyle/>
          <a:p>
            <a:r>
              <a:rPr lang="en-US" altLang="en-US" dirty="0" smtClean="0"/>
              <a:t>Motion – Editor 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800" dirty="0" smtClean="0"/>
              <a:t>Approve the comment resolutions in the </a:t>
            </a:r>
          </a:p>
          <a:p>
            <a:pPr lvl="1">
              <a:lnSpc>
                <a:spcPct val="80000"/>
              </a:lnSpc>
            </a:pPr>
            <a:r>
              <a:rPr lang="en-US" altLang="en-US" sz="2400" dirty="0" smtClean="0"/>
              <a:t>“Motion-EDITOR-A” and “Motion-EDITOR-B” tabs in </a:t>
            </a:r>
            <a:r>
              <a:rPr lang="en-US" altLang="en-US" sz="2400" dirty="0">
                <a:hlinkClick r:id="rId3"/>
              </a:rPr>
              <a:t>https://</a:t>
            </a:r>
            <a:r>
              <a:rPr lang="en-US" altLang="en-US" sz="2400" dirty="0" smtClean="0">
                <a:hlinkClick r:id="rId3"/>
              </a:rPr>
              <a:t>mentor.ieee.org/802.11/dcn/18/11-18-0657-02-000m-revmd-wg-lb232-comments-for-editor-ad-hoc.xls</a:t>
            </a:r>
            <a:r>
              <a:rPr lang="en-US" altLang="en-US" sz="2400" dirty="0" smtClean="0"/>
              <a:t> </a:t>
            </a:r>
          </a:p>
          <a:p>
            <a:pPr lvl="1">
              <a:lnSpc>
                <a:spcPct val="80000"/>
              </a:lnSpc>
            </a:pPr>
            <a:r>
              <a:rPr lang="en-US" altLang="en-US" sz="2400" dirty="0" smtClean="0"/>
              <a:t>“Motion-EDITOR2-A” and “Motion-EDITOR2-B” </a:t>
            </a:r>
            <a:r>
              <a:rPr lang="en-US" altLang="en-US" sz="2400" dirty="0"/>
              <a:t>tabs in </a:t>
            </a:r>
            <a:r>
              <a:rPr lang="en-US" altLang="en-US" sz="2400" dirty="0">
                <a:hlinkClick r:id="rId4"/>
              </a:rPr>
              <a:t>https://</a:t>
            </a:r>
            <a:r>
              <a:rPr lang="en-US" altLang="en-US" sz="2400" dirty="0" smtClean="0">
                <a:hlinkClick r:id="rId4"/>
              </a:rPr>
              <a:t>mentor.ieee.org/802.11/dcn/18/11-18-0619-05-000m-revmd-editor2-lb232-comments.xlsx</a:t>
            </a:r>
            <a:r>
              <a:rPr lang="en-US" altLang="en-US" sz="2400" dirty="0" smtClean="0"/>
              <a:t> </a:t>
            </a:r>
          </a:p>
          <a:p>
            <a:pPr>
              <a:lnSpc>
                <a:spcPct val="80000"/>
              </a:lnSpc>
            </a:pPr>
            <a:r>
              <a:rPr lang="en-US" altLang="en-US" sz="2800" dirty="0" smtClean="0"/>
              <a:t>and incorporate the indicated changes into the </a:t>
            </a:r>
            <a:r>
              <a:rPr lang="en-US" altLang="en-US" sz="2800" dirty="0" err="1" smtClean="0"/>
              <a:t>TGmd</a:t>
            </a:r>
            <a:r>
              <a:rPr lang="en-US" altLang="en-US" sz="2800" dirty="0" smtClean="0"/>
              <a:t> draft.</a:t>
            </a:r>
            <a:br>
              <a:rPr lang="en-US" altLang="en-US" sz="2800" dirty="0" smtClean="0"/>
            </a:br>
            <a:endParaRPr lang="en-US" altLang="en-US" dirty="0">
              <a:solidFill>
                <a:srgbClr val="006600"/>
              </a:solidFill>
            </a:endParaRPr>
          </a:p>
          <a:p>
            <a:pPr>
              <a:lnSpc>
                <a:spcPct val="80000"/>
              </a:lnSpc>
            </a:pPr>
            <a:r>
              <a:rPr lang="en-US" altLang="en-US" sz="2800" dirty="0" smtClean="0"/>
              <a:t>Moved: </a:t>
            </a:r>
          </a:p>
          <a:p>
            <a:pPr>
              <a:lnSpc>
                <a:spcPct val="80000"/>
              </a:lnSpc>
            </a:pPr>
            <a:r>
              <a:rPr lang="en-US" altLang="en-US" sz="2800" dirty="0" smtClean="0"/>
              <a:t>Seconded: </a:t>
            </a:r>
          </a:p>
          <a:p>
            <a:pPr>
              <a:lnSpc>
                <a:spcPct val="80000"/>
              </a:lnSpc>
            </a:pPr>
            <a:r>
              <a:rPr lang="en-US" altLang="en-US" sz="2800"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3354287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17</a:t>
            </a:fld>
            <a:endParaRPr lang="en-US" smtClean="0"/>
          </a:p>
        </p:txBody>
      </p:sp>
      <p:sp>
        <p:nvSpPr>
          <p:cNvPr id="9222" name="Rectangle 2"/>
          <p:cNvSpPr>
            <a:spLocks noGrp="1" noChangeArrowheads="1"/>
          </p:cNvSpPr>
          <p:nvPr>
            <p:ph type="title" idx="4294967295"/>
          </p:nvPr>
        </p:nvSpPr>
        <p:spPr>
          <a:xfrm>
            <a:off x="2209800" y="457200"/>
            <a:ext cx="9067800" cy="1066800"/>
          </a:xfrm>
        </p:spPr>
        <p:txBody>
          <a:bodyPr/>
          <a:lstStyle/>
          <a:p>
            <a:r>
              <a:rPr lang="en-US" altLang="en-US" dirty="0" smtClean="0"/>
              <a:t>Motion – MAC/PHY </a:t>
            </a:r>
            <a:r>
              <a:rPr lang="en-US" altLang="en-US" dirty="0" err="1" smtClean="0"/>
              <a:t>Telecon</a:t>
            </a:r>
            <a:r>
              <a:rPr lang="en-US" altLang="en-US" dirty="0" smtClean="0"/>
              <a:t> &amp; ad-hoc 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5017008"/>
          </a:xfrm>
        </p:spPr>
        <p:txBody>
          <a:bodyPr/>
          <a:lstStyle/>
          <a:p>
            <a:pPr>
              <a:lnSpc>
                <a:spcPct val="80000"/>
              </a:lnSpc>
            </a:pPr>
            <a:r>
              <a:rPr lang="en-US" altLang="en-US" sz="2800" dirty="0" smtClean="0"/>
              <a:t>Approve the comment resolutions in the </a:t>
            </a:r>
          </a:p>
          <a:p>
            <a:pPr lvl="1">
              <a:lnSpc>
                <a:spcPct val="80000"/>
              </a:lnSpc>
            </a:pPr>
            <a:r>
              <a:rPr lang="en-US" altLang="en-US" sz="2400" dirty="0" smtClean="0"/>
              <a:t>“PHY Motion A” tab in </a:t>
            </a:r>
            <a:r>
              <a:rPr lang="en-US" altLang="en-US" sz="2400" dirty="0" smtClean="0">
                <a:hlinkClick r:id="rId3"/>
              </a:rPr>
              <a:t>https</a:t>
            </a:r>
            <a:r>
              <a:rPr lang="en-US" altLang="en-US" sz="2400" dirty="0">
                <a:hlinkClick r:id="rId3"/>
              </a:rPr>
              <a:t>://</a:t>
            </a:r>
            <a:r>
              <a:rPr lang="en-US" altLang="en-US" sz="2400" dirty="0" smtClean="0">
                <a:hlinkClick r:id="rId3"/>
              </a:rPr>
              <a:t>mentor.ieee.org/802.11/dcn/18/11-18-0670-02-000m-lb232-revmd-phy-sec-comments.xls</a:t>
            </a:r>
            <a:r>
              <a:rPr lang="en-US" altLang="en-US" sz="2400" dirty="0" smtClean="0"/>
              <a:t> </a:t>
            </a:r>
          </a:p>
          <a:p>
            <a:pPr lvl="1">
              <a:lnSpc>
                <a:spcPct val="80000"/>
              </a:lnSpc>
            </a:pPr>
            <a:r>
              <a:rPr lang="en-US" altLang="en-US" sz="2400" dirty="0" smtClean="0"/>
              <a:t>“Motion MAC-N” tab in </a:t>
            </a:r>
            <a:r>
              <a:rPr lang="en-US" altLang="en-US" sz="2400" dirty="0">
                <a:hlinkClick r:id="rId4"/>
              </a:rPr>
              <a:t>https://</a:t>
            </a:r>
            <a:r>
              <a:rPr lang="en-US" altLang="en-US" sz="2400" dirty="0" smtClean="0">
                <a:hlinkClick r:id="rId4"/>
              </a:rPr>
              <a:t>mentor.ieee.org/802.11/dcn/17/11-17-0927-16-000m-revmd-mac-comments.xls</a:t>
            </a:r>
            <a:r>
              <a:rPr lang="en-US" altLang="en-US" sz="2400" dirty="0" smtClean="0"/>
              <a:t> </a:t>
            </a:r>
            <a:endParaRPr lang="en-US" altLang="en-US" sz="2400" dirty="0"/>
          </a:p>
          <a:p>
            <a:pPr lvl="1">
              <a:lnSpc>
                <a:spcPct val="80000"/>
              </a:lnSpc>
            </a:pPr>
            <a:r>
              <a:rPr lang="en-US" altLang="en-US" sz="2400" dirty="0"/>
              <a:t>“GEN April </a:t>
            </a:r>
            <a:r>
              <a:rPr lang="en-US" altLang="en-US" sz="2400" dirty="0" err="1"/>
              <a:t>Telecon</a:t>
            </a:r>
            <a:r>
              <a:rPr lang="en-US" altLang="en-US" sz="2400" dirty="0"/>
              <a:t> and </a:t>
            </a:r>
            <a:r>
              <a:rPr lang="en-US" altLang="en-US" sz="2400" dirty="0" err="1" smtClean="0"/>
              <a:t>Adhoc</a:t>
            </a:r>
            <a:r>
              <a:rPr lang="en-US" altLang="en-US" sz="2400" dirty="0" smtClean="0"/>
              <a:t>” </a:t>
            </a:r>
            <a:r>
              <a:rPr lang="en-US" altLang="en-US" sz="2400" dirty="0"/>
              <a:t>tab in </a:t>
            </a:r>
            <a:r>
              <a:rPr lang="en-US" altLang="en-US" sz="2400" dirty="0">
                <a:hlinkClick r:id="rId5"/>
              </a:rPr>
              <a:t>https://</a:t>
            </a:r>
            <a:r>
              <a:rPr lang="en-US" altLang="en-US" sz="2400" dirty="0" smtClean="0">
                <a:hlinkClick r:id="rId5"/>
              </a:rPr>
              <a:t>mentor.ieee.org/802.11/dcn/18/11-18-0614-00-000m-revmd-lb232-gen-comments.xls</a:t>
            </a:r>
            <a:r>
              <a:rPr lang="en-US" altLang="en-US" sz="2400" dirty="0" smtClean="0"/>
              <a:t> </a:t>
            </a:r>
          </a:p>
          <a:p>
            <a:pPr>
              <a:lnSpc>
                <a:spcPct val="80000"/>
              </a:lnSpc>
            </a:pPr>
            <a:r>
              <a:rPr lang="en-US" altLang="en-US" sz="2800" dirty="0" smtClean="0"/>
              <a:t>and incorporate the indicated changes into the </a:t>
            </a:r>
            <a:r>
              <a:rPr lang="en-US" altLang="en-US" sz="2800" dirty="0" err="1" smtClean="0"/>
              <a:t>TGmd</a:t>
            </a:r>
            <a:r>
              <a:rPr lang="en-US" altLang="en-US" sz="2800" dirty="0" smtClean="0"/>
              <a:t> draft.</a:t>
            </a:r>
            <a:br>
              <a:rPr lang="en-US" altLang="en-US" sz="2800" dirty="0" smtClean="0"/>
            </a:br>
            <a:endParaRPr lang="en-US" altLang="en-US" dirty="0">
              <a:solidFill>
                <a:srgbClr val="006600"/>
              </a:solidFill>
            </a:endParaRPr>
          </a:p>
          <a:p>
            <a:pPr>
              <a:lnSpc>
                <a:spcPct val="80000"/>
              </a:lnSpc>
            </a:pPr>
            <a:r>
              <a:rPr lang="en-US" altLang="en-US" sz="2800" dirty="0" smtClean="0"/>
              <a:t>Moved: </a:t>
            </a:r>
          </a:p>
          <a:p>
            <a:pPr>
              <a:lnSpc>
                <a:spcPct val="80000"/>
              </a:lnSpc>
            </a:pPr>
            <a:r>
              <a:rPr lang="en-US" altLang="en-US" sz="2800" dirty="0" smtClean="0"/>
              <a:t>Seconded: </a:t>
            </a:r>
          </a:p>
          <a:p>
            <a:pPr>
              <a:lnSpc>
                <a:spcPct val="80000"/>
              </a:lnSpc>
            </a:pPr>
            <a:r>
              <a:rPr lang="en-US" altLang="en-US" sz="2800"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9726298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18</a:t>
            </a:fld>
            <a:endParaRPr lang="en-US" smtClean="0"/>
          </a:p>
        </p:txBody>
      </p:sp>
      <p:sp>
        <p:nvSpPr>
          <p:cNvPr id="9222" name="Rectangle 2"/>
          <p:cNvSpPr>
            <a:spLocks noGrp="1" noChangeArrowheads="1"/>
          </p:cNvSpPr>
          <p:nvPr>
            <p:ph type="title" idx="4294967295"/>
          </p:nvPr>
        </p:nvSpPr>
        <p:spPr>
          <a:xfrm>
            <a:off x="2191809" y="646177"/>
            <a:ext cx="8763000" cy="1066800"/>
          </a:xfrm>
        </p:spPr>
        <p:txBody>
          <a:bodyPr/>
          <a:lstStyle/>
          <a:p>
            <a:r>
              <a:rPr lang="en-US" altLang="en-US" dirty="0" smtClean="0"/>
              <a:t>Incorporate 11-18-747r1</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Move to incorporate the changes in 11-18-747r1 into the </a:t>
            </a:r>
            <a:r>
              <a:rPr lang="en-US" altLang="en-US" sz="2800" dirty="0" err="1" smtClean="0"/>
              <a:t>TGmd</a:t>
            </a:r>
            <a:r>
              <a:rPr lang="en-US" altLang="en-US" sz="2800" dirty="0" smtClean="0"/>
              <a:t> draft.</a:t>
            </a:r>
            <a:r>
              <a:rPr lang="en-US" altLang="en-US" sz="2800" dirty="0" smtClean="0"/>
              <a:t/>
            </a:r>
            <a:br>
              <a:rPr lang="en-US" altLang="en-US" sz="2800" dirty="0" smtClean="0"/>
            </a:br>
            <a:endParaRPr lang="en-US" altLang="en-US" sz="2800" dirty="0">
              <a:solidFill>
                <a:srgbClr val="006600"/>
              </a:solidFill>
            </a:endParaRPr>
          </a:p>
          <a:p>
            <a:pPr>
              <a:lnSpc>
                <a:spcPct val="80000"/>
              </a:lnSpc>
            </a:pPr>
            <a:r>
              <a:rPr lang="en-US" altLang="en-US" sz="2800" dirty="0" smtClean="0"/>
              <a:t>Moved: </a:t>
            </a:r>
          </a:p>
          <a:p>
            <a:pPr>
              <a:lnSpc>
                <a:spcPct val="80000"/>
              </a:lnSpc>
            </a:pPr>
            <a:r>
              <a:rPr lang="en-US" altLang="en-US" sz="2800" dirty="0" smtClean="0"/>
              <a:t>Seconded: </a:t>
            </a:r>
          </a:p>
          <a:p>
            <a:pPr>
              <a:lnSpc>
                <a:spcPct val="80000"/>
              </a:lnSpc>
            </a:pPr>
            <a:r>
              <a:rPr lang="en-US" altLang="en-US" sz="2800"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0146342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2018</a:t>
            </a:r>
            <a:endParaRPr lang="en-US" sz="1800"/>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19</a:t>
            </a:fld>
            <a:endParaRPr lang="en-US" smtClean="0"/>
          </a:p>
        </p:txBody>
      </p:sp>
      <p:sp>
        <p:nvSpPr>
          <p:cNvPr id="25605" name="Rectangle 2"/>
          <p:cNvSpPr>
            <a:spLocks noGrp="1" noChangeArrowheads="1"/>
          </p:cNvSpPr>
          <p:nvPr>
            <p:ph type="title"/>
          </p:nvPr>
        </p:nvSpPr>
        <p:spPr/>
        <p:txBody>
          <a:bodyPr/>
          <a:lstStyle/>
          <a:p>
            <a:r>
              <a:rPr lang="en-US" altLang="en-US" dirty="0" smtClean="0"/>
              <a:t>May 2018 – July 2018 Meeting Planning</a:t>
            </a:r>
          </a:p>
        </p:txBody>
      </p:sp>
      <p:sp>
        <p:nvSpPr>
          <p:cNvPr id="25606" name="Rectangle 3"/>
          <p:cNvSpPr>
            <a:spLocks noGrp="1" noChangeArrowheads="1"/>
          </p:cNvSpPr>
          <p:nvPr>
            <p:ph type="body" idx="1"/>
          </p:nvPr>
        </p:nvSpPr>
        <p:spPr>
          <a:xfrm>
            <a:off x="2209800" y="1981200"/>
            <a:ext cx="7772400" cy="4191000"/>
          </a:xfrm>
        </p:spPr>
        <p:txBody>
          <a:bodyPr/>
          <a:lstStyle/>
          <a:p>
            <a:r>
              <a:rPr lang="en-US" altLang="en-US" sz="2000" dirty="0"/>
              <a:t>Objectives: </a:t>
            </a:r>
            <a:r>
              <a:rPr lang="en-US" altLang="en-US" sz="2000" dirty="0" smtClean="0"/>
              <a:t>Comment resolution</a:t>
            </a:r>
            <a:endParaRPr lang="en-US" altLang="en-US" sz="2000" dirty="0"/>
          </a:p>
          <a:p>
            <a:r>
              <a:rPr lang="en-US" altLang="en-US" sz="2000" dirty="0"/>
              <a:t>Conference calls </a:t>
            </a:r>
          </a:p>
          <a:p>
            <a:pPr lvl="1"/>
            <a:r>
              <a:rPr lang="en-US" altLang="en-US" sz="1800" dirty="0"/>
              <a:t>Fridays </a:t>
            </a:r>
            <a:r>
              <a:rPr lang="en-US" altLang="en-US" sz="1800" dirty="0" smtClean="0"/>
              <a:t>May 25, June 1, June 15, 22</a:t>
            </a:r>
            <a:endParaRPr lang="en-GB" sz="1800" dirty="0"/>
          </a:p>
          <a:p>
            <a:r>
              <a:rPr lang="en-US" altLang="en-US" sz="2000" dirty="0" smtClean="0"/>
              <a:t>Next ad-hoc: August</a:t>
            </a:r>
          </a:p>
          <a:p>
            <a:pPr lvl="1"/>
            <a:r>
              <a:rPr lang="en-US" altLang="en-US" sz="1600" dirty="0" smtClean="0"/>
              <a:t>Have volunteer for Portland</a:t>
            </a:r>
          </a:p>
          <a:p>
            <a:pPr lvl="1"/>
            <a:r>
              <a:rPr lang="en-US" altLang="en-US" sz="1600" dirty="0" smtClean="0"/>
              <a:t>Dates: TBD</a:t>
            </a:r>
            <a:endParaRPr lang="en-US" altLang="en-US" sz="1600" dirty="0"/>
          </a:p>
          <a:p>
            <a:r>
              <a:rPr lang="en-US" altLang="en-US" sz="2000" dirty="0"/>
              <a:t>Schedule review</a:t>
            </a:r>
          </a:p>
          <a:p>
            <a:r>
              <a:rPr lang="en-US" altLang="en-US" sz="2000" dirty="0"/>
              <a:t>Availability of 11md D1.0 in the IEEE store</a:t>
            </a:r>
          </a:p>
          <a:p>
            <a:pPr lvl="1"/>
            <a:r>
              <a:rPr lang="en-US" altLang="en-US" sz="1800" dirty="0" smtClean="0"/>
              <a:t>Upon successful WGLB – Draft 1.0 is available for purchase</a:t>
            </a:r>
            <a:r>
              <a:rPr lang="en-US" altLang="en-US" sz="1800" dirty="0"/>
              <a:t>, see </a:t>
            </a:r>
            <a:r>
              <a:rPr lang="en-US" altLang="en-US" sz="1800" dirty="0">
                <a:hlinkClick r:id="rId3"/>
              </a:rPr>
              <a:t>http://</a:t>
            </a:r>
            <a:r>
              <a:rPr lang="en-US" altLang="en-US" sz="1800" dirty="0" smtClean="0">
                <a:hlinkClick r:id="rId3"/>
              </a:rPr>
              <a:t>www.techstreet.com/ieee/products/vendor_id/7028</a:t>
            </a:r>
            <a:r>
              <a:rPr lang="en-US" altLang="en-US" sz="1800" dirty="0" smtClean="0"/>
              <a:t> </a:t>
            </a:r>
            <a:endParaRPr lang="en-US" altLang="en-US" sz="1800" dirty="0"/>
          </a:p>
          <a:p>
            <a:r>
              <a:rPr lang="en-US" altLang="en-US" sz="2000" dirty="0"/>
              <a:t>Forward to ISO JTC1/SC6 WG1</a:t>
            </a:r>
          </a:p>
          <a:p>
            <a:pPr lvl="1"/>
            <a:r>
              <a:rPr lang="en-US" altLang="en-US" sz="1800" dirty="0"/>
              <a:t>TBD</a:t>
            </a:r>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2018</a:t>
            </a:r>
            <a:endParaRPr lang="en-US" sz="1800"/>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TGmd</a:t>
            </a:r>
            <a:r>
              <a:rPr lang="en-US" altLang="en-US" dirty="0" smtClean="0"/>
              <a:t> agenda for the May 2018 session.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2018</a:t>
            </a:r>
            <a:endParaRPr lang="en-US" sz="1800"/>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20</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2209800" y="1524000"/>
            <a:ext cx="8229600" cy="4114800"/>
          </a:xfrm>
        </p:spPr>
        <p:txBody>
          <a:bodyPr/>
          <a:lstStyle/>
          <a:p>
            <a:r>
              <a:rPr lang="en-US" altLang="en-US" sz="2000" dirty="0">
                <a:hlinkClick r:id="rId3"/>
              </a:rPr>
              <a:t>https://mentor.ieee.org/802.11/dcn/17/11-17-0004-03-0000-revision-par-proposal-tgmd.doc</a:t>
            </a:r>
            <a:r>
              <a:rPr lang="en-US" altLang="en-US" sz="2000" dirty="0"/>
              <a:t> </a:t>
            </a:r>
          </a:p>
          <a:p>
            <a:r>
              <a:rPr lang="en-US" altLang="en-US" sz="2000" dirty="0" smtClean="0"/>
              <a:t>Comment collection: </a:t>
            </a:r>
            <a:r>
              <a:rPr lang="en-US" altLang="en-US" sz="2000" dirty="0">
                <a:hlinkClick r:id="rId4"/>
              </a:rPr>
              <a:t>https://</a:t>
            </a:r>
            <a:r>
              <a:rPr lang="en-US" altLang="en-US" sz="2000" dirty="0" smtClean="0">
                <a:hlinkClick r:id="rId4"/>
              </a:rPr>
              <a:t>mentor.ieee.org/802.11/dcn/17/11-17-0914-06-000m-revmd-wg-cc-comments.xls</a:t>
            </a:r>
            <a:r>
              <a:rPr lang="en-US" altLang="en-US" sz="2000" dirty="0" smtClean="0"/>
              <a:t> </a:t>
            </a:r>
          </a:p>
          <a:p>
            <a:r>
              <a:rPr lang="en-US" altLang="en-US" sz="2000" dirty="0"/>
              <a:t>LB232 comments </a:t>
            </a:r>
            <a:r>
              <a:rPr lang="en-US" altLang="en-US" sz="2000" dirty="0">
                <a:hlinkClick r:id="rId5"/>
              </a:rPr>
              <a:t>https://</a:t>
            </a:r>
            <a:r>
              <a:rPr lang="en-US" altLang="en-US" sz="2000" dirty="0" smtClean="0">
                <a:hlinkClick r:id="rId5"/>
              </a:rPr>
              <a:t>mentor.ieee.org/802.11/dcn/18/11-18-0611-02-000m-revmd-wg-ballot-comments.xls</a:t>
            </a:r>
            <a:r>
              <a:rPr lang="en-US" altLang="en-US" sz="2000" dirty="0" smtClean="0"/>
              <a:t> </a:t>
            </a:r>
          </a:p>
          <a:p>
            <a:r>
              <a:rPr lang="en-US" altLang="en-US" sz="2000" dirty="0" smtClean="0"/>
              <a:t>Approved PAR: </a:t>
            </a:r>
            <a:r>
              <a:rPr lang="en-US" altLang="en-US" sz="2000" dirty="0">
                <a:hlinkClick r:id="rId6"/>
              </a:rPr>
              <a:t>https://</a:t>
            </a:r>
            <a:r>
              <a:rPr lang="en-US" altLang="en-US" sz="2000" dirty="0" smtClean="0">
                <a:hlinkClick r:id="rId6"/>
              </a:rPr>
              <a:t>standards.ieee.org/develop/project/802.11.html</a:t>
            </a:r>
            <a:r>
              <a:rPr lang="en-US" altLang="en-US" sz="2000" dirty="0" smtClean="0"/>
              <a:t> </a:t>
            </a:r>
          </a:p>
          <a:p>
            <a:pPr lvl="1"/>
            <a:r>
              <a:rPr lang="en-US" altLang="en-US" sz="1600" dirty="0"/>
              <a:t>PAR approval: 23-Mar-2017</a:t>
            </a:r>
          </a:p>
          <a:p>
            <a:pPr lvl="1"/>
            <a:r>
              <a:rPr lang="en-US" altLang="en-US" sz="1600" dirty="0" smtClean="0"/>
              <a:t>Par Expiration date: 31-Dec-2021</a:t>
            </a:r>
            <a:endParaRPr lang="en-US" altLang="en-US"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2018</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- 1</a:t>
            </a:r>
            <a:endParaRPr lang="en-US" altLang="en-US" dirty="0"/>
          </a:p>
        </p:txBody>
      </p:sp>
      <p:sp>
        <p:nvSpPr>
          <p:cNvPr id="4103" name="Rectangle 19"/>
          <p:cNvSpPr>
            <a:spLocks noChangeArrowheads="1"/>
          </p:cNvSpPr>
          <p:nvPr/>
        </p:nvSpPr>
        <p:spPr bwMode="auto">
          <a:xfrm>
            <a:off x="1231392" y="1295400"/>
            <a:ext cx="5562600" cy="30200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Monday </a:t>
            </a:r>
            <a:r>
              <a:rPr lang="en-US" altLang="en-US" dirty="0" smtClean="0"/>
              <a:t>PM1</a:t>
            </a:r>
            <a:endParaRPr lang="en-US" altLang="en-US" dirty="0"/>
          </a:p>
          <a:p>
            <a:pPr lvl="1"/>
            <a:r>
              <a:rPr lang="en-US" altLang="en-US" sz="1800" dirty="0"/>
              <a:t>Chair’s Welcome, Policy &amp; patent reminder</a:t>
            </a:r>
          </a:p>
          <a:p>
            <a:pPr lvl="1"/>
            <a:r>
              <a:rPr lang="en-US" altLang="en-US" sz="1800" dirty="0"/>
              <a:t>Approve </a:t>
            </a:r>
            <a:r>
              <a:rPr lang="en-US" altLang="en-US" sz="1800" dirty="0" smtClean="0"/>
              <a:t>agenda</a:t>
            </a:r>
            <a:endParaRPr lang="en-US" altLang="en-US" sz="1800" dirty="0"/>
          </a:p>
          <a:p>
            <a:pPr lvl="1"/>
            <a:r>
              <a:rPr lang="en-US" altLang="en-US" sz="1800" dirty="0"/>
              <a:t>Status, Review of Objectives</a:t>
            </a:r>
          </a:p>
          <a:p>
            <a:pPr lvl="1"/>
            <a:r>
              <a:rPr lang="en-US" sz="1800" dirty="0" smtClean="0"/>
              <a:t>Editor Report</a:t>
            </a:r>
          </a:p>
          <a:p>
            <a:pPr lvl="1"/>
            <a:r>
              <a:rPr lang="en-US" sz="1800" dirty="0" smtClean="0"/>
              <a:t>Vice Chair election, </a:t>
            </a:r>
            <a:r>
              <a:rPr lang="en-US" sz="1800" dirty="0"/>
              <a:t>S</a:t>
            </a:r>
            <a:r>
              <a:rPr lang="en-US" sz="1800" dirty="0" smtClean="0"/>
              <a:t>ecretary confirmation</a:t>
            </a:r>
          </a:p>
          <a:p>
            <a:pPr lvl="1"/>
            <a:r>
              <a:rPr lang="en-GB" sz="1800" dirty="0" smtClean="0"/>
              <a:t>Emily </a:t>
            </a:r>
            <a:r>
              <a:rPr lang="en-GB" sz="1800" dirty="0"/>
              <a:t>QI – 11-18-658 – non-trivial editorial CIDs </a:t>
            </a:r>
          </a:p>
          <a:p>
            <a:pPr lvl="1"/>
            <a:r>
              <a:rPr lang="en-GB" sz="1800" dirty="0" smtClean="0"/>
              <a:t>Edward AU – Editor2 CIDs 11-18-897</a:t>
            </a:r>
          </a:p>
          <a:p>
            <a:pPr lvl="1"/>
            <a:r>
              <a:rPr lang="en-GB" sz="1800" dirty="0" err="1" smtClean="0"/>
              <a:t>Sigurd</a:t>
            </a:r>
            <a:r>
              <a:rPr lang="en-GB" sz="1800" dirty="0" smtClean="0"/>
              <a:t> S 11-18-701 CIDs 1359, 1388</a:t>
            </a:r>
          </a:p>
          <a:p>
            <a:pPr lvl="1">
              <a:lnSpc>
                <a:spcPct val="80000"/>
              </a:lnSpc>
            </a:pPr>
            <a:endParaRPr lang="en-GB" sz="1800" dirty="0"/>
          </a:p>
          <a:p>
            <a:pPr lvl="1"/>
            <a:endParaRPr lang="en-US" altLang="en-US" sz="1800" dirty="0"/>
          </a:p>
          <a:p>
            <a:pPr lvl="1"/>
            <a:endParaRPr lang="en-US" altLang="en-US" sz="1600" dirty="0" smtClean="0"/>
          </a:p>
          <a:p>
            <a:pPr lvl="1"/>
            <a:endParaRPr lang="en-US" altLang="en-US" sz="1800" dirty="0"/>
          </a:p>
        </p:txBody>
      </p:sp>
      <p:sp>
        <p:nvSpPr>
          <p:cNvPr id="16" name="Rectangle 35"/>
          <p:cNvSpPr>
            <a:spLocks noChangeArrowheads="1"/>
          </p:cNvSpPr>
          <p:nvPr/>
        </p:nvSpPr>
        <p:spPr bwMode="auto">
          <a:xfrm>
            <a:off x="7008738" y="1295400"/>
            <a:ext cx="4978463" cy="1799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Wednesday PM1 </a:t>
            </a:r>
          </a:p>
          <a:p>
            <a:pPr lvl="1">
              <a:lnSpc>
                <a:spcPct val="80000"/>
              </a:lnSpc>
            </a:pPr>
            <a:r>
              <a:rPr lang="en-GB" sz="1600" dirty="0" smtClean="0"/>
              <a:t>Mark HAMILTON - MAC CID1382; 11-18-669r1 with CIDs 1394, 1369, 1397, 1354</a:t>
            </a:r>
          </a:p>
          <a:p>
            <a:pPr lvl="1">
              <a:lnSpc>
                <a:spcPct val="80000"/>
              </a:lnSpc>
            </a:pPr>
            <a:r>
              <a:rPr lang="en-GB" sz="1600" dirty="0" smtClean="0"/>
              <a:t>James LEPP - 1189, 1190  - 11-18-871, 872</a:t>
            </a:r>
            <a:endParaRPr lang="en-GB" sz="1600" dirty="0"/>
          </a:p>
          <a:p>
            <a:pPr lvl="1">
              <a:lnSpc>
                <a:spcPct val="80000"/>
              </a:lnSpc>
            </a:pPr>
            <a:r>
              <a:rPr lang="en-US" altLang="en-US" sz="1600" dirty="0" smtClean="0"/>
              <a:t>Multiple BSSID CIDs 11-18-674, 675</a:t>
            </a:r>
          </a:p>
          <a:p>
            <a:pPr lvl="1">
              <a:lnSpc>
                <a:spcPct val="80000"/>
              </a:lnSpc>
            </a:pPr>
            <a:r>
              <a:rPr lang="en-US" sz="1600" dirty="0" smtClean="0"/>
              <a:t>Robert STACEY – 11-18-702 </a:t>
            </a:r>
            <a:endParaRPr lang="en-US" sz="1600" dirty="0" smtClean="0"/>
          </a:p>
          <a:p>
            <a:pPr lvl="1">
              <a:lnSpc>
                <a:spcPct val="80000"/>
              </a:lnSpc>
            </a:pPr>
            <a:r>
              <a:rPr lang="en-GB" sz="1600" u="sng" dirty="0"/>
              <a:t>PHY CIDs 1552, 1324, 1264, 1188, 1004, 1552</a:t>
            </a:r>
            <a:endParaRPr lang="en-US" altLang="en-US" sz="1600" u="sng" dirty="0"/>
          </a:p>
          <a:p>
            <a:pPr lvl="1">
              <a:lnSpc>
                <a:spcPct val="80000"/>
              </a:lnSpc>
            </a:pPr>
            <a:endParaRPr lang="en-US" altLang="en-US" sz="1600" dirty="0" smtClean="0"/>
          </a:p>
          <a:p>
            <a:pPr lvl="1">
              <a:lnSpc>
                <a:spcPct val="80000"/>
              </a:lnSpc>
            </a:pPr>
            <a:endParaRPr lang="en-US" altLang="en-US" sz="1800" dirty="0" smtClean="0"/>
          </a:p>
        </p:txBody>
      </p:sp>
      <p:sp>
        <p:nvSpPr>
          <p:cNvPr id="8" name="Rectangle 19"/>
          <p:cNvSpPr>
            <a:spLocks noChangeArrowheads="1"/>
          </p:cNvSpPr>
          <p:nvPr/>
        </p:nvSpPr>
        <p:spPr bwMode="auto">
          <a:xfrm>
            <a:off x="1231392" y="4419600"/>
            <a:ext cx="53340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Tuesday PM1</a:t>
            </a:r>
            <a:endParaRPr lang="en-US" altLang="en-US" dirty="0"/>
          </a:p>
          <a:p>
            <a:pPr lvl="1">
              <a:lnSpc>
                <a:spcPct val="80000"/>
              </a:lnSpc>
            </a:pPr>
            <a:r>
              <a:rPr lang="en-US" altLang="en-US" sz="1800" dirty="0" smtClean="0"/>
              <a:t>Obsolete CIDs (see next slide);PCF deletion clean-up 11-18-747 Menzo</a:t>
            </a:r>
            <a:endParaRPr lang="en-US" altLang="en-US" sz="1000" dirty="0" smtClean="0"/>
          </a:p>
          <a:p>
            <a:pPr lvl="1">
              <a:lnSpc>
                <a:spcPct val="80000"/>
              </a:lnSpc>
            </a:pPr>
            <a:r>
              <a:rPr lang="en-US" altLang="en-US" sz="1800" dirty="0" smtClean="0"/>
              <a:t>11-17-1807 </a:t>
            </a:r>
            <a:r>
              <a:rPr lang="en-US" altLang="en-US" sz="1800" dirty="0"/>
              <a:t>– Nehru </a:t>
            </a:r>
            <a:r>
              <a:rPr lang="en-US" altLang="en-US" sz="1800" dirty="0" smtClean="0"/>
              <a:t>BHANDARU</a:t>
            </a:r>
          </a:p>
          <a:p>
            <a:pPr lvl="1">
              <a:lnSpc>
                <a:spcPct val="80000"/>
              </a:lnSpc>
            </a:pPr>
            <a:r>
              <a:rPr lang="en-US" altLang="en-US" sz="1800" dirty="0" smtClean="0"/>
              <a:t>11-17-0879 – </a:t>
            </a:r>
            <a:r>
              <a:rPr lang="en-US" altLang="en-US" sz="1800" dirty="0" err="1" smtClean="0"/>
              <a:t>Youhan</a:t>
            </a:r>
            <a:r>
              <a:rPr lang="en-US" altLang="en-US" sz="1800" dirty="0" smtClean="0"/>
              <a:t> KIM</a:t>
            </a:r>
          </a:p>
          <a:p>
            <a:pPr lvl="1">
              <a:lnSpc>
                <a:spcPct val="80000"/>
              </a:lnSpc>
            </a:pPr>
            <a:r>
              <a:rPr lang="en-US" altLang="en-US" sz="1800" dirty="0" smtClean="0"/>
              <a:t>11-18-710 </a:t>
            </a:r>
            <a:r>
              <a:rPr lang="en-US" altLang="en-US" sz="1800" dirty="0" err="1"/>
              <a:t>Y</a:t>
            </a:r>
            <a:r>
              <a:rPr lang="en-US" altLang="en-US" sz="1800" dirty="0" err="1" smtClean="0"/>
              <a:t>ujin</a:t>
            </a:r>
            <a:r>
              <a:rPr lang="en-US" altLang="en-US" sz="1800" dirty="0" smtClean="0"/>
              <a:t> NOH</a:t>
            </a:r>
            <a:endParaRPr lang="en-US" altLang="en-US" sz="1800" dirty="0"/>
          </a:p>
          <a:p>
            <a:pPr lvl="1">
              <a:lnSpc>
                <a:spcPct val="80000"/>
              </a:lnSpc>
            </a:pPr>
            <a:endParaRPr lang="en-GB" sz="1800" dirty="0"/>
          </a:p>
          <a:p>
            <a:pPr lvl="1"/>
            <a:endParaRPr lang="en-US" altLang="en-US" sz="1800" dirty="0"/>
          </a:p>
          <a:p>
            <a:pPr lvl="1"/>
            <a:endParaRPr lang="en-US" altLang="en-US" sz="1600" dirty="0" smtClean="0"/>
          </a:p>
          <a:p>
            <a:pPr lvl="1"/>
            <a:endParaRPr lang="en-US" altLang="en-US" sz="1800" dirty="0"/>
          </a:p>
        </p:txBody>
      </p:sp>
      <p:sp>
        <p:nvSpPr>
          <p:cNvPr id="9" name="Rectangle 35"/>
          <p:cNvSpPr>
            <a:spLocks noChangeArrowheads="1"/>
          </p:cNvSpPr>
          <p:nvPr/>
        </p:nvSpPr>
        <p:spPr bwMode="auto">
          <a:xfrm>
            <a:off x="7008738" y="4688353"/>
            <a:ext cx="5129201" cy="1787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Thursday </a:t>
            </a:r>
            <a:r>
              <a:rPr lang="en-US" altLang="en-US" dirty="0" smtClean="0"/>
              <a:t>PM1</a:t>
            </a:r>
            <a:endParaRPr lang="en-US" altLang="en-US" sz="1600" dirty="0" smtClean="0"/>
          </a:p>
          <a:p>
            <a:pPr lvl="1">
              <a:lnSpc>
                <a:spcPct val="80000"/>
              </a:lnSpc>
            </a:pPr>
            <a:r>
              <a:rPr lang="en-US" altLang="en-US" sz="1600" dirty="0" smtClean="0"/>
              <a:t>Mark HAMILTON – CIDs 1586, 1556, 1384, 1315, 1192, 1286</a:t>
            </a:r>
          </a:p>
          <a:p>
            <a:pPr lvl="1">
              <a:lnSpc>
                <a:spcPct val="80000"/>
              </a:lnSpc>
            </a:pPr>
            <a:r>
              <a:rPr lang="en-US" altLang="en-US" sz="1600" u="sng" dirty="0" err="1" smtClean="0"/>
              <a:t>Y</a:t>
            </a:r>
            <a:r>
              <a:rPr lang="en-US" altLang="en-US" sz="1600" u="sng" dirty="0" err="1" smtClean="0"/>
              <a:t>ujin</a:t>
            </a:r>
            <a:r>
              <a:rPr lang="en-US" altLang="en-US" sz="1600" u="sng" dirty="0" smtClean="0"/>
              <a:t> NOH – 11-18-709</a:t>
            </a:r>
          </a:p>
          <a:p>
            <a:pPr lvl="1">
              <a:lnSpc>
                <a:spcPct val="80000"/>
              </a:lnSpc>
            </a:pPr>
            <a:r>
              <a:rPr lang="en-US" altLang="en-US" sz="1600" dirty="0" smtClean="0"/>
              <a:t>Roger </a:t>
            </a:r>
            <a:r>
              <a:rPr lang="en-US" altLang="en-US" sz="1600" dirty="0" smtClean="0"/>
              <a:t>MARKS – CID </a:t>
            </a:r>
            <a:r>
              <a:rPr lang="en-US" altLang="en-US" sz="1600" dirty="0" smtClean="0"/>
              <a:t>1533</a:t>
            </a:r>
          </a:p>
          <a:p>
            <a:pPr lvl="1">
              <a:lnSpc>
                <a:spcPct val="80000"/>
              </a:lnSpc>
            </a:pPr>
            <a:r>
              <a:rPr lang="en-US" altLang="en-US" sz="1600" dirty="0" smtClean="0"/>
              <a:t>Ganesh </a:t>
            </a:r>
            <a:r>
              <a:rPr lang="en-US" altLang="en-US" sz="1600" dirty="0" smtClean="0"/>
              <a:t>VENKATESAN – 11-18-885</a:t>
            </a:r>
            <a:br>
              <a:rPr lang="en-US" altLang="en-US" sz="1600" dirty="0" smtClean="0"/>
            </a:br>
            <a:r>
              <a:rPr lang="en-US" altLang="en-US" sz="1600" dirty="0" smtClean="0"/>
              <a:t>Plans </a:t>
            </a:r>
            <a:r>
              <a:rPr lang="en-US" altLang="en-US" sz="1600" dirty="0"/>
              <a:t>for </a:t>
            </a:r>
            <a:r>
              <a:rPr lang="en-US" altLang="en-US" sz="1600" dirty="0" smtClean="0"/>
              <a:t>May </a:t>
            </a:r>
            <a:r>
              <a:rPr lang="en-US" altLang="en-US" sz="1600" dirty="0"/>
              <a:t>2018 – </a:t>
            </a:r>
            <a:r>
              <a:rPr lang="en-US" altLang="en-US" sz="1600" dirty="0" smtClean="0"/>
              <a:t>July 2018, Adjourn</a:t>
            </a:r>
            <a:endParaRPr lang="en-US" altLang="en-US" sz="1600" dirty="0"/>
          </a:p>
        </p:txBody>
      </p:sp>
      <p:sp>
        <p:nvSpPr>
          <p:cNvPr id="10" name="Rectangle 35"/>
          <p:cNvSpPr>
            <a:spLocks noChangeArrowheads="1"/>
          </p:cNvSpPr>
          <p:nvPr/>
        </p:nvSpPr>
        <p:spPr bwMode="auto">
          <a:xfrm>
            <a:off x="7017882" y="3117573"/>
            <a:ext cx="4876800" cy="16068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Wednesday PM2 </a:t>
            </a:r>
          </a:p>
          <a:p>
            <a:pPr lvl="1">
              <a:lnSpc>
                <a:spcPct val="80000"/>
              </a:lnSpc>
            </a:pPr>
            <a:r>
              <a:rPr lang="en-US" altLang="en-US" sz="1600" dirty="0" smtClean="0"/>
              <a:t>Motions</a:t>
            </a:r>
          </a:p>
          <a:p>
            <a:pPr lvl="1">
              <a:lnSpc>
                <a:spcPct val="80000"/>
              </a:lnSpc>
            </a:pPr>
            <a:r>
              <a:rPr lang="en-US" altLang="en-US" sz="1600" dirty="0" smtClean="0"/>
              <a:t>11-18-0691 ISO/IEC JTC1 SC6 Comments</a:t>
            </a:r>
          </a:p>
          <a:p>
            <a:pPr lvl="1">
              <a:lnSpc>
                <a:spcPct val="80000"/>
              </a:lnSpc>
            </a:pPr>
            <a:r>
              <a:rPr lang="en-US" sz="1600" dirty="0" smtClean="0"/>
              <a:t>18/865: </a:t>
            </a:r>
            <a:r>
              <a:rPr lang="en-US" sz="1600" dirty="0"/>
              <a:t>CID 1066 (Beacon Protection</a:t>
            </a:r>
            <a:r>
              <a:rPr lang="en-US" sz="1600" dirty="0" smtClean="0"/>
              <a:t>)</a:t>
            </a:r>
            <a:endParaRPr lang="en-GB" sz="1600" dirty="0"/>
          </a:p>
          <a:p>
            <a:pPr lvl="1">
              <a:lnSpc>
                <a:spcPct val="80000"/>
              </a:lnSpc>
            </a:pPr>
            <a:r>
              <a:rPr lang="en-US" sz="1600" u="sng" dirty="0" smtClean="0"/>
              <a:t>18/889: Carlos CORDEIRO – DMG CIDs</a:t>
            </a:r>
            <a:endParaRPr lang="en-US" sz="1600" u="sng" dirty="0" smtClean="0"/>
          </a:p>
          <a:p>
            <a:pPr lvl="1">
              <a:lnSpc>
                <a:spcPct val="80000"/>
              </a:lnSpc>
            </a:pPr>
            <a:r>
              <a:rPr lang="en-US" sz="1600" dirty="0" smtClean="0"/>
              <a:t>Guido HIERTZ – 11-18-810, CID 1195</a:t>
            </a:r>
            <a:endParaRPr lang="en-GB" sz="1600" dirty="0"/>
          </a:p>
        </p:txBody>
      </p:sp>
    </p:spTree>
    <p:extLst>
      <p:ext uri="{BB962C8B-B14F-4D97-AF65-F5344CB8AC3E}">
        <p14:creationId xmlns:p14="http://schemas.microsoft.com/office/powerpoint/2010/main" val="35468801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2018</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4</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 2: Obsolete CIDs</a:t>
            </a:r>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2081942692"/>
              </p:ext>
            </p:extLst>
          </p:nvPr>
        </p:nvGraphicFramePr>
        <p:xfrm>
          <a:off x="1028700" y="1587365"/>
          <a:ext cx="10134600" cy="4013200"/>
        </p:xfrm>
        <a:graphic>
          <a:graphicData uri="http://schemas.openxmlformats.org/drawingml/2006/table">
            <a:tbl>
              <a:tblPr firstRow="1" bandRow="1">
                <a:tableStyleId>{5C22544A-7EE6-4342-B048-85BDC9FD1C3A}</a:tableStyleId>
              </a:tblPr>
              <a:tblGrid>
                <a:gridCol w="2032000"/>
                <a:gridCol w="2032000"/>
                <a:gridCol w="1231900"/>
                <a:gridCol w="4838700"/>
              </a:tblGrid>
              <a:tr h="370840">
                <a:tc>
                  <a:txBody>
                    <a:bodyPr/>
                    <a:lstStyle/>
                    <a:p>
                      <a:r>
                        <a:rPr lang="en-US" dirty="0" smtClean="0"/>
                        <a:t>CID</a:t>
                      </a:r>
                      <a:endParaRPr lang="en-GB" dirty="0"/>
                    </a:p>
                  </a:txBody>
                  <a:tcPr/>
                </a:tc>
                <a:tc>
                  <a:txBody>
                    <a:bodyPr/>
                    <a:lstStyle/>
                    <a:p>
                      <a:r>
                        <a:rPr lang="en-US" dirty="0" smtClean="0"/>
                        <a:t>Topic</a:t>
                      </a:r>
                      <a:endParaRPr lang="en-GB" dirty="0"/>
                    </a:p>
                  </a:txBody>
                  <a:tcPr/>
                </a:tc>
                <a:tc>
                  <a:txBody>
                    <a:bodyPr/>
                    <a:lstStyle/>
                    <a:p>
                      <a:r>
                        <a:rPr lang="en-US" dirty="0" smtClean="0"/>
                        <a:t>Document</a:t>
                      </a:r>
                      <a:endParaRPr lang="en-GB" dirty="0"/>
                    </a:p>
                  </a:txBody>
                  <a:tcPr/>
                </a:tc>
                <a:tc>
                  <a:txBody>
                    <a:bodyPr/>
                    <a:lstStyle/>
                    <a:p>
                      <a:r>
                        <a:rPr lang="en-US" dirty="0" smtClean="0"/>
                        <a:t>Status</a:t>
                      </a:r>
                      <a:endParaRPr lang="en-GB" dirty="0"/>
                    </a:p>
                  </a:txBody>
                  <a:tcPr/>
                </a:tc>
              </a:tr>
              <a:tr h="370840">
                <a:tc>
                  <a:txBody>
                    <a:bodyPr/>
                    <a:lstStyle/>
                    <a:p>
                      <a:r>
                        <a:rPr lang="en-US" dirty="0" smtClean="0"/>
                        <a:t>1377</a:t>
                      </a:r>
                      <a:endParaRPr lang="en-GB" dirty="0"/>
                    </a:p>
                  </a:txBody>
                  <a:tcPr/>
                </a:tc>
                <a:tc>
                  <a:txBody>
                    <a:bodyPr/>
                    <a:lstStyle/>
                    <a:p>
                      <a:r>
                        <a:rPr lang="en-US" dirty="0" smtClean="0"/>
                        <a:t>HT-delayed BA</a:t>
                      </a:r>
                      <a:endParaRPr lang="en-GB" dirty="0"/>
                    </a:p>
                  </a:txBody>
                  <a:tcPr/>
                </a:tc>
                <a:tc>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smtClean="0"/>
                        <a:t>TGmd</a:t>
                      </a:r>
                      <a:r>
                        <a:rPr lang="en-US" sz="1400" dirty="0" smtClean="0"/>
                        <a:t> FLL </a:t>
                      </a:r>
                      <a:r>
                        <a:rPr lang="en-US" sz="1400" dirty="0" err="1" smtClean="0"/>
                        <a:t>adhoc</a:t>
                      </a:r>
                      <a:r>
                        <a:rPr lang="en-US" sz="1400" dirty="0" smtClean="0"/>
                        <a:t>:</a:t>
                      </a:r>
                      <a:r>
                        <a:rPr lang="en-US" sz="1400" baseline="0" dirty="0" smtClean="0"/>
                        <a:t> </a:t>
                      </a:r>
                      <a:r>
                        <a:rPr lang="en-GB" sz="1400" kern="1200" dirty="0" smtClean="0">
                          <a:solidFill>
                            <a:schemeClr val="dk1"/>
                          </a:solidFill>
                          <a:effectLst/>
                          <a:latin typeface="+mn-lt"/>
                          <a:ea typeface="+mn-ea"/>
                          <a:cs typeface="+mn-cs"/>
                        </a:rPr>
                        <a:t>HT-delayed BA – was obsolete in 802.11-2016, 11ah adds reference; need more investigation: retain obsolete Table 11-4) or remove or un-obsolete; Mike to contact </a:t>
                      </a:r>
                      <a:r>
                        <a:rPr lang="en-GB" sz="1400" kern="1200" dirty="0" err="1" smtClean="0">
                          <a:solidFill>
                            <a:schemeClr val="dk1"/>
                          </a:solidFill>
                          <a:effectLst/>
                          <a:latin typeface="+mn-lt"/>
                          <a:ea typeface="+mn-ea"/>
                          <a:cs typeface="+mn-cs"/>
                        </a:rPr>
                        <a:t>Yongho</a:t>
                      </a:r>
                      <a:r>
                        <a:rPr lang="en-GB" sz="1400" kern="1200" dirty="0" smtClean="0">
                          <a:solidFill>
                            <a:schemeClr val="dk1"/>
                          </a:solidFill>
                          <a:effectLst/>
                          <a:latin typeface="+mn-lt"/>
                          <a:ea typeface="+mn-ea"/>
                          <a:cs typeface="+mn-cs"/>
                        </a:rPr>
                        <a:t> for clarification on 11ah use.</a:t>
                      </a:r>
                    </a:p>
                  </a:txBody>
                  <a:tcPr/>
                </a:tc>
              </a:tr>
              <a:tr h="370840">
                <a:tc>
                  <a:txBody>
                    <a:bodyPr/>
                    <a:lstStyle/>
                    <a:p>
                      <a:r>
                        <a:rPr lang="en-US" dirty="0" smtClean="0"/>
                        <a:t>1378</a:t>
                      </a:r>
                      <a:endParaRPr lang="en-GB" dirty="0"/>
                    </a:p>
                  </a:txBody>
                  <a:tcPr/>
                </a:tc>
                <a:tc>
                  <a:txBody>
                    <a:bodyPr/>
                    <a:lstStyle/>
                    <a:p>
                      <a:r>
                        <a:rPr lang="en-US" dirty="0" smtClean="0"/>
                        <a:t>PSMP</a:t>
                      </a:r>
                      <a:endParaRPr lang="en-GB" dirty="0"/>
                    </a:p>
                  </a:txBody>
                  <a:tcPr/>
                </a:tc>
                <a:tc>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smtClean="0"/>
                        <a:t>TGmd</a:t>
                      </a:r>
                      <a:r>
                        <a:rPr lang="en-US" sz="1400" dirty="0" smtClean="0"/>
                        <a:t> FLL </a:t>
                      </a:r>
                      <a:r>
                        <a:rPr lang="en-US" sz="1400" dirty="0" err="1" smtClean="0"/>
                        <a:t>adhoc</a:t>
                      </a:r>
                      <a:r>
                        <a:rPr lang="en-US" sz="1400" dirty="0" smtClean="0"/>
                        <a:t>:</a:t>
                      </a:r>
                      <a:r>
                        <a:rPr lang="en-US" sz="1400" baseline="0" dirty="0" smtClean="0"/>
                        <a:t> </a:t>
                      </a:r>
                      <a:r>
                        <a:rPr lang="en-GB" sz="1400" kern="1200" dirty="0" smtClean="0">
                          <a:solidFill>
                            <a:schemeClr val="dk1"/>
                          </a:solidFill>
                          <a:effectLst/>
                          <a:latin typeface="+mn-lt"/>
                          <a:ea typeface="+mn-ea"/>
                          <a:cs typeface="+mn-cs"/>
                        </a:rPr>
                        <a:t>HT-delayed BA – was obsolete in 802.11-2016, 11ah adds reference; need more investigation: retain obsolete Table 11-4) or remove or un-obsolete; Mike to contact </a:t>
                      </a:r>
                      <a:r>
                        <a:rPr lang="en-GB" sz="1400" kern="1200" dirty="0" err="1" smtClean="0">
                          <a:solidFill>
                            <a:schemeClr val="dk1"/>
                          </a:solidFill>
                          <a:effectLst/>
                          <a:latin typeface="+mn-lt"/>
                          <a:ea typeface="+mn-ea"/>
                          <a:cs typeface="+mn-cs"/>
                        </a:rPr>
                        <a:t>Yongho</a:t>
                      </a:r>
                      <a:r>
                        <a:rPr lang="en-GB" sz="1400" kern="1200" dirty="0" smtClean="0">
                          <a:solidFill>
                            <a:schemeClr val="dk1"/>
                          </a:solidFill>
                          <a:effectLst/>
                          <a:latin typeface="+mn-lt"/>
                          <a:ea typeface="+mn-ea"/>
                          <a:cs typeface="+mn-cs"/>
                        </a:rPr>
                        <a:t> for clarification on 11ah use.</a:t>
                      </a:r>
                    </a:p>
                  </a:txBody>
                  <a:tcPr/>
                </a:tc>
              </a:tr>
              <a:tr h="370840">
                <a:tc>
                  <a:txBody>
                    <a:bodyPr/>
                    <a:lstStyle/>
                    <a:p>
                      <a:r>
                        <a:rPr lang="en-US" dirty="0" smtClean="0"/>
                        <a:t>1006, 1410, 1411</a:t>
                      </a:r>
                      <a:endParaRPr lang="en-GB" dirty="0"/>
                    </a:p>
                  </a:txBody>
                  <a:tcPr/>
                </a:tc>
                <a:tc>
                  <a:txBody>
                    <a:bodyPr/>
                    <a:lstStyle/>
                    <a:p>
                      <a:r>
                        <a:rPr lang="en-US" dirty="0" smtClean="0"/>
                        <a:t>WEP</a:t>
                      </a:r>
                      <a:endParaRPr lang="en-GB" dirty="0"/>
                    </a:p>
                  </a:txBody>
                  <a:tcPr/>
                </a:tc>
                <a:tc>
                  <a:txBody>
                    <a:bodyPr/>
                    <a:lstStyle/>
                    <a:p>
                      <a:r>
                        <a:rPr lang="en-US" dirty="0" smtClean="0"/>
                        <a:t>11-18-652</a:t>
                      </a:r>
                      <a:endParaRPr lang="en-GB" dirty="0"/>
                    </a:p>
                  </a:txBody>
                  <a:tcPr/>
                </a:tc>
                <a:tc>
                  <a:txBody>
                    <a:bodyPr/>
                    <a:lstStyle/>
                    <a:p>
                      <a:r>
                        <a:rPr lang="en-US" sz="1400" dirty="0" err="1" smtClean="0"/>
                        <a:t>TGmd</a:t>
                      </a:r>
                      <a:r>
                        <a:rPr lang="en-US" sz="1400" dirty="0" smtClean="0"/>
                        <a:t> FLL </a:t>
                      </a:r>
                      <a:r>
                        <a:rPr lang="en-US" sz="1400" dirty="0" err="1" smtClean="0"/>
                        <a:t>adhoc</a:t>
                      </a:r>
                      <a:r>
                        <a:rPr lang="en-US" sz="1400" dirty="0" smtClean="0"/>
                        <a:t>: Discuss in Warsaw</a:t>
                      </a:r>
                      <a:endParaRPr lang="en-GB" sz="1400" dirty="0"/>
                    </a:p>
                  </a:txBody>
                  <a:tcPr/>
                </a:tc>
              </a:tr>
              <a:tr h="370840">
                <a:tc>
                  <a:txBody>
                    <a:bodyPr/>
                    <a:lstStyle/>
                    <a:p>
                      <a:r>
                        <a:rPr lang="en-US" dirty="0" smtClean="0"/>
                        <a:t>1412</a:t>
                      </a:r>
                      <a:endParaRPr lang="en-GB" dirty="0"/>
                    </a:p>
                  </a:txBody>
                  <a:tcPr/>
                </a:tc>
                <a:tc>
                  <a:txBody>
                    <a:bodyPr/>
                    <a:lstStyle/>
                    <a:p>
                      <a:r>
                        <a:rPr lang="en-US" dirty="0" smtClean="0"/>
                        <a:t>Dual Beacon and Dual CTS</a:t>
                      </a:r>
                      <a:endParaRPr lang="en-GB" dirty="0"/>
                    </a:p>
                  </a:txBody>
                  <a:tcPr/>
                </a:tc>
                <a:tc>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smtClean="0"/>
                        <a:t>TGmd</a:t>
                      </a:r>
                      <a:r>
                        <a:rPr lang="en-US" sz="1400" dirty="0" smtClean="0"/>
                        <a:t> FLL </a:t>
                      </a:r>
                      <a:r>
                        <a:rPr lang="en-US" sz="1400" dirty="0" err="1" smtClean="0"/>
                        <a:t>adhoc</a:t>
                      </a:r>
                      <a:r>
                        <a:rPr lang="en-US" sz="1400" dirty="0" smtClean="0"/>
                        <a:t>: </a:t>
                      </a:r>
                      <a:r>
                        <a:rPr lang="en-GB" sz="1400" kern="1200" dirty="0" smtClean="0">
                          <a:solidFill>
                            <a:schemeClr val="dk1"/>
                          </a:solidFill>
                          <a:effectLst/>
                          <a:latin typeface="+mn-lt"/>
                          <a:ea typeface="+mn-ea"/>
                          <a:cs typeface="+mn-cs"/>
                        </a:rPr>
                        <a:t>Dorothy to email reflector; currently deprecated, comment proposes to make obsolete, not delete</a:t>
                      </a:r>
                    </a:p>
                  </a:txBody>
                  <a:tcPr/>
                </a:tc>
              </a:tr>
              <a:tr h="370840">
                <a:tc>
                  <a:txBody>
                    <a:bodyPr/>
                    <a:lstStyle/>
                    <a:p>
                      <a:r>
                        <a:rPr lang="en-US" dirty="0" smtClean="0"/>
                        <a:t>1504</a:t>
                      </a:r>
                      <a:endParaRPr lang="en-GB" dirty="0"/>
                    </a:p>
                  </a:txBody>
                  <a:tcPr/>
                </a:tc>
                <a:tc>
                  <a:txBody>
                    <a:bodyPr/>
                    <a:lstStyle/>
                    <a:p>
                      <a:r>
                        <a:rPr lang="en-US" dirty="0" smtClean="0"/>
                        <a:t>STKSA</a:t>
                      </a:r>
                      <a:endParaRPr lang="en-GB" dirty="0"/>
                    </a:p>
                  </a:txBody>
                  <a:tcPr/>
                </a:tc>
                <a:tc>
                  <a:txBody>
                    <a:bodyPr/>
                    <a:lstStyle/>
                    <a:p>
                      <a:r>
                        <a:rPr lang="en-US" dirty="0" smtClean="0"/>
                        <a:t>11-18-480</a:t>
                      </a:r>
                      <a:endParaRPr lang="en-GB" dirty="0"/>
                    </a:p>
                  </a:txBody>
                  <a:tcPr/>
                </a:tc>
                <a:tc>
                  <a:txBody>
                    <a:bodyPr/>
                    <a:lstStyle/>
                    <a:p>
                      <a:r>
                        <a:rPr lang="en-US" dirty="0" smtClean="0"/>
                        <a:t>Direction: Accept, Assignee:</a:t>
                      </a:r>
                      <a:r>
                        <a:rPr lang="en-US" baseline="0" dirty="0" smtClean="0"/>
                        <a:t> Menzo Wentink</a:t>
                      </a:r>
                      <a:endParaRPr lang="en-GB" dirty="0"/>
                    </a:p>
                  </a:txBody>
                  <a:tcPr/>
                </a:tc>
              </a:tr>
              <a:tr h="370840">
                <a:tc>
                  <a:txBody>
                    <a:bodyPr/>
                    <a:lstStyle/>
                    <a:p>
                      <a:r>
                        <a:rPr lang="en-US" dirty="0" smtClean="0"/>
                        <a:t>1445</a:t>
                      </a:r>
                      <a:endParaRPr lang="en-GB" dirty="0"/>
                    </a:p>
                  </a:txBody>
                  <a:tcPr/>
                </a:tc>
                <a:tc>
                  <a:txBody>
                    <a:bodyPr/>
                    <a:lstStyle/>
                    <a:p>
                      <a:r>
                        <a:rPr lang="en-US" dirty="0" smtClean="0"/>
                        <a:t>Operating Classes</a:t>
                      </a:r>
                      <a:endParaRPr lang="en-GB" dirty="0"/>
                    </a:p>
                  </a:txBody>
                  <a:tcPr/>
                </a:tc>
                <a:tc>
                  <a:txBody>
                    <a:bodyPr/>
                    <a:lstStyle/>
                    <a:p>
                      <a:endParaRPr lang="en-GB"/>
                    </a:p>
                  </a:txBody>
                  <a:tcPr/>
                </a:tc>
                <a:tc>
                  <a:txBody>
                    <a:bodyPr/>
                    <a:lstStyle/>
                    <a:p>
                      <a:r>
                        <a:rPr lang="en-US" dirty="0" smtClean="0"/>
                        <a:t>Direction: Reject, Assignee: Peter </a:t>
                      </a:r>
                      <a:r>
                        <a:rPr lang="en-US" dirty="0" err="1" smtClean="0"/>
                        <a:t>Ecclesine</a:t>
                      </a:r>
                      <a:endParaRPr lang="en-GB" dirty="0"/>
                    </a:p>
                  </a:txBody>
                  <a:tcPr/>
                </a:tc>
              </a:tr>
            </a:tbl>
          </a:graphicData>
        </a:graphic>
      </p:graphicFrame>
    </p:spTree>
    <p:extLst>
      <p:ext uri="{BB962C8B-B14F-4D97-AF65-F5344CB8AC3E}">
        <p14:creationId xmlns:p14="http://schemas.microsoft.com/office/powerpoint/2010/main" val="6782779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600200" y="990600"/>
            <a:ext cx="8763000" cy="5562600"/>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2209800" y="457200"/>
            <a:ext cx="7772400" cy="6096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1524001" y="6553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r>
              <a:rPr lang="en-US" smtClean="0"/>
              <a:t>May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5</a:t>
            </a:fld>
            <a:endParaRPr lang="en-US"/>
          </a:p>
        </p:txBody>
      </p:sp>
    </p:spTree>
    <p:extLst>
      <p:ext uri="{BB962C8B-B14F-4D97-AF65-F5344CB8AC3E}">
        <p14:creationId xmlns:p14="http://schemas.microsoft.com/office/powerpoint/2010/main" val="356085146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1745943" y="876300"/>
            <a:ext cx="8839200" cy="685800"/>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type="body" idx="1"/>
          </p:nvPr>
        </p:nvSpPr>
        <p:spPr>
          <a:xfrm>
            <a:off x="1447801" y="1981200"/>
            <a:ext cx="9144001" cy="4038600"/>
          </a:xfrm>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r>
              <a:rPr lang="en-US" smtClean="0"/>
              <a:t>May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6</a:t>
            </a:fld>
            <a:endParaRPr lang="en-US"/>
          </a:p>
        </p:txBody>
      </p:sp>
    </p:spTree>
    <p:extLst>
      <p:ext uri="{BB962C8B-B14F-4D97-AF65-F5344CB8AC3E}">
        <p14:creationId xmlns:p14="http://schemas.microsoft.com/office/powerpoint/2010/main" val="25526419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050742" y="609600"/>
            <a:ext cx="7772400" cy="9906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type="body" idx="1"/>
          </p:nvPr>
        </p:nvSpPr>
        <p:spPr>
          <a:xfrm>
            <a:off x="1828800" y="1905000"/>
            <a:ext cx="8610600" cy="3886200"/>
          </a:xfrm>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May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7</a:t>
            </a:fld>
            <a:endParaRPr lang="en-US"/>
          </a:p>
        </p:txBody>
      </p:sp>
    </p:spTree>
    <p:extLst>
      <p:ext uri="{BB962C8B-B14F-4D97-AF65-F5344CB8AC3E}">
        <p14:creationId xmlns:p14="http://schemas.microsoft.com/office/powerpoint/2010/main" val="31143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752600" y="381000"/>
            <a:ext cx="8686800" cy="1143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type="body" idx="1"/>
          </p:nvPr>
        </p:nvSpPr>
        <p:spPr>
          <a:xfrm>
            <a:off x="2209800" y="1420812"/>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r>
              <a:rPr lang="en-US" smtClean="0"/>
              <a:t>May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8</a:t>
            </a:fld>
            <a:endParaRPr lang="en-US"/>
          </a:p>
        </p:txBody>
      </p:sp>
    </p:spTree>
    <p:extLst>
      <p:ext uri="{BB962C8B-B14F-4D97-AF65-F5344CB8AC3E}">
        <p14:creationId xmlns:p14="http://schemas.microsoft.com/office/powerpoint/2010/main" val="73750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05000" y="685800"/>
            <a:ext cx="8458200" cy="609600"/>
          </a:xfrm>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1828800" y="1447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Bylaws</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Operations Manual</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a:t>
            </a:r>
            <a:r>
              <a:rPr lang="en-US" altLang="en-US" sz="2000" b="1" i="1">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May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9</a:t>
            </a:fld>
            <a:endParaRPr lang="en-US"/>
          </a:p>
        </p:txBody>
      </p:sp>
    </p:spTree>
    <p:extLst>
      <p:ext uri="{BB962C8B-B14F-4D97-AF65-F5344CB8AC3E}">
        <p14:creationId xmlns:p14="http://schemas.microsoft.com/office/powerpoint/2010/main" val="953826921"/>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491371</TotalTime>
  <Words>1945</Words>
  <Application>Microsoft Office PowerPoint</Application>
  <PresentationFormat>Widescreen</PresentationFormat>
  <Paragraphs>410</Paragraphs>
  <Slides>20</Slides>
  <Notes>17</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30" baseType="lpstr">
      <vt:lpstr>MS Gothic</vt:lpstr>
      <vt:lpstr>MS PGothic</vt:lpstr>
      <vt:lpstr>Arial</vt:lpstr>
      <vt:lpstr>Calibri</vt:lpstr>
      <vt:lpstr>Helvetica</vt:lpstr>
      <vt:lpstr>Monotype Sorts</vt:lpstr>
      <vt:lpstr>Times New Roman</vt:lpstr>
      <vt:lpstr>Wingdings</vt:lpstr>
      <vt:lpstr>802-11-Submission</vt:lpstr>
      <vt:lpstr>Document</vt:lpstr>
      <vt:lpstr>IEEE 802.11 TGmd May 2018 Agenda</vt:lpstr>
      <vt:lpstr>Abstract</vt:lpstr>
      <vt:lpstr>TGmd Agenda - 1</vt:lpstr>
      <vt:lpstr>TGmd Agenda – 2: Obsolete CIDs</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Standard and Amendment Ratification</vt:lpstr>
      <vt:lpstr>Current TGmd Schedule</vt:lpstr>
      <vt:lpstr>TGmd – Snapshot slide</vt:lpstr>
      <vt:lpstr>Vice Chair Election/Secretary Confirmation</vt:lpstr>
      <vt:lpstr>Approve prior TGmd minutes</vt:lpstr>
      <vt:lpstr>Motion – Editor CIDs</vt:lpstr>
      <vt:lpstr>Motion – MAC/PHY Telecon &amp; ad-hoc CIDs</vt:lpstr>
      <vt:lpstr>Incorporate 11-18-747r1</vt:lpstr>
      <vt:lpstr>May 2018 – July 2018 Meeting Planning</vt:lpstr>
      <vt:lpstr>References</vt:lpstr>
    </vt:vector>
  </TitlesOfParts>
  <Company>Hewlett Packard Enterprise (HPE)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May 2018</cp:keywords>
  <cp:lastModifiedBy>Stanley, Dorothy</cp:lastModifiedBy>
  <cp:revision>3173</cp:revision>
  <cp:lastPrinted>1998-02-10T13:28:06Z</cp:lastPrinted>
  <dcterms:created xsi:type="dcterms:W3CDTF">2005-01-04T21:26:55Z</dcterms:created>
  <dcterms:modified xsi:type="dcterms:W3CDTF">2018-05-09T07:23:49Z</dcterms:modified>
</cp:coreProperties>
</file>