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slides/slide168.xml" ContentType="application/vnd.openxmlformats-officedocument.presentationml.slide+xml"/>
  <Override PartName="/ppt/slides/slide169.xml" ContentType="application/vnd.openxmlformats-officedocument.presentationml.slide+xml"/>
  <Override PartName="/ppt/slides/slide170.xml" ContentType="application/vnd.openxmlformats-officedocument.presentationml.slide+xml"/>
  <Override PartName="/ppt/slides/slide171.xml" ContentType="application/vnd.openxmlformats-officedocument.presentationml.slide+xml"/>
  <Override PartName="/ppt/slides/slide17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p:sldMasterIdLst>
    <p:sldMasterId id="2147483648" r:id="rId1"/>
  </p:sldMasterIdLst>
  <p:notesMasterIdLst>
    <p:notesMasterId r:id="rId174"/>
  </p:notesMasterIdLst>
  <p:handoutMasterIdLst>
    <p:handoutMasterId r:id="rId175"/>
  </p:handoutMasterIdLst>
  <p:sldIdLst>
    <p:sldId id="269" r:id="rId2"/>
    <p:sldId id="278" r:id="rId3"/>
    <p:sldId id="1454" r:id="rId4"/>
    <p:sldId id="359" r:id="rId5"/>
    <p:sldId id="1802" r:id="rId6"/>
    <p:sldId id="287" r:id="rId7"/>
    <p:sldId id="1620" r:id="rId8"/>
    <p:sldId id="344" r:id="rId9"/>
    <p:sldId id="345" r:id="rId10"/>
    <p:sldId id="1378" r:id="rId11"/>
    <p:sldId id="2096" r:id="rId12"/>
    <p:sldId id="1423" r:id="rId13"/>
    <p:sldId id="1164" r:id="rId14"/>
    <p:sldId id="1562" r:id="rId15"/>
    <p:sldId id="2073" r:id="rId16"/>
    <p:sldId id="1101" r:id="rId17"/>
    <p:sldId id="1581" r:id="rId18"/>
    <p:sldId id="2062" r:id="rId19"/>
    <p:sldId id="1981" r:id="rId20"/>
    <p:sldId id="2074" r:id="rId21"/>
    <p:sldId id="2102" r:id="rId22"/>
    <p:sldId id="2107" r:id="rId23"/>
    <p:sldId id="2075" r:id="rId24"/>
    <p:sldId id="1657" r:id="rId25"/>
    <p:sldId id="2105" r:id="rId26"/>
    <p:sldId id="1686" r:id="rId27"/>
    <p:sldId id="1745" r:id="rId28"/>
    <p:sldId id="1746" r:id="rId29"/>
    <p:sldId id="1747" r:id="rId30"/>
    <p:sldId id="1769" r:id="rId31"/>
    <p:sldId id="1786" r:id="rId32"/>
    <p:sldId id="1894" r:id="rId33"/>
    <p:sldId id="1896" r:id="rId34"/>
    <p:sldId id="1965" r:id="rId35"/>
    <p:sldId id="1967" r:id="rId36"/>
    <p:sldId id="1968" r:id="rId37"/>
    <p:sldId id="1969" r:id="rId38"/>
    <p:sldId id="2035" r:id="rId39"/>
    <p:sldId id="2104" r:id="rId40"/>
    <p:sldId id="2112" r:id="rId41"/>
    <p:sldId id="2113" r:id="rId42"/>
    <p:sldId id="2114" r:id="rId43"/>
    <p:sldId id="2008" r:id="rId44"/>
    <p:sldId id="1694" r:id="rId45"/>
    <p:sldId id="1716" r:id="rId46"/>
    <p:sldId id="1717" r:id="rId47"/>
    <p:sldId id="1851" r:id="rId48"/>
    <p:sldId id="1864" r:id="rId49"/>
    <p:sldId id="1945" r:id="rId50"/>
    <p:sldId id="1946" r:id="rId51"/>
    <p:sldId id="2036" r:id="rId52"/>
    <p:sldId id="2037" r:id="rId53"/>
    <p:sldId id="2071" r:id="rId54"/>
    <p:sldId id="1688" r:id="rId55"/>
    <p:sldId id="1702" r:id="rId56"/>
    <p:sldId id="2116" r:id="rId57"/>
    <p:sldId id="2117" r:id="rId58"/>
    <p:sldId id="2118" r:id="rId59"/>
    <p:sldId id="2119" r:id="rId60"/>
    <p:sldId id="2120" r:id="rId61"/>
    <p:sldId id="2121" r:id="rId62"/>
    <p:sldId id="2122" r:id="rId63"/>
    <p:sldId id="2123" r:id="rId64"/>
    <p:sldId id="2124" r:id="rId65"/>
    <p:sldId id="2125" r:id="rId66"/>
    <p:sldId id="2126" r:id="rId67"/>
    <p:sldId id="2127" r:id="rId68"/>
    <p:sldId id="2128" r:id="rId69"/>
    <p:sldId id="2129" r:id="rId70"/>
    <p:sldId id="2130" r:id="rId71"/>
    <p:sldId id="2131" r:id="rId72"/>
    <p:sldId id="2133" r:id="rId73"/>
    <p:sldId id="2134" r:id="rId74"/>
    <p:sldId id="2135" r:id="rId75"/>
    <p:sldId id="2136" r:id="rId76"/>
    <p:sldId id="2137" r:id="rId77"/>
    <p:sldId id="2138" r:id="rId78"/>
    <p:sldId id="2139" r:id="rId79"/>
    <p:sldId id="1703" r:id="rId80"/>
    <p:sldId id="1704" r:id="rId81"/>
    <p:sldId id="1978" r:id="rId82"/>
    <p:sldId id="1705" r:id="rId83"/>
    <p:sldId id="1706" r:id="rId84"/>
    <p:sldId id="1707" r:id="rId85"/>
    <p:sldId id="1708" r:id="rId86"/>
    <p:sldId id="1709" r:id="rId87"/>
    <p:sldId id="1710" r:id="rId88"/>
    <p:sldId id="1790" r:id="rId89"/>
    <p:sldId id="1698" r:id="rId90"/>
    <p:sldId id="1700" r:id="rId91"/>
    <p:sldId id="1701" r:id="rId92"/>
    <p:sldId id="1993" r:id="rId93"/>
    <p:sldId id="1994" r:id="rId94"/>
    <p:sldId id="2072" r:id="rId95"/>
    <p:sldId id="2100" r:id="rId96"/>
    <p:sldId id="2101" r:id="rId97"/>
    <p:sldId id="2014" r:id="rId98"/>
    <p:sldId id="1712" r:id="rId99"/>
    <p:sldId id="2015" r:id="rId100"/>
    <p:sldId id="2108" r:id="rId101"/>
    <p:sldId id="2143" r:id="rId102"/>
    <p:sldId id="2144" r:id="rId103"/>
    <p:sldId id="2145" r:id="rId104"/>
    <p:sldId id="2016" r:id="rId105"/>
    <p:sldId id="1679" r:id="rId106"/>
    <p:sldId id="1629" r:id="rId107"/>
    <p:sldId id="2002" r:id="rId108"/>
    <p:sldId id="2040" r:id="rId109"/>
    <p:sldId id="2115" r:id="rId110"/>
    <p:sldId id="2106" r:id="rId111"/>
    <p:sldId id="2017" r:id="rId112"/>
    <p:sldId id="2018" r:id="rId113"/>
    <p:sldId id="2019" r:id="rId114"/>
    <p:sldId id="2046" r:id="rId115"/>
    <p:sldId id="2045" r:id="rId116"/>
    <p:sldId id="2047" r:id="rId117"/>
    <p:sldId id="2048" r:id="rId118"/>
    <p:sldId id="2049" r:id="rId119"/>
    <p:sldId id="2079" r:id="rId120"/>
    <p:sldId id="2109" r:id="rId121"/>
    <p:sldId id="2110" r:id="rId122"/>
    <p:sldId id="2111" r:id="rId123"/>
    <p:sldId id="2141" r:id="rId124"/>
    <p:sldId id="2140" r:id="rId125"/>
    <p:sldId id="2142" r:id="rId126"/>
    <p:sldId id="1375" r:id="rId127"/>
    <p:sldId id="1376" r:id="rId128"/>
    <p:sldId id="1400" r:id="rId129"/>
    <p:sldId id="2004" r:id="rId130"/>
    <p:sldId id="619" r:id="rId131"/>
    <p:sldId id="621" r:id="rId132"/>
    <p:sldId id="1561" r:id="rId133"/>
    <p:sldId id="1555" r:id="rId134"/>
    <p:sldId id="1601" r:id="rId135"/>
    <p:sldId id="1585" r:id="rId136"/>
    <p:sldId id="1586" r:id="rId137"/>
    <p:sldId id="1587" r:id="rId138"/>
    <p:sldId id="1588" r:id="rId139"/>
    <p:sldId id="1589" r:id="rId140"/>
    <p:sldId id="1590" r:id="rId141"/>
    <p:sldId id="1771" r:id="rId142"/>
    <p:sldId id="1772" r:id="rId143"/>
    <p:sldId id="1591" r:id="rId144"/>
    <p:sldId id="1592" r:id="rId145"/>
    <p:sldId id="1593" r:id="rId146"/>
    <p:sldId id="1594" r:id="rId147"/>
    <p:sldId id="1595" r:id="rId148"/>
    <p:sldId id="1596" r:id="rId149"/>
    <p:sldId id="1597" r:id="rId150"/>
    <p:sldId id="1598" r:id="rId151"/>
    <p:sldId id="1599" r:id="rId152"/>
    <p:sldId id="1600" r:id="rId153"/>
    <p:sldId id="1628" r:id="rId154"/>
    <p:sldId id="1638" r:id="rId155"/>
    <p:sldId id="1725" r:id="rId156"/>
    <p:sldId id="1726" r:id="rId157"/>
    <p:sldId id="1947" r:id="rId158"/>
    <p:sldId id="1975" r:id="rId159"/>
    <p:sldId id="1976" r:id="rId160"/>
    <p:sldId id="1977" r:id="rId161"/>
    <p:sldId id="2039" r:id="rId162"/>
    <p:sldId id="2060" r:id="rId163"/>
    <p:sldId id="2061" r:id="rId164"/>
    <p:sldId id="2097" r:id="rId165"/>
    <p:sldId id="2103" r:id="rId166"/>
    <p:sldId id="2063" r:id="rId167"/>
    <p:sldId id="2064" r:id="rId168"/>
    <p:sldId id="2065" r:id="rId169"/>
    <p:sldId id="2066" r:id="rId170"/>
    <p:sldId id="2067" r:id="rId171"/>
    <p:sldId id="2068" r:id="rId172"/>
    <p:sldId id="2069" r:id="rId173"/>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pitchFamily="34"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pitchFamily="34"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pitchFamily="34"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pitchFamily="34"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pitchFamily="34" charset="0"/>
      </a:defRPr>
    </a:lvl5pPr>
    <a:lvl6pPr marL="2286000" algn="l" defTabSz="914400" rtl="0" eaLnBrk="1" latinLnBrk="0" hangingPunct="1">
      <a:defRPr sz="1200" kern="1200">
        <a:solidFill>
          <a:schemeClr val="tx1"/>
        </a:solidFill>
        <a:latin typeface="Times New Roman" pitchFamily="18" charset="0"/>
        <a:ea typeface="+mn-ea"/>
        <a:cs typeface="Arial" pitchFamily="34" charset="0"/>
      </a:defRPr>
    </a:lvl6pPr>
    <a:lvl7pPr marL="2743200" algn="l" defTabSz="914400" rtl="0" eaLnBrk="1" latinLnBrk="0" hangingPunct="1">
      <a:defRPr sz="1200" kern="1200">
        <a:solidFill>
          <a:schemeClr val="tx1"/>
        </a:solidFill>
        <a:latin typeface="Times New Roman" pitchFamily="18" charset="0"/>
        <a:ea typeface="+mn-ea"/>
        <a:cs typeface="Arial" pitchFamily="34" charset="0"/>
      </a:defRPr>
    </a:lvl7pPr>
    <a:lvl8pPr marL="3200400" algn="l" defTabSz="914400" rtl="0" eaLnBrk="1" latinLnBrk="0" hangingPunct="1">
      <a:defRPr sz="1200" kern="1200">
        <a:solidFill>
          <a:schemeClr val="tx1"/>
        </a:solidFill>
        <a:latin typeface="Times New Roman" pitchFamily="18" charset="0"/>
        <a:ea typeface="+mn-ea"/>
        <a:cs typeface="Arial" pitchFamily="34" charset="0"/>
      </a:defRPr>
    </a:lvl8pPr>
    <a:lvl9pPr marL="3657600" algn="l" defTabSz="914400" rtl="0" eaLnBrk="1" latinLnBrk="0" hangingPunct="1">
      <a:defRPr sz="1200" kern="1200">
        <a:solidFill>
          <a:schemeClr val="tx1"/>
        </a:solidFill>
        <a:latin typeface="Times New Roman" pitchFamily="18"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000000"/>
    <a:srgbClr val="00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613" autoAdjust="0"/>
    <p:restoredTop sz="94660" autoAdjust="0"/>
  </p:normalViewPr>
  <p:slideViewPr>
    <p:cSldViewPr>
      <p:cViewPr varScale="1">
        <p:scale>
          <a:sx n="96" d="100"/>
          <a:sy n="96" d="100"/>
        </p:scale>
        <p:origin x="1267" y="62"/>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100" d="100"/>
          <a:sy n="100" d="100"/>
        </p:scale>
        <p:origin x="2299" y="58"/>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38" Type="http://schemas.openxmlformats.org/officeDocument/2006/relationships/slide" Target="slides/slide137.xml"/><Relationship Id="rId154" Type="http://schemas.openxmlformats.org/officeDocument/2006/relationships/slide" Target="slides/slide153.xml"/><Relationship Id="rId159" Type="http://schemas.openxmlformats.org/officeDocument/2006/relationships/slide" Target="slides/slide158.xml"/><Relationship Id="rId175" Type="http://schemas.openxmlformats.org/officeDocument/2006/relationships/handoutMaster" Target="handoutMasters/handoutMaster1.xml"/><Relationship Id="rId170" Type="http://schemas.openxmlformats.org/officeDocument/2006/relationships/slide" Target="slides/slide169.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slide" Target="slides/slide127.xml"/><Relationship Id="rId144" Type="http://schemas.openxmlformats.org/officeDocument/2006/relationships/slide" Target="slides/slide143.xml"/><Relationship Id="rId149" Type="http://schemas.openxmlformats.org/officeDocument/2006/relationships/slide" Target="slides/slide148.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160" Type="http://schemas.openxmlformats.org/officeDocument/2006/relationships/slide" Target="slides/slide159.xml"/><Relationship Id="rId165" Type="http://schemas.openxmlformats.org/officeDocument/2006/relationships/slide" Target="slides/slide16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slide" Target="slides/slide117.xml"/><Relationship Id="rId134" Type="http://schemas.openxmlformats.org/officeDocument/2006/relationships/slide" Target="slides/slide133.xml"/><Relationship Id="rId139" Type="http://schemas.openxmlformats.org/officeDocument/2006/relationships/slide" Target="slides/slide138.xml"/><Relationship Id="rId80" Type="http://schemas.openxmlformats.org/officeDocument/2006/relationships/slide" Target="slides/slide79.xml"/><Relationship Id="rId85" Type="http://schemas.openxmlformats.org/officeDocument/2006/relationships/slide" Target="slides/slide84.xml"/><Relationship Id="rId150" Type="http://schemas.openxmlformats.org/officeDocument/2006/relationships/slide" Target="slides/slide149.xml"/><Relationship Id="rId155" Type="http://schemas.openxmlformats.org/officeDocument/2006/relationships/slide" Target="slides/slide154.xml"/><Relationship Id="rId171" Type="http://schemas.openxmlformats.org/officeDocument/2006/relationships/slide" Target="slides/slide170.xml"/><Relationship Id="rId176" Type="http://schemas.openxmlformats.org/officeDocument/2006/relationships/presProps" Target="presProps.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124" Type="http://schemas.openxmlformats.org/officeDocument/2006/relationships/slide" Target="slides/slide123.xml"/><Relationship Id="rId129" Type="http://schemas.openxmlformats.org/officeDocument/2006/relationships/slide" Target="slides/slide128.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40" Type="http://schemas.openxmlformats.org/officeDocument/2006/relationships/slide" Target="slides/slide139.xml"/><Relationship Id="rId145" Type="http://schemas.openxmlformats.org/officeDocument/2006/relationships/slide" Target="slides/slide144.xml"/><Relationship Id="rId161" Type="http://schemas.openxmlformats.org/officeDocument/2006/relationships/slide" Target="slides/slide160.xml"/><Relationship Id="rId166" Type="http://schemas.openxmlformats.org/officeDocument/2006/relationships/slide" Target="slides/slide165.xml"/><Relationship Id="rId1" Type="http://schemas.openxmlformats.org/officeDocument/2006/relationships/slideMaster" Target="slideMasters/slideMaster1.xml"/><Relationship Id="rId6" Type="http://schemas.openxmlformats.org/officeDocument/2006/relationships/slide" Target="slides/slide5.xml"/><Relationship Id="rId23" Type="http://schemas.openxmlformats.org/officeDocument/2006/relationships/slide" Target="slides/slide22.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119" Type="http://schemas.openxmlformats.org/officeDocument/2006/relationships/slide" Target="slides/slide118.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30" Type="http://schemas.openxmlformats.org/officeDocument/2006/relationships/slide" Target="slides/slide129.xml"/><Relationship Id="rId135" Type="http://schemas.openxmlformats.org/officeDocument/2006/relationships/slide" Target="slides/slide134.xml"/><Relationship Id="rId143" Type="http://schemas.openxmlformats.org/officeDocument/2006/relationships/slide" Target="slides/slide142.xml"/><Relationship Id="rId148" Type="http://schemas.openxmlformats.org/officeDocument/2006/relationships/slide" Target="slides/slide147.xml"/><Relationship Id="rId151" Type="http://schemas.openxmlformats.org/officeDocument/2006/relationships/slide" Target="slides/slide150.xml"/><Relationship Id="rId156" Type="http://schemas.openxmlformats.org/officeDocument/2006/relationships/slide" Target="slides/slide155.xml"/><Relationship Id="rId164" Type="http://schemas.openxmlformats.org/officeDocument/2006/relationships/slide" Target="slides/slide163.xml"/><Relationship Id="rId169" Type="http://schemas.openxmlformats.org/officeDocument/2006/relationships/slide" Target="slides/slide168.xml"/><Relationship Id="rId177"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72" Type="http://schemas.openxmlformats.org/officeDocument/2006/relationships/slide" Target="slides/slide171.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slide" Target="slides/slide140.xml"/><Relationship Id="rId146" Type="http://schemas.openxmlformats.org/officeDocument/2006/relationships/slide" Target="slides/slide145.xml"/><Relationship Id="rId167" Type="http://schemas.openxmlformats.org/officeDocument/2006/relationships/slide" Target="slides/slide166.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162" Type="http://schemas.openxmlformats.org/officeDocument/2006/relationships/slide" Target="slides/slide16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157" Type="http://schemas.openxmlformats.org/officeDocument/2006/relationships/slide" Target="slides/slide156.xml"/><Relationship Id="rId178" Type="http://schemas.openxmlformats.org/officeDocument/2006/relationships/theme" Target="theme/theme1.xml"/><Relationship Id="rId61" Type="http://schemas.openxmlformats.org/officeDocument/2006/relationships/slide" Target="slides/slide60.xml"/><Relationship Id="rId82" Type="http://schemas.openxmlformats.org/officeDocument/2006/relationships/slide" Target="slides/slide81.xml"/><Relationship Id="rId152" Type="http://schemas.openxmlformats.org/officeDocument/2006/relationships/slide" Target="slides/slide151.xml"/><Relationship Id="rId173" Type="http://schemas.openxmlformats.org/officeDocument/2006/relationships/slide" Target="slides/slide172.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168" Type="http://schemas.openxmlformats.org/officeDocument/2006/relationships/slide" Target="slides/slide167.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163" Type="http://schemas.openxmlformats.org/officeDocument/2006/relationships/slide" Target="slides/slide162.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slide" Target="slides/slide157.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3" Type="http://schemas.openxmlformats.org/officeDocument/2006/relationships/slide" Target="slides/slide152.xml"/><Relationship Id="rId174" Type="http://schemas.openxmlformats.org/officeDocument/2006/relationships/notesMaster" Target="notesMasters/notesMaster1.xml"/><Relationship Id="rId179" Type="http://schemas.openxmlformats.org/officeDocument/2006/relationships/tableStyles" Target="tableStyles.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slide" Target="slides/slide126.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4.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224348" y="177284"/>
            <a:ext cx="2014527"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200" b="1" dirty="0">
                <a:latin typeface="Arial" pitchFamily="34" charset="0"/>
                <a:cs typeface="Arial" pitchFamily="34" charset="0"/>
              </a:defRPr>
            </a:lvl1pPr>
          </a:lstStyle>
          <a:p>
            <a:pPr>
              <a:defRPr/>
            </a:pPr>
            <a:r>
              <a:rPr lang="en-US" dirty="0"/>
              <a:t>doc.: IEEE </a:t>
            </a:r>
            <a:r>
              <a:rPr lang="en-US" dirty="0" smtClean="0"/>
              <a:t>802.11-18/0605r5</a:t>
            </a:r>
            <a:endParaRPr lang="en-US" dirty="0"/>
          </a:p>
        </p:txBody>
      </p:sp>
      <p:sp>
        <p:nvSpPr>
          <p:cNvPr id="3075" name="Rectangle 3"/>
          <p:cNvSpPr>
            <a:spLocks noGrp="1" noChangeArrowheads="1"/>
          </p:cNvSpPr>
          <p:nvPr>
            <p:ph type="dt" sz="quarter" idx="1"/>
          </p:nvPr>
        </p:nvSpPr>
        <p:spPr bwMode="auto">
          <a:xfrm>
            <a:off x="695325" y="177284"/>
            <a:ext cx="681277"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200" b="1">
                <a:latin typeface="Arial" pitchFamily="34" charset="0"/>
                <a:cs typeface="Arial" pitchFamily="34" charset="0"/>
              </a:defRPr>
            </a:lvl1pPr>
          </a:lstStyle>
          <a:p>
            <a:pPr>
              <a:defRPr/>
            </a:pPr>
            <a:r>
              <a:rPr lang="en-US" dirty="0" smtClean="0"/>
              <a:t>May </a:t>
            </a:r>
            <a:r>
              <a:rPr lang="en-US" dirty="0" smtClean="0"/>
              <a:t>2018</a:t>
            </a:r>
            <a:endParaRPr lang="en-US" dirty="0"/>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Andrew Myles, Cisco</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mn-cs"/>
              </a:defRPr>
            </a:lvl1pPr>
          </a:lstStyle>
          <a:p>
            <a:pPr>
              <a:defRPr/>
            </a:pPr>
            <a:r>
              <a:rPr lang="en-US"/>
              <a:t>Page </a:t>
            </a:r>
            <a:fld id="{0AC92585-5460-48EC-A28F-298482A080F4}" type="slidenum">
              <a:rPr lang="en-US"/>
              <a:pPr>
                <a:defRPr/>
              </a:pPr>
              <a:t>‹#›</a:t>
            </a:fld>
            <a:endParaRPr lang="en-US"/>
          </a:p>
        </p:txBody>
      </p:sp>
      <p:sp>
        <p:nvSpPr>
          <p:cNvPr id="9114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91143"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933450" eaLnBrk="0" hangingPunct="0"/>
            <a:r>
              <a:rPr lang="en-US"/>
              <a:t>Submission</a:t>
            </a:r>
          </a:p>
        </p:txBody>
      </p:sp>
      <p:sp>
        <p:nvSpPr>
          <p:cNvPr id="91144"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Tree>
    <p:extLst>
      <p:ext uri="{BB962C8B-B14F-4D97-AF65-F5344CB8AC3E}">
        <p14:creationId xmlns:p14="http://schemas.microsoft.com/office/powerpoint/2010/main" val="102149440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267211" y="97909"/>
            <a:ext cx="2014527"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200" b="1" dirty="0" smtClean="0">
                <a:latin typeface="Arial" pitchFamily="34" charset="0"/>
                <a:cs typeface="Arial" pitchFamily="34" charset="0"/>
              </a:defRPr>
            </a:lvl1pPr>
          </a:lstStyle>
          <a:p>
            <a:pPr>
              <a:defRPr/>
            </a:pPr>
            <a:r>
              <a:rPr lang="en-US" dirty="0" smtClean="0"/>
              <a:t>doc.: IEEE 802.11-18/0605r5</a:t>
            </a:r>
            <a:endParaRPr lang="en-US" dirty="0"/>
          </a:p>
        </p:txBody>
      </p:sp>
      <p:sp>
        <p:nvSpPr>
          <p:cNvPr id="2051" name="Rectangle 3"/>
          <p:cNvSpPr>
            <a:spLocks noGrp="1" noChangeArrowheads="1"/>
          </p:cNvSpPr>
          <p:nvPr>
            <p:ph type="dt" idx="1"/>
          </p:nvPr>
        </p:nvSpPr>
        <p:spPr bwMode="auto">
          <a:xfrm>
            <a:off x="654050" y="97909"/>
            <a:ext cx="681277"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200" b="1">
                <a:latin typeface="Arial" pitchFamily="34" charset="0"/>
                <a:cs typeface="Arial" pitchFamily="34" charset="0"/>
              </a:defRPr>
            </a:lvl1pPr>
          </a:lstStyle>
          <a:p>
            <a:pPr>
              <a:defRPr/>
            </a:pPr>
            <a:r>
              <a:rPr lang="en-US" dirty="0" smtClean="0"/>
              <a:t>May 2018</a:t>
            </a:r>
            <a:endParaRPr lang="en-US" dirty="0"/>
          </a:p>
        </p:txBody>
      </p:sp>
      <p:sp>
        <p:nvSpPr>
          <p:cNvPr id="6758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Andrew Myles, Cisco</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Page </a:t>
            </a:r>
            <a:fld id="{18D10512-F400-46E6-9813-0191A717DA9A}" type="slidenum">
              <a:rPr lang="en-US"/>
              <a:pPr>
                <a:defRPr/>
              </a:pPr>
              <a:t>‹#›</a:t>
            </a:fld>
            <a:endParaRPr lang="en-US"/>
          </a:p>
        </p:txBody>
      </p:sp>
      <p:sp>
        <p:nvSpPr>
          <p:cNvPr id="67592"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a:t>Submission</a:t>
            </a:r>
          </a:p>
        </p:txBody>
      </p:sp>
      <p:sp>
        <p:nvSpPr>
          <p:cNvPr id="67593"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67594"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Tree>
    <p:extLst>
      <p:ext uri="{BB962C8B-B14F-4D97-AF65-F5344CB8AC3E}">
        <p14:creationId xmlns:p14="http://schemas.microsoft.com/office/powerpoint/2010/main" val="93641149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dirty="0">
                <a:latin typeface="Arial" pitchFamily="34" charset="0"/>
              </a:rPr>
              <a:t>doc.: IEEE 802.11-10/0xxxr0</a:t>
            </a:r>
          </a:p>
        </p:txBody>
      </p:sp>
      <p:sp>
        <p:nvSpPr>
          <p:cNvPr id="6861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dirty="0" smtClean="0">
                <a:latin typeface="Arial" pitchFamily="34" charset="0"/>
              </a:rPr>
              <a:t>July 2010</a:t>
            </a:r>
          </a:p>
        </p:txBody>
      </p:sp>
      <p:sp>
        <p:nvSpPr>
          <p:cNvPr id="51204" name="Rectangle 6"/>
          <p:cNvSpPr>
            <a:spLocks noGrp="1" noChangeArrowheads="1"/>
          </p:cNvSpPr>
          <p:nvPr>
            <p:ph type="ftr" sz="quarter" idx="4"/>
          </p:nvPr>
        </p:nvSpPr>
        <p:spPr/>
        <p:txBody>
          <a:bodyPr/>
          <a:lstStyle/>
          <a:p>
            <a:pPr lvl="4">
              <a:defRPr/>
            </a:pPr>
            <a:r>
              <a:rPr lang="en-US" dirty="0" smtClean="0"/>
              <a:t>Andrew Myles, Cisco</a:t>
            </a:r>
          </a:p>
        </p:txBody>
      </p:sp>
      <p:sp>
        <p:nvSpPr>
          <p:cNvPr id="51205" name="Rectangle 7"/>
          <p:cNvSpPr>
            <a:spLocks noGrp="1" noChangeArrowheads="1"/>
          </p:cNvSpPr>
          <p:nvPr>
            <p:ph type="sldNum" sz="quarter" idx="5"/>
          </p:nvPr>
        </p:nvSpPr>
        <p:spPr/>
        <p:txBody>
          <a:bodyPr/>
          <a:lstStyle/>
          <a:p>
            <a:pPr>
              <a:defRPr/>
            </a:pPr>
            <a:r>
              <a:rPr lang="en-US" dirty="0" smtClean="0"/>
              <a:t>Page </a:t>
            </a:r>
            <a:fld id="{BFD8823A-E707-449B-AE25-47FA80230A05}" type="slidenum">
              <a:rPr lang="en-US" smtClean="0"/>
              <a:pPr>
                <a:defRPr/>
              </a:pPr>
              <a:t>1</a:t>
            </a:fld>
            <a:endParaRPr lang="en-US" dirty="0" smtClean="0"/>
          </a:p>
        </p:txBody>
      </p:sp>
      <p:sp>
        <p:nvSpPr>
          <p:cNvPr id="68614" name="Rectangle 2"/>
          <p:cNvSpPr>
            <a:spLocks noGrp="1" noRot="1" noChangeAspect="1" noChangeArrowheads="1" noTextEdit="1"/>
          </p:cNvSpPr>
          <p:nvPr>
            <p:ph type="sldImg"/>
          </p:nvPr>
        </p:nvSpPr>
        <p:spPr>
          <a:xfrm>
            <a:off x="1154113" y="701675"/>
            <a:ext cx="4625975" cy="3468688"/>
          </a:xfrm>
          <a:ln/>
        </p:spPr>
      </p:sp>
      <p:sp>
        <p:nvSpPr>
          <p:cNvPr id="6861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AU" dirty="0"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Slide Image Placeholder 1"/>
          <p:cNvSpPr>
            <a:spLocks noGrp="1" noRot="1" noChangeAspect="1" noTextEdit="1"/>
          </p:cNvSpPr>
          <p:nvPr>
            <p:ph type="sldImg"/>
          </p:nvPr>
        </p:nvSpPr>
        <p:spPr>
          <a:xfrm>
            <a:off x="1154113" y="701675"/>
            <a:ext cx="4625975" cy="3468688"/>
          </a:xfrm>
          <a:ln/>
        </p:spPr>
      </p:sp>
      <p:sp>
        <p:nvSpPr>
          <p:cNvPr id="8909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
        <p:nvSpPr>
          <p:cNvPr id="89092"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latin typeface="Arial" pitchFamily="34" charset="0"/>
              </a:rPr>
              <a:t>doc.: IEEE 802.11-10/0xxxr0</a:t>
            </a:r>
          </a:p>
        </p:txBody>
      </p:sp>
      <p:sp>
        <p:nvSpPr>
          <p:cNvPr id="89093"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smtClean="0">
                <a:latin typeface="Arial" pitchFamily="34" charset="0"/>
              </a:rPr>
              <a:t>July 2010</a:t>
            </a:r>
          </a:p>
        </p:txBody>
      </p:sp>
      <p:sp>
        <p:nvSpPr>
          <p:cNvPr id="6" name="Footer Placeholder 5"/>
          <p:cNvSpPr>
            <a:spLocks noGrp="1"/>
          </p:cNvSpPr>
          <p:nvPr>
            <p:ph type="ftr" sz="quarter" idx="4"/>
          </p:nvPr>
        </p:nvSpPr>
        <p:spPr/>
        <p:txBody>
          <a:bodyPr/>
          <a:lstStyle/>
          <a:p>
            <a:pPr lvl="4">
              <a:defRPr/>
            </a:pPr>
            <a:r>
              <a:rPr lang="en-US" smtClean="0"/>
              <a:t>Andrew Myles, Cisco</a:t>
            </a:r>
            <a:endParaRPr lang="en-US"/>
          </a:p>
        </p:txBody>
      </p:sp>
      <p:sp>
        <p:nvSpPr>
          <p:cNvPr id="7" name="Slide Number Placeholder 6"/>
          <p:cNvSpPr>
            <a:spLocks noGrp="1"/>
          </p:cNvSpPr>
          <p:nvPr>
            <p:ph type="sldNum" sz="quarter" idx="5"/>
          </p:nvPr>
        </p:nvSpPr>
        <p:spPr/>
        <p:txBody>
          <a:bodyPr/>
          <a:lstStyle/>
          <a:p>
            <a:pPr>
              <a:defRPr/>
            </a:pPr>
            <a:r>
              <a:rPr lang="en-US" smtClean="0"/>
              <a:t>Page </a:t>
            </a:r>
            <a:fld id="{3D1A59B5-D02F-49DB-BB03-3A8221519EA6}" type="slidenum">
              <a:rPr lang="en-US" smtClean="0"/>
              <a:pPr>
                <a:defRPr/>
              </a:pPr>
              <a:t>130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Slide Image Placeholder 1"/>
          <p:cNvSpPr>
            <a:spLocks noGrp="1" noRot="1" noChangeAspect="1" noTextEdit="1"/>
          </p:cNvSpPr>
          <p:nvPr>
            <p:ph type="sldImg"/>
          </p:nvPr>
        </p:nvSpPr>
        <p:spPr>
          <a:xfrm>
            <a:off x="1154113" y="701675"/>
            <a:ext cx="4625975" cy="3468688"/>
          </a:xfrm>
          <a:ln/>
        </p:spPr>
      </p:sp>
      <p:sp>
        <p:nvSpPr>
          <p:cNvPr id="9011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
        <p:nvSpPr>
          <p:cNvPr id="90116"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latin typeface="Arial" pitchFamily="34" charset="0"/>
              </a:rPr>
              <a:t>doc.: IEEE 802.11-10/0xxxr0</a:t>
            </a:r>
          </a:p>
        </p:txBody>
      </p:sp>
      <p:sp>
        <p:nvSpPr>
          <p:cNvPr id="90117"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smtClean="0">
                <a:latin typeface="Arial" pitchFamily="34" charset="0"/>
              </a:rPr>
              <a:t>July 2010</a:t>
            </a:r>
          </a:p>
        </p:txBody>
      </p:sp>
      <p:sp>
        <p:nvSpPr>
          <p:cNvPr id="6" name="Footer Placeholder 5"/>
          <p:cNvSpPr>
            <a:spLocks noGrp="1"/>
          </p:cNvSpPr>
          <p:nvPr>
            <p:ph type="ftr" sz="quarter" idx="4"/>
          </p:nvPr>
        </p:nvSpPr>
        <p:spPr/>
        <p:txBody>
          <a:bodyPr/>
          <a:lstStyle/>
          <a:p>
            <a:pPr lvl="4">
              <a:defRPr/>
            </a:pPr>
            <a:r>
              <a:rPr lang="en-US" smtClean="0"/>
              <a:t>Andrew Myles, Cisco</a:t>
            </a:r>
            <a:endParaRPr lang="en-US"/>
          </a:p>
        </p:txBody>
      </p:sp>
      <p:sp>
        <p:nvSpPr>
          <p:cNvPr id="7" name="Slide Number Placeholder 6"/>
          <p:cNvSpPr>
            <a:spLocks noGrp="1"/>
          </p:cNvSpPr>
          <p:nvPr>
            <p:ph type="sldNum" sz="quarter" idx="5"/>
          </p:nvPr>
        </p:nvSpPr>
        <p:spPr/>
        <p:txBody>
          <a:bodyPr/>
          <a:lstStyle/>
          <a:p>
            <a:pPr>
              <a:defRPr/>
            </a:pPr>
            <a:r>
              <a:rPr lang="en-US" smtClean="0"/>
              <a:t>Page </a:t>
            </a:r>
            <a:fld id="{2073216F-0B4B-4910-B495-C6A165BA6051}" type="slidenum">
              <a:rPr lang="en-US" smtClean="0"/>
              <a:pPr>
                <a:defRPr/>
              </a:pPr>
              <a:t>131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dirty="0">
                <a:latin typeface="Arial" pitchFamily="34" charset="0"/>
              </a:rPr>
              <a:t>doc.: IEEE 802.11-10/0xxxr0</a:t>
            </a:r>
          </a:p>
        </p:txBody>
      </p:sp>
      <p:sp>
        <p:nvSpPr>
          <p:cNvPr id="6963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dirty="0" smtClean="0">
                <a:latin typeface="Arial" pitchFamily="34" charset="0"/>
              </a:rPr>
              <a:t>July 2010</a:t>
            </a:r>
          </a:p>
        </p:txBody>
      </p:sp>
      <p:sp>
        <p:nvSpPr>
          <p:cNvPr id="52228" name="Rectangle 6"/>
          <p:cNvSpPr>
            <a:spLocks noGrp="1" noChangeArrowheads="1"/>
          </p:cNvSpPr>
          <p:nvPr>
            <p:ph type="ftr" sz="quarter" idx="4"/>
          </p:nvPr>
        </p:nvSpPr>
        <p:spPr/>
        <p:txBody>
          <a:bodyPr/>
          <a:lstStyle/>
          <a:p>
            <a:pPr lvl="4">
              <a:defRPr/>
            </a:pPr>
            <a:r>
              <a:rPr lang="en-US" dirty="0" smtClean="0"/>
              <a:t>Andrew Myles, Cisco</a:t>
            </a:r>
          </a:p>
        </p:txBody>
      </p:sp>
      <p:sp>
        <p:nvSpPr>
          <p:cNvPr id="52229" name="Rectangle 7"/>
          <p:cNvSpPr>
            <a:spLocks noGrp="1" noChangeArrowheads="1"/>
          </p:cNvSpPr>
          <p:nvPr>
            <p:ph type="sldNum" sz="quarter" idx="5"/>
          </p:nvPr>
        </p:nvSpPr>
        <p:spPr/>
        <p:txBody>
          <a:bodyPr/>
          <a:lstStyle/>
          <a:p>
            <a:pPr>
              <a:defRPr/>
            </a:pPr>
            <a:r>
              <a:rPr lang="en-US" dirty="0" smtClean="0"/>
              <a:t>Page </a:t>
            </a:r>
            <a:fld id="{19B6D425-D6D0-4B30-A6C8-1418EA409DD4}" type="slidenum">
              <a:rPr lang="en-US" smtClean="0"/>
              <a:pPr>
                <a:defRPr/>
              </a:pPr>
              <a:t>2</a:t>
            </a:fld>
            <a:endParaRPr lang="en-US" dirty="0" smtClean="0"/>
          </a:p>
        </p:txBody>
      </p:sp>
      <p:sp>
        <p:nvSpPr>
          <p:cNvPr id="69638" name="Rectangle 2"/>
          <p:cNvSpPr>
            <a:spLocks noGrp="1" noRot="1" noChangeAspect="1" noChangeArrowheads="1" noTextEdit="1"/>
          </p:cNvSpPr>
          <p:nvPr>
            <p:ph type="sldImg"/>
          </p:nvPr>
        </p:nvSpPr>
        <p:spPr>
          <a:xfrm>
            <a:off x="1154113" y="701675"/>
            <a:ext cx="4625975" cy="3468688"/>
          </a:xfrm>
          <a:ln cap="flat"/>
        </p:spPr>
      </p:sp>
      <p:sp>
        <p:nvSpPr>
          <p:cNvPr id="696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AU" dirty="0"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latin typeface="Arial" pitchFamily="34" charset="0"/>
              </a:rPr>
              <a:t>doc.: IEEE 802.11-10/0xxxr0</a:t>
            </a:r>
          </a:p>
        </p:txBody>
      </p:sp>
      <p:sp>
        <p:nvSpPr>
          <p:cNvPr id="7577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smtClean="0">
                <a:latin typeface="Arial" pitchFamily="34" charset="0"/>
              </a:rPr>
              <a:t>July 2010</a:t>
            </a:r>
          </a:p>
        </p:txBody>
      </p:sp>
      <p:sp>
        <p:nvSpPr>
          <p:cNvPr id="58372" name="Rectangle 6"/>
          <p:cNvSpPr>
            <a:spLocks noGrp="1" noChangeArrowheads="1"/>
          </p:cNvSpPr>
          <p:nvPr>
            <p:ph type="ftr" sz="quarter" idx="4"/>
          </p:nvPr>
        </p:nvSpPr>
        <p:spPr/>
        <p:txBody>
          <a:bodyPr/>
          <a:lstStyle/>
          <a:p>
            <a:pPr lvl="4">
              <a:defRPr/>
            </a:pPr>
            <a:r>
              <a:rPr lang="en-US" smtClean="0"/>
              <a:t>Andrew Myles, Cisco</a:t>
            </a:r>
          </a:p>
        </p:txBody>
      </p:sp>
      <p:sp>
        <p:nvSpPr>
          <p:cNvPr id="58373" name="Rectangle 7"/>
          <p:cNvSpPr>
            <a:spLocks noGrp="1" noChangeArrowheads="1"/>
          </p:cNvSpPr>
          <p:nvPr>
            <p:ph type="sldNum" sz="quarter" idx="5"/>
          </p:nvPr>
        </p:nvSpPr>
        <p:spPr/>
        <p:txBody>
          <a:bodyPr/>
          <a:lstStyle/>
          <a:p>
            <a:pPr>
              <a:defRPr/>
            </a:pPr>
            <a:r>
              <a:rPr lang="en-US" smtClean="0"/>
              <a:t>Page </a:t>
            </a:r>
            <a:fld id="{D0B0B235-776B-46DB-AFBD-00C204351477}" type="slidenum">
              <a:rPr lang="en-US" smtClean="0"/>
              <a:pPr>
                <a:defRPr/>
              </a:pPr>
              <a:t>4</a:t>
            </a:fld>
            <a:endParaRPr lang="en-US" smtClean="0"/>
          </a:p>
        </p:txBody>
      </p:sp>
      <p:sp>
        <p:nvSpPr>
          <p:cNvPr id="75782" name="Rectangle 2"/>
          <p:cNvSpPr>
            <a:spLocks noGrp="1" noChangeArrowheads="1"/>
          </p:cNvSpPr>
          <p:nvPr>
            <p:ph type="body" idx="1"/>
          </p:nvPr>
        </p:nvSpPr>
        <p:spPr>
          <a:xfrm>
            <a:off x="923925" y="4254500"/>
            <a:ext cx="5086350" cy="417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158" tIns="44779" rIns="91158" bIns="44779"/>
          <a:lstStyle/>
          <a:p>
            <a:pPr defTabSz="914400"/>
            <a:endParaRPr lang="en-US" smtClean="0"/>
          </a:p>
        </p:txBody>
      </p:sp>
      <p:sp>
        <p:nvSpPr>
          <p:cNvPr id="75783" name="Rectangle 3"/>
          <p:cNvSpPr>
            <a:spLocks noGrp="1" noRot="1" noChangeAspect="1" noChangeArrowheads="1" noTextEdit="1"/>
          </p:cNvSpPr>
          <p:nvPr>
            <p:ph type="sldImg"/>
          </p:nvPr>
        </p:nvSpPr>
        <p:spPr>
          <a:xfrm>
            <a:off x="1146175" y="695325"/>
            <a:ext cx="4641850" cy="3481388"/>
          </a:xfrm>
          <a:ln cap="flat"/>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ec-16-0149-00-00EC</a:t>
            </a:r>
            <a:endParaRPr lang="en-US"/>
          </a:p>
        </p:txBody>
      </p:sp>
      <p:sp>
        <p:nvSpPr>
          <p:cNvPr id="5" name="Rectangle 3"/>
          <p:cNvSpPr>
            <a:spLocks noGrp="1" noChangeArrowheads="1"/>
          </p:cNvSpPr>
          <p:nvPr>
            <p:ph type="dt"/>
          </p:nvPr>
        </p:nvSpPr>
        <p:spPr>
          <a:ln/>
        </p:spPr>
        <p:txBody>
          <a:bodyPr/>
          <a:lstStyle/>
          <a:p>
            <a:r>
              <a:rPr lang="en-US" dirty="0" smtClean="0"/>
              <a:t>November 2016</a:t>
            </a:r>
            <a:endParaRPr lang="en-US" dirty="0"/>
          </a:p>
        </p:txBody>
      </p:sp>
      <p:sp>
        <p:nvSpPr>
          <p:cNvPr id="6" name="Rectangle 6"/>
          <p:cNvSpPr>
            <a:spLocks noGrp="1" noChangeArrowheads="1"/>
          </p:cNvSpPr>
          <p:nvPr>
            <p:ph type="ftr"/>
          </p:nvPr>
        </p:nvSpPr>
        <p:spPr>
          <a:ln/>
        </p:spPr>
        <p:txBody>
          <a:bodyPr/>
          <a:lstStyle/>
          <a:p>
            <a:r>
              <a:rPr lang="en-US" smtClean="0"/>
              <a:t>Dorothy Stanley, HP Enterprise</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5</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latin typeface="Arial" pitchFamily="34" charset="0"/>
              </a:rPr>
              <a:t>doc.: IEEE 802.11-10/0xxxr0</a:t>
            </a:r>
          </a:p>
        </p:txBody>
      </p:sp>
      <p:sp>
        <p:nvSpPr>
          <p:cNvPr id="7680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smtClean="0">
                <a:latin typeface="Arial" pitchFamily="34" charset="0"/>
              </a:rPr>
              <a:t>July 2010</a:t>
            </a:r>
          </a:p>
        </p:txBody>
      </p:sp>
      <p:sp>
        <p:nvSpPr>
          <p:cNvPr id="59396" name="Rectangle 6"/>
          <p:cNvSpPr>
            <a:spLocks noGrp="1" noChangeArrowheads="1"/>
          </p:cNvSpPr>
          <p:nvPr>
            <p:ph type="ftr" sz="quarter" idx="4"/>
          </p:nvPr>
        </p:nvSpPr>
        <p:spPr/>
        <p:txBody>
          <a:bodyPr/>
          <a:lstStyle/>
          <a:p>
            <a:pPr lvl="4">
              <a:defRPr/>
            </a:pPr>
            <a:r>
              <a:rPr lang="en-US" smtClean="0"/>
              <a:t>Andrew Myles, Cisco</a:t>
            </a:r>
          </a:p>
        </p:txBody>
      </p:sp>
      <p:sp>
        <p:nvSpPr>
          <p:cNvPr id="59397" name="Rectangle 7"/>
          <p:cNvSpPr>
            <a:spLocks noGrp="1" noChangeArrowheads="1"/>
          </p:cNvSpPr>
          <p:nvPr>
            <p:ph type="sldNum" sz="quarter" idx="5"/>
          </p:nvPr>
        </p:nvSpPr>
        <p:spPr/>
        <p:txBody>
          <a:bodyPr/>
          <a:lstStyle/>
          <a:p>
            <a:pPr>
              <a:defRPr/>
            </a:pPr>
            <a:r>
              <a:rPr lang="en-US" smtClean="0"/>
              <a:t>Page </a:t>
            </a:r>
            <a:fld id="{B32371F6-024C-497B-815E-D0E3294E1347}" type="slidenum">
              <a:rPr lang="en-US" smtClean="0"/>
              <a:pPr>
                <a:defRPr/>
              </a:pPr>
              <a:t>6</a:t>
            </a:fld>
            <a:endParaRPr lang="en-US" smtClean="0"/>
          </a:p>
        </p:txBody>
      </p:sp>
      <p:sp>
        <p:nvSpPr>
          <p:cNvPr id="76806" name="Rectangle 2"/>
          <p:cNvSpPr>
            <a:spLocks noGrp="1" noRot="1" noChangeAspect="1" noChangeArrowheads="1" noTextEdit="1"/>
          </p:cNvSpPr>
          <p:nvPr>
            <p:ph type="sldImg"/>
          </p:nvPr>
        </p:nvSpPr>
        <p:spPr>
          <a:xfrm>
            <a:off x="1154113" y="701675"/>
            <a:ext cx="4625975" cy="3468688"/>
          </a:xfrm>
          <a:ln/>
        </p:spPr>
      </p:sp>
      <p:sp>
        <p:nvSpPr>
          <p:cNvPr id="7680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AU"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Slide Image Placeholder 1"/>
          <p:cNvSpPr>
            <a:spLocks noGrp="1" noRot="1" noChangeAspect="1" noTextEdit="1"/>
          </p:cNvSpPr>
          <p:nvPr>
            <p:ph type="sldImg"/>
          </p:nvPr>
        </p:nvSpPr>
        <p:spPr>
          <a:xfrm>
            <a:off x="1154113" y="701675"/>
            <a:ext cx="4625975" cy="3468688"/>
          </a:xfrm>
          <a:ln/>
        </p:spPr>
      </p:sp>
      <p:sp>
        <p:nvSpPr>
          <p:cNvPr id="7782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
        <p:nvSpPr>
          <p:cNvPr id="77828"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latin typeface="Arial" pitchFamily="34" charset="0"/>
              </a:rPr>
              <a:t>doc.: IEEE 802.11-10/0xxxr0</a:t>
            </a:r>
          </a:p>
        </p:txBody>
      </p:sp>
      <p:sp>
        <p:nvSpPr>
          <p:cNvPr id="77829"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smtClean="0">
                <a:latin typeface="Arial" pitchFamily="34" charset="0"/>
              </a:rPr>
              <a:t>July 2010</a:t>
            </a:r>
          </a:p>
        </p:txBody>
      </p:sp>
      <p:sp>
        <p:nvSpPr>
          <p:cNvPr id="6" name="Footer Placeholder 5"/>
          <p:cNvSpPr>
            <a:spLocks noGrp="1"/>
          </p:cNvSpPr>
          <p:nvPr>
            <p:ph type="ftr" sz="quarter" idx="4"/>
          </p:nvPr>
        </p:nvSpPr>
        <p:spPr/>
        <p:txBody>
          <a:bodyPr/>
          <a:lstStyle/>
          <a:p>
            <a:pPr lvl="4">
              <a:defRPr/>
            </a:pPr>
            <a:r>
              <a:rPr lang="en-US" smtClean="0"/>
              <a:t>Andrew Myles, Cisco</a:t>
            </a:r>
            <a:endParaRPr lang="en-US"/>
          </a:p>
        </p:txBody>
      </p:sp>
      <p:sp>
        <p:nvSpPr>
          <p:cNvPr id="7" name="Slide Number Placeholder 6"/>
          <p:cNvSpPr>
            <a:spLocks noGrp="1"/>
          </p:cNvSpPr>
          <p:nvPr>
            <p:ph type="sldNum" sz="quarter" idx="5"/>
          </p:nvPr>
        </p:nvSpPr>
        <p:spPr/>
        <p:txBody>
          <a:bodyPr/>
          <a:lstStyle/>
          <a:p>
            <a:pPr>
              <a:defRPr/>
            </a:pPr>
            <a:r>
              <a:rPr lang="en-US" smtClean="0"/>
              <a:t>Page </a:t>
            </a:r>
            <a:fld id="{56E5F14E-E8B5-42D6-BD84-01B97E465C1A}" type="slidenum">
              <a:rPr lang="en-US" smtClean="0"/>
              <a:pPr>
                <a:defRPr/>
              </a:pPr>
              <a:t>7</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Slide Image Placeholder 1"/>
          <p:cNvSpPr>
            <a:spLocks noGrp="1" noRot="1" noChangeAspect="1" noTextEdit="1"/>
          </p:cNvSpPr>
          <p:nvPr>
            <p:ph type="sldImg"/>
          </p:nvPr>
        </p:nvSpPr>
        <p:spPr>
          <a:xfrm>
            <a:off x="1154113" y="701675"/>
            <a:ext cx="4625975" cy="3468688"/>
          </a:xfrm>
          <a:ln/>
        </p:spPr>
      </p:sp>
      <p:sp>
        <p:nvSpPr>
          <p:cNvPr id="7987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
        <p:nvSpPr>
          <p:cNvPr id="79876"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latin typeface="Arial" pitchFamily="34" charset="0"/>
              </a:rPr>
              <a:t>doc.: IEEE 802.11-10/0xxxr0</a:t>
            </a:r>
          </a:p>
        </p:txBody>
      </p:sp>
      <p:sp>
        <p:nvSpPr>
          <p:cNvPr id="79877"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smtClean="0">
                <a:latin typeface="Arial" pitchFamily="34" charset="0"/>
              </a:rPr>
              <a:t>July 2010</a:t>
            </a:r>
          </a:p>
        </p:txBody>
      </p:sp>
      <p:sp>
        <p:nvSpPr>
          <p:cNvPr id="6" name="Footer Placeholder 5"/>
          <p:cNvSpPr>
            <a:spLocks noGrp="1"/>
          </p:cNvSpPr>
          <p:nvPr>
            <p:ph type="ftr" sz="quarter" idx="4"/>
          </p:nvPr>
        </p:nvSpPr>
        <p:spPr/>
        <p:txBody>
          <a:bodyPr/>
          <a:lstStyle/>
          <a:p>
            <a:pPr lvl="4">
              <a:defRPr/>
            </a:pPr>
            <a:r>
              <a:rPr lang="en-US" smtClean="0"/>
              <a:t>Andrew Myles, Cisco</a:t>
            </a:r>
            <a:endParaRPr lang="en-US"/>
          </a:p>
        </p:txBody>
      </p:sp>
      <p:sp>
        <p:nvSpPr>
          <p:cNvPr id="7" name="Slide Number Placeholder 6"/>
          <p:cNvSpPr>
            <a:spLocks noGrp="1"/>
          </p:cNvSpPr>
          <p:nvPr>
            <p:ph type="sldNum" sz="quarter" idx="5"/>
          </p:nvPr>
        </p:nvSpPr>
        <p:spPr/>
        <p:txBody>
          <a:bodyPr/>
          <a:lstStyle/>
          <a:p>
            <a:pPr>
              <a:defRPr/>
            </a:pPr>
            <a:r>
              <a:rPr lang="en-US" smtClean="0"/>
              <a:t>Page </a:t>
            </a:r>
            <a:fld id="{8DD317A3-D690-4F17-9E83-74C2C73B6792}" type="slidenum">
              <a:rPr lang="en-US" smtClean="0"/>
              <a:pPr>
                <a:defRPr/>
              </a:pPr>
              <a:t>8</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Slide Image Placeholder 1"/>
          <p:cNvSpPr>
            <a:spLocks noGrp="1" noRot="1" noChangeAspect="1" noTextEdit="1"/>
          </p:cNvSpPr>
          <p:nvPr>
            <p:ph type="sldImg"/>
          </p:nvPr>
        </p:nvSpPr>
        <p:spPr>
          <a:xfrm>
            <a:off x="1154113" y="701675"/>
            <a:ext cx="4625975" cy="3468688"/>
          </a:xfrm>
          <a:ln/>
        </p:spPr>
      </p:sp>
      <p:sp>
        <p:nvSpPr>
          <p:cNvPr id="8089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
        <p:nvSpPr>
          <p:cNvPr id="80900"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latin typeface="Arial" pitchFamily="34" charset="0"/>
              </a:rPr>
              <a:t>doc.: IEEE 802.11-10/0xxxr0</a:t>
            </a:r>
          </a:p>
        </p:txBody>
      </p:sp>
      <p:sp>
        <p:nvSpPr>
          <p:cNvPr id="80901"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smtClean="0">
                <a:latin typeface="Arial" pitchFamily="34" charset="0"/>
              </a:rPr>
              <a:t>July 2010</a:t>
            </a:r>
          </a:p>
        </p:txBody>
      </p:sp>
      <p:sp>
        <p:nvSpPr>
          <p:cNvPr id="6" name="Footer Placeholder 5"/>
          <p:cNvSpPr>
            <a:spLocks noGrp="1"/>
          </p:cNvSpPr>
          <p:nvPr>
            <p:ph type="ftr" sz="quarter" idx="4"/>
          </p:nvPr>
        </p:nvSpPr>
        <p:spPr/>
        <p:txBody>
          <a:bodyPr/>
          <a:lstStyle/>
          <a:p>
            <a:pPr lvl="4">
              <a:defRPr/>
            </a:pPr>
            <a:r>
              <a:rPr lang="en-US" smtClean="0"/>
              <a:t>Andrew Myles, Cisco</a:t>
            </a:r>
            <a:endParaRPr lang="en-US"/>
          </a:p>
        </p:txBody>
      </p:sp>
      <p:sp>
        <p:nvSpPr>
          <p:cNvPr id="7" name="Slide Number Placeholder 6"/>
          <p:cNvSpPr>
            <a:spLocks noGrp="1"/>
          </p:cNvSpPr>
          <p:nvPr>
            <p:ph type="sldNum" sz="quarter" idx="5"/>
          </p:nvPr>
        </p:nvSpPr>
        <p:spPr/>
        <p:txBody>
          <a:bodyPr/>
          <a:lstStyle/>
          <a:p>
            <a:pPr>
              <a:defRPr/>
            </a:pPr>
            <a:r>
              <a:rPr lang="en-US" smtClean="0"/>
              <a:t>Page </a:t>
            </a:r>
            <a:fld id="{72F390CA-1134-46E8-8480-0E35050197A9}" type="slidenum">
              <a:rPr lang="en-US" smtClean="0"/>
              <a:pPr>
                <a:defRPr/>
              </a:pPr>
              <a:t>9</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Slide Image Placeholder 1"/>
          <p:cNvSpPr>
            <a:spLocks noGrp="1" noRot="1" noChangeAspect="1" noTextEdit="1"/>
          </p:cNvSpPr>
          <p:nvPr>
            <p:ph type="sldImg"/>
          </p:nvPr>
        </p:nvSpPr>
        <p:spPr>
          <a:xfrm>
            <a:off x="1154113" y="701675"/>
            <a:ext cx="4625975" cy="3468688"/>
          </a:xfrm>
          <a:ln/>
        </p:spPr>
      </p:sp>
      <p:sp>
        <p:nvSpPr>
          <p:cNvPr id="819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
        <p:nvSpPr>
          <p:cNvPr id="81924"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latin typeface="Arial" pitchFamily="34" charset="0"/>
              </a:rPr>
              <a:t>doc.: IEEE 802.11-10/0xxxr0</a:t>
            </a:r>
          </a:p>
        </p:txBody>
      </p:sp>
      <p:sp>
        <p:nvSpPr>
          <p:cNvPr id="81925"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smtClean="0">
                <a:latin typeface="Arial" pitchFamily="34" charset="0"/>
              </a:rPr>
              <a:t>July 2010</a:t>
            </a:r>
          </a:p>
        </p:txBody>
      </p:sp>
      <p:sp>
        <p:nvSpPr>
          <p:cNvPr id="6" name="Footer Placeholder 5"/>
          <p:cNvSpPr>
            <a:spLocks noGrp="1"/>
          </p:cNvSpPr>
          <p:nvPr>
            <p:ph type="ftr" sz="quarter" idx="4"/>
          </p:nvPr>
        </p:nvSpPr>
        <p:spPr/>
        <p:txBody>
          <a:bodyPr/>
          <a:lstStyle/>
          <a:p>
            <a:pPr lvl="4">
              <a:defRPr/>
            </a:pPr>
            <a:r>
              <a:rPr lang="en-US" smtClean="0"/>
              <a:t>Andrew Myles, Cisco</a:t>
            </a:r>
            <a:endParaRPr lang="en-US"/>
          </a:p>
        </p:txBody>
      </p:sp>
      <p:sp>
        <p:nvSpPr>
          <p:cNvPr id="7" name="Slide Number Placeholder 6"/>
          <p:cNvSpPr>
            <a:spLocks noGrp="1"/>
          </p:cNvSpPr>
          <p:nvPr>
            <p:ph type="sldNum" sz="quarter" idx="5"/>
          </p:nvPr>
        </p:nvSpPr>
        <p:spPr/>
        <p:txBody>
          <a:bodyPr/>
          <a:lstStyle/>
          <a:p>
            <a:pPr>
              <a:defRPr/>
            </a:pPr>
            <a:r>
              <a:rPr lang="en-US" smtClean="0"/>
              <a:t>Page </a:t>
            </a:r>
            <a:fld id="{12338DD1-8D50-43B6-8296-8967F83C4388}" type="slidenum">
              <a:rPr lang="en-US" smtClean="0"/>
              <a:pPr>
                <a:defRPr/>
              </a:pPr>
              <a:t>10</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AU" dirty="0"/>
          </a:p>
        </p:txBody>
      </p:sp>
      <p:sp>
        <p:nvSpPr>
          <p:cNvPr id="3" name="Content Placeholder 2"/>
          <p:cNvSpPr>
            <a:spLocks noGrp="1"/>
          </p:cNvSpPr>
          <p:nvPr>
            <p:ph idx="1"/>
          </p:nvPr>
        </p:nvSpPr>
        <p:spPr/>
        <p:txBody>
          <a:bodyPr/>
          <a:lstStyle>
            <a:lvl5pPr>
              <a:defRPr sz="14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4" name="Rectangle 5"/>
          <p:cNvSpPr>
            <a:spLocks noGrp="1" noChangeArrowheads="1"/>
          </p:cNvSpPr>
          <p:nvPr>
            <p:ph type="ftr" sz="quarter" idx="10"/>
          </p:nvPr>
        </p:nvSpPr>
        <p:spPr>
          <a:ln/>
        </p:spPr>
        <p:txBody>
          <a:bodyPr/>
          <a:lstStyle>
            <a:lvl1pPr>
              <a:defRPr/>
            </a:lvl1pPr>
          </a:lstStyle>
          <a:p>
            <a:pPr>
              <a:defRPr/>
            </a:pPr>
            <a:r>
              <a:rPr lang="en-US" dirty="0"/>
              <a:t>Andrew Myles, Cisco</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EF4002E7-DB4D-4CC3-8382-1939D19420D8}" type="slidenum">
              <a:rPr lang="en-US"/>
              <a:pPr>
                <a:defRPr/>
              </a:pPr>
              <a:t>‹#›</a:t>
            </a:fld>
            <a:endParaRPr lang="en-US"/>
          </a:p>
        </p:txBody>
      </p:sp>
    </p:spTree>
    <p:extLst>
      <p:ext uri="{BB962C8B-B14F-4D97-AF65-F5344CB8AC3E}">
        <p14:creationId xmlns:p14="http://schemas.microsoft.com/office/powerpoint/2010/main" val="386694568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sz="half" idx="1"/>
          </p:nvPr>
        </p:nvSpPr>
        <p:spPr>
          <a:xfrm>
            <a:off x="685800" y="1981200"/>
            <a:ext cx="3810000" cy="4114800"/>
          </a:xfrm>
        </p:spPr>
        <p:txBody>
          <a:bodyPr/>
          <a:lstStyle>
            <a:lvl1pPr>
              <a:defRPr sz="18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4" name="Content Placeholder 3"/>
          <p:cNvSpPr>
            <a:spLocks noGrp="1"/>
          </p:cNvSpPr>
          <p:nvPr>
            <p:ph sz="half" idx="2"/>
          </p:nvPr>
        </p:nvSpPr>
        <p:spPr>
          <a:xfrm>
            <a:off x="4648200" y="1981200"/>
            <a:ext cx="3810000" cy="4114800"/>
          </a:xfrm>
        </p:spPr>
        <p:txBody>
          <a:bodyPr/>
          <a:lstStyle>
            <a:lvl1pPr>
              <a:defRPr sz="18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5" name="Rectangle 5"/>
          <p:cNvSpPr>
            <a:spLocks noGrp="1" noChangeArrowheads="1"/>
          </p:cNvSpPr>
          <p:nvPr>
            <p:ph type="ftr" sz="quarter" idx="10"/>
          </p:nvPr>
        </p:nvSpPr>
        <p:spPr>
          <a:ln/>
        </p:spPr>
        <p:txBody>
          <a:bodyPr/>
          <a:lstStyle>
            <a:lvl1pPr>
              <a:defRPr/>
            </a:lvl1pPr>
          </a:lstStyle>
          <a:p>
            <a:pPr>
              <a:defRPr/>
            </a:pPr>
            <a:r>
              <a:rPr lang="en-US"/>
              <a:t>Andrew Myles, Cisco</a:t>
            </a:r>
          </a:p>
        </p:txBody>
      </p:sp>
      <p:sp>
        <p:nvSpPr>
          <p:cNvPr id="6" name="Rectangle 6"/>
          <p:cNvSpPr>
            <a:spLocks noGrp="1" noChangeArrowheads="1"/>
          </p:cNvSpPr>
          <p:nvPr>
            <p:ph type="sldNum" sz="quarter" idx="11"/>
          </p:nvPr>
        </p:nvSpPr>
        <p:spPr>
          <a:ln/>
        </p:spPr>
        <p:txBody>
          <a:bodyPr/>
          <a:lstStyle>
            <a:lvl1pPr>
              <a:defRPr/>
            </a:lvl1pPr>
          </a:lstStyle>
          <a:p>
            <a:pPr>
              <a:defRPr/>
            </a:pPr>
            <a:r>
              <a:rPr lang="en-US"/>
              <a:t>Slide </a:t>
            </a:r>
            <a:fld id="{FCE5288C-F87B-4810-A6B2-740CE13BD34D}" type="slidenum">
              <a:rPr lang="en-US"/>
              <a:pPr>
                <a:defRPr/>
              </a:pPr>
              <a:t>‹#›</a:t>
            </a:fld>
            <a:endParaRPr lang="en-US"/>
          </a:p>
        </p:txBody>
      </p:sp>
    </p:spTree>
    <p:extLst>
      <p:ext uri="{BB962C8B-B14F-4D97-AF65-F5344CB8AC3E}">
        <p14:creationId xmlns:p14="http://schemas.microsoft.com/office/powerpoint/2010/main" val="139935167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p:txBody>
      </p:sp>
      <p:sp>
        <p:nvSpPr>
          <p:cNvPr id="1029" name="Rectangle 5"/>
          <p:cNvSpPr>
            <a:spLocks noGrp="1" noChangeArrowheads="1"/>
          </p:cNvSpPr>
          <p:nvPr>
            <p:ph type="ftr" sz="quarter" idx="3"/>
          </p:nvPr>
        </p:nvSpPr>
        <p:spPr bwMode="auto">
          <a:xfrm>
            <a:off x="8053388" y="6475413"/>
            <a:ext cx="490537"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latin typeface="+mn-lt"/>
                <a:cs typeface="+mn-cs"/>
              </a:defRPr>
            </a:lvl1pPr>
          </a:lstStyle>
          <a:p>
            <a:pPr>
              <a:defRPr/>
            </a:pPr>
            <a:r>
              <a:rPr lang="en-US"/>
              <a:t>Andrew Myles, Cisco</a:t>
            </a:r>
          </a:p>
        </p:txBody>
      </p:sp>
      <p:sp>
        <p:nvSpPr>
          <p:cNvPr id="1030" name="Rectangle 6"/>
          <p:cNvSpPr>
            <a:spLocks noGrp="1" noChangeArrowheads="1"/>
          </p:cNvSpPr>
          <p:nvPr>
            <p:ph type="sldNum" sz="quarter" idx="4"/>
          </p:nvPr>
        </p:nvSpPr>
        <p:spPr bwMode="auto">
          <a:xfrm>
            <a:off x="4327525" y="6475413"/>
            <a:ext cx="565150"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mn-lt"/>
                <a:cs typeface="+mn-cs"/>
              </a:defRPr>
            </a:lvl1pPr>
          </a:lstStyle>
          <a:p>
            <a:pPr>
              <a:defRPr/>
            </a:pPr>
            <a:r>
              <a:rPr lang="en-US"/>
              <a:t>Slide </a:t>
            </a:r>
            <a:fld id="{A469A3A6-7083-48BA-9D7E-342D6AB96B4F}" type="slidenum">
              <a:rPr lang="en-US"/>
              <a:pPr>
                <a:defRPr/>
              </a:pPr>
              <a:t>‹#›</a:t>
            </a:fld>
            <a:endParaRPr lang="en-US"/>
          </a:p>
        </p:txBody>
      </p:sp>
      <p:sp>
        <p:nvSpPr>
          <p:cNvPr id="2" name="Rectangle 7"/>
          <p:cNvSpPr>
            <a:spLocks noChangeArrowheads="1"/>
          </p:cNvSpPr>
          <p:nvPr/>
        </p:nvSpPr>
        <p:spPr bwMode="auto">
          <a:xfrm>
            <a:off x="5292521" y="363379"/>
            <a:ext cx="3152979"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457200" lvl="4" algn="r" eaLnBrk="0" hangingPunct="0"/>
            <a:r>
              <a:rPr lang="en-US" sz="1600" b="1" dirty="0">
                <a:latin typeface="Arial" pitchFamily="34" charset="0"/>
              </a:rPr>
              <a:t>doc.: IEEE </a:t>
            </a:r>
            <a:r>
              <a:rPr lang="en-US" sz="1600" b="1" dirty="0" smtClean="0">
                <a:latin typeface="Arial" pitchFamily="34" charset="0"/>
              </a:rPr>
              <a:t>802.11-18/0605r5</a:t>
            </a:r>
            <a:endParaRPr lang="en-US" sz="1600" b="1" dirty="0" smtClean="0">
              <a:latin typeface="Arial" pitchFamily="34" charset="0"/>
            </a:endParaRPr>
          </a:p>
        </p:txBody>
      </p:sp>
      <p:sp>
        <p:nvSpPr>
          <p:cNvPr id="1031"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1032" name="Rectangle 9"/>
          <p:cNvSpPr>
            <a:spLocks noChangeArrowheads="1"/>
          </p:cNvSpPr>
          <p:nvPr/>
        </p:nvSpPr>
        <p:spPr bwMode="auto">
          <a:xfrm>
            <a:off x="685800" y="6475413"/>
            <a:ext cx="7842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200" dirty="0">
                <a:latin typeface="Arial" pitchFamily="34" charset="0"/>
              </a:rPr>
              <a:t>Submission</a:t>
            </a:r>
          </a:p>
        </p:txBody>
      </p:sp>
      <p:sp>
        <p:nvSpPr>
          <p:cNvPr id="1033"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1034" name="Rectangle 7"/>
          <p:cNvSpPr>
            <a:spLocks noChangeArrowheads="1"/>
          </p:cNvSpPr>
          <p:nvPr/>
        </p:nvSpPr>
        <p:spPr bwMode="auto">
          <a:xfrm>
            <a:off x="685800" y="380842"/>
            <a:ext cx="912109"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0" lvl="3" eaLnBrk="0" hangingPunct="0"/>
            <a:r>
              <a:rPr lang="en-US" sz="1600" b="1" dirty="0" smtClean="0">
                <a:latin typeface="Arial" pitchFamily="34" charset="0"/>
              </a:rPr>
              <a:t>May 2018</a:t>
            </a:r>
            <a:endParaRPr lang="en-US" sz="1600" b="1" dirty="0">
              <a:latin typeface="Arial" pitchFamily="34"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l" rtl="0" eaLnBrk="0" fontAlgn="base" hangingPunct="0">
        <a:spcBef>
          <a:spcPct val="0"/>
        </a:spcBef>
        <a:spcAft>
          <a:spcPct val="0"/>
        </a:spcAft>
        <a:defRPr sz="2400" b="1">
          <a:solidFill>
            <a:schemeClr val="accent2"/>
          </a:solidFill>
          <a:latin typeface="+mj-lt"/>
          <a:ea typeface="+mj-ea"/>
          <a:cs typeface="+mj-cs"/>
        </a:defRPr>
      </a:lvl1pPr>
      <a:lvl2pPr algn="l" rtl="0" eaLnBrk="0" fontAlgn="base" hangingPunct="0">
        <a:spcBef>
          <a:spcPct val="0"/>
        </a:spcBef>
        <a:spcAft>
          <a:spcPct val="0"/>
        </a:spcAft>
        <a:defRPr sz="2400" b="1">
          <a:solidFill>
            <a:schemeClr val="accent2"/>
          </a:solidFill>
          <a:latin typeface="Arial" charset="0"/>
        </a:defRPr>
      </a:lvl2pPr>
      <a:lvl3pPr algn="l" rtl="0" eaLnBrk="0" fontAlgn="base" hangingPunct="0">
        <a:spcBef>
          <a:spcPct val="0"/>
        </a:spcBef>
        <a:spcAft>
          <a:spcPct val="0"/>
        </a:spcAft>
        <a:defRPr sz="2400" b="1">
          <a:solidFill>
            <a:schemeClr val="accent2"/>
          </a:solidFill>
          <a:latin typeface="Arial" charset="0"/>
        </a:defRPr>
      </a:lvl3pPr>
      <a:lvl4pPr algn="l" rtl="0" eaLnBrk="0" fontAlgn="base" hangingPunct="0">
        <a:spcBef>
          <a:spcPct val="0"/>
        </a:spcBef>
        <a:spcAft>
          <a:spcPct val="0"/>
        </a:spcAft>
        <a:defRPr sz="2400" b="1">
          <a:solidFill>
            <a:schemeClr val="accent2"/>
          </a:solidFill>
          <a:latin typeface="Arial" charset="0"/>
        </a:defRPr>
      </a:lvl4pPr>
      <a:lvl5pPr algn="l" rtl="0" eaLnBrk="0" fontAlgn="base" hangingPunct="0">
        <a:spcBef>
          <a:spcPct val="0"/>
        </a:spcBef>
        <a:spcAft>
          <a:spcPct val="0"/>
        </a:spcAft>
        <a:defRPr sz="2400" b="1">
          <a:solidFill>
            <a:schemeClr val="accent2"/>
          </a:solidFill>
          <a:latin typeface="Arial" charset="0"/>
        </a:defRPr>
      </a:lvl5pPr>
      <a:lvl6pPr marL="457200" algn="l" rtl="0" eaLnBrk="0" fontAlgn="base" hangingPunct="0">
        <a:spcBef>
          <a:spcPct val="0"/>
        </a:spcBef>
        <a:spcAft>
          <a:spcPct val="0"/>
        </a:spcAft>
        <a:defRPr sz="2400" b="1">
          <a:solidFill>
            <a:schemeClr val="accent2"/>
          </a:solidFill>
          <a:latin typeface="Arial" charset="0"/>
        </a:defRPr>
      </a:lvl6pPr>
      <a:lvl7pPr marL="914400" algn="l" rtl="0" eaLnBrk="0" fontAlgn="base" hangingPunct="0">
        <a:spcBef>
          <a:spcPct val="0"/>
        </a:spcBef>
        <a:spcAft>
          <a:spcPct val="0"/>
        </a:spcAft>
        <a:defRPr sz="2400" b="1">
          <a:solidFill>
            <a:schemeClr val="accent2"/>
          </a:solidFill>
          <a:latin typeface="Arial" charset="0"/>
        </a:defRPr>
      </a:lvl7pPr>
      <a:lvl8pPr marL="1371600" algn="l" rtl="0" eaLnBrk="0" fontAlgn="base" hangingPunct="0">
        <a:spcBef>
          <a:spcPct val="0"/>
        </a:spcBef>
        <a:spcAft>
          <a:spcPct val="0"/>
        </a:spcAft>
        <a:defRPr sz="2400" b="1">
          <a:solidFill>
            <a:schemeClr val="accent2"/>
          </a:solidFill>
          <a:latin typeface="Arial" charset="0"/>
        </a:defRPr>
      </a:lvl8pPr>
      <a:lvl9pPr marL="1828800" algn="l" rtl="0" eaLnBrk="0" fontAlgn="base" hangingPunct="0">
        <a:spcBef>
          <a:spcPct val="0"/>
        </a:spcBef>
        <a:spcAft>
          <a:spcPct val="0"/>
        </a:spcAft>
        <a:defRPr sz="2400" b="1">
          <a:solidFill>
            <a:schemeClr val="accent2"/>
          </a:solidFill>
          <a:latin typeface="Arial" charset="0"/>
        </a:defRPr>
      </a:lvl9pPr>
    </p:titleStyle>
    <p:bodyStyle>
      <a:lvl1pPr marL="342900" indent="-342900" algn="l" rtl="0" eaLnBrk="0" fontAlgn="base" hangingPunct="0">
        <a:spcBef>
          <a:spcPct val="50000"/>
        </a:spcBef>
        <a:spcAft>
          <a:spcPct val="0"/>
        </a:spcAft>
        <a:defRPr b="1">
          <a:solidFill>
            <a:schemeClr val="tx1"/>
          </a:solidFill>
          <a:latin typeface="+mn-lt"/>
          <a:ea typeface="+mn-ea"/>
          <a:cs typeface="+mn-cs"/>
        </a:defRPr>
      </a:lvl1pPr>
      <a:lvl2pPr marL="182563" indent="-180975" algn="l" rtl="0" eaLnBrk="0" fontAlgn="base" hangingPunct="0">
        <a:spcBef>
          <a:spcPct val="50000"/>
        </a:spcBef>
        <a:spcAft>
          <a:spcPct val="0"/>
        </a:spcAft>
        <a:buChar char="•"/>
        <a:defRPr>
          <a:solidFill>
            <a:schemeClr val="tx1"/>
          </a:solidFill>
          <a:latin typeface="+mn-lt"/>
        </a:defRPr>
      </a:lvl2pPr>
      <a:lvl3pPr marL="365125" indent="-180975" algn="l" rtl="0" eaLnBrk="0" fontAlgn="base" hangingPunct="0">
        <a:spcBef>
          <a:spcPct val="25000"/>
        </a:spcBef>
        <a:spcAft>
          <a:spcPct val="0"/>
        </a:spcAft>
        <a:buFont typeface="Arial" pitchFamily="34" charset="0"/>
        <a:buChar char="–"/>
        <a:defRPr sz="1600">
          <a:solidFill>
            <a:schemeClr val="tx1"/>
          </a:solidFill>
          <a:latin typeface="+mn-lt"/>
        </a:defRPr>
      </a:lvl3pPr>
      <a:lvl4pPr marL="711200" indent="-344488" algn="l" rtl="0" eaLnBrk="0" fontAlgn="base" hangingPunct="0">
        <a:spcBef>
          <a:spcPct val="10000"/>
        </a:spcBef>
        <a:spcAft>
          <a:spcPct val="0"/>
        </a:spcAft>
        <a:buFont typeface="Times New Roman" pitchFamily="18" charset="0"/>
        <a:buChar char="—"/>
        <a:defRPr sz="1400">
          <a:solidFill>
            <a:schemeClr val="tx1"/>
          </a:solidFill>
          <a:latin typeface="+mn-lt"/>
        </a:defRPr>
      </a:lvl4pPr>
      <a:lvl5pPr marL="969963" indent="-165100" algn="l" rtl="0" eaLnBrk="0" fontAlgn="base" hangingPunct="0">
        <a:spcBef>
          <a:spcPct val="20000"/>
        </a:spcBef>
        <a:spcAft>
          <a:spcPct val="0"/>
        </a:spcAft>
        <a:buChar char="•"/>
        <a:defRPr sz="1600">
          <a:solidFill>
            <a:schemeClr val="tx1"/>
          </a:solidFill>
          <a:latin typeface="+mn-lt"/>
        </a:defRPr>
      </a:lvl5pPr>
      <a:lvl6pPr marL="1427163" indent="-165100" algn="l" rtl="0" eaLnBrk="0" fontAlgn="base" hangingPunct="0">
        <a:spcBef>
          <a:spcPct val="20000"/>
        </a:spcBef>
        <a:spcAft>
          <a:spcPct val="0"/>
        </a:spcAft>
        <a:buChar char="•"/>
        <a:defRPr sz="1600">
          <a:solidFill>
            <a:schemeClr val="tx1"/>
          </a:solidFill>
          <a:latin typeface="+mn-lt"/>
        </a:defRPr>
      </a:lvl6pPr>
      <a:lvl7pPr marL="1884363" indent="-165100" algn="l" rtl="0" eaLnBrk="0" fontAlgn="base" hangingPunct="0">
        <a:spcBef>
          <a:spcPct val="20000"/>
        </a:spcBef>
        <a:spcAft>
          <a:spcPct val="0"/>
        </a:spcAft>
        <a:buChar char="•"/>
        <a:defRPr sz="1600">
          <a:solidFill>
            <a:schemeClr val="tx1"/>
          </a:solidFill>
          <a:latin typeface="+mn-lt"/>
        </a:defRPr>
      </a:lvl7pPr>
      <a:lvl8pPr marL="2341563" indent="-165100" algn="l" rtl="0" eaLnBrk="0" fontAlgn="base" hangingPunct="0">
        <a:spcBef>
          <a:spcPct val="20000"/>
        </a:spcBef>
        <a:spcAft>
          <a:spcPct val="0"/>
        </a:spcAft>
        <a:buChar char="•"/>
        <a:defRPr sz="1600">
          <a:solidFill>
            <a:schemeClr val="tx1"/>
          </a:solidFill>
          <a:latin typeface="+mn-lt"/>
        </a:defRPr>
      </a:lvl8pPr>
      <a:lvl9pPr marL="2798763" indent="-1651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1.xml.rels><?xml version="1.0" encoding="UTF-8" standalone="yes"?>
<Relationships xmlns="http://schemas.openxmlformats.org/package/2006/relationships"><Relationship Id="rId2" Type="http://schemas.openxmlformats.org/officeDocument/2006/relationships/hyperlink" Target="https://mentor.ieee.org/802.21/dcn/18/21-18-0023-00-0000-response-to-iso-iec-jtc1-sc6-comments-on-ieee-802-21-1-fdis-ballot.docx" TargetMode="External"/><Relationship Id="rId1" Type="http://schemas.openxmlformats.org/officeDocument/2006/relationships/slideLayout" Target="../slideLayouts/slideLayout1.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7.xml.rels><?xml version="1.0" encoding="UTF-8" standalone="yes"?>
<Relationships xmlns="http://schemas.openxmlformats.org/package/2006/relationships"><Relationship Id="rId2" Type="http://schemas.openxmlformats.org/officeDocument/2006/relationships/hyperlink" Target="https://mentor.ieee.org/802.11/dcn/18/11-18-0576-04-0jtc-ls-to-sc6-in-relation-to-out-of-date-standards-and-reports.docx" TargetMode="External"/><Relationship Id="rId1" Type="http://schemas.openxmlformats.org/officeDocument/2006/relationships/slideLayout" Target="../slideLayouts/slideLayout1.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image" Target="../media/image2.wmf"/></Relationships>
</file>

<file path=ppt/slides/_rels/slide120.xml.rels><?xml version="1.0" encoding="UTF-8" standalone="yes"?>
<Relationships xmlns="http://schemas.openxmlformats.org/package/2006/relationships"><Relationship Id="rId2" Type="http://schemas.openxmlformats.org/officeDocument/2006/relationships/hyperlink" Target="https://onedrive.live.com/?authkey=!AGeIAJGZVd2ZMNc&amp;id=452350328A8F778B!715274&amp;cid=452350328A8F778B" TargetMode="External"/><Relationship Id="rId1" Type="http://schemas.openxmlformats.org/officeDocument/2006/relationships/slideLayout" Target="../slideLayouts/slideLayout1.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2.xml.rels><?xml version="1.0" encoding="UTF-8" standalone="yes"?>
<Relationships xmlns="http://schemas.openxmlformats.org/package/2006/relationships"><Relationship Id="rId2" Type="http://schemas.openxmlformats.org/officeDocument/2006/relationships/hyperlink" Target="https://onedrive.live.com/view.aspx?cid=452350328a8f778b&amp;page=view&amp;resid=452350328A8F778B!722010&amp;parId=452350328A8F778B!715274&amp;authkey=!AGeIAJGZVd2ZMNc&amp;app=Word" TargetMode="External"/><Relationship Id="rId1" Type="http://schemas.openxmlformats.org/officeDocument/2006/relationships/slideLayout" Target="../slideLayouts/slideLayout1.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8.xml.rels><?xml version="1.0" encoding="UTF-8" standalone="yes"?>
<Relationships xmlns="http://schemas.openxmlformats.org/package/2006/relationships"><Relationship Id="rId2" Type="http://schemas.openxmlformats.org/officeDocument/2006/relationships/hyperlink" Target="mailto:jmessenger@advaoptical.com" TargetMode="External"/><Relationship Id="rId1" Type="http://schemas.openxmlformats.org/officeDocument/2006/relationships/slideLayout" Target="../slideLayouts/slideLayout1.xml"/></Relationships>
</file>

<file path=ppt/slides/_rels/slide129.xml.rels><?xml version="1.0" encoding="UTF-8" standalone="yes"?>
<Relationships xmlns="http://schemas.openxmlformats.org/package/2006/relationships"><Relationship Id="rId3" Type="http://schemas.openxmlformats.org/officeDocument/2006/relationships/hyperlink" Target="mailto:dorothy.stanley@hpe.com" TargetMode="External"/><Relationship Id="rId2" Type="http://schemas.openxmlformats.org/officeDocument/2006/relationships/hyperlink" Target="mailto:karen@randall-consulting.com" TargetMode="External"/><Relationship Id="rId1" Type="http://schemas.openxmlformats.org/officeDocument/2006/relationships/slideLayout" Target="../slideLayouts/slideLayout1.xml"/><Relationship Id="rId6" Type="http://schemas.openxmlformats.org/officeDocument/2006/relationships/hyperlink" Target="mailto:holee@etri.re.kr" TargetMode="External"/><Relationship Id="rId5" Type="http://schemas.openxmlformats.org/officeDocument/2006/relationships/hyperlink" Target="mailto:dlaw@hpe.com" TargetMode="External"/><Relationship Id="rId4" Type="http://schemas.openxmlformats.org/officeDocument/2006/relationships/hyperlink" Target="mailto:peter@akayla.com"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3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3.xml.rels><?xml version="1.0" encoding="UTF-8" standalone="yes"?>
<Relationships xmlns="http://schemas.openxmlformats.org/package/2006/relationships"><Relationship Id="rId2" Type="http://schemas.openxmlformats.org/officeDocument/2006/relationships/hyperlink" Target="https://mentor.ieee.org/802.11/dcn/15/11-15-1287-01-0jtc-ieee-802-process-for-interactions-with-iso-iec-jtc-1-sc-6-7.pptx" TargetMode="External"/><Relationship Id="rId1" Type="http://schemas.openxmlformats.org/officeDocument/2006/relationships/slideLayout" Target="../slideLayouts/slideLayout1.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5.xml.rels><?xml version="1.0" encoding="UTF-8" standalone="yes"?>
<Relationships xmlns="http://schemas.openxmlformats.org/package/2006/relationships"><Relationship Id="rId2" Type="http://schemas.openxmlformats.org/officeDocument/2006/relationships/hyperlink" Target="https://mentor.ieee.org/802.11/dcn/13/11-13-0123-05-000m-iso-jtc1-sc6-8802-11-2012-comments.xls" TargetMode="External"/><Relationship Id="rId1" Type="http://schemas.openxmlformats.org/officeDocument/2006/relationships/slideLayout" Target="../slideLayouts/slideLayout1.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8.xml.rels><?xml version="1.0" encoding="UTF-8" standalone="yes"?>
<Relationships xmlns="http://schemas.openxmlformats.org/package/2006/relationships"><Relationship Id="rId2" Type="http://schemas.openxmlformats.org/officeDocument/2006/relationships/hyperlink" Target="http://ieee802.org/1/files/public/docs2014/liaison-ieee802response-ABFDIScmts-0314-V01.pptx" TargetMode="External"/><Relationship Id="rId1" Type="http://schemas.openxmlformats.org/officeDocument/2006/relationships/slideLayout" Target="../slideLayouts/slideLayout1.xml"/></Relationships>
</file>

<file path=ppt/slides/_rels/slide139.xml.rels><?xml version="1.0" encoding="UTF-8" standalone="yes"?>
<Relationships xmlns="http://schemas.openxmlformats.org/package/2006/relationships"><Relationship Id="rId2" Type="http://schemas.openxmlformats.org/officeDocument/2006/relationships/hyperlink" Target="http://ieee802.org/1/files/public/docs2014/liaison-ieee802response-ARFDIScmts-0314-V01.pptx" TargetMode="Externa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hyperlink" Target="https://ieee-sa.imeetcentral.com/802psdo/" TargetMode="External"/><Relationship Id="rId1" Type="http://schemas.openxmlformats.org/officeDocument/2006/relationships/slideLayout" Target="../slideLayouts/slideLayout1.xml"/></Relationships>
</file>

<file path=ppt/slides/_rels/slide140.xml.rels><?xml version="1.0" encoding="UTF-8" standalone="yes"?>
<Relationships xmlns="http://schemas.openxmlformats.org/package/2006/relationships"><Relationship Id="rId2" Type="http://schemas.openxmlformats.org/officeDocument/2006/relationships/hyperlink" Target="http://ieee802.org/1/files/public/docs2014/liaison-ieee802response-ASFDIScmts-0314-V01.pptx" TargetMode="External"/><Relationship Id="rId1" Type="http://schemas.openxmlformats.org/officeDocument/2006/relationships/slideLayout" Target="../slideLayouts/slideLayout1.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4.xml.rels><?xml version="1.0" encoding="UTF-8" standalone="yes"?>
<Relationships xmlns="http://schemas.openxmlformats.org/package/2006/relationships"><Relationship Id="rId2" Type="http://schemas.openxmlformats.org/officeDocument/2006/relationships/hyperlink" Target="https://mentor.ieee.org/802.11/dcn/14/11-14-0552-00-0jtc-responses-on-802-11aa-ad-ae.pptx" TargetMode="External"/><Relationship Id="rId1" Type="http://schemas.openxmlformats.org/officeDocument/2006/relationships/slideLayout" Target="../slideLayouts/slideLayout1.xml"/></Relationships>
</file>

<file path=ppt/slides/_rels/slide145.xml.rels><?xml version="1.0" encoding="UTF-8" standalone="yes"?>
<Relationships xmlns="http://schemas.openxmlformats.org/package/2006/relationships"><Relationship Id="rId2" Type="http://schemas.openxmlformats.org/officeDocument/2006/relationships/hyperlink" Target="https://mentor.ieee.org/802.11/dcn/14/11-14-0552-00-0jtc-responses-on-802-11aa-ad-ae.pptx" TargetMode="External"/><Relationship Id="rId1" Type="http://schemas.openxmlformats.org/officeDocument/2006/relationships/slideLayout" Target="../slideLayouts/slideLayout1.xml"/></Relationships>
</file>

<file path=ppt/slides/_rels/slide146.xml.rels><?xml version="1.0" encoding="UTF-8" standalone="yes"?>
<Relationships xmlns="http://schemas.openxmlformats.org/package/2006/relationships"><Relationship Id="rId2" Type="http://schemas.openxmlformats.org/officeDocument/2006/relationships/hyperlink" Target="https://mentor.ieee.org/802.11/dcn/14/11-14-0552-00-0jtc-responses-on-802-11aa-ad-ae.pptx" TargetMode="External"/><Relationship Id="rId1" Type="http://schemas.openxmlformats.org/officeDocument/2006/relationships/slideLayout" Target="../slideLayouts/slideLayout1.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8.xml.rels><?xml version="1.0" encoding="UTF-8" standalone="yes"?>
<Relationships xmlns="http://schemas.openxmlformats.org/package/2006/relationships"><Relationship Id="rId2" Type="http://schemas.openxmlformats.org/officeDocument/2006/relationships/hyperlink" Target="http://ieee802.org/1/files/public/docs2014/liaison-ieee802response-AEbnFDISScmts-0314.pptx" TargetMode="External"/><Relationship Id="rId1" Type="http://schemas.openxmlformats.org/officeDocument/2006/relationships/slideLayout" Target="../slideLayouts/slideLayout1.xml"/></Relationships>
</file>

<file path=ppt/slides/_rels/slide149.xml.rels><?xml version="1.0" encoding="UTF-8" standalone="yes"?>
<Relationships xmlns="http://schemas.openxmlformats.org/package/2006/relationships"><Relationship Id="rId2" Type="http://schemas.openxmlformats.org/officeDocument/2006/relationships/hyperlink" Target="http://ieee802.org/1/files/public/docs2014/liaison-ieee802response-AEbwFDISScmts-0314.pptx" TargetMode="Externa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1.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1.xml"/><Relationship Id="rId1" Type="http://schemas.openxmlformats.org/officeDocument/2006/relationships/vmlDrawing" Target="../drawings/vmlDrawing2.vml"/><Relationship Id="rId4" Type="http://schemas.openxmlformats.org/officeDocument/2006/relationships/image" Target="../media/image3.wmf"/></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4.xml.rels><?xml version="1.0" encoding="UTF-8" standalone="yes"?>
<Relationships xmlns="http://schemas.openxmlformats.org/package/2006/relationships"><Relationship Id="rId2" Type="http://schemas.openxmlformats.org/officeDocument/2006/relationships/hyperlink" Target="https://www.iso.org/standard/68839.html" TargetMode="External"/><Relationship Id="rId1" Type="http://schemas.openxmlformats.org/officeDocument/2006/relationships/slideLayout" Target="../slideLayouts/slideLayout1.xml"/></Relationships>
</file>

<file path=ppt/slides/_rels/slide155.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1.xml"/><Relationship Id="rId1" Type="http://schemas.openxmlformats.org/officeDocument/2006/relationships/vmlDrawing" Target="../drawings/vmlDrawing3.vml"/><Relationship Id="rId4" Type="http://schemas.openxmlformats.org/officeDocument/2006/relationships/image" Target="../media/image4.wmf"/></Relationships>
</file>

<file path=ppt/slides/_rels/slide15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2.xml.rels><?xml version="1.0" encoding="UTF-8" standalone="yes"?>
<Relationships xmlns="http://schemas.openxmlformats.org/package/2006/relationships"><Relationship Id="rId2" Type="http://schemas.openxmlformats.org/officeDocument/2006/relationships/hyperlink" Target="https://mentor.ieee.org/802.15/dcn/16/15-16-0768-01-0000-response-to-iso-iec-jtc-1-sc-6-60-day-ballot.pdf" TargetMode="Externa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2" Type="http://schemas.openxmlformats.org/officeDocument/2006/relationships/hyperlink" Target="https://mentor.ieee.org/802.11/dcn/18/11-18-0691-00-000m-resolution-of-china-nb-fdis-comments.docx" TargetMode="External"/><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2" Type="http://schemas.openxmlformats.org/officeDocument/2006/relationships/hyperlink" Target="https://mentor.ieee.org/802.11/dcn/18/11-18-0691-00-000m-resolution-of-china-nb-fdis-comments.docx" TargetMode="External"/><Relationship Id="rId1" Type="http://schemas.openxmlformats.org/officeDocument/2006/relationships/slideLayout" Target="../slideLayouts/slideLayout1.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hyperlink" Target="https://mentor.ieee.org/802.11/dcn/18/11-18-0691-00-000m-resolution-of-china-nb-fdis-comments.docx" TargetMode="External"/><Relationship Id="rId1" Type="http://schemas.openxmlformats.org/officeDocument/2006/relationships/slideLayout" Target="../slideLayouts/slideLayout1.xml"/></Relationships>
</file>

<file path=ppt/slides/_rels/slide61.xml.rels><?xml version="1.0" encoding="UTF-8" standalone="yes"?>
<Relationships xmlns="http://schemas.openxmlformats.org/package/2006/relationships"><Relationship Id="rId2" Type="http://schemas.openxmlformats.org/officeDocument/2006/relationships/hyperlink" Target="https://mentor.ieee.org/802.11/dcn/18/11-18-0691-00-000m-resolution-of-china-nb-fdis-comments.docx" TargetMode="External"/><Relationship Id="rId1" Type="http://schemas.openxmlformats.org/officeDocument/2006/relationships/slideLayout" Target="../slideLayouts/slideLayout1.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3.xml.rels><?xml version="1.0" encoding="UTF-8" standalone="yes"?>
<Relationships xmlns="http://schemas.openxmlformats.org/package/2006/relationships"><Relationship Id="rId2" Type="http://schemas.openxmlformats.org/officeDocument/2006/relationships/hyperlink" Target="https://mentor.ieee.org/802.11/dcn/18/11-18-0691-00-000m-resolution-of-china-nb-fdis-comments.docx" TargetMode="External"/><Relationship Id="rId1" Type="http://schemas.openxmlformats.org/officeDocument/2006/relationships/slideLayout" Target="../slideLayouts/slideLayout1.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5.xml.rels><?xml version="1.0" encoding="UTF-8" standalone="yes"?>
<Relationships xmlns="http://schemas.openxmlformats.org/package/2006/relationships"><Relationship Id="rId2" Type="http://schemas.openxmlformats.org/officeDocument/2006/relationships/hyperlink" Target="https://mentor.ieee.org/802.11/dcn/18/11-18-0691-00-000m-resolution-of-china-nb-fdis-comments.docx" TargetMode="External"/><Relationship Id="rId1" Type="http://schemas.openxmlformats.org/officeDocument/2006/relationships/slideLayout" Target="../slideLayouts/slideLayout1.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7.xml.rels><?xml version="1.0" encoding="UTF-8" standalone="yes"?>
<Relationships xmlns="http://schemas.openxmlformats.org/package/2006/relationships"><Relationship Id="rId2" Type="http://schemas.openxmlformats.org/officeDocument/2006/relationships/hyperlink" Target="https://mentor.ieee.org/802.11/dcn/18/11-18-0691-00-000m-resolution-of-china-nb-fdis-comments.docx" TargetMode="External"/><Relationship Id="rId1" Type="http://schemas.openxmlformats.org/officeDocument/2006/relationships/slideLayout" Target="../slideLayouts/slideLayout1.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9.xml.rels><?xml version="1.0" encoding="UTF-8" standalone="yes"?>
<Relationships xmlns="http://schemas.openxmlformats.org/package/2006/relationships"><Relationship Id="rId2" Type="http://schemas.openxmlformats.org/officeDocument/2006/relationships/hyperlink" Target="https://mentor.ieee.org/802.11/dcn/18/11-18-0691-00-000m-resolution-of-china-nb-fdis-comments.docx"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1.xml.rels><?xml version="1.0" encoding="UTF-8" standalone="yes"?>
<Relationships xmlns="http://schemas.openxmlformats.org/package/2006/relationships"><Relationship Id="rId2" Type="http://schemas.openxmlformats.org/officeDocument/2006/relationships/hyperlink" Target="https://mentor.ieee.org/802.11/dcn/18/11-18-0691-00-000m-resolution-of-china-nb-fdis-comments.docx" TargetMode="External"/><Relationship Id="rId1" Type="http://schemas.openxmlformats.org/officeDocument/2006/relationships/slideLayout" Target="../slideLayouts/slideLayout1.xml"/></Relationships>
</file>

<file path=ppt/slides/_rels/slide72.xml.rels><?xml version="1.0" encoding="UTF-8" standalone="yes"?>
<Relationships xmlns="http://schemas.openxmlformats.org/package/2006/relationships"><Relationship Id="rId2" Type="http://schemas.openxmlformats.org/officeDocument/2006/relationships/hyperlink" Target="https://mentor.ieee.org/802.11/dcn/18/11-18-0691-00-000m-resolution-of-china-nb-fdis-comments.docx" TargetMode="External"/><Relationship Id="rId1" Type="http://schemas.openxmlformats.org/officeDocument/2006/relationships/slideLayout" Target="../slideLayouts/slideLayout1.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4.xml.rels><?xml version="1.0" encoding="UTF-8" standalone="yes"?>
<Relationships xmlns="http://schemas.openxmlformats.org/package/2006/relationships"><Relationship Id="rId2" Type="http://schemas.openxmlformats.org/officeDocument/2006/relationships/hyperlink" Target="https://mentor.ieee.org/802.11/dcn/18/11-18-0691-00-000m-resolution-of-china-nb-fdis-comments.docx" TargetMode="External"/><Relationship Id="rId1" Type="http://schemas.openxmlformats.org/officeDocument/2006/relationships/slideLayout" Target="../slideLayouts/slideLayout1.xml"/></Relationships>
</file>

<file path=ppt/slides/_rels/slide75.xml.rels><?xml version="1.0" encoding="UTF-8" standalone="yes"?>
<Relationships xmlns="http://schemas.openxmlformats.org/package/2006/relationships"><Relationship Id="rId2" Type="http://schemas.openxmlformats.org/officeDocument/2006/relationships/hyperlink" Target="https://papers.mathyvanhoef.com/ccs2017.pdf" TargetMode="External"/><Relationship Id="rId1" Type="http://schemas.openxmlformats.org/officeDocument/2006/relationships/slideLayout" Target="../slideLayouts/slideLayout1.xml"/></Relationships>
</file>

<file path=ppt/slides/_rels/slide76.xml.rels><?xml version="1.0" encoding="UTF-8" standalone="yes"?>
<Relationships xmlns="http://schemas.openxmlformats.org/package/2006/relationships"><Relationship Id="rId2" Type="http://schemas.openxmlformats.org/officeDocument/2006/relationships/hyperlink" Target="https://mentor.ieee.org/802.11/dcn/18/11-18-0691-00-000m-resolution-of-china-nb-fdis-comments.docx" TargetMode="External"/><Relationship Id="rId1" Type="http://schemas.openxmlformats.org/officeDocument/2006/relationships/slideLayout" Target="../slideLayouts/slideLayout1.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8.xml.rels><?xml version="1.0" encoding="UTF-8" standalone="yes"?>
<Relationships xmlns="http://schemas.openxmlformats.org/package/2006/relationships"><Relationship Id="rId2" Type="http://schemas.openxmlformats.org/officeDocument/2006/relationships/hyperlink" Target="https://mentor.ieee.org/802.11/dcn/18/11-18-0691-00-000m-resolution-of-china-nb-fdis-comments.docx" TargetMode="External"/><Relationship Id="rId1" Type="http://schemas.openxmlformats.org/officeDocument/2006/relationships/slideLayout" Target="../slideLayouts/slideLayout1.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0.xml.rels><?xml version="1.0" encoding="UTF-8" standalone="yes"?>
<Relationships xmlns="http://schemas.openxmlformats.org/package/2006/relationships"><Relationship Id="rId2" Type="http://schemas.openxmlformats.org/officeDocument/2006/relationships/hyperlink" Target="https://mentor.ieee.org/802.11/dcn/17/11-17-0612-01-0jtc-resolution-of-comments-from-n16608.docx" TargetMode="External"/><Relationship Id="rId1" Type="http://schemas.openxmlformats.org/officeDocument/2006/relationships/slideLayout" Target="../slideLayouts/slideLayout1.xml"/></Relationships>
</file>

<file path=ppt/slides/_rels/slide81.xml.rels><?xml version="1.0" encoding="UTF-8" standalone="yes"?>
<Relationships xmlns="http://schemas.openxmlformats.org/package/2006/relationships"><Relationship Id="rId2" Type="http://schemas.openxmlformats.org/officeDocument/2006/relationships/hyperlink" Target="https://mentor.ieee.org/802.11/dcn/17/11-17-1398-00-0jtc-china-comment-on-11ai-errata.docx" TargetMode="External"/><Relationship Id="rId1" Type="http://schemas.openxmlformats.org/officeDocument/2006/relationships/slideLayout" Target="../slideLayouts/slideLayout1.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mentor.ieee.org/802.11/dcn/18/11-18-0606-00-0jtc-minutes-of-chicago-meeting-in-mar-2018.docx"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4"/>
          <p:cNvSpPr>
            <a:spLocks noGrp="1"/>
          </p:cNvSpPr>
          <p:nvPr>
            <p:ph type="ftr" sz="quarter" idx="10"/>
          </p:nvPr>
        </p:nvSpPr>
        <p:spPr/>
        <p:txBody>
          <a:bodyPr/>
          <a:lstStyle/>
          <a:p>
            <a:pPr>
              <a:defRPr/>
            </a:pPr>
            <a:r>
              <a:rPr lang="en-US" dirty="0" smtClean="0"/>
              <a:t>Andrew Myles, Cisco</a:t>
            </a:r>
            <a:endParaRPr lang="en-US" dirty="0"/>
          </a:p>
        </p:txBody>
      </p:sp>
      <p:sp>
        <p:nvSpPr>
          <p:cNvPr id="8" name="Slide Number Placeholder 5"/>
          <p:cNvSpPr>
            <a:spLocks noGrp="1"/>
          </p:cNvSpPr>
          <p:nvPr>
            <p:ph type="sldNum" sz="quarter" idx="11"/>
          </p:nvPr>
        </p:nvSpPr>
        <p:spPr/>
        <p:txBody>
          <a:bodyPr/>
          <a:lstStyle/>
          <a:p>
            <a:pPr>
              <a:defRPr/>
            </a:pPr>
            <a:r>
              <a:rPr lang="en-US" dirty="0" smtClean="0"/>
              <a:t>Slide </a:t>
            </a:r>
            <a:fld id="{C81347C9-C12F-43D2-B3D1-D523E0829A79}" type="slidenum">
              <a:rPr lang="en-US" smtClean="0"/>
              <a:pPr>
                <a:defRPr/>
              </a:pPr>
              <a:t>1</a:t>
            </a:fld>
            <a:endParaRPr lang="en-US" dirty="0"/>
          </a:p>
        </p:txBody>
      </p:sp>
      <p:sp>
        <p:nvSpPr>
          <p:cNvPr id="1029" name="Rectangle 2"/>
          <p:cNvSpPr>
            <a:spLocks noGrp="1" noChangeArrowheads="1"/>
          </p:cNvSpPr>
          <p:nvPr>
            <p:ph type="title"/>
          </p:nvPr>
        </p:nvSpPr>
        <p:spPr/>
        <p:txBody>
          <a:bodyPr anchor="ctr"/>
          <a:lstStyle/>
          <a:p>
            <a:pPr algn="ctr">
              <a:defRPr/>
            </a:pPr>
            <a:r>
              <a:rPr lang="en-US" dirty="0" smtClean="0">
                <a:solidFill>
                  <a:schemeClr val="accent2">
                    <a:lumMod val="75000"/>
                  </a:schemeClr>
                </a:solidFill>
              </a:rPr>
              <a:t>IEEE 802 JTC1 Standing Committee</a:t>
            </a:r>
            <a:br>
              <a:rPr lang="en-US" dirty="0" smtClean="0">
                <a:solidFill>
                  <a:schemeClr val="accent2">
                    <a:lumMod val="75000"/>
                  </a:schemeClr>
                </a:solidFill>
              </a:rPr>
            </a:br>
            <a:r>
              <a:rPr lang="en-US" dirty="0" smtClean="0">
                <a:solidFill>
                  <a:schemeClr val="accent2">
                    <a:lumMod val="75000"/>
                  </a:schemeClr>
                </a:solidFill>
              </a:rPr>
              <a:t>May 2018 agenda </a:t>
            </a:r>
            <a:r>
              <a:rPr lang="en-US" dirty="0">
                <a:solidFill>
                  <a:schemeClr val="accent2">
                    <a:lumMod val="75000"/>
                  </a:schemeClr>
                </a:solidFill>
              </a:rPr>
              <a:t>for </a:t>
            </a:r>
            <a:r>
              <a:rPr lang="en-US" dirty="0" smtClean="0">
                <a:solidFill>
                  <a:schemeClr val="accent2">
                    <a:lumMod val="75000"/>
                  </a:schemeClr>
                </a:solidFill>
              </a:rPr>
              <a:t>Warsaw</a:t>
            </a:r>
          </a:p>
        </p:txBody>
      </p:sp>
      <p:sp>
        <p:nvSpPr>
          <p:cNvPr id="1030" name="Rectangle 6"/>
          <p:cNvSpPr>
            <a:spLocks noGrp="1" noChangeArrowheads="1"/>
          </p:cNvSpPr>
          <p:nvPr>
            <p:ph type="body" idx="1"/>
          </p:nvPr>
        </p:nvSpPr>
        <p:spPr>
          <a:xfrm>
            <a:off x="685800" y="2330450"/>
            <a:ext cx="7772400" cy="381000"/>
          </a:xfrm>
        </p:spPr>
        <p:txBody>
          <a:bodyPr/>
          <a:lstStyle/>
          <a:p>
            <a:pPr marL="0" indent="0" algn="ctr">
              <a:defRPr/>
            </a:pPr>
            <a:r>
              <a:rPr lang="en-US" b="0" dirty="0" smtClean="0">
                <a:solidFill>
                  <a:schemeClr val="accent2">
                    <a:lumMod val="50000"/>
                  </a:schemeClr>
                </a:solidFill>
              </a:rPr>
              <a:t>8 May 2018</a:t>
            </a:r>
            <a:endParaRPr lang="en-US" b="0" dirty="0" smtClean="0">
              <a:solidFill>
                <a:schemeClr val="accent2">
                  <a:lumMod val="50000"/>
                </a:schemeClr>
              </a:solidFill>
            </a:endParaRPr>
          </a:p>
        </p:txBody>
      </p:sp>
      <p:sp>
        <p:nvSpPr>
          <p:cNvPr id="2054" name="Rectangle 12"/>
          <p:cNvSpPr>
            <a:spLocks noChangeArrowheads="1"/>
          </p:cNvSpPr>
          <p:nvPr/>
        </p:nvSpPr>
        <p:spPr bwMode="auto">
          <a:xfrm>
            <a:off x="533400" y="274637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pPr eaLnBrk="0" hangingPunct="0">
              <a:spcBef>
                <a:spcPct val="50000"/>
              </a:spcBef>
            </a:pPr>
            <a:r>
              <a:rPr lang="en-US" sz="1600" b="1" dirty="0">
                <a:latin typeface="Arial" pitchFamily="34" charset="0"/>
              </a:rPr>
              <a:t>Authors:</a:t>
            </a:r>
            <a:endParaRPr lang="en-US" sz="1600" dirty="0">
              <a:latin typeface="Arial" pitchFamily="34" charset="0"/>
            </a:endParaRPr>
          </a:p>
        </p:txBody>
      </p:sp>
      <p:graphicFrame>
        <p:nvGraphicFramePr>
          <p:cNvPr id="2" name="Table 1"/>
          <p:cNvGraphicFramePr>
            <a:graphicFrameLocks noGrp="1"/>
          </p:cNvGraphicFramePr>
          <p:nvPr>
            <p:extLst>
              <p:ext uri="{D42A27DB-BD31-4B8C-83A1-F6EECF244321}">
                <p14:modId xmlns:p14="http://schemas.microsoft.com/office/powerpoint/2010/main" val="2694100171"/>
              </p:ext>
            </p:extLst>
          </p:nvPr>
        </p:nvGraphicFramePr>
        <p:xfrm>
          <a:off x="685800" y="3429000"/>
          <a:ext cx="7696200" cy="1112046"/>
        </p:xfrm>
        <a:graphic>
          <a:graphicData uri="http://schemas.openxmlformats.org/drawingml/2006/table">
            <a:tbl>
              <a:tblPr firstRow="1" bandRow="1">
                <a:tableStyleId>{21E4AEA4-8DFA-4A89-87EB-49C32662AFE0}</a:tableStyleId>
              </a:tblPr>
              <a:tblGrid>
                <a:gridCol w="1924050">
                  <a:extLst>
                    <a:ext uri="{9D8B030D-6E8A-4147-A177-3AD203B41FA5}">
                      <a16:colId xmlns:a16="http://schemas.microsoft.com/office/drawing/2014/main" val="20000"/>
                    </a:ext>
                  </a:extLst>
                </a:gridCol>
                <a:gridCol w="1924050">
                  <a:extLst>
                    <a:ext uri="{9D8B030D-6E8A-4147-A177-3AD203B41FA5}">
                      <a16:colId xmlns:a16="http://schemas.microsoft.com/office/drawing/2014/main" val="20001"/>
                    </a:ext>
                  </a:extLst>
                </a:gridCol>
                <a:gridCol w="1924050">
                  <a:extLst>
                    <a:ext uri="{9D8B030D-6E8A-4147-A177-3AD203B41FA5}">
                      <a16:colId xmlns:a16="http://schemas.microsoft.com/office/drawing/2014/main" val="20002"/>
                    </a:ext>
                  </a:extLst>
                </a:gridCol>
                <a:gridCol w="1924050">
                  <a:extLst>
                    <a:ext uri="{9D8B030D-6E8A-4147-A177-3AD203B41FA5}">
                      <a16:colId xmlns:a16="http://schemas.microsoft.com/office/drawing/2014/main" val="20003"/>
                    </a:ext>
                  </a:extLst>
                </a:gridCol>
              </a:tblGrid>
              <a:tr h="370682">
                <a:tc>
                  <a:txBody>
                    <a:bodyPr/>
                    <a:lstStyle/>
                    <a:p>
                      <a:pPr>
                        <a:spcAft>
                          <a:spcPts val="0"/>
                        </a:spcAft>
                      </a:pPr>
                      <a:r>
                        <a:rPr lang="en-US" sz="1200" kern="0" dirty="0">
                          <a:effectLst/>
                        </a:rPr>
                        <a:t>Name</a:t>
                      </a:r>
                      <a:endParaRPr lang="en-AU" sz="1200" b="1" kern="0" dirty="0">
                        <a:effectLst/>
                        <a:latin typeface="Times New Roman"/>
                      </a:endParaRPr>
                    </a:p>
                  </a:txBody>
                  <a:tcPr marL="68580" marR="68580" marT="0" marB="0" anchor="ctr"/>
                </a:tc>
                <a:tc>
                  <a:txBody>
                    <a:bodyPr/>
                    <a:lstStyle/>
                    <a:p>
                      <a:pPr>
                        <a:spcAft>
                          <a:spcPts val="0"/>
                        </a:spcAft>
                      </a:pPr>
                      <a:r>
                        <a:rPr lang="en-US" sz="1200" dirty="0">
                          <a:effectLst/>
                        </a:rPr>
                        <a:t>Company</a:t>
                      </a:r>
                      <a:endParaRPr lang="en-AU" sz="1200" dirty="0">
                        <a:effectLst/>
                        <a:latin typeface="Times New Roman"/>
                        <a:ea typeface="Times New Roman"/>
                      </a:endParaRPr>
                    </a:p>
                  </a:txBody>
                  <a:tcPr marL="68580" marR="68580" marT="0" marB="0" anchor="ctr"/>
                </a:tc>
                <a:tc>
                  <a:txBody>
                    <a:bodyPr/>
                    <a:lstStyle/>
                    <a:p>
                      <a:pPr>
                        <a:spcAft>
                          <a:spcPts val="0"/>
                        </a:spcAft>
                      </a:pPr>
                      <a:r>
                        <a:rPr lang="en-US" sz="1200" dirty="0">
                          <a:effectLst/>
                        </a:rPr>
                        <a:t>Phone</a:t>
                      </a:r>
                      <a:endParaRPr lang="en-AU" sz="1200" dirty="0">
                        <a:effectLst/>
                        <a:latin typeface="Times New Roman"/>
                        <a:ea typeface="Times New Roman"/>
                      </a:endParaRPr>
                    </a:p>
                  </a:txBody>
                  <a:tcPr marL="68580" marR="68580" marT="0" marB="0" anchor="ctr"/>
                </a:tc>
                <a:tc>
                  <a:txBody>
                    <a:bodyPr/>
                    <a:lstStyle/>
                    <a:p>
                      <a:pPr>
                        <a:spcAft>
                          <a:spcPts val="0"/>
                        </a:spcAft>
                      </a:pPr>
                      <a:r>
                        <a:rPr lang="en-US" sz="1200" dirty="0">
                          <a:effectLst/>
                        </a:rPr>
                        <a:t>email</a:t>
                      </a:r>
                      <a:endParaRPr lang="en-AU" sz="1200" dirty="0">
                        <a:effectLst/>
                        <a:latin typeface="Times New Roman"/>
                        <a:ea typeface="Times New Roman"/>
                      </a:endParaRPr>
                    </a:p>
                  </a:txBody>
                  <a:tcPr marL="68580" marR="68580" marT="0" marB="0" anchor="ctr"/>
                </a:tc>
                <a:extLst>
                  <a:ext uri="{0D108BD9-81ED-4DB2-BD59-A6C34878D82A}">
                    <a16:rowId xmlns:a16="http://schemas.microsoft.com/office/drawing/2014/main" val="10000"/>
                  </a:ext>
                </a:extLst>
              </a:tr>
              <a:tr h="370682">
                <a:tc>
                  <a:txBody>
                    <a:bodyPr/>
                    <a:lstStyle/>
                    <a:p>
                      <a:pPr>
                        <a:spcAft>
                          <a:spcPts val="0"/>
                        </a:spcAft>
                      </a:pPr>
                      <a:r>
                        <a:rPr lang="en-US" sz="1200" dirty="0">
                          <a:effectLst/>
                        </a:rPr>
                        <a:t>Andrew </a:t>
                      </a:r>
                      <a:r>
                        <a:rPr lang="en-US" sz="1200" dirty="0" smtClean="0">
                          <a:effectLst/>
                        </a:rPr>
                        <a:t>Myles (Chair)</a:t>
                      </a:r>
                      <a:endParaRPr lang="en-AU" sz="1200" dirty="0">
                        <a:effectLst/>
                        <a:latin typeface="Times New Roman"/>
                        <a:ea typeface="Times New Roman"/>
                      </a:endParaRPr>
                    </a:p>
                  </a:txBody>
                  <a:tcPr marL="68580" marR="68580" marT="0" marB="0" anchor="ctr"/>
                </a:tc>
                <a:tc>
                  <a:txBody>
                    <a:bodyPr/>
                    <a:lstStyle/>
                    <a:p>
                      <a:pPr>
                        <a:spcAft>
                          <a:spcPts val="0"/>
                        </a:spcAft>
                      </a:pPr>
                      <a:r>
                        <a:rPr lang="en-US" sz="1200" dirty="0">
                          <a:effectLst/>
                        </a:rPr>
                        <a:t>Cisco</a:t>
                      </a:r>
                      <a:endParaRPr lang="en-AU" sz="1200" dirty="0">
                        <a:effectLst/>
                        <a:latin typeface="Times New Roman"/>
                        <a:ea typeface="Times New Roman"/>
                      </a:endParaRPr>
                    </a:p>
                  </a:txBody>
                  <a:tcPr marL="68580" marR="68580" marT="0" marB="0" anchor="ctr"/>
                </a:tc>
                <a:tc>
                  <a:txBody>
                    <a:bodyPr/>
                    <a:lstStyle/>
                    <a:p>
                      <a:pPr marL="21590" indent="-21590">
                        <a:spcAft>
                          <a:spcPts val="0"/>
                        </a:spcAft>
                      </a:pPr>
                      <a:r>
                        <a:rPr lang="en-US" sz="1200" dirty="0" smtClean="0">
                          <a:effectLst/>
                        </a:rPr>
                        <a:t>+</a:t>
                      </a:r>
                      <a:r>
                        <a:rPr lang="en-US" sz="1200" dirty="0">
                          <a:effectLst/>
                        </a:rPr>
                        <a:t>61 418 656587</a:t>
                      </a:r>
                      <a:endParaRPr lang="en-AU" sz="1200" dirty="0">
                        <a:effectLst/>
                        <a:latin typeface="Times New Roman"/>
                        <a:ea typeface="Times New Roman"/>
                      </a:endParaRPr>
                    </a:p>
                  </a:txBody>
                  <a:tcPr marL="68580" marR="68580" marT="0" marB="0" anchor="ctr"/>
                </a:tc>
                <a:tc>
                  <a:txBody>
                    <a:bodyPr/>
                    <a:lstStyle/>
                    <a:p>
                      <a:pPr>
                        <a:spcAft>
                          <a:spcPts val="0"/>
                        </a:spcAft>
                      </a:pPr>
                      <a:r>
                        <a:rPr lang="en-US" sz="1200" dirty="0">
                          <a:effectLst/>
                        </a:rPr>
                        <a:t>amyles@cisco.com</a:t>
                      </a:r>
                      <a:endParaRPr lang="en-AU" sz="1200" dirty="0">
                        <a:effectLst/>
                        <a:latin typeface="Times New Roman"/>
                        <a:ea typeface="Times New Roman"/>
                      </a:endParaRPr>
                    </a:p>
                  </a:txBody>
                  <a:tcPr marL="68580" marR="68580" marT="0" marB="0" anchor="ctr"/>
                </a:tc>
                <a:extLst>
                  <a:ext uri="{0D108BD9-81ED-4DB2-BD59-A6C34878D82A}">
                    <a16:rowId xmlns:a16="http://schemas.microsoft.com/office/drawing/2014/main" val="10001"/>
                  </a:ext>
                </a:extLst>
              </a:tr>
              <a:tr h="370682">
                <a:tc>
                  <a:txBody>
                    <a:bodyPr/>
                    <a:lstStyle/>
                    <a:p>
                      <a:pPr>
                        <a:spcAft>
                          <a:spcPts val="0"/>
                        </a:spcAft>
                      </a:pPr>
                      <a:r>
                        <a:rPr lang="en-AU" sz="1200" dirty="0" smtClean="0">
                          <a:effectLst/>
                          <a:latin typeface="+mn-lt"/>
                          <a:ea typeface="Times New Roman"/>
                        </a:rPr>
                        <a:t>Peter Yee (Vice</a:t>
                      </a:r>
                      <a:r>
                        <a:rPr lang="en-AU" sz="1200" baseline="0" dirty="0" smtClean="0">
                          <a:effectLst/>
                          <a:latin typeface="+mn-lt"/>
                          <a:ea typeface="Times New Roman"/>
                        </a:rPr>
                        <a:t> Chair)</a:t>
                      </a:r>
                      <a:endParaRPr lang="en-AU" sz="1200" dirty="0">
                        <a:effectLst/>
                        <a:latin typeface="+mn-lt"/>
                        <a:ea typeface="Times New Roman"/>
                      </a:endParaRPr>
                    </a:p>
                  </a:txBody>
                  <a:tcPr marL="68580" marR="68580" marT="0" marB="0" anchor="ctr"/>
                </a:tc>
                <a:tc>
                  <a:txBody>
                    <a:bodyPr/>
                    <a:lstStyle/>
                    <a:p>
                      <a:pPr>
                        <a:spcAft>
                          <a:spcPts val="0"/>
                        </a:spcAft>
                      </a:pPr>
                      <a:r>
                        <a:rPr lang="en-AU" sz="1200" dirty="0" smtClean="0">
                          <a:effectLst/>
                          <a:latin typeface="+mn-lt"/>
                          <a:ea typeface="Times New Roman"/>
                        </a:rPr>
                        <a:t>AKAYLA</a:t>
                      </a:r>
                      <a:endParaRPr lang="en-AU" sz="1200" dirty="0">
                        <a:effectLst/>
                        <a:latin typeface="+mn-lt"/>
                        <a:ea typeface="Times New Roman"/>
                      </a:endParaRPr>
                    </a:p>
                  </a:txBody>
                  <a:tcPr marL="68580" marR="68580" marT="0" marB="0" anchor="ctr"/>
                </a:tc>
                <a:tc>
                  <a:txBody>
                    <a:bodyPr/>
                    <a:lstStyle/>
                    <a:p>
                      <a:pPr marL="21590" indent="-21590">
                        <a:spcAft>
                          <a:spcPts val="0"/>
                        </a:spcAft>
                      </a:pPr>
                      <a:r>
                        <a:rPr lang="en-AU" sz="1200" dirty="0" smtClean="0">
                          <a:effectLst/>
                          <a:latin typeface="+mn-lt"/>
                          <a:ea typeface="Times New Roman"/>
                        </a:rPr>
                        <a:t>+1 415</a:t>
                      </a:r>
                      <a:r>
                        <a:rPr lang="en-AU" sz="1200" baseline="0" dirty="0" smtClean="0">
                          <a:effectLst/>
                          <a:latin typeface="+mn-lt"/>
                          <a:ea typeface="Times New Roman"/>
                        </a:rPr>
                        <a:t> 215 7733</a:t>
                      </a:r>
                      <a:endParaRPr lang="en-AU" sz="1200" dirty="0">
                        <a:effectLst/>
                        <a:latin typeface="+mn-lt"/>
                        <a:ea typeface="Times New Roman"/>
                      </a:endParaRPr>
                    </a:p>
                  </a:txBody>
                  <a:tcPr marL="68580" marR="68580" marT="0" marB="0" anchor="ctr"/>
                </a:tc>
                <a:tc>
                  <a:txBody>
                    <a:bodyPr/>
                    <a:lstStyle/>
                    <a:p>
                      <a:pPr>
                        <a:spcAft>
                          <a:spcPts val="0"/>
                        </a:spcAft>
                      </a:pPr>
                      <a:r>
                        <a:rPr lang="en-AU" sz="1200" dirty="0" smtClean="0">
                          <a:effectLst/>
                          <a:latin typeface="+mn-lt"/>
                          <a:ea typeface="Times New Roman"/>
                        </a:rPr>
                        <a:t>peter@akayla.com</a:t>
                      </a:r>
                      <a:endParaRPr lang="en-AU" sz="1200" dirty="0">
                        <a:effectLst/>
                        <a:latin typeface="+mn-lt"/>
                        <a:ea typeface="Times New Roman"/>
                      </a:endParaRPr>
                    </a:p>
                  </a:txBody>
                  <a:tcPr marL="68580" marR="68580" marT="0" marB="0" anchor="ctr"/>
                </a:tc>
                <a:extLst>
                  <a:ext uri="{0D108BD9-81ED-4DB2-BD59-A6C34878D82A}">
                    <a16:rowId xmlns:a16="http://schemas.microsoft.com/office/drawing/2014/main" val="10002"/>
                  </a:ext>
                </a:extLst>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Rectangle 2"/>
          <p:cNvSpPr>
            <a:spLocks noGrp="1" noChangeArrowheads="1"/>
          </p:cNvSpPr>
          <p:nvPr>
            <p:ph type="title"/>
          </p:nvPr>
        </p:nvSpPr>
        <p:spPr/>
        <p:txBody>
          <a:bodyPr/>
          <a:lstStyle/>
          <a:p>
            <a:r>
              <a:rPr lang="en-AU" dirty="0" smtClean="0"/>
              <a:t>The goals of the IEEE 802 JTC1 SC were reaffirmed by the IEEE 802 EC in March 2014</a:t>
            </a:r>
          </a:p>
        </p:txBody>
      </p:sp>
      <p:sp>
        <p:nvSpPr>
          <p:cNvPr id="18437" name="Rectangle 3"/>
          <p:cNvSpPr>
            <a:spLocks noGrp="1" noChangeArrowheads="1"/>
          </p:cNvSpPr>
          <p:nvPr>
            <p:ph type="body" idx="1"/>
          </p:nvPr>
        </p:nvSpPr>
        <p:spPr/>
        <p:txBody>
          <a:bodyPr/>
          <a:lstStyle/>
          <a:p>
            <a:r>
              <a:rPr lang="en-AU" dirty="0" smtClean="0"/>
              <a:t>The IEEE 802 JTC 1 SC has agreed goals from November 2010 …</a:t>
            </a:r>
          </a:p>
          <a:p>
            <a:pPr lvl="1"/>
            <a:r>
              <a:rPr lang="en-AU" i="1" dirty="0" smtClean="0"/>
              <a:t>Provides a forum for 802 members to discuss issues relevant to both:</a:t>
            </a:r>
          </a:p>
          <a:p>
            <a:pPr lvl="2"/>
            <a:r>
              <a:rPr lang="en-AU" i="1" dirty="0" smtClean="0"/>
              <a:t>IEEE 802</a:t>
            </a:r>
          </a:p>
          <a:p>
            <a:pPr lvl="2"/>
            <a:r>
              <a:rPr lang="en-AU" i="1" dirty="0" smtClean="0"/>
              <a:t>ISO/IEC JTC1/SC6</a:t>
            </a:r>
          </a:p>
          <a:p>
            <a:pPr lvl="1"/>
            <a:r>
              <a:rPr lang="en-AU" i="1" dirty="0" smtClean="0"/>
              <a:t>Recommends positions to </a:t>
            </a:r>
            <a:r>
              <a:rPr lang="en-AU" i="1" dirty="0" err="1" smtClean="0"/>
              <a:t>ExCom</a:t>
            </a:r>
            <a:r>
              <a:rPr lang="en-AU" i="1" dirty="0" smtClean="0"/>
              <a:t> on ISO/IEC JTC1/SC6 actions affecting IEEE 802</a:t>
            </a:r>
          </a:p>
          <a:p>
            <a:pPr lvl="2"/>
            <a:r>
              <a:rPr lang="en-AU" i="1" dirty="0" smtClean="0"/>
              <a:t>Note that IEEE 802 LMSC holds the liaison to SC6, not the IEEE 802.11 WG</a:t>
            </a:r>
          </a:p>
          <a:p>
            <a:pPr lvl="1"/>
            <a:r>
              <a:rPr lang="en-AU" i="1" dirty="0" smtClean="0"/>
              <a:t>Participates in dialog with IEEE staff and 802 </a:t>
            </a:r>
            <a:r>
              <a:rPr lang="en-AU" i="1" dirty="0" err="1" smtClean="0"/>
              <a:t>ExCom</a:t>
            </a:r>
            <a:r>
              <a:rPr lang="en-AU" i="1" dirty="0" smtClean="0"/>
              <a:t> on issues concerning IEEE’s relationship with ISO/IEC</a:t>
            </a:r>
          </a:p>
          <a:p>
            <a:pPr lvl="1"/>
            <a:r>
              <a:rPr lang="en-AU" i="1" dirty="0" smtClean="0"/>
              <a:t>Organises IEEE 802 members to contribute to liaisons and other documents relevant to the ISO/IEC JTC1/SC6 members</a:t>
            </a:r>
          </a:p>
          <a:p>
            <a:pPr marL="1588" lvl="1" indent="0">
              <a:buNone/>
            </a:pPr>
            <a:r>
              <a:rPr lang="en-AU" b="1" dirty="0" smtClean="0"/>
              <a:t>… that were reaffirmed </a:t>
            </a:r>
            <a:r>
              <a:rPr lang="en-AU" b="1" dirty="0"/>
              <a:t>by 802 EC in Mar </a:t>
            </a:r>
            <a:r>
              <a:rPr lang="en-AU" b="1" dirty="0" smtClean="0"/>
              <a:t>2014 when formalising status of IEEE 802 JTC1 SC</a:t>
            </a: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5EC03A9C-CDC5-45F0-9BB8-65A1532B8437}" type="slidenum">
              <a:rPr lang="en-US" smtClean="0"/>
              <a:pPr/>
              <a:t>10</a:t>
            </a:fld>
            <a:endParaRPr lang="en-US"/>
          </a:p>
        </p:txBody>
      </p:sp>
    </p:spTree>
    <p:extLst>
      <p:ext uri="{BB962C8B-B14F-4D97-AF65-F5344CB8AC3E}">
        <p14:creationId xmlns:p14="http://schemas.microsoft.com/office/powerpoint/2010/main" val="3058409392"/>
      </p:ext>
    </p:extLst>
  </p:cSld>
  <p:clrMapOvr>
    <a:masterClrMapping/>
  </p:clrMapOvr>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There was one comment received on the IEEE 802.21.1. FDIS ballot</a:t>
            </a:r>
            <a:endParaRPr lang="en-AU" dirty="0"/>
          </a:p>
        </p:txBody>
      </p:sp>
      <p:sp>
        <p:nvSpPr>
          <p:cNvPr id="3" name="Content Placeholder 2"/>
          <p:cNvSpPr>
            <a:spLocks noGrp="1"/>
          </p:cNvSpPr>
          <p:nvPr>
            <p:ph idx="1"/>
          </p:nvPr>
        </p:nvSpPr>
        <p:spPr/>
        <p:txBody>
          <a:bodyPr/>
          <a:lstStyle/>
          <a:p>
            <a:r>
              <a:rPr lang="en-AU" dirty="0" smtClean="0"/>
              <a:t>China NB Comment 1</a:t>
            </a:r>
          </a:p>
          <a:p>
            <a:pPr lvl="1"/>
            <a:r>
              <a:rPr lang="en-AU" i="1" dirty="0"/>
              <a:t>This text defines several MISs that require implemented in conjunction with the MIS framework as defined in IEEE </a:t>
            </a:r>
            <a:r>
              <a:rPr lang="en-AU" i="1" dirty="0" err="1"/>
              <a:t>Std</a:t>
            </a:r>
            <a:r>
              <a:rPr lang="en-AU" i="1" dirty="0"/>
              <a:t> 802.21-2017 to optimize the performance of such services. This project also introduces a security frame that adopted the mechanism defined in IEEE </a:t>
            </a:r>
            <a:r>
              <a:rPr lang="en-AU" i="1" dirty="0" err="1"/>
              <a:t>Std</a:t>
            </a:r>
            <a:r>
              <a:rPr lang="en-AU" i="1" dirty="0"/>
              <a:t> 802.21-2017. However, it is clearly stated in IEEE </a:t>
            </a:r>
            <a:r>
              <a:rPr lang="en-AU" i="1" dirty="0" err="1"/>
              <a:t>Std</a:t>
            </a:r>
            <a:r>
              <a:rPr lang="en-AU" i="1" dirty="0"/>
              <a:t> 802.21-2017 that it is implemented with IEEE 802.1X-2010, on which China NB has expressed objection and submitted detailed comments (please refer to 6N15555 etc.). IEEE has acknowledged the receiving of China NB’s comments, but there hasn’t been any technical improvements made on IEEE </a:t>
            </a:r>
            <a:r>
              <a:rPr lang="en-AU" i="1" dirty="0" err="1"/>
              <a:t>Std</a:t>
            </a:r>
            <a:r>
              <a:rPr lang="en-AU" i="1" dirty="0"/>
              <a:t> 802.1X and hence the defects still exist. </a:t>
            </a:r>
            <a:endParaRPr lang="en-AU" i="1" dirty="0" smtClean="0"/>
          </a:p>
          <a:p>
            <a:r>
              <a:rPr lang="en-AU" dirty="0" smtClean="0"/>
              <a:t>China NB Change 1</a:t>
            </a:r>
          </a:p>
          <a:p>
            <a:pPr lvl="1"/>
            <a:r>
              <a:rPr lang="en-AU" i="1" dirty="0"/>
              <a:t>It is recommended not to adopt the defective standards and to enhance the security mechanism</a:t>
            </a:r>
            <a:r>
              <a:rPr lang="en-AU" i="1" dirty="0" smtClean="0"/>
              <a:t>.</a:t>
            </a:r>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100</a:t>
            </a:fld>
            <a:endParaRPr lang="en-US"/>
          </a:p>
        </p:txBody>
      </p:sp>
    </p:spTree>
    <p:extLst>
      <p:ext uri="{BB962C8B-B14F-4D97-AF65-F5344CB8AC3E}">
        <p14:creationId xmlns:p14="http://schemas.microsoft.com/office/powerpoint/2010/main" val="289498068"/>
      </p:ext>
    </p:extLst>
  </p:cSld>
  <p:clrMapOvr>
    <a:masterClrMapping/>
  </p:clrMapOvr>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802.21 WG Chair has drafted a response to the China NB comments</a:t>
            </a:r>
            <a:endParaRPr lang="en-AU" dirty="0"/>
          </a:p>
        </p:txBody>
      </p:sp>
      <p:sp>
        <p:nvSpPr>
          <p:cNvPr id="3" name="Content Placeholder 2"/>
          <p:cNvSpPr>
            <a:spLocks noGrp="1"/>
          </p:cNvSpPr>
          <p:nvPr>
            <p:ph idx="1"/>
          </p:nvPr>
        </p:nvSpPr>
        <p:spPr/>
        <p:txBody>
          <a:bodyPr/>
          <a:lstStyle/>
          <a:p>
            <a:pPr lvl="1"/>
            <a:r>
              <a:rPr lang="en-AU" dirty="0" smtClean="0"/>
              <a:t>The 802.21 WG Chair has drafted a response to the China NB comments</a:t>
            </a:r>
          </a:p>
          <a:p>
            <a:pPr lvl="2"/>
            <a:r>
              <a:rPr lang="en-AU" dirty="0" smtClean="0"/>
              <a:t>See </a:t>
            </a:r>
            <a:r>
              <a:rPr lang="en-AU" dirty="0" smtClean="0">
                <a:hlinkClick r:id="rId2"/>
              </a:rPr>
              <a:t>21-18-0023-00-0000</a:t>
            </a:r>
            <a:endParaRPr lang="en-AU" dirty="0"/>
          </a:p>
          <a:p>
            <a:pPr lvl="1"/>
            <a:r>
              <a:rPr lang="en-AU" dirty="0" smtClean="0"/>
              <a:t>The proposed response is similar to previous responses from IEEE 802 WGs to similar comments asserting a problem with 802.1X</a:t>
            </a:r>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101</a:t>
            </a:fld>
            <a:endParaRPr lang="en-US"/>
          </a:p>
        </p:txBody>
      </p:sp>
    </p:spTree>
    <p:extLst>
      <p:ext uri="{BB962C8B-B14F-4D97-AF65-F5344CB8AC3E}">
        <p14:creationId xmlns:p14="http://schemas.microsoft.com/office/powerpoint/2010/main" val="2822384547"/>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802.21 WG Chair has drafted a response to the China NB comments</a:t>
            </a:r>
            <a:endParaRPr lang="en-AU" dirty="0"/>
          </a:p>
        </p:txBody>
      </p:sp>
      <p:sp>
        <p:nvSpPr>
          <p:cNvPr id="3" name="Content Placeholder 2"/>
          <p:cNvSpPr>
            <a:spLocks noGrp="1"/>
          </p:cNvSpPr>
          <p:nvPr>
            <p:ph idx="1"/>
          </p:nvPr>
        </p:nvSpPr>
        <p:spPr/>
        <p:txBody>
          <a:bodyPr/>
          <a:lstStyle/>
          <a:p>
            <a:r>
              <a:rPr lang="en-AU" dirty="0" smtClean="0"/>
              <a:t>Draft response</a:t>
            </a:r>
          </a:p>
          <a:p>
            <a:pPr lvl="1"/>
            <a:r>
              <a:rPr lang="en-US" i="1" dirty="0"/>
              <a:t>The China NB voted “no” on ISO/IEC/IEEE FDIS 8802-21-1 ballot due to the reference of IEEE </a:t>
            </a:r>
            <a:r>
              <a:rPr lang="en-US" i="1" dirty="0" err="1"/>
              <a:t>Std</a:t>
            </a:r>
            <a:r>
              <a:rPr lang="en-US" i="1" dirty="0"/>
              <a:t> 802.1X-2010 in the base IEEE 802.21-2017 standards.  The China NB has long-standing concerns related to IEEE </a:t>
            </a:r>
            <a:r>
              <a:rPr lang="en-US" i="1" dirty="0" err="1"/>
              <a:t>Std</a:t>
            </a:r>
            <a:r>
              <a:rPr lang="en-US" i="1" dirty="0"/>
              <a:t> 802.1X-2010. IEEE 802 has responded to these concerns several times including a recent response to the China NB on IEEE 802.1Q-2014/Cor1-2015, IEEE 802.1AB-2016, IEEE 802.1Qca-2015, IEEE 802.1Qbv-2015, and IEEE 802.1AC-2016. </a:t>
            </a:r>
            <a:endParaRPr lang="en-AU" i="1" dirty="0"/>
          </a:p>
          <a:p>
            <a:pPr lvl="1"/>
            <a:r>
              <a:rPr lang="en-US" i="1" dirty="0"/>
              <a:t> </a:t>
            </a:r>
            <a:r>
              <a:rPr lang="en-US" i="1" dirty="0" smtClean="0"/>
              <a:t>Unfortunately</a:t>
            </a:r>
            <a:r>
              <a:rPr lang="en-US" i="1" dirty="0"/>
              <a:t>, the China NB has not substantiated its concerns about IEEE 802.1X-2010, despite numerous requests from IEEE 802 over many years. IEEE 802.21 Working Group cannot make changes to IEEE </a:t>
            </a:r>
            <a:r>
              <a:rPr lang="en-US" i="1" dirty="0" smtClean="0"/>
              <a:t>802.21.1-2017 </a:t>
            </a:r>
            <a:r>
              <a:rPr lang="en-US" i="1" dirty="0"/>
              <a:t>without substantiation of any alleged issues</a:t>
            </a:r>
            <a:r>
              <a:rPr lang="en-US" i="1" dirty="0" smtClean="0"/>
              <a:t>.</a:t>
            </a:r>
          </a:p>
          <a:p>
            <a:pPr lvl="1"/>
            <a:r>
              <a:rPr lang="en-US" i="1" dirty="0" smtClean="0"/>
              <a:t>…</a:t>
            </a:r>
            <a:endParaRPr lang="en-AU" i="1" dirty="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102</a:t>
            </a:fld>
            <a:endParaRPr lang="en-US"/>
          </a:p>
        </p:txBody>
      </p:sp>
    </p:spTree>
    <p:extLst>
      <p:ext uri="{BB962C8B-B14F-4D97-AF65-F5344CB8AC3E}">
        <p14:creationId xmlns:p14="http://schemas.microsoft.com/office/powerpoint/2010/main" val="1520744113"/>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802.21 WG Chair has drafted a response to the China NB comments</a:t>
            </a:r>
            <a:endParaRPr lang="en-AU" dirty="0"/>
          </a:p>
        </p:txBody>
      </p:sp>
      <p:sp>
        <p:nvSpPr>
          <p:cNvPr id="3" name="Content Placeholder 2"/>
          <p:cNvSpPr>
            <a:spLocks noGrp="1"/>
          </p:cNvSpPr>
          <p:nvPr>
            <p:ph idx="1"/>
          </p:nvPr>
        </p:nvSpPr>
        <p:spPr/>
        <p:txBody>
          <a:bodyPr/>
          <a:lstStyle/>
          <a:p>
            <a:r>
              <a:rPr lang="en-AU" dirty="0" smtClean="0"/>
              <a:t>Draft response</a:t>
            </a:r>
          </a:p>
          <a:p>
            <a:pPr lvl="1"/>
            <a:r>
              <a:rPr lang="en-US" i="1" dirty="0" smtClean="0"/>
              <a:t>…</a:t>
            </a:r>
            <a:endParaRPr lang="en-AU" i="1" dirty="0"/>
          </a:p>
          <a:p>
            <a:pPr lvl="1"/>
            <a:r>
              <a:rPr lang="en-US" i="1" dirty="0" smtClean="0"/>
              <a:t>IEEE </a:t>
            </a:r>
            <a:r>
              <a:rPr lang="en-US" i="1" dirty="0"/>
              <a:t>802.21 Working Group invites the China NB to participate in IEEE 802.21 WG meetings and submit for consideration any additional technical details, beyond the issues that have already been resolved, that support their concerns. For reference, upcoming IEEE 802.21 WG meetings are mentioned below: </a:t>
            </a:r>
            <a:endParaRPr lang="en-AU" i="1" dirty="0"/>
          </a:p>
          <a:p>
            <a:pPr lvl="2"/>
            <a:r>
              <a:rPr lang="en-US" i="1" dirty="0" smtClean="0"/>
              <a:t>Plenary </a:t>
            </a:r>
            <a:r>
              <a:rPr lang="en-US" i="1" dirty="0"/>
              <a:t>meeting:  July 8-13, 2018, Manchester Grand Hyatt, San Diego, CA, USA </a:t>
            </a:r>
            <a:endParaRPr lang="en-AU" sz="1800" i="1" dirty="0"/>
          </a:p>
          <a:p>
            <a:pPr lvl="2"/>
            <a:r>
              <a:rPr lang="en-US" i="1" dirty="0"/>
              <a:t>Interim meeting: September 09-14,  2018, Hilton Waikoloa Village, Kona, HI, USA</a:t>
            </a:r>
            <a:endParaRPr lang="en-AU" sz="1800" i="1" dirty="0"/>
          </a:p>
          <a:p>
            <a:pPr lvl="2"/>
            <a:r>
              <a:rPr lang="en-US" i="1" dirty="0"/>
              <a:t>Plenary meeting: November 11-16, 2018, Marriott Marquis Queen’s Park, Bangkok, Thailand </a:t>
            </a:r>
            <a:endParaRPr lang="en-AU" sz="1800" i="1" dirty="0"/>
          </a:p>
          <a:p>
            <a:pPr lvl="1"/>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103</a:t>
            </a:fld>
            <a:endParaRPr lang="en-US"/>
          </a:p>
        </p:txBody>
      </p:sp>
    </p:spTree>
    <p:extLst>
      <p:ext uri="{BB962C8B-B14F-4D97-AF65-F5344CB8AC3E}">
        <p14:creationId xmlns:p14="http://schemas.microsoft.com/office/powerpoint/2010/main" val="986573700"/>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802.21-2017-Cor1 90-day  FDIS ballot closes on 16 June 2018</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US" dirty="0" smtClean="0"/>
              <a:t>Currently likely to be approved by </a:t>
            </a:r>
            <a:r>
              <a:rPr lang="en-US" dirty="0" err="1" smtClean="0"/>
              <a:t>RevCom</a:t>
            </a:r>
            <a:r>
              <a:rPr lang="en-US" dirty="0" smtClean="0"/>
              <a:t> in December</a:t>
            </a:r>
          </a:p>
          <a:p>
            <a:pPr lvl="1"/>
            <a:r>
              <a:rPr lang="en-AU" dirty="0" smtClean="0"/>
              <a:t>P802.21-2017/</a:t>
            </a:r>
            <a:r>
              <a:rPr lang="en-AU" dirty="0" err="1" smtClean="0"/>
              <a:t>Cor</a:t>
            </a:r>
            <a:r>
              <a:rPr lang="en-AU" dirty="0" smtClean="0"/>
              <a:t> </a:t>
            </a:r>
            <a:r>
              <a:rPr lang="en-AU" dirty="0"/>
              <a:t>1™/</a:t>
            </a:r>
            <a:r>
              <a:rPr lang="en-AU" dirty="0" smtClean="0"/>
              <a:t>D02 was sent in </a:t>
            </a:r>
            <a:r>
              <a:rPr lang="en-US" dirty="0"/>
              <a:t>Nov 2017</a:t>
            </a:r>
            <a:endParaRPr lang="en-US" dirty="0" smtClean="0"/>
          </a:p>
          <a:p>
            <a:r>
              <a:rPr lang="en-US" dirty="0"/>
              <a:t>9</a:t>
            </a:r>
            <a:r>
              <a:rPr lang="en-US" dirty="0" smtClean="0"/>
              <a:t>0-day</a:t>
            </a:r>
            <a:r>
              <a:rPr lang="en-AU" dirty="0" smtClean="0"/>
              <a:t> </a:t>
            </a:r>
            <a:r>
              <a:rPr lang="en-AU" dirty="0"/>
              <a:t> </a:t>
            </a:r>
            <a:r>
              <a:rPr lang="en-AU" dirty="0" smtClean="0"/>
              <a:t>FDIS ballot: </a:t>
            </a:r>
            <a:r>
              <a:rPr lang="en-AU" dirty="0">
                <a:solidFill>
                  <a:schemeClr val="accent2"/>
                </a:solidFill>
              </a:rPr>
              <a:t>closes </a:t>
            </a:r>
            <a:r>
              <a:rPr lang="en-AU" dirty="0" smtClean="0">
                <a:solidFill>
                  <a:schemeClr val="accent2"/>
                </a:solidFill>
              </a:rPr>
              <a:t>16 June 2018</a:t>
            </a:r>
          </a:p>
          <a:p>
            <a:pPr lvl="1"/>
            <a:r>
              <a:rPr lang="en-AU" dirty="0"/>
              <a:t>IEEE 802.21-2017-Cor1 9</a:t>
            </a:r>
            <a:r>
              <a:rPr lang="en-AU" dirty="0" smtClean="0"/>
              <a:t>0-day </a:t>
            </a:r>
            <a:r>
              <a:rPr lang="en-AU" dirty="0"/>
              <a:t> </a:t>
            </a:r>
            <a:r>
              <a:rPr lang="en-AU" dirty="0" smtClean="0"/>
              <a:t>FDIS ballot closes 16 June 2018 (N16781)</a:t>
            </a:r>
          </a:p>
        </p:txBody>
      </p:sp>
      <p:sp>
        <p:nvSpPr>
          <p:cNvPr id="5" name="Footer Placeholder 4"/>
          <p:cNvSpPr>
            <a:spLocks noGrp="1"/>
          </p:cNvSpPr>
          <p:nvPr>
            <p:ph type="ftr" sz="quarter" idx="10"/>
          </p:nvPr>
        </p:nvSpPr>
        <p:spPr/>
        <p:txBody>
          <a:bodyPr/>
          <a:lstStyle/>
          <a:p>
            <a:pPr>
              <a:defRPr/>
            </a:pPr>
            <a:r>
              <a:rPr lang="en-US" dirty="0"/>
              <a:t>IEEE 802</a:t>
            </a:r>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104</a:t>
            </a:fld>
            <a:endParaRPr lang="en-US"/>
          </a:p>
        </p:txBody>
      </p:sp>
    </p:spTree>
    <p:extLst>
      <p:ext uri="{BB962C8B-B14F-4D97-AF65-F5344CB8AC3E}">
        <p14:creationId xmlns:p14="http://schemas.microsoft.com/office/powerpoint/2010/main" val="2969515680"/>
      </p:ext>
    </p:extLst>
  </p:cSld>
  <p:clrMapOvr>
    <a:masterClrMapping/>
  </p:clrMapOvr>
  <p:timing>
    <p:tnLst>
      <p:par>
        <p:cTn id="1" dur="indefinite" restart="never" nodeType="tmRoot"/>
      </p:par>
    </p:tn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solidFill>
                  <a:schemeClr val="accent6"/>
                </a:solidFill>
              </a:rPr>
              <a:t>IEEE 802.22 has one standard in the pipeline for ratification under the PSDO</a:t>
            </a:r>
            <a:endParaRPr lang="en-AU" dirty="0">
              <a:solidFill>
                <a:schemeClr val="accent6"/>
              </a:solidFill>
            </a:endParaRP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2740137371"/>
              </p:ext>
            </p:extLst>
          </p:nvPr>
        </p:nvGraphicFramePr>
        <p:xfrm>
          <a:off x="152399" y="1600200"/>
          <a:ext cx="8839199" cy="938722"/>
        </p:xfrm>
        <a:graphic>
          <a:graphicData uri="http://schemas.openxmlformats.org/drawingml/2006/table">
            <a:tbl>
              <a:tblPr firstRow="1" bandRow="1">
                <a:tableStyleId>{21E4AEA4-8DFA-4A89-87EB-49C32662AFE0}</a:tableStyleId>
              </a:tblPr>
              <a:tblGrid>
                <a:gridCol w="1219201">
                  <a:extLst>
                    <a:ext uri="{9D8B030D-6E8A-4147-A177-3AD203B41FA5}">
                      <a16:colId xmlns:a16="http://schemas.microsoft.com/office/drawing/2014/main" val="20000"/>
                    </a:ext>
                  </a:extLst>
                </a:gridCol>
                <a:gridCol w="827314">
                  <a:extLst>
                    <a:ext uri="{9D8B030D-6E8A-4147-A177-3AD203B41FA5}">
                      <a16:colId xmlns:a16="http://schemas.microsoft.com/office/drawing/2014/main" val="20001"/>
                    </a:ext>
                  </a:extLst>
                </a:gridCol>
                <a:gridCol w="1132114">
                  <a:extLst>
                    <a:ext uri="{9D8B030D-6E8A-4147-A177-3AD203B41FA5}">
                      <a16:colId xmlns:a16="http://schemas.microsoft.com/office/drawing/2014/main" val="20002"/>
                    </a:ext>
                  </a:extLst>
                </a:gridCol>
                <a:gridCol w="1132114">
                  <a:extLst>
                    <a:ext uri="{9D8B030D-6E8A-4147-A177-3AD203B41FA5}">
                      <a16:colId xmlns:a16="http://schemas.microsoft.com/office/drawing/2014/main" val="20003"/>
                    </a:ext>
                  </a:extLst>
                </a:gridCol>
                <a:gridCol w="1132114">
                  <a:extLst>
                    <a:ext uri="{9D8B030D-6E8A-4147-A177-3AD203B41FA5}">
                      <a16:colId xmlns:a16="http://schemas.microsoft.com/office/drawing/2014/main" val="20004"/>
                    </a:ext>
                  </a:extLst>
                </a:gridCol>
                <a:gridCol w="1132114">
                  <a:extLst>
                    <a:ext uri="{9D8B030D-6E8A-4147-A177-3AD203B41FA5}">
                      <a16:colId xmlns:a16="http://schemas.microsoft.com/office/drawing/2014/main" val="20005"/>
                    </a:ext>
                  </a:extLst>
                </a:gridCol>
                <a:gridCol w="1132114">
                  <a:extLst>
                    <a:ext uri="{9D8B030D-6E8A-4147-A177-3AD203B41FA5}">
                      <a16:colId xmlns:a16="http://schemas.microsoft.com/office/drawing/2014/main" val="20006"/>
                    </a:ext>
                  </a:extLst>
                </a:gridCol>
                <a:gridCol w="1132114">
                  <a:extLst>
                    <a:ext uri="{9D8B030D-6E8A-4147-A177-3AD203B41FA5}">
                      <a16:colId xmlns:a16="http://schemas.microsoft.com/office/drawing/2014/main" val="20007"/>
                    </a:ext>
                  </a:extLst>
                </a:gridCol>
              </a:tblGrid>
              <a:tr h="561571">
                <a:tc>
                  <a:txBody>
                    <a:bodyPr/>
                    <a:lstStyle/>
                    <a:p>
                      <a:pPr algn="ctr"/>
                      <a:r>
                        <a:rPr lang="en-AU" sz="1600" dirty="0" smtClean="0">
                          <a:latin typeface="+mj-lt"/>
                        </a:rPr>
                        <a:t>802</a:t>
                      </a:r>
                      <a:endParaRPr lang="en-AU" sz="1600" dirty="0">
                        <a:latin typeface="+mj-lt"/>
                      </a:endParaRPr>
                    </a:p>
                  </a:txBody>
                  <a:tcPr marL="115147" marR="115147"/>
                </a:tc>
                <a:tc gridSpan="2">
                  <a:txBody>
                    <a:bodyPr/>
                    <a:lstStyle/>
                    <a:p>
                      <a:pPr algn="ctr"/>
                      <a:r>
                        <a:rPr lang="en-AU" sz="1600" dirty="0" smtClean="0">
                          <a:latin typeface="+mj-lt"/>
                        </a:rPr>
                        <a:t>Last draft liaised</a:t>
                      </a:r>
                      <a:endParaRPr lang="en-AU" sz="1600" dirty="0">
                        <a:latin typeface="+mj-lt"/>
                      </a:endParaRPr>
                    </a:p>
                  </a:txBody>
                  <a:tcPr marL="115147" marR="115147"/>
                </a:tc>
                <a:tc hMerge="1">
                  <a:txBody>
                    <a:bodyPr/>
                    <a:lstStyle/>
                    <a:p>
                      <a:endParaRPr lang="en-AU" sz="1600" dirty="0"/>
                    </a:p>
                  </a:txBody>
                  <a:tcPr marL="115147" marR="115147"/>
                </a:tc>
                <a:tc gridSpan="2">
                  <a:txBody>
                    <a:bodyPr/>
                    <a:lstStyle/>
                    <a:p>
                      <a:pPr algn="ctr"/>
                      <a:r>
                        <a:rPr lang="en-US" sz="1600" dirty="0" smtClean="0">
                          <a:latin typeface="+mj-lt"/>
                        </a:rPr>
                        <a:t>60-day</a:t>
                      </a:r>
                      <a:r>
                        <a:rPr lang="en-AU" sz="1600" dirty="0" smtClean="0">
                          <a:latin typeface="+mj-lt"/>
                        </a:rPr>
                        <a:t/>
                      </a:r>
                      <a:br>
                        <a:rPr lang="en-AU" sz="1600" dirty="0" smtClean="0">
                          <a:latin typeface="+mj-lt"/>
                        </a:rPr>
                      </a:br>
                      <a:r>
                        <a:rPr lang="en-AU" sz="1600" dirty="0" smtClean="0">
                          <a:latin typeface="+mj-lt"/>
                        </a:rPr>
                        <a:t>pre-ballot</a:t>
                      </a:r>
                      <a:endParaRPr lang="en-AU" sz="1600" dirty="0">
                        <a:latin typeface="+mj-lt"/>
                      </a:endParaRPr>
                    </a:p>
                  </a:txBody>
                  <a:tcPr marL="115147" marR="115147"/>
                </a:tc>
                <a:tc hMerge="1">
                  <a:txBody>
                    <a:bodyPr/>
                    <a:lstStyle/>
                    <a:p>
                      <a:endParaRPr lang="en-AU"/>
                    </a:p>
                  </a:txBody>
                  <a:tcPr/>
                </a:tc>
                <a:tc gridSpan="2">
                  <a:txBody>
                    <a:bodyPr/>
                    <a:lstStyle/>
                    <a:p>
                      <a:pPr algn="ctr"/>
                      <a:r>
                        <a:rPr lang="en-AU" sz="1600" dirty="0" smtClean="0">
                          <a:latin typeface="+mj-lt"/>
                        </a:rPr>
                        <a:t>5-month</a:t>
                      </a:r>
                      <a:br>
                        <a:rPr lang="en-AU" sz="1600" dirty="0" smtClean="0">
                          <a:latin typeface="+mj-lt"/>
                        </a:rPr>
                      </a:br>
                      <a:r>
                        <a:rPr lang="en-AU" sz="1600" dirty="0" smtClean="0">
                          <a:latin typeface="+mj-lt"/>
                        </a:rPr>
                        <a:t>FDIS ballot</a:t>
                      </a:r>
                      <a:endParaRPr lang="en-AU" sz="1600" dirty="0">
                        <a:latin typeface="+mj-lt"/>
                      </a:endParaRPr>
                    </a:p>
                  </a:txBody>
                  <a:tcPr marL="115147" marR="115147"/>
                </a:tc>
                <a:tc hMerge="1">
                  <a:txBody>
                    <a:bodyPr/>
                    <a:lstStyle/>
                    <a:p>
                      <a:endParaRPr lang="en-AU"/>
                    </a:p>
                  </a:txBody>
                  <a:tcPr/>
                </a:tc>
                <a:tc>
                  <a:txBody>
                    <a:bodyPr/>
                    <a:lstStyle/>
                    <a:p>
                      <a:pPr algn="ctr"/>
                      <a:r>
                        <a:rPr lang="en-AU" sz="1600" dirty="0" smtClean="0">
                          <a:latin typeface="+mj-lt"/>
                        </a:rPr>
                        <a:t>Comments</a:t>
                      </a:r>
                      <a:r>
                        <a:rPr lang="en-AU" sz="1600" baseline="0" dirty="0" smtClean="0">
                          <a:latin typeface="+mj-lt"/>
                        </a:rPr>
                        <a:t> resolved</a:t>
                      </a:r>
                      <a:endParaRPr lang="en-AU" sz="1600" dirty="0">
                        <a:latin typeface="+mj-lt"/>
                      </a:endParaRPr>
                    </a:p>
                  </a:txBody>
                  <a:tcPr marL="0" marR="0"/>
                </a:tc>
                <a:extLst>
                  <a:ext uri="{0D108BD9-81ED-4DB2-BD59-A6C34878D82A}">
                    <a16:rowId xmlns:a16="http://schemas.microsoft.com/office/drawing/2014/main" val="10000"/>
                  </a:ext>
                </a:extLst>
              </a:tr>
              <a:tr h="359602">
                <a:tc>
                  <a:txBody>
                    <a:bodyPr/>
                    <a:lstStyle/>
                    <a:p>
                      <a:r>
                        <a:rPr lang="en-AU" sz="1600" dirty="0" smtClean="0">
                          <a:latin typeface="+mj-lt"/>
                          <a:cs typeface="Arial" panose="020B0604020202020204" pitchFamily="34" charset="0"/>
                        </a:rPr>
                        <a:t>.22b</a:t>
                      </a:r>
                      <a:endParaRPr lang="en-AU" sz="1600" dirty="0">
                        <a:latin typeface="+mj-lt"/>
                        <a:cs typeface="Arial" panose="020B0604020202020204" pitchFamily="34" charset="0"/>
                      </a:endParaRPr>
                    </a:p>
                  </a:txBody>
                  <a:tcPr marL="115147" marR="115147"/>
                </a:tc>
                <a:tc>
                  <a:txBody>
                    <a:bodyPr/>
                    <a:lstStyle/>
                    <a:p>
                      <a:pPr algn="ctr"/>
                      <a:r>
                        <a:rPr lang="en-AU" sz="1600" dirty="0" err="1" smtClean="0">
                          <a:latin typeface="+mj-lt"/>
                        </a:rPr>
                        <a:t>Std</a:t>
                      </a:r>
                      <a:endParaRPr lang="en-AU" sz="1600" dirty="0">
                        <a:latin typeface="+mj-lt"/>
                      </a:endParaRPr>
                    </a:p>
                  </a:txBody>
                  <a:tcPr marL="115147" marR="115147"/>
                </a:tc>
                <a:tc>
                  <a:txBody>
                    <a:bodyPr/>
                    <a:lstStyle/>
                    <a:p>
                      <a:pPr algn="ctr"/>
                      <a:r>
                        <a:rPr lang="en-AU" sz="1600" dirty="0" smtClean="0">
                          <a:latin typeface="+mj-lt"/>
                        </a:rPr>
                        <a:t>Jul 15</a:t>
                      </a:r>
                      <a:endParaRPr lang="en-AU" sz="1600" dirty="0">
                        <a:latin typeface="+mj-lt"/>
                      </a:endParaRPr>
                    </a:p>
                  </a:txBody>
                  <a:tcPr marL="115147" marR="115147"/>
                </a:tc>
                <a:tc>
                  <a:txBody>
                    <a:bodyPr/>
                    <a:lstStyle/>
                    <a:p>
                      <a:pPr algn="ctr"/>
                      <a:r>
                        <a:rPr lang="en-AU" sz="1600" dirty="0" smtClean="0">
                          <a:solidFill>
                            <a:srgbClr val="00B050"/>
                          </a:solidFill>
                          <a:latin typeface="+mj-lt"/>
                        </a:rPr>
                        <a:t>Passed</a:t>
                      </a:r>
                      <a:endParaRPr lang="en-AU" sz="1600" dirty="0">
                        <a:solidFill>
                          <a:srgbClr val="00B050"/>
                        </a:solidFill>
                        <a:latin typeface="+mj-lt"/>
                      </a:endParaRPr>
                    </a:p>
                  </a:txBody>
                  <a:tcPr marL="115147" marR="115147"/>
                </a:tc>
                <a:tc>
                  <a:txBody>
                    <a:bodyPr/>
                    <a:lstStyle/>
                    <a:p>
                      <a:pPr algn="ctr"/>
                      <a:r>
                        <a:rPr lang="en-AU" sz="1600" dirty="0" smtClean="0">
                          <a:latin typeface="+mj-lt"/>
                        </a:rPr>
                        <a:t>Apr 16</a:t>
                      </a:r>
                      <a:endParaRPr lang="en-AU" sz="1600" dirty="0">
                        <a:latin typeface="+mj-lt"/>
                      </a:endParaRPr>
                    </a:p>
                  </a:txBody>
                  <a:tcPr marL="115147" marR="115147"/>
                </a:tc>
                <a:tc>
                  <a:txBody>
                    <a:bodyPr/>
                    <a:lstStyle/>
                    <a:p>
                      <a:pPr algn="ctr"/>
                      <a:r>
                        <a:rPr lang="en-AU" sz="1600" kern="1200" dirty="0" smtClean="0">
                          <a:solidFill>
                            <a:srgbClr val="00B050"/>
                          </a:solidFill>
                          <a:latin typeface="+mn-lt"/>
                          <a:ea typeface="+mn-ea"/>
                          <a:cs typeface="+mn-cs"/>
                        </a:rPr>
                        <a:t>Passed</a:t>
                      </a:r>
                      <a:endParaRPr lang="en-AU" sz="1600" dirty="0">
                        <a:solidFill>
                          <a:schemeClr val="accent6"/>
                        </a:solidFill>
                        <a:latin typeface="+mj-lt"/>
                      </a:endParaRPr>
                    </a:p>
                  </a:txBody>
                  <a:tcPr marL="115147" marR="115147"/>
                </a:tc>
                <a:tc>
                  <a:txBody>
                    <a:bodyPr/>
                    <a:lstStyle/>
                    <a:p>
                      <a:pPr algn="ctr"/>
                      <a:r>
                        <a:rPr lang="en-AU" sz="1600" dirty="0" smtClean="0">
                          <a:latin typeface="+mj-lt"/>
                        </a:rPr>
                        <a:t>27</a:t>
                      </a:r>
                      <a:r>
                        <a:rPr lang="en-AU" sz="1600" baseline="0" dirty="0" smtClean="0">
                          <a:latin typeface="+mj-lt"/>
                        </a:rPr>
                        <a:t> </a:t>
                      </a:r>
                      <a:r>
                        <a:rPr lang="en-AU" sz="1600" dirty="0" smtClean="0">
                          <a:latin typeface="+mj-lt"/>
                        </a:rPr>
                        <a:t>Jul</a:t>
                      </a:r>
                      <a:r>
                        <a:rPr lang="en-AU" sz="1600" baseline="0" dirty="0" smtClean="0">
                          <a:latin typeface="+mj-lt"/>
                        </a:rPr>
                        <a:t> 17</a:t>
                      </a:r>
                      <a:endParaRPr lang="en-AU" sz="1600" dirty="0">
                        <a:latin typeface="+mj-lt"/>
                      </a:endParaRPr>
                    </a:p>
                  </a:txBody>
                  <a:tcPr marL="115147" marR="115147"/>
                </a:tc>
                <a:tc>
                  <a:txBody>
                    <a:bodyPr/>
                    <a:lstStyle/>
                    <a:p>
                      <a:pPr algn="ctr"/>
                      <a:r>
                        <a:rPr lang="en-AU" sz="1600" dirty="0" smtClean="0">
                          <a:solidFill>
                            <a:srgbClr val="00B050"/>
                          </a:solidFill>
                          <a:latin typeface="+mj-lt"/>
                        </a:rPr>
                        <a:t>Mar 18</a:t>
                      </a:r>
                      <a:endParaRPr lang="en-AU" sz="1600" dirty="0">
                        <a:solidFill>
                          <a:srgbClr val="00B050"/>
                        </a:solidFill>
                        <a:latin typeface="+mj-lt"/>
                      </a:endParaRPr>
                    </a:p>
                  </a:txBody>
                  <a:tcPr marL="115147" marR="115147"/>
                </a:tc>
                <a:extLst>
                  <a:ext uri="{0D108BD9-81ED-4DB2-BD59-A6C34878D82A}">
                    <a16:rowId xmlns:a16="http://schemas.microsoft.com/office/drawing/2014/main" val="10002"/>
                  </a:ext>
                </a:extLst>
              </a:tr>
            </a:tbl>
          </a:graphicData>
        </a:graphic>
      </p:graphicFrame>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105</a:t>
            </a:fld>
            <a:endParaRPr lang="en-US"/>
          </a:p>
        </p:txBody>
      </p:sp>
    </p:spTree>
    <p:extLst>
      <p:ext uri="{BB962C8B-B14F-4D97-AF65-F5344CB8AC3E}">
        <p14:creationId xmlns:p14="http://schemas.microsoft.com/office/powerpoint/2010/main" val="3228675657"/>
      </p:ext>
    </p:extLst>
  </p:cSld>
  <p:clrMapOvr>
    <a:masterClrMapping/>
  </p:clrMapOvr>
  <p:timing>
    <p:tnLst>
      <p:par>
        <p:cTn id="1" dur="indefinite" restart="never" nodeType="tmRoot"/>
      </p:par>
    </p:tn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802.22b was published in Oct 2017</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106</a:t>
            </a:fld>
            <a:endParaRPr lang="en-US"/>
          </a:p>
        </p:txBody>
      </p:sp>
      <p:sp>
        <p:nvSpPr>
          <p:cNvPr id="10" name="Content Placeholder 9"/>
          <p:cNvSpPr>
            <a:spLocks noGrp="1"/>
          </p:cNvSpPr>
          <p:nvPr>
            <p:ph idx="1"/>
          </p:nvPr>
        </p:nvSpPr>
        <p:spPr>
          <a:xfrm>
            <a:off x="685800" y="1143000"/>
            <a:ext cx="7772400" cy="4114800"/>
          </a:xfrm>
        </p:spPr>
        <p:txBody>
          <a:bodyPr/>
          <a:lstStyle/>
          <a:p>
            <a:r>
              <a:rPr lang="en-AU" dirty="0"/>
              <a:t>Drafts </a:t>
            </a:r>
            <a:r>
              <a:rPr lang="en-GB" dirty="0"/>
              <a:t>sent to SC6</a:t>
            </a:r>
            <a:r>
              <a:rPr lang="en-AU" dirty="0"/>
              <a:t>: </a:t>
            </a:r>
            <a:r>
              <a:rPr lang="en-AU" dirty="0">
                <a:solidFill>
                  <a:srgbClr val="00B050"/>
                </a:solidFill>
              </a:rPr>
              <a:t>sent</a:t>
            </a:r>
          </a:p>
          <a:p>
            <a:pPr lvl="1"/>
            <a:r>
              <a:rPr lang="en-AU" dirty="0"/>
              <a:t>IEEE </a:t>
            </a:r>
            <a:r>
              <a:rPr lang="en-AU" dirty="0" smtClean="0"/>
              <a:t>802.22b </a:t>
            </a:r>
            <a:r>
              <a:rPr lang="en-AU" dirty="0"/>
              <a:t>was liaised in July 2015 to SC6  to allow them to become familiar with it before submission for approval under the PSDO process</a:t>
            </a:r>
          </a:p>
          <a:p>
            <a:r>
              <a:rPr lang="en-US" dirty="0" smtClean="0"/>
              <a:t>60-day</a:t>
            </a:r>
            <a:r>
              <a:rPr lang="en-AU" dirty="0" smtClean="0"/>
              <a:t> </a:t>
            </a:r>
            <a:r>
              <a:rPr lang="en-AU" dirty="0"/>
              <a:t>pre-ballot: </a:t>
            </a:r>
            <a:r>
              <a:rPr lang="en-AU" dirty="0">
                <a:solidFill>
                  <a:srgbClr val="00B050"/>
                </a:solidFill>
              </a:rPr>
              <a:t>passed on 3 April 2016 and </a:t>
            </a:r>
            <a:r>
              <a:rPr lang="en-AU" dirty="0" smtClean="0">
                <a:solidFill>
                  <a:srgbClr val="00B050"/>
                </a:solidFill>
              </a:rPr>
              <a:t>response sent</a:t>
            </a:r>
            <a:endParaRPr lang="en-AU" dirty="0">
              <a:solidFill>
                <a:srgbClr val="00B050"/>
              </a:solidFill>
            </a:endParaRPr>
          </a:p>
          <a:p>
            <a:pPr lvl="1"/>
            <a:r>
              <a:rPr lang="en-AU" dirty="0"/>
              <a:t>IEEE </a:t>
            </a:r>
            <a:r>
              <a:rPr lang="en-AU" dirty="0" smtClean="0"/>
              <a:t>802.22b </a:t>
            </a:r>
            <a:r>
              <a:rPr lang="en-AU" dirty="0"/>
              <a:t>was submitted for </a:t>
            </a:r>
            <a:r>
              <a:rPr lang="en-US" dirty="0" smtClean="0"/>
              <a:t>60-day</a:t>
            </a:r>
            <a:r>
              <a:rPr lang="en-AU" dirty="0" smtClean="0"/>
              <a:t> </a:t>
            </a:r>
            <a:r>
              <a:rPr lang="en-AU" dirty="0"/>
              <a:t>ballot in December 2015, and after a delay the ballot passed on 3 April </a:t>
            </a:r>
            <a:r>
              <a:rPr lang="en-AU" dirty="0" smtClean="0"/>
              <a:t>2016 (N16415)</a:t>
            </a:r>
            <a:endParaRPr lang="en-AU" dirty="0"/>
          </a:p>
          <a:p>
            <a:pPr lvl="2"/>
            <a:r>
              <a:rPr lang="en-AU" dirty="0"/>
              <a:t>Support need for ISO standard? Passed </a:t>
            </a:r>
            <a:r>
              <a:rPr lang="en-AU" dirty="0" smtClean="0"/>
              <a:t>9/1/8</a:t>
            </a:r>
            <a:endParaRPr lang="en-AU" dirty="0"/>
          </a:p>
          <a:p>
            <a:pPr lvl="2"/>
            <a:r>
              <a:rPr lang="en-AU" dirty="0"/>
              <a:t>Support this submission being sent to FDIS? </a:t>
            </a:r>
            <a:r>
              <a:rPr lang="en-AU" dirty="0" smtClean="0"/>
              <a:t>8/2/8</a:t>
            </a:r>
            <a:endParaRPr lang="en-AU" dirty="0"/>
          </a:p>
          <a:p>
            <a:pPr lvl="1"/>
            <a:r>
              <a:rPr lang="en-AU" dirty="0" smtClean="0"/>
              <a:t>China </a:t>
            </a:r>
            <a:r>
              <a:rPr lang="en-AU" dirty="0"/>
              <a:t>NB &amp; Japan NB voted “no”</a:t>
            </a:r>
          </a:p>
          <a:p>
            <a:pPr lvl="2"/>
            <a:r>
              <a:rPr lang="en-AU" dirty="0"/>
              <a:t>802.22 WG response was sent in Nov 2016</a:t>
            </a:r>
          </a:p>
          <a:p>
            <a:r>
              <a:rPr lang="en-AU" dirty="0" smtClean="0"/>
              <a:t>FDIS </a:t>
            </a:r>
            <a:r>
              <a:rPr lang="en-AU" dirty="0"/>
              <a:t>ballot: </a:t>
            </a:r>
            <a:r>
              <a:rPr lang="en-AU" dirty="0" smtClean="0">
                <a:solidFill>
                  <a:srgbClr val="00B050"/>
                </a:solidFill>
              </a:rPr>
              <a:t>passed 27 July </a:t>
            </a:r>
            <a:r>
              <a:rPr lang="en-AU" dirty="0" smtClean="0">
                <a:solidFill>
                  <a:srgbClr val="00B050"/>
                </a:solidFill>
              </a:rPr>
              <a:t>2017  </a:t>
            </a:r>
            <a:r>
              <a:rPr lang="en-AU" dirty="0" smtClean="0">
                <a:solidFill>
                  <a:srgbClr val="00B050"/>
                </a:solidFill>
              </a:rPr>
              <a:t>&amp; published (&amp; response sent later)</a:t>
            </a:r>
          </a:p>
          <a:p>
            <a:pPr lvl="1"/>
            <a:r>
              <a:rPr lang="en-AU" dirty="0"/>
              <a:t>Passed on 27 July 2017 by </a:t>
            </a:r>
            <a:r>
              <a:rPr lang="en-AU" dirty="0" smtClean="0"/>
              <a:t>12/1/16 (N16690)</a:t>
            </a:r>
            <a:endParaRPr lang="en-AU" dirty="0"/>
          </a:p>
          <a:p>
            <a:pPr lvl="2"/>
            <a:r>
              <a:rPr lang="en-AU" dirty="0"/>
              <a:t>China NB voted “no” with two </a:t>
            </a:r>
            <a:r>
              <a:rPr lang="en-AU" dirty="0" smtClean="0"/>
              <a:t>comments</a:t>
            </a:r>
          </a:p>
          <a:p>
            <a:pPr lvl="1"/>
            <a:r>
              <a:rPr lang="en-US" dirty="0"/>
              <a:t>ISO/IEC/IEEE 8802-22:2015/</a:t>
            </a:r>
            <a:r>
              <a:rPr lang="en-US" dirty="0" err="1"/>
              <a:t>Amd</a:t>
            </a:r>
            <a:r>
              <a:rPr lang="en-US" dirty="0"/>
              <a:t> </a:t>
            </a:r>
            <a:r>
              <a:rPr lang="en-US" dirty="0" smtClean="0"/>
              <a:t>2:2017 </a:t>
            </a:r>
            <a:r>
              <a:rPr lang="en-AU" dirty="0" smtClean="0"/>
              <a:t>was published in Oct 2017</a:t>
            </a:r>
          </a:p>
          <a:p>
            <a:pPr lvl="1"/>
            <a:r>
              <a:rPr lang="en-AU" dirty="0" smtClean="0"/>
              <a:t>Response to comments were sent in Mar 2018 (N16771)</a:t>
            </a:r>
            <a:endParaRPr lang="en-AU" dirty="0"/>
          </a:p>
        </p:txBody>
      </p:sp>
    </p:spTree>
    <p:extLst>
      <p:ext uri="{BB962C8B-B14F-4D97-AF65-F5344CB8AC3E}">
        <p14:creationId xmlns:p14="http://schemas.microsoft.com/office/powerpoint/2010/main" val="201848660"/>
      </p:ext>
    </p:extLst>
  </p:cSld>
  <p:clrMapOvr>
    <a:masterClrMapping/>
  </p:clrMapOvr>
  <p:timing>
    <p:tnLst>
      <p:par>
        <p:cTn id="1" dur="indefinite" restart="never" nodeType="tmRoot"/>
      </p:par>
    </p:tn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A LS was sent to SC6 in March 2018 asking that  various ISO/IEC standards be withdrawn</a:t>
            </a:r>
            <a:endParaRPr lang="en-AU" dirty="0"/>
          </a:p>
        </p:txBody>
      </p:sp>
      <p:sp>
        <p:nvSpPr>
          <p:cNvPr id="3" name="Content Placeholder 2"/>
          <p:cNvSpPr>
            <a:spLocks noGrp="1"/>
          </p:cNvSpPr>
          <p:nvPr>
            <p:ph idx="1"/>
          </p:nvPr>
        </p:nvSpPr>
        <p:spPr/>
        <p:txBody>
          <a:bodyPr/>
          <a:lstStyle/>
          <a:p>
            <a:pPr lvl="1"/>
            <a:r>
              <a:rPr lang="en-AU" dirty="0" smtClean="0"/>
              <a:t>The IEEE 802 EC approved withdrawal of various ISO/IEC standards in Nov 2017, giving Andrew Myles authority to make it happen</a:t>
            </a:r>
          </a:p>
          <a:p>
            <a:pPr lvl="2"/>
            <a:r>
              <a:rPr lang="en-AU" dirty="0" smtClean="0"/>
              <a:t>ISO/IEC TR 8802-1:2001</a:t>
            </a:r>
          </a:p>
          <a:p>
            <a:pPr lvl="2"/>
            <a:r>
              <a:rPr lang="en-AU" dirty="0" smtClean="0"/>
              <a:t>ISO/IEC 15802-1:1995</a:t>
            </a:r>
          </a:p>
          <a:p>
            <a:pPr lvl="2"/>
            <a:r>
              <a:rPr lang="en-AU" dirty="0" smtClean="0"/>
              <a:t>ISO/IEC 15802-3:1998</a:t>
            </a:r>
          </a:p>
          <a:p>
            <a:pPr lvl="2"/>
            <a:r>
              <a:rPr lang="en-AU" dirty="0" smtClean="0"/>
              <a:t>ISO/IEC 8802-5 and anything related (such as corrigenda)</a:t>
            </a:r>
          </a:p>
          <a:p>
            <a:pPr lvl="1"/>
            <a:r>
              <a:rPr lang="en-AU" dirty="0" smtClean="0"/>
              <a:t>The decision was not executed because more information was required by IEEE-SA staff, and this was not made available until Feb 2018</a:t>
            </a:r>
          </a:p>
          <a:p>
            <a:pPr lvl="1"/>
            <a:r>
              <a:rPr lang="en-AU" dirty="0" smtClean="0"/>
              <a:t>In March 2018, it was decided the best way of achieving the approved goal was to send a LS </a:t>
            </a:r>
            <a:r>
              <a:rPr lang="en-AU" dirty="0"/>
              <a:t>to </a:t>
            </a:r>
            <a:r>
              <a:rPr lang="en-AU" dirty="0" smtClean="0"/>
              <a:t>SC6</a:t>
            </a:r>
          </a:p>
          <a:p>
            <a:pPr lvl="2"/>
            <a:r>
              <a:rPr lang="en-AU" dirty="0" smtClean="0"/>
              <a:t>See contents in  </a:t>
            </a:r>
            <a:r>
              <a:rPr lang="en-AU" dirty="0" smtClean="0">
                <a:hlinkClick r:id="rId2"/>
              </a:rPr>
              <a:t>11-18-0576-04</a:t>
            </a:r>
            <a:endParaRPr lang="en-AU" dirty="0" smtClean="0"/>
          </a:p>
          <a:p>
            <a:pPr lvl="2"/>
            <a:r>
              <a:rPr lang="en-AU" dirty="0" smtClean="0"/>
              <a:t>The IEEE 802 EC Chair liaised it on 13 March 2018</a:t>
            </a:r>
          </a:p>
          <a:p>
            <a:pPr lvl="2"/>
            <a:r>
              <a:rPr lang="en-AU" dirty="0">
                <a:solidFill>
                  <a:srgbClr val="FF0000"/>
                </a:solidFill>
              </a:rPr>
              <a:t>(Apr 2018) It has not yet been uploaded to SC6</a:t>
            </a:r>
            <a:endParaRPr lang="en-AU" dirty="0" smtClean="0">
              <a:solidFill>
                <a:srgbClr val="FF0000"/>
              </a:solidFill>
            </a:endParaRPr>
          </a:p>
          <a:p>
            <a:pPr lvl="1"/>
            <a:r>
              <a:rPr lang="en-AU" dirty="0" smtClean="0"/>
              <a:t>The IEEE 80 JTC1 SC will track future actions by SC6, but not much is expected until Aug 2018</a:t>
            </a:r>
          </a:p>
          <a:p>
            <a:pPr lvl="1"/>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107</a:t>
            </a:fld>
            <a:endParaRPr lang="en-US"/>
          </a:p>
        </p:txBody>
      </p:sp>
    </p:spTree>
    <p:extLst>
      <p:ext uri="{BB962C8B-B14F-4D97-AF65-F5344CB8AC3E}">
        <p14:creationId xmlns:p14="http://schemas.microsoft.com/office/powerpoint/2010/main" val="3091892021"/>
      </p:ext>
    </p:extLst>
  </p:cSld>
  <p:clrMapOvr>
    <a:masterClrMapping/>
  </p:clrMapOvr>
  <p:timing>
    <p:tnLst>
      <p:par>
        <p:cTn id="1" dur="indefinite" restart="never" nodeType="tmRoot"/>
      </p:par>
    </p:tn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1"/>
            <a:r>
              <a:rPr lang="en-AU" dirty="0" smtClean="0"/>
              <a:t>The next SC6 meeting will held in Aug 2018 in Tokyo, Japan</a:t>
            </a:r>
            <a:endParaRPr lang="en-AU" dirty="0"/>
          </a:p>
        </p:txBody>
      </p:sp>
      <p:sp>
        <p:nvSpPr>
          <p:cNvPr id="3" name="Content Placeholder 2"/>
          <p:cNvSpPr>
            <a:spLocks noGrp="1"/>
          </p:cNvSpPr>
          <p:nvPr>
            <p:ph sz="half" idx="1"/>
          </p:nvPr>
        </p:nvSpPr>
        <p:spPr>
          <a:xfrm>
            <a:off x="685800" y="1905000"/>
            <a:ext cx="3810000" cy="4114800"/>
          </a:xfrm>
        </p:spPr>
        <p:txBody>
          <a:bodyPr/>
          <a:lstStyle/>
          <a:p>
            <a:r>
              <a:rPr lang="en-AU" dirty="0" smtClean="0"/>
              <a:t>Meeting</a:t>
            </a:r>
          </a:p>
          <a:p>
            <a:pPr lvl="1"/>
            <a:r>
              <a:rPr lang="en-AU" dirty="0" smtClean="0"/>
              <a:t>ISO/IEC JTC1/SC6</a:t>
            </a:r>
          </a:p>
          <a:p>
            <a:r>
              <a:rPr lang="en-AU" dirty="0" smtClean="0"/>
              <a:t>Hosts</a:t>
            </a:r>
          </a:p>
          <a:p>
            <a:pPr lvl="1"/>
            <a:r>
              <a:rPr lang="en-AU" dirty="0" smtClean="0"/>
              <a:t>?</a:t>
            </a:r>
            <a:endParaRPr lang="en-US" dirty="0" smtClean="0"/>
          </a:p>
          <a:p>
            <a:r>
              <a:rPr lang="en-AU" dirty="0" smtClean="0"/>
              <a:t>Date</a:t>
            </a:r>
          </a:p>
          <a:p>
            <a:pPr lvl="1"/>
            <a:r>
              <a:rPr lang="en-AU" smtClean="0"/>
              <a:t>27-31 Aug </a:t>
            </a:r>
            <a:r>
              <a:rPr lang="en-AU" dirty="0" smtClean="0"/>
              <a:t>2018</a:t>
            </a:r>
          </a:p>
          <a:p>
            <a:r>
              <a:rPr lang="en-AU" dirty="0" smtClean="0"/>
              <a:t>Location</a:t>
            </a:r>
          </a:p>
          <a:p>
            <a:pPr lvl="1"/>
            <a:r>
              <a:rPr lang="en-AU" dirty="0" smtClean="0"/>
              <a:t>Tokyo</a:t>
            </a:r>
          </a:p>
          <a:p>
            <a:r>
              <a:rPr lang="en-AU" dirty="0" smtClean="0"/>
              <a:t>WebEx</a:t>
            </a:r>
          </a:p>
          <a:p>
            <a:pPr lvl="1"/>
            <a:r>
              <a:rPr lang="en-AU" dirty="0" smtClean="0">
                <a:solidFill>
                  <a:srgbClr val="FF0000"/>
                </a:solidFill>
              </a:rPr>
              <a:t>????</a:t>
            </a:r>
          </a:p>
        </p:txBody>
      </p:sp>
      <p:sp>
        <p:nvSpPr>
          <p:cNvPr id="6" name="Content Placeholder 5"/>
          <p:cNvSpPr>
            <a:spLocks noGrp="1"/>
          </p:cNvSpPr>
          <p:nvPr>
            <p:ph sz="half" idx="2"/>
          </p:nvPr>
        </p:nvSpPr>
        <p:spPr>
          <a:xfrm>
            <a:off x="4648200" y="1905000"/>
            <a:ext cx="3810000" cy="4114800"/>
          </a:xfrm>
        </p:spPr>
        <p:txBody>
          <a:bodyPr/>
          <a:lstStyle/>
          <a:p>
            <a:r>
              <a:rPr lang="en-GB" dirty="0" smtClean="0"/>
              <a:t>Deadlines</a:t>
            </a:r>
          </a:p>
          <a:p>
            <a:pPr lvl="1"/>
            <a:r>
              <a:rPr lang="en-GB" dirty="0" smtClean="0"/>
              <a:t>New agenda items:</a:t>
            </a:r>
          </a:p>
          <a:p>
            <a:pPr lvl="1"/>
            <a:r>
              <a:rPr lang="en-GB" dirty="0" smtClean="0"/>
              <a:t>New contributions:</a:t>
            </a:r>
          </a:p>
          <a:p>
            <a:pPr lvl="1"/>
            <a:r>
              <a:rPr lang="en-GB" dirty="0" smtClean="0"/>
              <a:t>New comments:</a:t>
            </a:r>
          </a:p>
          <a:p>
            <a:pPr lvl="1"/>
            <a:r>
              <a:rPr lang="en-GB" dirty="0" smtClean="0"/>
              <a:t>Registration:</a:t>
            </a:r>
          </a:p>
        </p:txBody>
      </p:sp>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108</a:t>
            </a:fld>
            <a:endParaRPr lang="en-US"/>
          </a:p>
        </p:txBody>
      </p:sp>
      <p:sp>
        <p:nvSpPr>
          <p:cNvPr id="8" name="AutoShape 2" descr="Image result for Seongnam-s korea"/>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AU"/>
          </a:p>
        </p:txBody>
      </p:sp>
    </p:spTree>
    <p:extLst>
      <p:ext uri="{BB962C8B-B14F-4D97-AF65-F5344CB8AC3E}">
        <p14:creationId xmlns:p14="http://schemas.microsoft.com/office/powerpoint/2010/main" val="193891485"/>
      </p:ext>
    </p:extLst>
  </p:cSld>
  <p:clrMapOvr>
    <a:masterClrMapping/>
  </p:clrMapOvr>
  <p:timing>
    <p:tnLst>
      <p:par>
        <p:cTn id="1" dur="indefinite" restart="never" nodeType="tmRoot"/>
      </p:par>
    </p:tn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SC will discuss participation at the next SC6 meeting</a:t>
            </a:r>
            <a:endParaRPr lang="en-AU" dirty="0"/>
          </a:p>
        </p:txBody>
      </p:sp>
      <p:sp>
        <p:nvSpPr>
          <p:cNvPr id="3" name="Content Placeholder 2"/>
          <p:cNvSpPr>
            <a:spLocks noGrp="1"/>
          </p:cNvSpPr>
          <p:nvPr>
            <p:ph idx="1"/>
          </p:nvPr>
        </p:nvSpPr>
        <p:spPr/>
        <p:txBody>
          <a:bodyPr/>
          <a:lstStyle/>
          <a:p>
            <a:pPr lvl="1"/>
            <a:r>
              <a:rPr lang="en-AU" dirty="0" smtClean="0"/>
              <a:t>Is anyone intending to attend the SC6 meeting in Tokyo?</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109</a:t>
            </a:fld>
            <a:endParaRPr lang="en-US"/>
          </a:p>
        </p:txBody>
      </p:sp>
    </p:spTree>
    <p:extLst>
      <p:ext uri="{BB962C8B-B14F-4D97-AF65-F5344CB8AC3E}">
        <p14:creationId xmlns:p14="http://schemas.microsoft.com/office/powerpoint/2010/main" val="416232668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SC will consider a motion to reaffirm its current goals</a:t>
            </a:r>
            <a:endParaRPr lang="en-AU" dirty="0"/>
          </a:p>
        </p:txBody>
      </p:sp>
      <p:sp>
        <p:nvSpPr>
          <p:cNvPr id="3" name="Content Placeholder 2"/>
          <p:cNvSpPr>
            <a:spLocks noGrp="1"/>
          </p:cNvSpPr>
          <p:nvPr>
            <p:ph idx="1"/>
          </p:nvPr>
        </p:nvSpPr>
        <p:spPr/>
        <p:txBody>
          <a:bodyPr/>
          <a:lstStyle/>
          <a:p>
            <a:pPr lvl="1"/>
            <a:r>
              <a:rPr lang="en-AU" dirty="0" smtClean="0"/>
              <a:t>The IEEE 802 EC plans to reaffirm the IEEE 802 JTC1 SC goals in July 2018</a:t>
            </a:r>
          </a:p>
          <a:p>
            <a:pPr lvl="1"/>
            <a:r>
              <a:rPr lang="en-AU" dirty="0" smtClean="0"/>
              <a:t>Assuming there are no suggestions for change, the SC will reaffirm the existing goals today</a:t>
            </a:r>
          </a:p>
          <a:p>
            <a:pPr lvl="1"/>
            <a:r>
              <a:rPr lang="en-AU" dirty="0" smtClean="0"/>
              <a:t>Motion</a:t>
            </a:r>
          </a:p>
          <a:p>
            <a:pPr lvl="2"/>
            <a:r>
              <a:rPr lang="en-AU" i="1" dirty="0" smtClean="0"/>
              <a:t>The IEEE 802 JTC1 SC reaffirms its current goals, as shown on slide 10 of this agenda (</a:t>
            </a:r>
            <a:r>
              <a:rPr lang="en-AU" i="1" dirty="0" smtClean="0"/>
              <a:t>11-18-0605r</a:t>
            </a:r>
            <a:r>
              <a:rPr lang="en-AU" i="1" dirty="0">
                <a:solidFill>
                  <a:srgbClr val="FF0000"/>
                </a:solidFill>
              </a:rPr>
              <a:t>5</a:t>
            </a:r>
            <a:r>
              <a:rPr lang="en-AU" i="1" dirty="0" smtClean="0"/>
              <a:t>) </a:t>
            </a:r>
            <a:r>
              <a:rPr lang="en-AU" i="1" dirty="0" smtClean="0"/>
              <a:t>in Warsaw in May 2018 </a:t>
            </a:r>
          </a:p>
          <a:p>
            <a:pPr lvl="2"/>
            <a:r>
              <a:rPr lang="en-AU" dirty="0" smtClean="0"/>
              <a:t>Moved</a:t>
            </a:r>
          </a:p>
          <a:p>
            <a:pPr lvl="2"/>
            <a:r>
              <a:rPr lang="en-AU" dirty="0" smtClean="0"/>
              <a:t>Seconded</a:t>
            </a:r>
          </a:p>
          <a:p>
            <a:pPr lvl="2"/>
            <a:r>
              <a:rPr lang="en-AU" dirty="0" smtClean="0"/>
              <a:t>Result</a:t>
            </a:r>
          </a:p>
          <a:p>
            <a:endParaRPr lang="en-AU" dirty="0" smtClean="0"/>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11</a:t>
            </a:fld>
            <a:endParaRPr lang="en-US"/>
          </a:p>
        </p:txBody>
      </p:sp>
    </p:spTree>
    <p:extLst>
      <p:ext uri="{BB962C8B-B14F-4D97-AF65-F5344CB8AC3E}">
        <p14:creationId xmlns:p14="http://schemas.microsoft.com/office/powerpoint/2010/main" val="4200800455"/>
      </p:ext>
    </p:extLst>
  </p:cSld>
  <p:clrMapOvr>
    <a:masterClrMapping/>
  </p:clrMapOvr>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SC will need to provide a report to SC6 at their next meeting</a:t>
            </a:r>
            <a:endParaRPr lang="en-AU" dirty="0"/>
          </a:p>
        </p:txBody>
      </p:sp>
      <p:sp>
        <p:nvSpPr>
          <p:cNvPr id="3" name="Content Placeholder 2"/>
          <p:cNvSpPr>
            <a:spLocks noGrp="1"/>
          </p:cNvSpPr>
          <p:nvPr>
            <p:ph idx="1"/>
          </p:nvPr>
        </p:nvSpPr>
        <p:spPr/>
        <p:txBody>
          <a:bodyPr/>
          <a:lstStyle/>
          <a:p>
            <a:pPr lvl="1"/>
            <a:r>
              <a:rPr lang="en-AU" dirty="0" smtClean="0"/>
              <a:t>At the last SC6 meeting, IEEE 802 provided  status report based on the material in this deck</a:t>
            </a:r>
          </a:p>
          <a:p>
            <a:pPr lvl="1"/>
            <a:r>
              <a:rPr lang="en-AU" dirty="0" smtClean="0"/>
              <a:t>We will do the same for the August 2018 meeting </a:t>
            </a:r>
          </a:p>
          <a:p>
            <a:pPr lvl="1"/>
            <a:r>
              <a:rPr lang="en-AU" dirty="0" smtClean="0"/>
              <a:t>The report will be authorised at the July 2018 plenary and written after the plenary</a:t>
            </a:r>
          </a:p>
          <a:p>
            <a:pPr lvl="1"/>
            <a:r>
              <a:rPr lang="en-AU" dirty="0" smtClean="0"/>
              <a:t>It is due at SC6 by </a:t>
            </a:r>
            <a:r>
              <a:rPr lang="en-AU" smtClean="0"/>
              <a:t>20 July 2018</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110</a:t>
            </a:fld>
            <a:endParaRPr lang="en-US"/>
          </a:p>
        </p:txBody>
      </p:sp>
    </p:spTree>
    <p:extLst>
      <p:ext uri="{BB962C8B-B14F-4D97-AF65-F5344CB8AC3E}">
        <p14:creationId xmlns:p14="http://schemas.microsoft.com/office/powerpoint/2010/main" val="4162420794"/>
      </p:ext>
    </p:extLst>
  </p:cSld>
  <p:clrMapOvr>
    <a:masterClrMapping/>
  </p:clrMapOvr>
  <p:timing>
    <p:tnLst>
      <p:par>
        <p:cTn id="1" dur="indefinite" restart="never" nodeType="tmRoot"/>
      </p:par>
    </p:tn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a:t>
            </a:r>
            <a:r>
              <a:rPr lang="en-AU" dirty="0" err="1" smtClean="0"/>
              <a:t>ToR</a:t>
            </a:r>
            <a:r>
              <a:rPr lang="en-AU" dirty="0" smtClean="0"/>
              <a:t> of the </a:t>
            </a:r>
            <a:r>
              <a:rPr lang="en-AU" i="1" dirty="0" smtClean="0"/>
              <a:t>Security ad hoc </a:t>
            </a:r>
            <a:r>
              <a:rPr lang="en-AU" dirty="0" smtClean="0"/>
              <a:t>were substantially modified at the last SC6 meeting</a:t>
            </a:r>
            <a:endParaRPr lang="en-AU" dirty="0"/>
          </a:p>
        </p:txBody>
      </p:sp>
      <p:sp>
        <p:nvSpPr>
          <p:cNvPr id="3" name="Content Placeholder 2"/>
          <p:cNvSpPr>
            <a:spLocks noGrp="1"/>
          </p:cNvSpPr>
          <p:nvPr>
            <p:ph idx="1"/>
          </p:nvPr>
        </p:nvSpPr>
        <p:spPr/>
        <p:txBody>
          <a:bodyPr/>
          <a:lstStyle/>
          <a:p>
            <a:r>
              <a:rPr lang="en-AU" smtClean="0"/>
              <a:t>Modified ToR</a:t>
            </a:r>
          </a:p>
          <a:p>
            <a:pPr lvl="1"/>
            <a:r>
              <a:rPr lang="en-GB" smtClean="0"/>
              <a:t>Scope </a:t>
            </a:r>
            <a:endParaRPr lang="en-AU" smtClean="0"/>
          </a:p>
          <a:p>
            <a:pPr lvl="2"/>
            <a:r>
              <a:rPr lang="en-GB" smtClean="0"/>
              <a:t>Review security technologies in the published standards, and SC6 projects under development for the purpose of identifying areas of potential improvement </a:t>
            </a:r>
            <a:endParaRPr lang="en-AU" smtClean="0"/>
          </a:p>
          <a:p>
            <a:pPr lvl="1"/>
            <a:r>
              <a:rPr lang="en-GB" smtClean="0"/>
              <a:t>AHGS </a:t>
            </a:r>
            <a:r>
              <a:rPr lang="en-GB" dirty="0" smtClean="0"/>
              <a:t>deliverables</a:t>
            </a:r>
            <a:endParaRPr lang="en-AU" smtClean="0"/>
          </a:p>
          <a:p>
            <a:pPr lvl="2"/>
            <a:r>
              <a:rPr lang="en-GB" smtClean="0"/>
              <a:t>A report that identifies any potential security issues in SC6 published standards and SC6 projects under development.</a:t>
            </a:r>
            <a:endParaRPr lang="en-AU" smtClean="0"/>
          </a:p>
          <a:p>
            <a:pPr lvl="1"/>
            <a:r>
              <a:rPr lang="en-GB" smtClean="0"/>
              <a:t>Period</a:t>
            </a:r>
            <a:endParaRPr lang="en-AU" smtClean="0"/>
          </a:p>
          <a:p>
            <a:pPr lvl="2"/>
            <a:r>
              <a:rPr lang="en-GB" smtClean="0"/>
              <a:t>The AHGS will complete its report by the next SC6 plenary meeting.</a:t>
            </a:r>
            <a:endParaRPr lang="en-AU" dirty="0" smtClean="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111</a:t>
            </a:fld>
            <a:endParaRPr lang="en-US"/>
          </a:p>
        </p:txBody>
      </p:sp>
    </p:spTree>
    <p:extLst>
      <p:ext uri="{BB962C8B-B14F-4D97-AF65-F5344CB8AC3E}">
        <p14:creationId xmlns:p14="http://schemas.microsoft.com/office/powerpoint/2010/main" val="2376031859"/>
      </p:ext>
    </p:extLst>
  </p:cSld>
  <p:clrMapOvr>
    <a:masterClrMapping/>
  </p:clrMapOvr>
  <p:timing>
    <p:tnLst>
      <p:par>
        <p:cTn id="1" dur="indefinite" restart="never" nodeType="tmRoot"/>
      </p:par>
    </p:tnLst>
  </p:timing>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 </a:t>
            </a:r>
            <a:r>
              <a:rPr lang="en-AU" dirty="0" err="1"/>
              <a:t>ToR</a:t>
            </a:r>
            <a:r>
              <a:rPr lang="en-AU" dirty="0"/>
              <a:t> of the </a:t>
            </a:r>
            <a:r>
              <a:rPr lang="en-AU" i="1" dirty="0"/>
              <a:t>Security ad hoc </a:t>
            </a:r>
            <a:r>
              <a:rPr lang="en-AU" dirty="0"/>
              <a:t>were substantially modified at the last SC6 meeting</a:t>
            </a:r>
          </a:p>
        </p:txBody>
      </p:sp>
      <p:sp>
        <p:nvSpPr>
          <p:cNvPr id="3" name="Content Placeholder 2"/>
          <p:cNvSpPr>
            <a:spLocks noGrp="1"/>
          </p:cNvSpPr>
          <p:nvPr>
            <p:ph idx="1"/>
          </p:nvPr>
        </p:nvSpPr>
        <p:spPr/>
        <p:txBody>
          <a:bodyPr/>
          <a:lstStyle/>
          <a:p>
            <a:r>
              <a:rPr lang="en-AU" dirty="0" smtClean="0"/>
              <a:t>Summary of </a:t>
            </a:r>
            <a:r>
              <a:rPr lang="en-AU" dirty="0" err="1" smtClean="0"/>
              <a:t>ToR</a:t>
            </a:r>
            <a:endParaRPr lang="en-AU" dirty="0" smtClean="0"/>
          </a:p>
          <a:p>
            <a:pPr lvl="1"/>
            <a:r>
              <a:rPr lang="en-AU" dirty="0"/>
              <a:t>Focuses on any SC6 standards or standards in </a:t>
            </a:r>
            <a:r>
              <a:rPr lang="en-AU" dirty="0" smtClean="0"/>
              <a:t>development</a:t>
            </a:r>
          </a:p>
          <a:p>
            <a:pPr lvl="2"/>
            <a:r>
              <a:rPr lang="en-AU" dirty="0" smtClean="0"/>
              <a:t>This includes IEEE 802 standards</a:t>
            </a:r>
          </a:p>
          <a:p>
            <a:pPr lvl="2"/>
            <a:r>
              <a:rPr lang="en-AU" dirty="0" smtClean="0"/>
              <a:t>Including issues discussed in Ottawa in 2014</a:t>
            </a:r>
          </a:p>
          <a:p>
            <a:pPr lvl="2"/>
            <a:r>
              <a:rPr lang="en-AU" dirty="0" smtClean="0"/>
              <a:t>This means we will need to deal with same complaints</a:t>
            </a:r>
            <a:endParaRPr lang="en-AU" dirty="0"/>
          </a:p>
          <a:p>
            <a:pPr lvl="1"/>
            <a:r>
              <a:rPr lang="en-AU" dirty="0"/>
              <a:t>Limits work </a:t>
            </a:r>
            <a:r>
              <a:rPr lang="en-AU" dirty="0" smtClean="0"/>
              <a:t>in Security ad hoc to </a:t>
            </a:r>
            <a:r>
              <a:rPr lang="en-AU" dirty="0"/>
              <a:t>identifying </a:t>
            </a:r>
            <a:r>
              <a:rPr lang="en-AU" dirty="0" smtClean="0"/>
              <a:t>issues</a:t>
            </a:r>
          </a:p>
          <a:p>
            <a:pPr lvl="2"/>
            <a:r>
              <a:rPr lang="en-AU" dirty="0" smtClean="0"/>
              <a:t>The Security ad hoc will </a:t>
            </a:r>
            <a:r>
              <a:rPr lang="en-AU" dirty="0"/>
              <a:t>not </a:t>
            </a:r>
            <a:r>
              <a:rPr lang="en-AU" dirty="0" smtClean="0"/>
              <a:t>fix them</a:t>
            </a:r>
          </a:p>
          <a:p>
            <a:pPr lvl="2"/>
            <a:r>
              <a:rPr lang="en-AU" dirty="0" smtClean="0"/>
              <a:t>Technically they cannot even suggest how any issues can be fixed</a:t>
            </a:r>
          </a:p>
          <a:p>
            <a:pPr lvl="2"/>
            <a:r>
              <a:rPr lang="en-AU" dirty="0" smtClean="0"/>
              <a:t>If any issues are identified in IEEE 802 standards, we will argue at some future time that they need to be fixed by IEEE 802</a:t>
            </a:r>
            <a:endParaRPr lang="en-AU" dirty="0"/>
          </a:p>
          <a:p>
            <a:pPr lvl="1"/>
            <a:r>
              <a:rPr lang="en-AU" dirty="0"/>
              <a:t>Limits time to one meeting </a:t>
            </a:r>
            <a:r>
              <a:rPr lang="en-AU" dirty="0" smtClean="0"/>
              <a:t>cycle</a:t>
            </a:r>
          </a:p>
          <a:p>
            <a:pPr lvl="2"/>
            <a:r>
              <a:rPr lang="en-AU" dirty="0" smtClean="0"/>
              <a:t>Effectively August 2017</a:t>
            </a:r>
            <a:endParaRPr lang="en-AU" dirty="0"/>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112</a:t>
            </a:fld>
            <a:endParaRPr lang="en-US"/>
          </a:p>
        </p:txBody>
      </p:sp>
    </p:spTree>
    <p:extLst>
      <p:ext uri="{BB962C8B-B14F-4D97-AF65-F5344CB8AC3E}">
        <p14:creationId xmlns:p14="http://schemas.microsoft.com/office/powerpoint/2010/main" val="870044046"/>
      </p:ext>
    </p:extLst>
  </p:cSld>
  <p:clrMapOvr>
    <a:masterClrMapping/>
  </p:clrMapOvr>
  <p:timing>
    <p:tnLst>
      <p:par>
        <p:cTn id="1" dur="indefinite" restart="never" nodeType="tmRoot"/>
      </p:par>
    </p:tnLst>
  </p:timing>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Membership of the </a:t>
            </a:r>
            <a:r>
              <a:rPr lang="en-AU" i="1" dirty="0"/>
              <a:t>Security ad hoc </a:t>
            </a:r>
            <a:r>
              <a:rPr lang="en-AU" dirty="0" smtClean="0"/>
              <a:t>has been determined	</a:t>
            </a:r>
            <a:endParaRPr lang="en-AU" dirty="0"/>
          </a:p>
        </p:txBody>
      </p:sp>
      <p:sp>
        <p:nvSpPr>
          <p:cNvPr id="3" name="Content Placeholder 2"/>
          <p:cNvSpPr>
            <a:spLocks noGrp="1"/>
          </p:cNvSpPr>
          <p:nvPr>
            <p:ph sz="half" idx="1"/>
          </p:nvPr>
        </p:nvSpPr>
        <p:spPr/>
        <p:txBody>
          <a:bodyPr/>
          <a:lstStyle/>
          <a:p>
            <a:r>
              <a:rPr lang="en-AU" dirty="0" smtClean="0"/>
              <a:t>Leadership</a:t>
            </a:r>
          </a:p>
          <a:p>
            <a:pPr lvl="1"/>
            <a:r>
              <a:rPr lang="en-US" dirty="0"/>
              <a:t>Yun-Jae Won </a:t>
            </a:r>
            <a:r>
              <a:rPr lang="en-US" dirty="0" smtClean="0"/>
              <a:t>(Korea) is convener</a:t>
            </a:r>
            <a:endParaRPr lang="en-AU" dirty="0" smtClean="0"/>
          </a:p>
          <a:p>
            <a:r>
              <a:rPr lang="en-AU" dirty="0" smtClean="0"/>
              <a:t>Membership</a:t>
            </a:r>
            <a:endParaRPr lang="en-AU" dirty="0" smtClean="0">
              <a:solidFill>
                <a:srgbClr val="FF0000"/>
              </a:solidFill>
            </a:endParaRPr>
          </a:p>
          <a:p>
            <a:pPr lvl="1"/>
            <a:r>
              <a:rPr lang="en-AU" dirty="0" smtClean="0"/>
              <a:t>China</a:t>
            </a:r>
          </a:p>
          <a:p>
            <a:pPr lvl="2"/>
            <a:r>
              <a:rPr lang="en-AU" dirty="0" err="1" smtClean="0"/>
              <a:t>Zhenhai</a:t>
            </a:r>
            <a:r>
              <a:rPr lang="en-AU" dirty="0" smtClean="0"/>
              <a:t> Huang (IWNCOMM)</a:t>
            </a:r>
          </a:p>
          <a:p>
            <a:pPr lvl="2"/>
            <a:r>
              <a:rPr lang="en-AU" dirty="0" err="1"/>
              <a:t>b</a:t>
            </a:r>
            <a:r>
              <a:rPr lang="en-AU" dirty="0" err="1" smtClean="0"/>
              <a:t>z</a:t>
            </a:r>
            <a:r>
              <a:rPr lang="en-AU" dirty="0" smtClean="0"/>
              <a:t>? (National Engineering Laboratory for Wireless Security)</a:t>
            </a:r>
          </a:p>
          <a:p>
            <a:pPr lvl="2"/>
            <a:r>
              <a:rPr lang="en-AU" dirty="0" err="1"/>
              <a:t>l</a:t>
            </a:r>
            <a:r>
              <a:rPr lang="en-AU" dirty="0" err="1" smtClean="0"/>
              <a:t>mbz</a:t>
            </a:r>
            <a:r>
              <a:rPr lang="en-AU" dirty="0" smtClean="0"/>
              <a:t>? (WAPIA)</a:t>
            </a:r>
          </a:p>
          <a:p>
            <a:pPr lvl="2"/>
            <a:r>
              <a:rPr lang="en-AU" dirty="0" err="1" smtClean="0"/>
              <a:t>Manxia</a:t>
            </a:r>
            <a:r>
              <a:rPr lang="en-AU" dirty="0" smtClean="0"/>
              <a:t> Tie (IWNCOMM)</a:t>
            </a:r>
          </a:p>
          <a:p>
            <a:pPr lvl="2"/>
            <a:r>
              <a:rPr lang="en-AU" dirty="0" err="1" smtClean="0"/>
              <a:t>Yujiao</a:t>
            </a:r>
            <a:r>
              <a:rPr lang="en-AU" dirty="0" smtClean="0"/>
              <a:t> Li (IWNCOMM)</a:t>
            </a:r>
          </a:p>
          <a:p>
            <a:pPr lvl="1"/>
            <a:r>
              <a:rPr lang="en-AU" dirty="0"/>
              <a:t>US</a:t>
            </a:r>
          </a:p>
          <a:p>
            <a:pPr lvl="2"/>
            <a:r>
              <a:rPr lang="en-AU" dirty="0"/>
              <a:t>Dorothy Stanley (HPE)</a:t>
            </a:r>
          </a:p>
          <a:p>
            <a:pPr lvl="2"/>
            <a:r>
              <a:rPr lang="en-AU" dirty="0"/>
              <a:t>John Day (?)</a:t>
            </a:r>
          </a:p>
          <a:p>
            <a:pPr lvl="2"/>
            <a:endParaRPr lang="en-AU" dirty="0" smtClean="0"/>
          </a:p>
        </p:txBody>
      </p:sp>
      <p:sp>
        <p:nvSpPr>
          <p:cNvPr id="6" name="Content Placeholder 5"/>
          <p:cNvSpPr>
            <a:spLocks noGrp="1"/>
          </p:cNvSpPr>
          <p:nvPr>
            <p:ph sz="half" idx="2"/>
          </p:nvPr>
        </p:nvSpPr>
        <p:spPr/>
        <p:txBody>
          <a:bodyPr/>
          <a:lstStyle/>
          <a:p>
            <a:pPr lvl="1"/>
            <a:r>
              <a:rPr lang="en-AU" dirty="0" smtClean="0"/>
              <a:t>Austria</a:t>
            </a:r>
            <a:endParaRPr lang="en-AU" dirty="0"/>
          </a:p>
          <a:p>
            <a:pPr lvl="2"/>
            <a:r>
              <a:rPr lang="en-AU" dirty="0"/>
              <a:t>Reinhard </a:t>
            </a:r>
            <a:r>
              <a:rPr lang="en-AU" dirty="0" err="1"/>
              <a:t>Meindl</a:t>
            </a:r>
            <a:endParaRPr lang="en-AU" dirty="0"/>
          </a:p>
          <a:p>
            <a:pPr lvl="1"/>
            <a:r>
              <a:rPr lang="en-AU" dirty="0"/>
              <a:t>Korea</a:t>
            </a:r>
          </a:p>
          <a:p>
            <a:pPr lvl="1"/>
            <a:r>
              <a:rPr lang="en-AU" dirty="0"/>
              <a:t>IEEE 802</a:t>
            </a:r>
          </a:p>
          <a:p>
            <a:pPr lvl="2"/>
            <a:r>
              <a:rPr lang="en-AU" dirty="0"/>
              <a:t>Andrew Myles (Cisco)</a:t>
            </a:r>
          </a:p>
          <a:p>
            <a:pPr lvl="2"/>
            <a:r>
              <a:rPr lang="en-AU" dirty="0"/>
              <a:t>Peter Yee</a:t>
            </a:r>
          </a:p>
          <a:p>
            <a:pPr lvl="2"/>
            <a:r>
              <a:rPr lang="en-AU" dirty="0"/>
              <a:t>Jodi </a:t>
            </a:r>
            <a:r>
              <a:rPr lang="en-AU" dirty="0" err="1"/>
              <a:t>Haasz</a:t>
            </a:r>
            <a:r>
              <a:rPr lang="en-AU" dirty="0"/>
              <a:t> (IEEE-SA)</a:t>
            </a:r>
          </a:p>
          <a:p>
            <a:pPr lvl="2"/>
            <a:r>
              <a:rPr lang="en-AU" dirty="0"/>
              <a:t>Dan Harkins (HPE</a:t>
            </a:r>
            <a:r>
              <a:rPr lang="en-AU" dirty="0" smtClean="0"/>
              <a:t>)</a:t>
            </a:r>
          </a:p>
          <a:p>
            <a:pPr lvl="2"/>
            <a:r>
              <a:rPr lang="en-AU" dirty="0" smtClean="0"/>
              <a:t>David Law (HPE)</a:t>
            </a:r>
          </a:p>
          <a:p>
            <a:pPr lvl="1"/>
            <a:r>
              <a:rPr lang="en-AU" dirty="0" smtClean="0"/>
              <a:t>UK (joining late)</a:t>
            </a:r>
          </a:p>
          <a:p>
            <a:pPr lvl="2"/>
            <a:r>
              <a:rPr lang="en-AU" dirty="0" smtClean="0"/>
              <a:t>Stephen </a:t>
            </a:r>
            <a:r>
              <a:rPr lang="en-AU" dirty="0" err="1" smtClean="0"/>
              <a:t>Macann</a:t>
            </a:r>
            <a:endParaRPr lang="en-AU" dirty="0"/>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113</a:t>
            </a:fld>
            <a:endParaRPr lang="en-US"/>
          </a:p>
        </p:txBody>
      </p:sp>
    </p:spTree>
    <p:extLst>
      <p:ext uri="{BB962C8B-B14F-4D97-AF65-F5344CB8AC3E}">
        <p14:creationId xmlns:p14="http://schemas.microsoft.com/office/powerpoint/2010/main" val="2298802552"/>
      </p:ext>
    </p:extLst>
  </p:cSld>
  <p:clrMapOvr>
    <a:masterClrMapping/>
  </p:clrMapOvr>
  <p:timing>
    <p:tnLst>
      <p:par>
        <p:cTn id="1" dur="indefinite" restart="never" nodeType="tmRoot"/>
      </p:par>
    </p:tnLst>
  </p:timing>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A schedule and work plan has been agreed for the </a:t>
            </a:r>
            <a:r>
              <a:rPr lang="en-AU" i="1" dirty="0" smtClean="0"/>
              <a:t>Security ad hoc</a:t>
            </a:r>
            <a:endParaRPr lang="en-AU" i="1"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2826020370"/>
              </p:ext>
            </p:extLst>
          </p:nvPr>
        </p:nvGraphicFramePr>
        <p:xfrm>
          <a:off x="685800" y="1981200"/>
          <a:ext cx="7772400" cy="3032760"/>
        </p:xfrm>
        <a:graphic>
          <a:graphicData uri="http://schemas.openxmlformats.org/drawingml/2006/table">
            <a:tbl>
              <a:tblPr firstRow="1" firstCol="1" bandRow="1">
                <a:tableStyleId>{93296810-A885-4BE3-A3E7-6D5BEEA58F35}</a:tableStyleId>
              </a:tblPr>
              <a:tblGrid>
                <a:gridCol w="2362200">
                  <a:extLst>
                    <a:ext uri="{9D8B030D-6E8A-4147-A177-3AD203B41FA5}">
                      <a16:colId xmlns:a16="http://schemas.microsoft.com/office/drawing/2014/main" val="3837239092"/>
                    </a:ext>
                  </a:extLst>
                </a:gridCol>
                <a:gridCol w="5410200">
                  <a:extLst>
                    <a:ext uri="{9D8B030D-6E8A-4147-A177-3AD203B41FA5}">
                      <a16:colId xmlns:a16="http://schemas.microsoft.com/office/drawing/2014/main" val="2407675232"/>
                    </a:ext>
                  </a:extLst>
                </a:gridCol>
              </a:tblGrid>
              <a:tr h="289560">
                <a:tc gridSpan="2">
                  <a:txBody>
                    <a:bodyPr/>
                    <a:lstStyle/>
                    <a:p>
                      <a:pPr algn="ctr" fontAlgn="base" hangingPunct="0">
                        <a:spcAft>
                          <a:spcPts val="0"/>
                        </a:spcAft>
                        <a:tabLst>
                          <a:tab pos="1188085" algn="l"/>
                        </a:tabLst>
                      </a:pPr>
                      <a:r>
                        <a:rPr lang="en-GB" sz="1600" kern="0" dirty="0">
                          <a:effectLst/>
                        </a:rPr>
                        <a:t>2017</a:t>
                      </a:r>
                      <a:endParaRPr lang="en-AU" sz="1400" kern="100" dirty="0">
                        <a:effectLst/>
                        <a:latin typeface="Calibri" panose="020F0502020204030204" pitchFamily="34" charset="0"/>
                        <a:ea typeface="SimSun" panose="02010600030101010101" pitchFamily="2" charset="-122"/>
                        <a:cs typeface="Times New Roman" panose="02020603050405020304" pitchFamily="18" charset="0"/>
                      </a:endParaRPr>
                    </a:p>
                  </a:txBody>
                  <a:tcPr marL="21138" marR="21138" marT="0" marB="0" anchor="ctr"/>
                </a:tc>
                <a:tc hMerge="1">
                  <a:txBody>
                    <a:bodyPr/>
                    <a:lstStyle/>
                    <a:p>
                      <a:endParaRPr lang="en-AU"/>
                    </a:p>
                  </a:txBody>
                  <a:tcPr/>
                </a:tc>
                <a:extLst>
                  <a:ext uri="{0D108BD9-81ED-4DB2-BD59-A6C34878D82A}">
                    <a16:rowId xmlns:a16="http://schemas.microsoft.com/office/drawing/2014/main" val="3148800603"/>
                  </a:ext>
                </a:extLst>
              </a:tr>
              <a:tr h="396240">
                <a:tc>
                  <a:txBody>
                    <a:bodyPr/>
                    <a:lstStyle/>
                    <a:p>
                      <a:pPr algn="ctr" fontAlgn="base" hangingPunct="0">
                        <a:spcAft>
                          <a:spcPts val="0"/>
                        </a:spcAft>
                        <a:tabLst>
                          <a:tab pos="1188085" algn="l"/>
                        </a:tabLst>
                      </a:pPr>
                      <a:r>
                        <a:rPr lang="en-GB" sz="1600" kern="0" dirty="0">
                          <a:effectLst/>
                        </a:rPr>
                        <a:t>Target Date</a:t>
                      </a:r>
                      <a:endParaRPr lang="en-AU" sz="1600" kern="100" dirty="0">
                        <a:effectLst/>
                        <a:latin typeface="Calibri" panose="020F0502020204030204" pitchFamily="34" charset="0"/>
                        <a:ea typeface="SimSun" panose="02010600030101010101" pitchFamily="2" charset="-122"/>
                        <a:cs typeface="Times New Roman" panose="02020603050405020304" pitchFamily="18" charset="0"/>
                      </a:endParaRPr>
                    </a:p>
                  </a:txBody>
                  <a:tcPr marL="21138" marR="21138" marT="0" marB="0" anchor="ctr"/>
                </a:tc>
                <a:tc>
                  <a:txBody>
                    <a:bodyPr/>
                    <a:lstStyle/>
                    <a:p>
                      <a:pPr algn="l" fontAlgn="base" hangingPunct="0">
                        <a:spcAft>
                          <a:spcPts val="0"/>
                        </a:spcAft>
                        <a:tabLst>
                          <a:tab pos="1188085" algn="l"/>
                        </a:tabLst>
                      </a:pPr>
                      <a:r>
                        <a:rPr lang="en-GB" sz="1600" b="1" kern="0" dirty="0">
                          <a:effectLst/>
                        </a:rPr>
                        <a:t>Tasks / Milestones</a:t>
                      </a:r>
                      <a:endParaRPr lang="en-AU" sz="1600" b="1" kern="100" dirty="0">
                        <a:effectLst/>
                        <a:latin typeface="Calibri" panose="020F0502020204030204" pitchFamily="34" charset="0"/>
                        <a:ea typeface="SimSun" panose="02010600030101010101" pitchFamily="2" charset="-122"/>
                        <a:cs typeface="Times New Roman" panose="02020603050405020304" pitchFamily="18" charset="0"/>
                      </a:endParaRPr>
                    </a:p>
                  </a:txBody>
                  <a:tcPr marL="21138" marR="21138" marT="0" marB="0" anchor="ctr"/>
                </a:tc>
                <a:extLst>
                  <a:ext uri="{0D108BD9-81ED-4DB2-BD59-A6C34878D82A}">
                    <a16:rowId xmlns:a16="http://schemas.microsoft.com/office/drawing/2014/main" val="764832066"/>
                  </a:ext>
                </a:extLst>
              </a:tr>
              <a:tr h="557009">
                <a:tc>
                  <a:txBody>
                    <a:bodyPr/>
                    <a:lstStyle/>
                    <a:p>
                      <a:pPr algn="ctr" fontAlgn="base" hangingPunct="0">
                        <a:spcAft>
                          <a:spcPts val="0"/>
                        </a:spcAft>
                        <a:tabLst>
                          <a:tab pos="1188085" algn="l"/>
                        </a:tabLst>
                      </a:pPr>
                      <a:r>
                        <a:rPr lang="en-US" sz="1600" kern="0" dirty="0">
                          <a:effectLst/>
                        </a:rPr>
                        <a:t>AHGS meeting during JTC 1/ SC 6/ WG 1 Seoul meeting</a:t>
                      </a:r>
                      <a:endParaRPr lang="en-AU" sz="1600" kern="100" dirty="0">
                        <a:effectLst/>
                      </a:endParaRPr>
                    </a:p>
                    <a:p>
                      <a:pPr algn="ctr" fontAlgn="base" hangingPunct="0">
                        <a:spcAft>
                          <a:spcPts val="0"/>
                        </a:spcAft>
                        <a:tabLst>
                          <a:tab pos="1188085" algn="l"/>
                        </a:tabLst>
                      </a:pPr>
                      <a:r>
                        <a:rPr lang="en-US" sz="1600" kern="0" dirty="0">
                          <a:effectLst/>
                        </a:rPr>
                        <a:t>(30– 31 Oct, 2017)</a:t>
                      </a:r>
                      <a:endParaRPr lang="en-AU" sz="1600" kern="100" dirty="0">
                        <a:effectLst/>
                        <a:latin typeface="Calibri" panose="020F0502020204030204" pitchFamily="34" charset="0"/>
                        <a:ea typeface="SimSun" panose="02010600030101010101" pitchFamily="2" charset="-122"/>
                        <a:cs typeface="Times New Roman" panose="02020603050405020304" pitchFamily="18" charset="0"/>
                      </a:endParaRPr>
                    </a:p>
                  </a:txBody>
                  <a:tcPr marL="21138" marR="21138" marT="0" marB="0" anchor="ctr"/>
                </a:tc>
                <a:tc>
                  <a:txBody>
                    <a:bodyPr/>
                    <a:lstStyle/>
                    <a:p>
                      <a:pPr marL="285750" lvl="0" indent="-285750" algn="l" fontAlgn="base" hangingPunct="0">
                        <a:spcBef>
                          <a:spcPts val="400"/>
                        </a:spcBef>
                        <a:spcAft>
                          <a:spcPts val="0"/>
                        </a:spcAft>
                        <a:buFont typeface="Arial" panose="020B0604020202020204" pitchFamily="34" charset="0"/>
                        <a:buChar char="•"/>
                        <a:tabLst>
                          <a:tab pos="203835" algn="l"/>
                          <a:tab pos="1188085" algn="l"/>
                          <a:tab pos="1656080" algn="l"/>
                          <a:tab pos="2124075" algn="l"/>
                        </a:tabLst>
                      </a:pPr>
                      <a:r>
                        <a:rPr lang="en-US" sz="1600" kern="0" dirty="0">
                          <a:effectLst/>
                        </a:rPr>
                        <a:t>Revise </a:t>
                      </a:r>
                      <a:r>
                        <a:rPr lang="en-US" sz="1600" kern="0" dirty="0" err="1">
                          <a:effectLst/>
                        </a:rPr>
                        <a:t>ToR</a:t>
                      </a:r>
                      <a:r>
                        <a:rPr lang="en-US" sz="1600" kern="0" dirty="0">
                          <a:effectLst/>
                        </a:rPr>
                        <a:t> for </a:t>
                      </a:r>
                      <a:r>
                        <a:rPr lang="en-US" sz="1600" kern="100" dirty="0">
                          <a:effectLst/>
                        </a:rPr>
                        <a:t>Ad-hoc Group on Security (AHGS)</a:t>
                      </a:r>
                      <a:r>
                        <a:rPr lang="en-US" sz="1600" kern="0" dirty="0">
                          <a:effectLst/>
                        </a:rPr>
                        <a:t>.</a:t>
                      </a:r>
                      <a:endParaRPr lang="en-AU" sz="1600" kern="100" dirty="0">
                        <a:effectLst/>
                      </a:endParaRPr>
                    </a:p>
                    <a:p>
                      <a:pPr marL="285750" lvl="0" indent="-285750" algn="l" fontAlgn="base" hangingPunct="0">
                        <a:spcBef>
                          <a:spcPts val="400"/>
                        </a:spcBef>
                        <a:spcAft>
                          <a:spcPts val="0"/>
                        </a:spcAft>
                        <a:buFont typeface="Arial" panose="020B0604020202020204" pitchFamily="34" charset="0"/>
                        <a:buChar char="•"/>
                        <a:tabLst>
                          <a:tab pos="203835" algn="l"/>
                          <a:tab pos="1188085" algn="l"/>
                          <a:tab pos="1656080" algn="l"/>
                          <a:tab pos="2124075" algn="l"/>
                        </a:tabLst>
                      </a:pPr>
                      <a:r>
                        <a:rPr lang="en-US" sz="1600" kern="0" dirty="0">
                          <a:effectLst/>
                        </a:rPr>
                        <a:t>Consider proposed dispositions of comments (</a:t>
                      </a:r>
                      <a:r>
                        <a:rPr lang="en-US" sz="1600" kern="0" dirty="0" err="1">
                          <a:effectLst/>
                        </a:rPr>
                        <a:t>DoC</a:t>
                      </a:r>
                      <a:r>
                        <a:rPr lang="en-US" sz="1600" kern="0" dirty="0">
                          <a:effectLst/>
                        </a:rPr>
                        <a:t>) on </a:t>
                      </a:r>
                      <a:r>
                        <a:rPr lang="en-US" sz="1600" kern="100" dirty="0">
                          <a:effectLst/>
                        </a:rPr>
                        <a:t>the ballot for establishment of an Ad-hoc Group on Security (AHGS).</a:t>
                      </a:r>
                      <a:endParaRPr lang="en-AU" sz="1600" kern="100" dirty="0">
                        <a:effectLst/>
                      </a:endParaRPr>
                    </a:p>
                    <a:p>
                      <a:pPr marL="285750" lvl="0" indent="-285750" algn="l" fontAlgn="base" hangingPunct="0">
                        <a:spcBef>
                          <a:spcPts val="400"/>
                        </a:spcBef>
                        <a:spcAft>
                          <a:spcPts val="0"/>
                        </a:spcAft>
                        <a:buFont typeface="Arial" panose="020B0604020202020204" pitchFamily="34" charset="0"/>
                        <a:buChar char="•"/>
                        <a:tabLst>
                          <a:tab pos="203835" algn="l"/>
                          <a:tab pos="1188085" algn="l"/>
                          <a:tab pos="1656080" algn="l"/>
                          <a:tab pos="2124075" algn="l"/>
                        </a:tabLst>
                      </a:pPr>
                      <a:r>
                        <a:rPr lang="en-US" sz="1600" kern="0" dirty="0">
                          <a:effectLst/>
                        </a:rPr>
                        <a:t>Draft and approve </a:t>
                      </a:r>
                      <a:r>
                        <a:rPr lang="en-US" sz="1600" kern="0" dirty="0" err="1">
                          <a:effectLst/>
                        </a:rPr>
                        <a:t>DoC</a:t>
                      </a:r>
                      <a:r>
                        <a:rPr lang="en-US" sz="1600" kern="0" dirty="0">
                          <a:effectLst/>
                        </a:rPr>
                        <a:t> on the ballot for establishment of an Ad-hoc Group on Security (AHGS).</a:t>
                      </a:r>
                      <a:endParaRPr lang="en-AU" sz="1600" kern="100" dirty="0">
                        <a:effectLst/>
                      </a:endParaRPr>
                    </a:p>
                    <a:p>
                      <a:pPr marL="285750" lvl="0" indent="-285750" algn="l" fontAlgn="base" hangingPunct="0">
                        <a:spcBef>
                          <a:spcPts val="400"/>
                        </a:spcBef>
                        <a:spcAft>
                          <a:spcPts val="0"/>
                        </a:spcAft>
                        <a:buFont typeface="Arial" panose="020B0604020202020204" pitchFamily="34" charset="0"/>
                        <a:buChar char="•"/>
                        <a:tabLst>
                          <a:tab pos="203835" algn="l"/>
                          <a:tab pos="1188085" algn="l"/>
                          <a:tab pos="1656080" algn="l"/>
                          <a:tab pos="2124075" algn="l"/>
                        </a:tabLst>
                      </a:pPr>
                      <a:r>
                        <a:rPr lang="en-US" sz="1600" kern="0" dirty="0">
                          <a:effectLst/>
                        </a:rPr>
                        <a:t>Update the member list of AHGS.</a:t>
                      </a:r>
                      <a:endParaRPr lang="en-AU" sz="1600" kern="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21138" marR="21138" marT="0" marB="0" anchor="ctr"/>
                </a:tc>
                <a:extLst>
                  <a:ext uri="{0D108BD9-81ED-4DB2-BD59-A6C34878D82A}">
                    <a16:rowId xmlns:a16="http://schemas.microsoft.com/office/drawing/2014/main" val="1218155685"/>
                  </a:ext>
                </a:extLst>
              </a:tr>
              <a:tr h="139252">
                <a:tc>
                  <a:txBody>
                    <a:bodyPr/>
                    <a:lstStyle/>
                    <a:p>
                      <a:pPr algn="ctr" fontAlgn="base" hangingPunct="0">
                        <a:spcAft>
                          <a:spcPts val="0"/>
                        </a:spcAft>
                        <a:tabLst>
                          <a:tab pos="1188085" algn="l"/>
                        </a:tabLst>
                      </a:pPr>
                      <a:r>
                        <a:rPr lang="en-US" sz="1600" kern="0" dirty="0">
                          <a:effectLst/>
                        </a:rPr>
                        <a:t>Two weeks before the 1</a:t>
                      </a:r>
                      <a:r>
                        <a:rPr lang="en-US" sz="1600" kern="0" baseline="30000" dirty="0">
                          <a:effectLst/>
                        </a:rPr>
                        <a:t>st</a:t>
                      </a:r>
                      <a:r>
                        <a:rPr lang="en-US" sz="1600" kern="0" dirty="0">
                          <a:effectLst/>
                        </a:rPr>
                        <a:t> AHGS meeting</a:t>
                      </a:r>
                      <a:endParaRPr lang="en-AU" sz="1600" kern="100" dirty="0">
                        <a:effectLst/>
                        <a:latin typeface="Calibri" panose="020F0502020204030204" pitchFamily="34" charset="0"/>
                        <a:ea typeface="SimSun" panose="02010600030101010101" pitchFamily="2" charset="-122"/>
                        <a:cs typeface="Times New Roman" panose="02020603050405020304" pitchFamily="18" charset="0"/>
                      </a:endParaRPr>
                    </a:p>
                  </a:txBody>
                  <a:tcPr marL="21138" marR="21138" marT="0" marB="0" anchor="ctr"/>
                </a:tc>
                <a:tc>
                  <a:txBody>
                    <a:bodyPr/>
                    <a:lstStyle/>
                    <a:p>
                      <a:pPr marL="285750" lvl="0" indent="-285750" algn="l" fontAlgn="base" hangingPunct="0">
                        <a:spcBef>
                          <a:spcPts val="400"/>
                        </a:spcBef>
                        <a:spcAft>
                          <a:spcPts val="0"/>
                        </a:spcAft>
                        <a:buFont typeface="Arial" panose="020B0604020202020204" pitchFamily="34" charset="0"/>
                        <a:buChar char="•"/>
                        <a:tabLst>
                          <a:tab pos="203835" algn="l"/>
                          <a:tab pos="1188085" algn="l"/>
                          <a:tab pos="1656080" algn="l"/>
                          <a:tab pos="2124075" algn="l"/>
                        </a:tabLst>
                      </a:pPr>
                      <a:r>
                        <a:rPr lang="en-US" sz="1600" kern="0" dirty="0">
                          <a:effectLst/>
                        </a:rPr>
                        <a:t>Circulate the proposed draft work plan for comments by E-mail.</a:t>
                      </a:r>
                      <a:endParaRPr lang="en-AU" sz="1600" kern="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21138" marR="21138" marT="0" marB="0" anchor="ctr"/>
                </a:tc>
                <a:extLst>
                  <a:ext uri="{0D108BD9-81ED-4DB2-BD59-A6C34878D82A}">
                    <a16:rowId xmlns:a16="http://schemas.microsoft.com/office/drawing/2014/main" val="3535720811"/>
                  </a:ext>
                </a:extLst>
              </a:tr>
            </a:tbl>
          </a:graphicData>
        </a:graphic>
      </p:graphicFrame>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114</a:t>
            </a:fld>
            <a:endParaRPr lang="en-US"/>
          </a:p>
        </p:txBody>
      </p:sp>
    </p:spTree>
    <p:extLst>
      <p:ext uri="{BB962C8B-B14F-4D97-AF65-F5344CB8AC3E}">
        <p14:creationId xmlns:p14="http://schemas.microsoft.com/office/powerpoint/2010/main" val="2964705860"/>
      </p:ext>
    </p:extLst>
  </p:cSld>
  <p:clrMapOvr>
    <a:masterClrMapping/>
  </p:clrMapOvr>
  <p:timing>
    <p:tnLst>
      <p:par>
        <p:cTn id="1" dur="indefinite" restart="never" nodeType="tmRoot"/>
      </p:par>
    </p:tnLst>
  </p:timing>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A schedule and work plan has been agreed for the </a:t>
            </a:r>
            <a:r>
              <a:rPr lang="en-AU" i="1" dirty="0"/>
              <a:t>Security ad hoc</a:t>
            </a: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3505873668"/>
              </p:ext>
            </p:extLst>
          </p:nvPr>
        </p:nvGraphicFramePr>
        <p:xfrm>
          <a:off x="685800" y="1981200"/>
          <a:ext cx="7772400" cy="4353560"/>
        </p:xfrm>
        <a:graphic>
          <a:graphicData uri="http://schemas.openxmlformats.org/drawingml/2006/table">
            <a:tbl>
              <a:tblPr firstRow="1" firstCol="1" bandRow="1">
                <a:tableStyleId>{93296810-A885-4BE3-A3E7-6D5BEEA58F35}</a:tableStyleId>
              </a:tblPr>
              <a:tblGrid>
                <a:gridCol w="2362200">
                  <a:extLst>
                    <a:ext uri="{9D8B030D-6E8A-4147-A177-3AD203B41FA5}">
                      <a16:colId xmlns:a16="http://schemas.microsoft.com/office/drawing/2014/main" val="3837239092"/>
                    </a:ext>
                  </a:extLst>
                </a:gridCol>
                <a:gridCol w="5410200">
                  <a:extLst>
                    <a:ext uri="{9D8B030D-6E8A-4147-A177-3AD203B41FA5}">
                      <a16:colId xmlns:a16="http://schemas.microsoft.com/office/drawing/2014/main" val="2407675232"/>
                    </a:ext>
                  </a:extLst>
                </a:gridCol>
              </a:tblGrid>
              <a:tr h="289560">
                <a:tc gridSpan="2">
                  <a:txBody>
                    <a:bodyPr/>
                    <a:lstStyle/>
                    <a:p>
                      <a:pPr algn="ctr" fontAlgn="base" hangingPunct="0">
                        <a:spcAft>
                          <a:spcPts val="0"/>
                        </a:spcAft>
                        <a:tabLst>
                          <a:tab pos="1188085" algn="l"/>
                        </a:tabLst>
                      </a:pPr>
                      <a:r>
                        <a:rPr lang="en-GB" sz="1600" kern="0" dirty="0">
                          <a:effectLst/>
                        </a:rPr>
                        <a:t>2017</a:t>
                      </a:r>
                      <a:endParaRPr lang="en-AU" sz="1600" kern="100" dirty="0">
                        <a:effectLst/>
                        <a:latin typeface="Calibri" panose="020F0502020204030204" pitchFamily="34" charset="0"/>
                        <a:ea typeface="SimSun" panose="02010600030101010101" pitchFamily="2" charset="-122"/>
                        <a:cs typeface="Times New Roman" panose="02020603050405020304" pitchFamily="18" charset="0"/>
                      </a:endParaRPr>
                    </a:p>
                  </a:txBody>
                  <a:tcPr marL="21138" marR="21138" marT="0" marB="0" anchor="ctr"/>
                </a:tc>
                <a:tc hMerge="1">
                  <a:txBody>
                    <a:bodyPr/>
                    <a:lstStyle/>
                    <a:p>
                      <a:endParaRPr lang="en-AU"/>
                    </a:p>
                  </a:txBody>
                  <a:tcPr/>
                </a:tc>
                <a:extLst>
                  <a:ext uri="{0D108BD9-81ED-4DB2-BD59-A6C34878D82A}">
                    <a16:rowId xmlns:a16="http://schemas.microsoft.com/office/drawing/2014/main" val="3148800603"/>
                  </a:ext>
                </a:extLst>
              </a:tr>
              <a:tr h="396240">
                <a:tc>
                  <a:txBody>
                    <a:bodyPr/>
                    <a:lstStyle/>
                    <a:p>
                      <a:pPr algn="ctr" fontAlgn="base" hangingPunct="0">
                        <a:spcAft>
                          <a:spcPts val="0"/>
                        </a:spcAft>
                        <a:tabLst>
                          <a:tab pos="1188085" algn="l"/>
                        </a:tabLst>
                      </a:pPr>
                      <a:r>
                        <a:rPr lang="en-GB" sz="1600" kern="0" dirty="0">
                          <a:effectLst/>
                        </a:rPr>
                        <a:t>Target Date</a:t>
                      </a:r>
                      <a:endParaRPr lang="en-AU" sz="1600" kern="100" dirty="0">
                        <a:effectLst/>
                        <a:latin typeface="Calibri" panose="020F0502020204030204" pitchFamily="34" charset="0"/>
                        <a:ea typeface="SimSun" panose="02010600030101010101" pitchFamily="2" charset="-122"/>
                        <a:cs typeface="Times New Roman" panose="02020603050405020304" pitchFamily="18" charset="0"/>
                      </a:endParaRPr>
                    </a:p>
                  </a:txBody>
                  <a:tcPr marL="21138" marR="21138" marT="0" marB="0" anchor="ctr"/>
                </a:tc>
                <a:tc>
                  <a:txBody>
                    <a:bodyPr/>
                    <a:lstStyle/>
                    <a:p>
                      <a:pPr algn="l" fontAlgn="base" hangingPunct="0">
                        <a:spcAft>
                          <a:spcPts val="0"/>
                        </a:spcAft>
                        <a:tabLst>
                          <a:tab pos="1188085" algn="l"/>
                        </a:tabLst>
                      </a:pPr>
                      <a:r>
                        <a:rPr lang="en-GB" sz="1600" b="1" kern="0" dirty="0">
                          <a:effectLst/>
                        </a:rPr>
                        <a:t>Tasks / Milestones</a:t>
                      </a:r>
                      <a:endParaRPr lang="en-AU" sz="1600" b="1" kern="100" dirty="0">
                        <a:effectLst/>
                        <a:latin typeface="Calibri" panose="020F0502020204030204" pitchFamily="34" charset="0"/>
                        <a:ea typeface="SimSun" panose="02010600030101010101" pitchFamily="2" charset="-122"/>
                        <a:cs typeface="Times New Roman" panose="02020603050405020304" pitchFamily="18" charset="0"/>
                      </a:endParaRPr>
                    </a:p>
                  </a:txBody>
                  <a:tcPr marL="21138" marR="21138" marT="0" marB="0" anchor="ctr"/>
                </a:tc>
                <a:extLst>
                  <a:ext uri="{0D108BD9-81ED-4DB2-BD59-A6C34878D82A}">
                    <a16:rowId xmlns:a16="http://schemas.microsoft.com/office/drawing/2014/main" val="764832066"/>
                  </a:ext>
                </a:extLst>
              </a:tr>
              <a:tr h="905140">
                <a:tc>
                  <a:txBody>
                    <a:bodyPr/>
                    <a:lstStyle/>
                    <a:p>
                      <a:pPr algn="ctr" fontAlgn="base" hangingPunct="0">
                        <a:spcAft>
                          <a:spcPts val="0"/>
                        </a:spcAft>
                        <a:tabLst>
                          <a:tab pos="1188085" algn="l"/>
                        </a:tabLst>
                      </a:pPr>
                      <a:r>
                        <a:rPr lang="en-US" sz="1600" kern="0" dirty="0">
                          <a:effectLst/>
                        </a:rPr>
                        <a:t>1</a:t>
                      </a:r>
                      <a:r>
                        <a:rPr lang="en-US" sz="1600" kern="0" baseline="30000" dirty="0">
                          <a:effectLst/>
                        </a:rPr>
                        <a:t>st </a:t>
                      </a:r>
                      <a:r>
                        <a:rPr lang="en-US" sz="1600" kern="0" dirty="0">
                          <a:effectLst/>
                        </a:rPr>
                        <a:t>AHGS meeting</a:t>
                      </a:r>
                      <a:endParaRPr lang="en-AU" sz="1600" kern="100" dirty="0">
                        <a:effectLst/>
                      </a:endParaRPr>
                    </a:p>
                    <a:p>
                      <a:pPr algn="ctr" fontAlgn="base" hangingPunct="0">
                        <a:spcAft>
                          <a:spcPts val="0"/>
                        </a:spcAft>
                        <a:tabLst>
                          <a:tab pos="1188085" algn="l"/>
                        </a:tabLst>
                      </a:pPr>
                      <a:r>
                        <a:rPr lang="en-US" sz="1600" kern="0" dirty="0">
                          <a:effectLst/>
                        </a:rPr>
                        <a:t>(by WebEx)</a:t>
                      </a:r>
                      <a:endParaRPr lang="en-AU" sz="1600" kern="100" dirty="0">
                        <a:effectLst/>
                      </a:endParaRPr>
                    </a:p>
                    <a:p>
                      <a:pPr algn="ctr" fontAlgn="base" hangingPunct="0">
                        <a:spcAft>
                          <a:spcPts val="0"/>
                        </a:spcAft>
                        <a:tabLst>
                          <a:tab pos="1188085" algn="l"/>
                        </a:tabLst>
                      </a:pPr>
                      <a:r>
                        <a:rPr lang="en-US" sz="1600" kern="0" dirty="0">
                          <a:effectLst/>
                        </a:rPr>
                        <a:t>xx December, 2017</a:t>
                      </a:r>
                      <a:endParaRPr lang="en-AU" sz="1600" kern="100" dirty="0">
                        <a:effectLst/>
                      </a:endParaRPr>
                    </a:p>
                    <a:p>
                      <a:pPr algn="ctr" fontAlgn="base" hangingPunct="0">
                        <a:spcAft>
                          <a:spcPts val="0"/>
                        </a:spcAft>
                        <a:tabLst>
                          <a:tab pos="1188085" algn="l"/>
                        </a:tabLst>
                      </a:pPr>
                      <a:r>
                        <a:rPr lang="en-US" sz="1600" kern="0" dirty="0">
                          <a:effectLst/>
                        </a:rPr>
                        <a:t>10:00 pm | Korea Time (Seoul, GMT+09:00) | 1 </a:t>
                      </a:r>
                      <a:r>
                        <a:rPr lang="en-US" sz="1600" kern="0" dirty="0" err="1">
                          <a:effectLst/>
                        </a:rPr>
                        <a:t>hr</a:t>
                      </a:r>
                      <a:endParaRPr lang="en-AU" sz="1600" kern="100" dirty="0">
                        <a:effectLst/>
                        <a:latin typeface="Calibri" panose="020F0502020204030204" pitchFamily="34" charset="0"/>
                        <a:ea typeface="SimSun" panose="02010600030101010101" pitchFamily="2" charset="-122"/>
                        <a:cs typeface="Times New Roman" panose="02020603050405020304" pitchFamily="18" charset="0"/>
                      </a:endParaRPr>
                    </a:p>
                  </a:txBody>
                  <a:tcPr marL="21138" marR="21138" marT="0" marB="0" anchor="ctr"/>
                </a:tc>
                <a:tc>
                  <a:txBody>
                    <a:bodyPr/>
                    <a:lstStyle/>
                    <a:p>
                      <a:pPr marL="285750" lvl="0" indent="-285750" algn="l" fontAlgn="base" hangingPunct="0">
                        <a:spcBef>
                          <a:spcPts val="400"/>
                        </a:spcBef>
                        <a:spcAft>
                          <a:spcPts val="0"/>
                        </a:spcAft>
                        <a:buFont typeface="Arial" panose="020B0604020202020204" pitchFamily="34" charset="0"/>
                        <a:buChar char="•"/>
                        <a:tabLst>
                          <a:tab pos="203835" algn="l"/>
                          <a:tab pos="1188085" algn="l"/>
                          <a:tab pos="1656080" algn="l"/>
                          <a:tab pos="2124075" algn="l"/>
                        </a:tabLst>
                      </a:pPr>
                      <a:r>
                        <a:rPr lang="en-US" sz="1600" kern="0" dirty="0">
                          <a:effectLst/>
                        </a:rPr>
                        <a:t>Update the member list of AHGS.</a:t>
                      </a:r>
                      <a:endParaRPr lang="en-AU" sz="1600" kern="100" dirty="0">
                        <a:effectLst/>
                      </a:endParaRPr>
                    </a:p>
                    <a:p>
                      <a:pPr marL="285750" lvl="0" indent="-285750" algn="l" fontAlgn="base" hangingPunct="0">
                        <a:spcBef>
                          <a:spcPts val="400"/>
                        </a:spcBef>
                        <a:spcAft>
                          <a:spcPts val="0"/>
                        </a:spcAft>
                        <a:buFont typeface="Arial" panose="020B0604020202020204" pitchFamily="34" charset="0"/>
                        <a:buChar char="•"/>
                        <a:tabLst>
                          <a:tab pos="203835" algn="l"/>
                          <a:tab pos="1188085" algn="l"/>
                          <a:tab pos="1656080" algn="l"/>
                          <a:tab pos="2124075" algn="l"/>
                        </a:tabLst>
                      </a:pPr>
                      <a:r>
                        <a:rPr lang="en-US" sz="1600" kern="0" dirty="0">
                          <a:effectLst/>
                        </a:rPr>
                        <a:t>Consider and modify the proposed provisional work plan for AHGS. </a:t>
                      </a:r>
                      <a:endParaRPr lang="en-AU" sz="1600" kern="100" dirty="0">
                        <a:effectLst/>
                      </a:endParaRPr>
                    </a:p>
                    <a:p>
                      <a:pPr marL="285750" lvl="0" indent="-285750" algn="l" fontAlgn="base" hangingPunct="0">
                        <a:spcBef>
                          <a:spcPts val="400"/>
                        </a:spcBef>
                        <a:spcAft>
                          <a:spcPts val="0"/>
                        </a:spcAft>
                        <a:buFont typeface="Arial" panose="020B0604020202020204" pitchFamily="34" charset="0"/>
                        <a:buChar char="•"/>
                        <a:tabLst>
                          <a:tab pos="203835" algn="l"/>
                          <a:tab pos="1188085" algn="l"/>
                          <a:tab pos="1656080" algn="l"/>
                          <a:tab pos="2124075" algn="l"/>
                        </a:tabLst>
                      </a:pPr>
                      <a:r>
                        <a:rPr lang="en-US" sz="1600" kern="0" dirty="0">
                          <a:effectLst/>
                        </a:rPr>
                        <a:t>Task arrangement:</a:t>
                      </a:r>
                      <a:endParaRPr lang="en-AU" sz="1600" kern="100" dirty="0">
                        <a:effectLst/>
                      </a:endParaRPr>
                    </a:p>
                    <a:p>
                      <a:pPr marL="285750" lvl="0" indent="-285750" algn="l" fontAlgn="base" hangingPunct="0">
                        <a:spcBef>
                          <a:spcPts val="400"/>
                        </a:spcBef>
                        <a:spcAft>
                          <a:spcPts val="0"/>
                        </a:spcAft>
                        <a:buFont typeface="Arial" panose="020B0604020202020204" pitchFamily="34" charset="0"/>
                        <a:buChar char="•"/>
                        <a:tabLst>
                          <a:tab pos="383540" algn="l"/>
                          <a:tab pos="1656080" algn="l"/>
                          <a:tab pos="2124075" algn="l"/>
                        </a:tabLst>
                      </a:pPr>
                      <a:r>
                        <a:rPr lang="en-US" sz="1600" kern="0" dirty="0">
                          <a:effectLst/>
                        </a:rPr>
                        <a:t>Review security technologies in the published SC 6 standards by marking on a list of SC 6 published standards (the list is attached to this work plan);</a:t>
                      </a:r>
                      <a:endParaRPr lang="en-AU" sz="1600" kern="100" dirty="0">
                        <a:effectLst/>
                      </a:endParaRPr>
                    </a:p>
                    <a:p>
                      <a:pPr marL="285750" lvl="0" indent="-285750" algn="l" fontAlgn="base" hangingPunct="0">
                        <a:spcBef>
                          <a:spcPts val="400"/>
                        </a:spcBef>
                        <a:spcAft>
                          <a:spcPts val="0"/>
                        </a:spcAft>
                        <a:buFont typeface="Arial" panose="020B0604020202020204" pitchFamily="34" charset="0"/>
                        <a:buChar char="•"/>
                        <a:tabLst>
                          <a:tab pos="383540" algn="l"/>
                          <a:tab pos="1656080" algn="l"/>
                          <a:tab pos="2124075" algn="l"/>
                        </a:tabLst>
                      </a:pPr>
                      <a:r>
                        <a:rPr lang="en-US" sz="1600" kern="0" dirty="0">
                          <a:effectLst/>
                        </a:rPr>
                        <a:t>Review security technologies in SC 6 projects under development by marking on a list of SC 6 projects under development (the list is attached to this work plan); </a:t>
                      </a:r>
                      <a:endParaRPr lang="en-AU" sz="1600" kern="100" dirty="0">
                        <a:effectLst/>
                      </a:endParaRPr>
                    </a:p>
                    <a:p>
                      <a:pPr marL="579755" indent="-285750" algn="l" fontAlgn="base" hangingPunct="0">
                        <a:spcBef>
                          <a:spcPts val="400"/>
                        </a:spcBef>
                        <a:spcAft>
                          <a:spcPts val="0"/>
                        </a:spcAft>
                        <a:buFont typeface="Arial" panose="020B0604020202020204" pitchFamily="34" charset="0"/>
                        <a:buChar char="•"/>
                        <a:tabLst>
                          <a:tab pos="383540" algn="l"/>
                          <a:tab pos="1656080" algn="l"/>
                          <a:tab pos="2124075" algn="l"/>
                        </a:tabLst>
                      </a:pPr>
                      <a:r>
                        <a:rPr lang="en-US" sz="1600" kern="0" dirty="0">
                          <a:effectLst/>
                        </a:rPr>
                        <a:t>Note: Submit additional comments or individual contributions are also encouraged.</a:t>
                      </a:r>
                      <a:endParaRPr lang="en-AU" sz="1600" kern="100" dirty="0">
                        <a:effectLst/>
                        <a:latin typeface="Calibri" panose="020F0502020204030204" pitchFamily="34" charset="0"/>
                        <a:ea typeface="SimSun" panose="02010600030101010101" pitchFamily="2" charset="-122"/>
                        <a:cs typeface="Times New Roman" panose="02020603050405020304" pitchFamily="18" charset="0"/>
                      </a:endParaRPr>
                    </a:p>
                  </a:txBody>
                  <a:tcPr marL="21138" marR="21138" marT="0" marB="0" anchor="ctr"/>
                </a:tc>
                <a:extLst>
                  <a:ext uri="{0D108BD9-81ED-4DB2-BD59-A6C34878D82A}">
                    <a16:rowId xmlns:a16="http://schemas.microsoft.com/office/drawing/2014/main" val="2881624113"/>
                  </a:ext>
                </a:extLst>
              </a:tr>
              <a:tr h="139252">
                <a:tc>
                  <a:txBody>
                    <a:bodyPr/>
                    <a:lstStyle/>
                    <a:p>
                      <a:pPr algn="ctr" fontAlgn="base" hangingPunct="0">
                        <a:spcAft>
                          <a:spcPts val="0"/>
                        </a:spcAft>
                        <a:tabLst>
                          <a:tab pos="1188085" algn="l"/>
                        </a:tabLst>
                      </a:pPr>
                      <a:r>
                        <a:rPr lang="en-US" sz="1600" kern="0" dirty="0">
                          <a:effectLst/>
                        </a:rPr>
                        <a:t>Right after the 1</a:t>
                      </a:r>
                      <a:r>
                        <a:rPr lang="en-US" sz="1600" kern="0" baseline="30000" dirty="0">
                          <a:effectLst/>
                        </a:rPr>
                        <a:t>st</a:t>
                      </a:r>
                      <a:r>
                        <a:rPr lang="en-US" sz="1600" kern="0" dirty="0">
                          <a:effectLst/>
                        </a:rPr>
                        <a:t> AHGS meeting</a:t>
                      </a:r>
                      <a:endParaRPr lang="en-AU" sz="1600" kern="100" dirty="0">
                        <a:effectLst/>
                        <a:latin typeface="Calibri" panose="020F0502020204030204" pitchFamily="34" charset="0"/>
                        <a:ea typeface="SimSun" panose="02010600030101010101" pitchFamily="2" charset="-122"/>
                        <a:cs typeface="Times New Roman" panose="02020603050405020304" pitchFamily="18" charset="0"/>
                      </a:endParaRPr>
                    </a:p>
                  </a:txBody>
                  <a:tcPr marL="21138" marR="21138" marT="0" marB="0" anchor="ctr"/>
                </a:tc>
                <a:tc>
                  <a:txBody>
                    <a:bodyPr/>
                    <a:lstStyle/>
                    <a:p>
                      <a:pPr marL="285750" lvl="0" indent="-285750" algn="l" fontAlgn="base" hangingPunct="0">
                        <a:spcBef>
                          <a:spcPts val="400"/>
                        </a:spcBef>
                        <a:spcAft>
                          <a:spcPts val="0"/>
                        </a:spcAft>
                        <a:buFont typeface="Arial" panose="020B0604020202020204" pitchFamily="34" charset="0"/>
                        <a:buChar char="•"/>
                        <a:tabLst>
                          <a:tab pos="203835" algn="l"/>
                          <a:tab pos="1188085" algn="l"/>
                          <a:tab pos="1656080" algn="l"/>
                          <a:tab pos="2124075" algn="l"/>
                        </a:tabLst>
                      </a:pPr>
                      <a:r>
                        <a:rPr lang="en-US" sz="1600" kern="0" dirty="0">
                          <a:effectLst/>
                        </a:rPr>
                        <a:t>Call for contributions on identified security issues.</a:t>
                      </a:r>
                      <a:endParaRPr lang="en-AU" sz="1600" kern="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21138" marR="21138" marT="0" marB="0" anchor="ctr"/>
                </a:tc>
                <a:extLst>
                  <a:ext uri="{0D108BD9-81ED-4DB2-BD59-A6C34878D82A}">
                    <a16:rowId xmlns:a16="http://schemas.microsoft.com/office/drawing/2014/main" val="3788024990"/>
                  </a:ext>
                </a:extLst>
              </a:tr>
            </a:tbl>
          </a:graphicData>
        </a:graphic>
      </p:graphicFrame>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115</a:t>
            </a:fld>
            <a:endParaRPr lang="en-US"/>
          </a:p>
        </p:txBody>
      </p:sp>
      <p:cxnSp>
        <p:nvCxnSpPr>
          <p:cNvPr id="8" name="Straight Connector 7"/>
          <p:cNvCxnSpPr/>
          <p:nvPr/>
        </p:nvCxnSpPr>
        <p:spPr bwMode="auto">
          <a:xfrm flipV="1">
            <a:off x="685800" y="2667000"/>
            <a:ext cx="7772400" cy="3124200"/>
          </a:xfrm>
          <a:prstGeom prst="line">
            <a:avLst/>
          </a:prstGeom>
          <a:solidFill>
            <a:schemeClr val="accent1"/>
          </a:solidFill>
          <a:ln w="76200" cap="flat" cmpd="sng" algn="ctr">
            <a:solidFill>
              <a:srgbClr val="FF0000"/>
            </a:solidFill>
            <a:prstDash val="solid"/>
            <a:round/>
            <a:headEnd type="none" w="sm" len="sm"/>
            <a:tailEnd type="none" w="sm" len="sm"/>
          </a:ln>
          <a:effectLst/>
        </p:spPr>
      </p:cxnSp>
      <p:cxnSp>
        <p:nvCxnSpPr>
          <p:cNvPr id="9" name="Straight Connector 8"/>
          <p:cNvCxnSpPr/>
          <p:nvPr/>
        </p:nvCxnSpPr>
        <p:spPr bwMode="auto">
          <a:xfrm>
            <a:off x="685800" y="2667000"/>
            <a:ext cx="7772400" cy="3200400"/>
          </a:xfrm>
          <a:prstGeom prst="line">
            <a:avLst/>
          </a:prstGeom>
          <a:solidFill>
            <a:schemeClr val="accent1"/>
          </a:solidFill>
          <a:ln w="76200" cap="flat" cmpd="sng" algn="ctr">
            <a:solidFill>
              <a:srgbClr val="FF0000"/>
            </a:solidFill>
            <a:prstDash val="solid"/>
            <a:round/>
            <a:headEnd type="none" w="sm" len="sm"/>
            <a:tailEnd type="none" w="sm" len="sm"/>
          </a:ln>
          <a:effectLst/>
        </p:spPr>
      </p:cxnSp>
    </p:spTree>
    <p:extLst>
      <p:ext uri="{BB962C8B-B14F-4D97-AF65-F5344CB8AC3E}">
        <p14:creationId xmlns:p14="http://schemas.microsoft.com/office/powerpoint/2010/main" val="1511120294"/>
      </p:ext>
    </p:extLst>
  </p:cSld>
  <p:clrMapOvr>
    <a:masterClrMapping/>
  </p:clrMapOvr>
  <p:timing>
    <p:tnLst>
      <p:par>
        <p:cTn id="1" dur="indefinite" restart="never" nodeType="tmRoot"/>
      </p:par>
    </p:tnLst>
  </p:timing>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A schedule and work plan has been agreed for the </a:t>
            </a:r>
            <a:r>
              <a:rPr lang="en-AU" i="1" dirty="0"/>
              <a:t>Security ad hoc</a:t>
            </a:r>
            <a:endParaRPr lang="en-AU" b="0" i="1"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608874574"/>
              </p:ext>
            </p:extLst>
          </p:nvPr>
        </p:nvGraphicFramePr>
        <p:xfrm>
          <a:off x="685800" y="1981200"/>
          <a:ext cx="7772400" cy="3911600"/>
        </p:xfrm>
        <a:graphic>
          <a:graphicData uri="http://schemas.openxmlformats.org/drawingml/2006/table">
            <a:tbl>
              <a:tblPr firstRow="1" firstCol="1" bandRow="1">
                <a:tableStyleId>{93296810-A885-4BE3-A3E7-6D5BEEA58F35}</a:tableStyleId>
              </a:tblPr>
              <a:tblGrid>
                <a:gridCol w="2362200">
                  <a:extLst>
                    <a:ext uri="{9D8B030D-6E8A-4147-A177-3AD203B41FA5}">
                      <a16:colId xmlns:a16="http://schemas.microsoft.com/office/drawing/2014/main" val="3837239092"/>
                    </a:ext>
                  </a:extLst>
                </a:gridCol>
                <a:gridCol w="5410200">
                  <a:extLst>
                    <a:ext uri="{9D8B030D-6E8A-4147-A177-3AD203B41FA5}">
                      <a16:colId xmlns:a16="http://schemas.microsoft.com/office/drawing/2014/main" val="2407675232"/>
                    </a:ext>
                  </a:extLst>
                </a:gridCol>
              </a:tblGrid>
              <a:tr h="75299">
                <a:tc gridSpan="2">
                  <a:txBody>
                    <a:bodyPr/>
                    <a:lstStyle/>
                    <a:p>
                      <a:pPr marL="0" indent="0" algn="ctr" fontAlgn="base" hangingPunct="0">
                        <a:spcBef>
                          <a:spcPts val="400"/>
                        </a:spcBef>
                        <a:spcAft>
                          <a:spcPts val="0"/>
                        </a:spcAft>
                        <a:buFont typeface="Arial" panose="020B0604020202020204" pitchFamily="34" charset="0"/>
                        <a:buNone/>
                        <a:tabLst>
                          <a:tab pos="203835" algn="l"/>
                          <a:tab pos="1188085" algn="l"/>
                          <a:tab pos="1656080" algn="l"/>
                          <a:tab pos="2124075" algn="l"/>
                        </a:tabLst>
                      </a:pPr>
                      <a:r>
                        <a:rPr lang="en-US" sz="1600" kern="0" dirty="0">
                          <a:effectLst/>
                        </a:rPr>
                        <a:t>2018</a:t>
                      </a:r>
                      <a:endParaRPr lang="en-AU" sz="1600" kern="100" dirty="0">
                        <a:effectLst/>
                        <a:latin typeface="Calibri" panose="020F0502020204030204" pitchFamily="34" charset="0"/>
                        <a:ea typeface="SimSun" panose="02010600030101010101" pitchFamily="2" charset="-122"/>
                        <a:cs typeface="Times New Roman" panose="02020603050405020304" pitchFamily="18" charset="0"/>
                      </a:endParaRPr>
                    </a:p>
                  </a:txBody>
                  <a:tcPr marL="21138" marR="21138" marT="0" marB="0" anchor="ctr"/>
                </a:tc>
                <a:tc hMerge="1">
                  <a:txBody>
                    <a:bodyPr/>
                    <a:lstStyle/>
                    <a:p>
                      <a:endParaRPr lang="en-AU"/>
                    </a:p>
                  </a:txBody>
                  <a:tcPr/>
                </a:tc>
                <a:extLst>
                  <a:ext uri="{0D108BD9-81ED-4DB2-BD59-A6C34878D82A}">
                    <a16:rowId xmlns:a16="http://schemas.microsoft.com/office/drawing/2014/main" val="1198474964"/>
                  </a:ext>
                </a:extLst>
              </a:tr>
              <a:tr h="75299">
                <a:tc>
                  <a:txBody>
                    <a:bodyPr/>
                    <a:lstStyle/>
                    <a:p>
                      <a:pPr algn="ctr" fontAlgn="base" hangingPunct="0">
                        <a:spcAft>
                          <a:spcPts val="0"/>
                        </a:spcAft>
                        <a:tabLst>
                          <a:tab pos="1188085" algn="l"/>
                        </a:tabLst>
                      </a:pPr>
                      <a:r>
                        <a:rPr lang="en-GB" sz="1600" kern="0" dirty="0">
                          <a:effectLst/>
                        </a:rPr>
                        <a:t>Target Date</a:t>
                      </a:r>
                      <a:endParaRPr lang="en-AU" sz="1600" kern="100" dirty="0">
                        <a:effectLst/>
                        <a:latin typeface="Calibri" panose="020F0502020204030204" pitchFamily="34" charset="0"/>
                        <a:ea typeface="SimSun" panose="02010600030101010101" pitchFamily="2" charset="-122"/>
                        <a:cs typeface="Times New Roman" panose="02020603050405020304" pitchFamily="18" charset="0"/>
                      </a:endParaRPr>
                    </a:p>
                  </a:txBody>
                  <a:tcPr marL="21138" marR="21138" marT="0" marB="0" anchor="ctr"/>
                </a:tc>
                <a:tc>
                  <a:txBody>
                    <a:bodyPr/>
                    <a:lstStyle/>
                    <a:p>
                      <a:pPr marL="0" indent="0" algn="l" fontAlgn="base" hangingPunct="0">
                        <a:spcBef>
                          <a:spcPts val="400"/>
                        </a:spcBef>
                        <a:spcAft>
                          <a:spcPts val="0"/>
                        </a:spcAft>
                        <a:buFont typeface="Arial" panose="020B0604020202020204" pitchFamily="34" charset="0"/>
                        <a:buNone/>
                        <a:tabLst>
                          <a:tab pos="203835" algn="l"/>
                          <a:tab pos="1188085" algn="l"/>
                          <a:tab pos="1656080" algn="l"/>
                          <a:tab pos="2124075" algn="l"/>
                        </a:tabLst>
                      </a:pPr>
                      <a:r>
                        <a:rPr lang="en-US" sz="1600" b="1" kern="0" dirty="0">
                          <a:effectLst/>
                        </a:rPr>
                        <a:t>Tasks / Milestones</a:t>
                      </a:r>
                      <a:endParaRPr lang="en-AU" sz="1600" b="1" kern="100" dirty="0">
                        <a:effectLst/>
                        <a:latin typeface="Calibri" panose="020F0502020204030204" pitchFamily="34" charset="0"/>
                        <a:ea typeface="SimSun" panose="02010600030101010101" pitchFamily="2" charset="-122"/>
                        <a:cs typeface="Times New Roman" panose="02020603050405020304" pitchFamily="18" charset="0"/>
                      </a:endParaRPr>
                    </a:p>
                  </a:txBody>
                  <a:tcPr marL="21138" marR="21138" marT="0" marB="0" anchor="ctr"/>
                </a:tc>
                <a:extLst>
                  <a:ext uri="{0D108BD9-81ED-4DB2-BD59-A6C34878D82A}">
                    <a16:rowId xmlns:a16="http://schemas.microsoft.com/office/drawing/2014/main" val="3183562268"/>
                  </a:ext>
                </a:extLst>
              </a:tr>
              <a:tr h="278504">
                <a:tc>
                  <a:txBody>
                    <a:bodyPr/>
                    <a:lstStyle/>
                    <a:p>
                      <a:pPr algn="ctr" fontAlgn="base" hangingPunct="0">
                        <a:spcAft>
                          <a:spcPts val="0"/>
                        </a:spcAft>
                        <a:tabLst>
                          <a:tab pos="1188085" algn="l"/>
                        </a:tabLst>
                      </a:pPr>
                      <a:r>
                        <a:rPr lang="en-US" sz="1600" kern="0" dirty="0">
                          <a:effectLst/>
                        </a:rPr>
                        <a:t>Between the 1</a:t>
                      </a:r>
                      <a:r>
                        <a:rPr lang="en-US" sz="1600" kern="0" baseline="30000" dirty="0">
                          <a:effectLst/>
                        </a:rPr>
                        <a:t>st</a:t>
                      </a:r>
                      <a:r>
                        <a:rPr lang="en-US" sz="1600" kern="0" dirty="0">
                          <a:effectLst/>
                        </a:rPr>
                        <a:t> and 2</a:t>
                      </a:r>
                      <a:r>
                        <a:rPr lang="en-US" sz="1600" kern="0" baseline="30000" dirty="0">
                          <a:effectLst/>
                        </a:rPr>
                        <a:t>nd</a:t>
                      </a:r>
                      <a:r>
                        <a:rPr lang="en-US" sz="1600" kern="0" dirty="0">
                          <a:effectLst/>
                        </a:rPr>
                        <a:t> meetings</a:t>
                      </a:r>
                      <a:endParaRPr lang="en-AU" sz="1600" kern="100" dirty="0">
                        <a:effectLst/>
                        <a:latin typeface="Calibri" panose="020F0502020204030204" pitchFamily="34" charset="0"/>
                        <a:ea typeface="SimSun" panose="02010600030101010101" pitchFamily="2" charset="-122"/>
                        <a:cs typeface="Times New Roman" panose="02020603050405020304" pitchFamily="18" charset="0"/>
                      </a:endParaRPr>
                    </a:p>
                  </a:txBody>
                  <a:tcPr marL="21138" marR="21138" marT="0" marB="0" anchor="ctr"/>
                </a:tc>
                <a:tc>
                  <a:txBody>
                    <a:bodyPr/>
                    <a:lstStyle/>
                    <a:p>
                      <a:pPr marL="285750" lvl="0" indent="-285750" algn="l" fontAlgn="base" hangingPunct="0">
                        <a:spcBef>
                          <a:spcPts val="400"/>
                        </a:spcBef>
                        <a:spcAft>
                          <a:spcPts val="0"/>
                        </a:spcAft>
                        <a:buFont typeface="Arial" panose="020B0604020202020204" pitchFamily="34" charset="0"/>
                        <a:buChar char="•"/>
                        <a:tabLst>
                          <a:tab pos="203835" algn="l"/>
                          <a:tab pos="1188085" algn="l"/>
                          <a:tab pos="1656080" algn="l"/>
                          <a:tab pos="2124075" algn="l"/>
                        </a:tabLst>
                      </a:pPr>
                      <a:r>
                        <a:rPr lang="en-US" sz="1600" kern="0" dirty="0">
                          <a:effectLst/>
                        </a:rPr>
                        <a:t>Submit review results to the </a:t>
                      </a:r>
                      <a:r>
                        <a:rPr lang="en-US" sz="1600" kern="0" dirty="0" err="1">
                          <a:effectLst/>
                        </a:rPr>
                        <a:t>convenor</a:t>
                      </a:r>
                      <a:r>
                        <a:rPr lang="en-US" sz="1600" kern="0" dirty="0">
                          <a:effectLst/>
                        </a:rPr>
                        <a:t> of AHGS.</a:t>
                      </a:r>
                      <a:endParaRPr lang="en-AU" sz="1600" kern="100" dirty="0">
                        <a:effectLst/>
                      </a:endParaRPr>
                    </a:p>
                    <a:p>
                      <a:pPr marL="285750" lvl="0" indent="-285750" algn="l" fontAlgn="base" hangingPunct="0">
                        <a:spcBef>
                          <a:spcPts val="400"/>
                        </a:spcBef>
                        <a:spcAft>
                          <a:spcPts val="0"/>
                        </a:spcAft>
                        <a:buFont typeface="Arial" panose="020B0604020202020204" pitchFamily="34" charset="0"/>
                        <a:buChar char="•"/>
                        <a:tabLst>
                          <a:tab pos="203835" algn="l"/>
                          <a:tab pos="1188085" algn="l"/>
                          <a:tab pos="1656080" algn="l"/>
                          <a:tab pos="2124075" algn="l"/>
                        </a:tabLst>
                      </a:pPr>
                      <a:r>
                        <a:rPr lang="en-US" sz="1600" kern="0" dirty="0">
                          <a:effectLst/>
                        </a:rPr>
                        <a:t>Circulate contributions for consideration by the next meeting.</a:t>
                      </a:r>
                      <a:endParaRPr lang="en-AU" sz="1600" kern="100" dirty="0">
                        <a:effectLst/>
                      </a:endParaRPr>
                    </a:p>
                    <a:p>
                      <a:pPr marL="285750" lvl="0" indent="-285750" algn="l" fontAlgn="base" hangingPunct="0">
                        <a:spcBef>
                          <a:spcPts val="400"/>
                        </a:spcBef>
                        <a:spcAft>
                          <a:spcPts val="0"/>
                        </a:spcAft>
                        <a:buFont typeface="Arial" panose="020B0604020202020204" pitchFamily="34" charset="0"/>
                        <a:buChar char="•"/>
                        <a:tabLst>
                          <a:tab pos="203835" algn="l"/>
                          <a:tab pos="1188085" algn="l"/>
                          <a:tab pos="1656080" algn="l"/>
                          <a:tab pos="2124075" algn="l"/>
                        </a:tabLst>
                      </a:pPr>
                      <a:r>
                        <a:rPr lang="en-US" sz="1600" kern="0" dirty="0">
                          <a:effectLst/>
                        </a:rPr>
                        <a:t>Collect comments on submitted documents.</a:t>
                      </a:r>
                      <a:endParaRPr lang="en-AU" sz="1600" kern="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21138" marR="21138" marT="0" marB="0" anchor="ctr"/>
                </a:tc>
                <a:extLst>
                  <a:ext uri="{0D108BD9-81ED-4DB2-BD59-A6C34878D82A}">
                    <a16:rowId xmlns:a16="http://schemas.microsoft.com/office/drawing/2014/main" val="706948833"/>
                  </a:ext>
                </a:extLst>
              </a:tr>
              <a:tr h="696261">
                <a:tc>
                  <a:txBody>
                    <a:bodyPr/>
                    <a:lstStyle/>
                    <a:p>
                      <a:pPr algn="ctr" fontAlgn="base" hangingPunct="0">
                        <a:spcAft>
                          <a:spcPts val="0"/>
                        </a:spcAft>
                        <a:tabLst>
                          <a:tab pos="1188085" algn="l"/>
                        </a:tabLst>
                      </a:pPr>
                      <a:r>
                        <a:rPr lang="en-US" sz="1600" kern="0" dirty="0">
                          <a:effectLst/>
                        </a:rPr>
                        <a:t>2</a:t>
                      </a:r>
                      <a:r>
                        <a:rPr lang="en-US" sz="1600" kern="0" baseline="30000" dirty="0">
                          <a:effectLst/>
                        </a:rPr>
                        <a:t>nd</a:t>
                      </a:r>
                      <a:r>
                        <a:rPr lang="en-US" sz="1600" kern="0" dirty="0">
                          <a:effectLst/>
                        </a:rPr>
                        <a:t> AHGS meeting</a:t>
                      </a:r>
                      <a:endParaRPr lang="en-AU" sz="1600" kern="100" dirty="0">
                        <a:effectLst/>
                      </a:endParaRPr>
                    </a:p>
                    <a:p>
                      <a:pPr algn="ctr" fontAlgn="base" hangingPunct="0">
                        <a:spcAft>
                          <a:spcPts val="0"/>
                        </a:spcAft>
                        <a:tabLst>
                          <a:tab pos="1188085" algn="l"/>
                        </a:tabLst>
                      </a:pPr>
                      <a:r>
                        <a:rPr lang="en-US" sz="1600" kern="0" dirty="0">
                          <a:effectLst/>
                        </a:rPr>
                        <a:t>[Feb 2018]</a:t>
                      </a:r>
                      <a:endParaRPr lang="en-AU" sz="1600" kern="100" dirty="0">
                        <a:effectLst/>
                        <a:latin typeface="Calibri" panose="020F0502020204030204" pitchFamily="34" charset="0"/>
                        <a:ea typeface="SimSun" panose="02010600030101010101" pitchFamily="2" charset="-122"/>
                        <a:cs typeface="Times New Roman" panose="02020603050405020304" pitchFamily="18" charset="0"/>
                      </a:endParaRPr>
                    </a:p>
                  </a:txBody>
                  <a:tcPr marL="21138" marR="21138" marT="0" marB="0" anchor="ctr"/>
                </a:tc>
                <a:tc>
                  <a:txBody>
                    <a:bodyPr/>
                    <a:lstStyle/>
                    <a:p>
                      <a:pPr marL="285750" lvl="0" indent="-285750" algn="l" fontAlgn="base" hangingPunct="0">
                        <a:spcBef>
                          <a:spcPts val="400"/>
                        </a:spcBef>
                        <a:spcAft>
                          <a:spcPts val="0"/>
                        </a:spcAft>
                        <a:buFont typeface="Arial" panose="020B0604020202020204" pitchFamily="34" charset="0"/>
                        <a:buChar char="•"/>
                        <a:tabLst>
                          <a:tab pos="203835" algn="l"/>
                          <a:tab pos="1188085" algn="l"/>
                          <a:tab pos="1656080" algn="l"/>
                          <a:tab pos="2124075" algn="l"/>
                        </a:tabLst>
                      </a:pPr>
                      <a:r>
                        <a:rPr lang="en-US" sz="1600" kern="0" dirty="0">
                          <a:effectLst/>
                        </a:rPr>
                        <a:t>Discuss review results and contributions on identified security issues.</a:t>
                      </a:r>
                      <a:endParaRPr lang="en-AU" sz="1600" kern="100" dirty="0">
                        <a:effectLst/>
                      </a:endParaRPr>
                    </a:p>
                    <a:p>
                      <a:pPr marL="285750" lvl="0" indent="-285750" algn="l" fontAlgn="base" hangingPunct="0">
                        <a:spcBef>
                          <a:spcPts val="400"/>
                        </a:spcBef>
                        <a:spcAft>
                          <a:spcPts val="0"/>
                        </a:spcAft>
                        <a:buFont typeface="Arial" panose="020B0604020202020204" pitchFamily="34" charset="0"/>
                        <a:buChar char="•"/>
                        <a:tabLst>
                          <a:tab pos="203835" algn="l"/>
                          <a:tab pos="1188085" algn="l"/>
                          <a:tab pos="1656080" algn="l"/>
                          <a:tab pos="2124075" algn="l"/>
                        </a:tabLst>
                      </a:pPr>
                      <a:r>
                        <a:rPr lang="en-US" sz="1600" kern="0" dirty="0">
                          <a:effectLst/>
                        </a:rPr>
                        <a:t>Generate a list of identified security issues that should be discussed for the purpose of </a:t>
                      </a:r>
                      <a:r>
                        <a:rPr lang="en-US" sz="1600" kern="100" dirty="0">
                          <a:effectLst/>
                        </a:rPr>
                        <a:t>identifying areas of potential improvement.</a:t>
                      </a:r>
                      <a:endParaRPr lang="en-AU" sz="1600" kern="100" dirty="0">
                        <a:effectLst/>
                      </a:endParaRPr>
                    </a:p>
                    <a:p>
                      <a:pPr marL="285750" lvl="0" indent="-285750" algn="l" fontAlgn="base" hangingPunct="0">
                        <a:spcBef>
                          <a:spcPts val="400"/>
                        </a:spcBef>
                        <a:spcAft>
                          <a:spcPts val="0"/>
                        </a:spcAft>
                        <a:buFont typeface="Arial" panose="020B0604020202020204" pitchFamily="34" charset="0"/>
                        <a:buChar char="•"/>
                        <a:tabLst>
                          <a:tab pos="203835" algn="l"/>
                          <a:tab pos="1188085" algn="l"/>
                          <a:tab pos="1656080" algn="l"/>
                          <a:tab pos="2124075" algn="l"/>
                        </a:tabLst>
                      </a:pPr>
                      <a:r>
                        <a:rPr lang="en-US" sz="1600" kern="100" dirty="0">
                          <a:effectLst/>
                        </a:rPr>
                        <a:t>Task assignments for certain issues (</a:t>
                      </a:r>
                      <a:r>
                        <a:rPr lang="en-US" sz="1600" kern="100" dirty="0" err="1">
                          <a:effectLst/>
                        </a:rPr>
                        <a:t>eg</a:t>
                      </a:r>
                      <a:r>
                        <a:rPr lang="en-US" sz="1600" kern="100" dirty="0">
                          <a:effectLst/>
                        </a:rPr>
                        <a:t>. Requirements for supporting materials or clarifications).</a:t>
                      </a:r>
                      <a:endParaRPr lang="en-AU" sz="1600" kern="100" dirty="0">
                        <a:effectLst/>
                      </a:endParaRPr>
                    </a:p>
                    <a:p>
                      <a:pPr marL="285750" lvl="0" indent="-285750" algn="l" fontAlgn="base" hangingPunct="0">
                        <a:spcBef>
                          <a:spcPts val="400"/>
                        </a:spcBef>
                        <a:spcAft>
                          <a:spcPts val="0"/>
                        </a:spcAft>
                        <a:buFont typeface="Arial" panose="020B0604020202020204" pitchFamily="34" charset="0"/>
                        <a:buChar char="•"/>
                        <a:tabLst>
                          <a:tab pos="203835" algn="l"/>
                          <a:tab pos="1188085" algn="l"/>
                          <a:tab pos="1656080" algn="l"/>
                          <a:tab pos="2124075" algn="l"/>
                        </a:tabLst>
                      </a:pPr>
                      <a:r>
                        <a:rPr lang="en-US" sz="1600" kern="0" dirty="0">
                          <a:effectLst/>
                        </a:rPr>
                        <a:t>Review the work plan and milestones, and update as necessary.</a:t>
                      </a:r>
                      <a:endParaRPr lang="en-AU" sz="1600" kern="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21138" marR="21138" marT="0" marB="0" anchor="ctr"/>
                </a:tc>
                <a:extLst>
                  <a:ext uri="{0D108BD9-81ED-4DB2-BD59-A6C34878D82A}">
                    <a16:rowId xmlns:a16="http://schemas.microsoft.com/office/drawing/2014/main" val="3328186334"/>
                  </a:ext>
                </a:extLst>
              </a:tr>
            </a:tbl>
          </a:graphicData>
        </a:graphic>
      </p:graphicFrame>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116</a:t>
            </a:fld>
            <a:endParaRPr lang="en-US"/>
          </a:p>
        </p:txBody>
      </p:sp>
    </p:spTree>
    <p:extLst>
      <p:ext uri="{BB962C8B-B14F-4D97-AF65-F5344CB8AC3E}">
        <p14:creationId xmlns:p14="http://schemas.microsoft.com/office/powerpoint/2010/main" val="4041925634"/>
      </p:ext>
    </p:extLst>
  </p:cSld>
  <p:clrMapOvr>
    <a:masterClrMapping/>
  </p:clrMapOvr>
  <p:timing>
    <p:tnLst>
      <p:par>
        <p:cTn id="1" dur="indefinite" restart="never" nodeType="tmRoot"/>
      </p:par>
    </p:tnLst>
  </p:timing>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A schedule and work plan has been agreed for the </a:t>
            </a:r>
            <a:r>
              <a:rPr lang="en-AU" i="1" dirty="0"/>
              <a:t>Security ad hoc</a:t>
            </a: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2562029375"/>
              </p:ext>
            </p:extLst>
          </p:nvPr>
        </p:nvGraphicFramePr>
        <p:xfrm>
          <a:off x="685800" y="1981200"/>
          <a:ext cx="7772400" cy="4592320"/>
        </p:xfrm>
        <a:graphic>
          <a:graphicData uri="http://schemas.openxmlformats.org/drawingml/2006/table">
            <a:tbl>
              <a:tblPr firstRow="1" firstCol="1" bandRow="1">
                <a:tableStyleId>{93296810-A885-4BE3-A3E7-6D5BEEA58F35}</a:tableStyleId>
              </a:tblPr>
              <a:tblGrid>
                <a:gridCol w="2362200">
                  <a:extLst>
                    <a:ext uri="{9D8B030D-6E8A-4147-A177-3AD203B41FA5}">
                      <a16:colId xmlns:a16="http://schemas.microsoft.com/office/drawing/2014/main" val="3837239092"/>
                    </a:ext>
                  </a:extLst>
                </a:gridCol>
                <a:gridCol w="5410200">
                  <a:extLst>
                    <a:ext uri="{9D8B030D-6E8A-4147-A177-3AD203B41FA5}">
                      <a16:colId xmlns:a16="http://schemas.microsoft.com/office/drawing/2014/main" val="2407675232"/>
                    </a:ext>
                  </a:extLst>
                </a:gridCol>
              </a:tblGrid>
              <a:tr h="75299">
                <a:tc gridSpan="2">
                  <a:txBody>
                    <a:bodyPr/>
                    <a:lstStyle/>
                    <a:p>
                      <a:pPr marL="0" indent="0" algn="ctr" fontAlgn="base" hangingPunct="0">
                        <a:spcBef>
                          <a:spcPts val="400"/>
                        </a:spcBef>
                        <a:spcAft>
                          <a:spcPts val="0"/>
                        </a:spcAft>
                        <a:buFont typeface="Arial" panose="020B0604020202020204" pitchFamily="34" charset="0"/>
                        <a:buNone/>
                        <a:tabLst>
                          <a:tab pos="203835" algn="l"/>
                          <a:tab pos="1188085" algn="l"/>
                          <a:tab pos="1656080" algn="l"/>
                          <a:tab pos="2124075" algn="l"/>
                        </a:tabLst>
                      </a:pPr>
                      <a:r>
                        <a:rPr lang="en-US" sz="1600" kern="0" dirty="0">
                          <a:effectLst/>
                        </a:rPr>
                        <a:t>2018</a:t>
                      </a:r>
                      <a:endParaRPr lang="en-AU" sz="1600" kern="100" dirty="0">
                        <a:effectLst/>
                        <a:latin typeface="Calibri" panose="020F0502020204030204" pitchFamily="34" charset="0"/>
                        <a:ea typeface="SimSun" panose="02010600030101010101" pitchFamily="2" charset="-122"/>
                        <a:cs typeface="Times New Roman" panose="02020603050405020304" pitchFamily="18" charset="0"/>
                      </a:endParaRPr>
                    </a:p>
                  </a:txBody>
                  <a:tcPr marL="21138" marR="21138" marT="0" marB="0" anchor="ctr"/>
                </a:tc>
                <a:tc hMerge="1">
                  <a:txBody>
                    <a:bodyPr/>
                    <a:lstStyle/>
                    <a:p>
                      <a:endParaRPr lang="en-AU"/>
                    </a:p>
                  </a:txBody>
                  <a:tcPr/>
                </a:tc>
                <a:extLst>
                  <a:ext uri="{0D108BD9-81ED-4DB2-BD59-A6C34878D82A}">
                    <a16:rowId xmlns:a16="http://schemas.microsoft.com/office/drawing/2014/main" val="1198474964"/>
                  </a:ext>
                </a:extLst>
              </a:tr>
              <a:tr h="75299">
                <a:tc>
                  <a:txBody>
                    <a:bodyPr/>
                    <a:lstStyle/>
                    <a:p>
                      <a:pPr algn="ctr" fontAlgn="base" hangingPunct="0">
                        <a:spcAft>
                          <a:spcPts val="0"/>
                        </a:spcAft>
                        <a:tabLst>
                          <a:tab pos="1188085" algn="l"/>
                        </a:tabLst>
                      </a:pPr>
                      <a:r>
                        <a:rPr lang="en-GB" sz="1600" kern="0" dirty="0">
                          <a:effectLst/>
                        </a:rPr>
                        <a:t>Target Date</a:t>
                      </a:r>
                      <a:endParaRPr lang="en-AU" sz="1600" kern="100" dirty="0">
                        <a:effectLst/>
                        <a:latin typeface="Calibri" panose="020F0502020204030204" pitchFamily="34" charset="0"/>
                        <a:ea typeface="SimSun" panose="02010600030101010101" pitchFamily="2" charset="-122"/>
                        <a:cs typeface="Times New Roman" panose="02020603050405020304" pitchFamily="18" charset="0"/>
                      </a:endParaRPr>
                    </a:p>
                  </a:txBody>
                  <a:tcPr marL="21138" marR="21138" marT="0" marB="0" anchor="ctr"/>
                </a:tc>
                <a:tc>
                  <a:txBody>
                    <a:bodyPr/>
                    <a:lstStyle/>
                    <a:p>
                      <a:pPr marL="0" indent="0" algn="l" fontAlgn="base" hangingPunct="0">
                        <a:spcBef>
                          <a:spcPts val="400"/>
                        </a:spcBef>
                        <a:spcAft>
                          <a:spcPts val="0"/>
                        </a:spcAft>
                        <a:buFont typeface="Arial" panose="020B0604020202020204" pitchFamily="34" charset="0"/>
                        <a:buNone/>
                        <a:tabLst>
                          <a:tab pos="203835" algn="l"/>
                          <a:tab pos="1188085" algn="l"/>
                          <a:tab pos="1656080" algn="l"/>
                          <a:tab pos="2124075" algn="l"/>
                        </a:tabLst>
                      </a:pPr>
                      <a:r>
                        <a:rPr lang="en-US" sz="1600" kern="0" dirty="0">
                          <a:effectLst/>
                        </a:rPr>
                        <a:t>Tasks / Milestones</a:t>
                      </a:r>
                      <a:endParaRPr lang="en-AU" sz="1600" kern="100" dirty="0">
                        <a:effectLst/>
                        <a:latin typeface="Calibri" panose="020F0502020204030204" pitchFamily="34" charset="0"/>
                        <a:ea typeface="SimSun" panose="02010600030101010101" pitchFamily="2" charset="-122"/>
                        <a:cs typeface="Times New Roman" panose="02020603050405020304" pitchFamily="18" charset="0"/>
                      </a:endParaRPr>
                    </a:p>
                  </a:txBody>
                  <a:tcPr marL="21138" marR="21138" marT="0" marB="0" anchor="ctr"/>
                </a:tc>
                <a:extLst>
                  <a:ext uri="{0D108BD9-81ED-4DB2-BD59-A6C34878D82A}">
                    <a16:rowId xmlns:a16="http://schemas.microsoft.com/office/drawing/2014/main" val="3183562268"/>
                  </a:ext>
                </a:extLst>
              </a:tr>
              <a:tr h="417757">
                <a:tc>
                  <a:txBody>
                    <a:bodyPr/>
                    <a:lstStyle/>
                    <a:p>
                      <a:pPr algn="ctr" fontAlgn="base" hangingPunct="0">
                        <a:spcAft>
                          <a:spcPts val="0"/>
                        </a:spcAft>
                        <a:tabLst>
                          <a:tab pos="1188085" algn="l"/>
                        </a:tabLst>
                      </a:pPr>
                      <a:r>
                        <a:rPr lang="en-US" sz="1600" kern="0" dirty="0">
                          <a:effectLst/>
                        </a:rPr>
                        <a:t>Between the 2</a:t>
                      </a:r>
                      <a:r>
                        <a:rPr lang="en-US" sz="1600" kern="0" baseline="30000" dirty="0">
                          <a:effectLst/>
                        </a:rPr>
                        <a:t>nd</a:t>
                      </a:r>
                      <a:r>
                        <a:rPr lang="en-US" sz="1600" kern="0" dirty="0">
                          <a:effectLst/>
                        </a:rPr>
                        <a:t> and 3</a:t>
                      </a:r>
                      <a:r>
                        <a:rPr lang="en-US" sz="1600" kern="0" baseline="30000" dirty="0">
                          <a:effectLst/>
                        </a:rPr>
                        <a:t>rd</a:t>
                      </a:r>
                      <a:r>
                        <a:rPr lang="en-US" sz="1600" kern="0" dirty="0">
                          <a:effectLst/>
                        </a:rPr>
                        <a:t> meetings</a:t>
                      </a:r>
                      <a:endParaRPr lang="en-AU" sz="1600" kern="100" dirty="0">
                        <a:effectLst/>
                        <a:latin typeface="Calibri" panose="020F0502020204030204" pitchFamily="34" charset="0"/>
                        <a:ea typeface="SimSun" panose="02010600030101010101" pitchFamily="2" charset="-122"/>
                        <a:cs typeface="Times New Roman" panose="02020603050405020304" pitchFamily="18" charset="0"/>
                      </a:endParaRPr>
                    </a:p>
                  </a:txBody>
                  <a:tcPr marL="21138" marR="21138" marT="0" marB="0" anchor="ctr"/>
                </a:tc>
                <a:tc>
                  <a:txBody>
                    <a:bodyPr/>
                    <a:lstStyle/>
                    <a:p>
                      <a:pPr marL="285750" lvl="0" indent="-285750" algn="l" fontAlgn="base" hangingPunct="0">
                        <a:spcBef>
                          <a:spcPts val="400"/>
                        </a:spcBef>
                        <a:spcAft>
                          <a:spcPts val="0"/>
                        </a:spcAft>
                        <a:buFont typeface="Arial" panose="020B0604020202020204" pitchFamily="34" charset="0"/>
                        <a:buChar char="•"/>
                        <a:tabLst>
                          <a:tab pos="203835" algn="l"/>
                          <a:tab pos="1188085" algn="l"/>
                          <a:tab pos="1656080" algn="l"/>
                          <a:tab pos="2124075" algn="l"/>
                        </a:tabLst>
                      </a:pPr>
                      <a:r>
                        <a:rPr lang="en-US" sz="1600" kern="0" dirty="0">
                          <a:effectLst/>
                        </a:rPr>
                        <a:t>Submit required documents based on the task assignments.</a:t>
                      </a:r>
                      <a:endParaRPr lang="en-AU" sz="1600" kern="100" dirty="0">
                        <a:effectLst/>
                      </a:endParaRPr>
                    </a:p>
                    <a:p>
                      <a:pPr marL="285750" lvl="0" indent="-285750" algn="l" fontAlgn="base" hangingPunct="0">
                        <a:spcBef>
                          <a:spcPts val="400"/>
                        </a:spcBef>
                        <a:spcAft>
                          <a:spcPts val="0"/>
                        </a:spcAft>
                        <a:buFont typeface="Arial" panose="020B0604020202020204" pitchFamily="34" charset="0"/>
                        <a:buChar char="•"/>
                        <a:tabLst>
                          <a:tab pos="203835" algn="l"/>
                          <a:tab pos="1188085" algn="l"/>
                          <a:tab pos="1656080" algn="l"/>
                          <a:tab pos="2124075" algn="l"/>
                        </a:tabLst>
                      </a:pPr>
                      <a:r>
                        <a:rPr lang="en-US" sz="1600" kern="0" dirty="0">
                          <a:effectLst/>
                        </a:rPr>
                        <a:t>Call for contributions on proposals for identified security issues.</a:t>
                      </a:r>
                      <a:endParaRPr lang="en-AU" sz="1600" kern="100" dirty="0">
                        <a:effectLst/>
                      </a:endParaRPr>
                    </a:p>
                    <a:p>
                      <a:pPr marL="285750" lvl="0" indent="-285750" algn="l" fontAlgn="base" hangingPunct="0">
                        <a:spcBef>
                          <a:spcPts val="400"/>
                        </a:spcBef>
                        <a:spcAft>
                          <a:spcPts val="0"/>
                        </a:spcAft>
                        <a:buFont typeface="Arial" panose="020B0604020202020204" pitchFamily="34" charset="0"/>
                        <a:buChar char="•"/>
                        <a:tabLst>
                          <a:tab pos="203835" algn="l"/>
                          <a:tab pos="1188085" algn="l"/>
                          <a:tab pos="1656080" algn="l"/>
                          <a:tab pos="2124075" algn="l"/>
                        </a:tabLst>
                      </a:pPr>
                      <a:r>
                        <a:rPr lang="en-US" sz="1600" kern="0" dirty="0">
                          <a:effectLst/>
                        </a:rPr>
                        <a:t>Circulate and collect comments on contributions by E-mail.</a:t>
                      </a:r>
                      <a:endParaRPr lang="en-AU" sz="1600" kern="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21138" marR="21138" marT="0" marB="0" anchor="ctr"/>
                </a:tc>
                <a:extLst>
                  <a:ext uri="{0D108BD9-81ED-4DB2-BD59-A6C34878D82A}">
                    <a16:rowId xmlns:a16="http://schemas.microsoft.com/office/drawing/2014/main" val="1797401316"/>
                  </a:ext>
                </a:extLst>
              </a:tr>
              <a:tr h="417757">
                <a:tc>
                  <a:txBody>
                    <a:bodyPr/>
                    <a:lstStyle/>
                    <a:p>
                      <a:pPr algn="ctr" fontAlgn="base" hangingPunct="0">
                        <a:spcAft>
                          <a:spcPts val="0"/>
                        </a:spcAft>
                        <a:tabLst>
                          <a:tab pos="1188085" algn="l"/>
                        </a:tabLst>
                      </a:pPr>
                      <a:r>
                        <a:rPr lang="en-US" sz="1600" kern="0" dirty="0">
                          <a:effectLst/>
                        </a:rPr>
                        <a:t>3</a:t>
                      </a:r>
                      <a:r>
                        <a:rPr lang="en-US" sz="1600" kern="0" baseline="30000" dirty="0">
                          <a:effectLst/>
                        </a:rPr>
                        <a:t>rd</a:t>
                      </a:r>
                      <a:r>
                        <a:rPr lang="en-US" sz="1600" kern="0" dirty="0">
                          <a:effectLst/>
                        </a:rPr>
                        <a:t> AHGS meeting</a:t>
                      </a:r>
                      <a:endParaRPr lang="en-AU" sz="1600" kern="100" dirty="0">
                        <a:effectLst/>
                      </a:endParaRPr>
                    </a:p>
                    <a:p>
                      <a:pPr algn="ctr" fontAlgn="base" hangingPunct="0">
                        <a:spcAft>
                          <a:spcPts val="0"/>
                        </a:spcAft>
                        <a:tabLst>
                          <a:tab pos="1188085" algn="l"/>
                        </a:tabLst>
                      </a:pPr>
                      <a:r>
                        <a:rPr lang="en-US" sz="1600" kern="0" dirty="0">
                          <a:effectLst/>
                        </a:rPr>
                        <a:t>[Apr 2018]</a:t>
                      </a:r>
                      <a:endParaRPr lang="en-AU" sz="1600" kern="100" dirty="0">
                        <a:effectLst/>
                        <a:latin typeface="Calibri" panose="020F0502020204030204" pitchFamily="34" charset="0"/>
                        <a:ea typeface="SimSun" panose="02010600030101010101" pitchFamily="2" charset="-122"/>
                        <a:cs typeface="Times New Roman" panose="02020603050405020304" pitchFamily="18" charset="0"/>
                      </a:endParaRPr>
                    </a:p>
                  </a:txBody>
                  <a:tcPr marL="21138" marR="21138" marT="0" marB="0" anchor="ctr"/>
                </a:tc>
                <a:tc>
                  <a:txBody>
                    <a:bodyPr/>
                    <a:lstStyle/>
                    <a:p>
                      <a:pPr marL="285750" lvl="0" indent="-285750" algn="l" fontAlgn="base" hangingPunct="0">
                        <a:spcBef>
                          <a:spcPts val="400"/>
                        </a:spcBef>
                        <a:spcAft>
                          <a:spcPts val="0"/>
                        </a:spcAft>
                        <a:buFont typeface="Arial" panose="020B0604020202020204" pitchFamily="34" charset="0"/>
                        <a:buChar char="•"/>
                        <a:tabLst>
                          <a:tab pos="203835" algn="l"/>
                          <a:tab pos="1188085" algn="l"/>
                          <a:tab pos="1656080" algn="l"/>
                          <a:tab pos="2124075" algn="l"/>
                        </a:tabLst>
                      </a:pPr>
                      <a:r>
                        <a:rPr lang="en-US" sz="1600" kern="0" dirty="0">
                          <a:effectLst/>
                        </a:rPr>
                        <a:t>Review the work plan and milestones, and update as necessary.</a:t>
                      </a:r>
                      <a:endParaRPr lang="en-AU" sz="1600" kern="100" dirty="0">
                        <a:effectLst/>
                      </a:endParaRPr>
                    </a:p>
                    <a:p>
                      <a:pPr marL="285750" lvl="0" indent="-285750" algn="l" fontAlgn="base" hangingPunct="0">
                        <a:spcBef>
                          <a:spcPts val="400"/>
                        </a:spcBef>
                        <a:spcAft>
                          <a:spcPts val="0"/>
                        </a:spcAft>
                        <a:buFont typeface="Arial" panose="020B0604020202020204" pitchFamily="34" charset="0"/>
                        <a:buChar char="•"/>
                        <a:tabLst>
                          <a:tab pos="203835" algn="l"/>
                          <a:tab pos="1188085" algn="l"/>
                          <a:tab pos="1656080" algn="l"/>
                          <a:tab pos="2124075" algn="l"/>
                        </a:tabLst>
                      </a:pPr>
                      <a:r>
                        <a:rPr lang="en-US" sz="1600" kern="0" dirty="0">
                          <a:effectLst/>
                        </a:rPr>
                        <a:t>Consider contributions on certain issues.</a:t>
                      </a:r>
                      <a:endParaRPr lang="en-AU" sz="1600" kern="100" dirty="0">
                        <a:effectLst/>
                      </a:endParaRPr>
                    </a:p>
                    <a:p>
                      <a:pPr marL="285750" lvl="0" indent="-285750" algn="l" fontAlgn="base" hangingPunct="0">
                        <a:spcBef>
                          <a:spcPts val="400"/>
                        </a:spcBef>
                        <a:spcAft>
                          <a:spcPts val="0"/>
                        </a:spcAft>
                        <a:buFont typeface="Arial" panose="020B0604020202020204" pitchFamily="34" charset="0"/>
                        <a:buChar char="•"/>
                        <a:tabLst>
                          <a:tab pos="203835" algn="l"/>
                          <a:tab pos="309880" algn="l"/>
                          <a:tab pos="504190" algn="l"/>
                          <a:tab pos="756285" algn="l"/>
                          <a:tab pos="1008380" algn="l"/>
                          <a:tab pos="1188085" algn="l"/>
                          <a:tab pos="1260475" algn="l"/>
                        </a:tabLst>
                      </a:pPr>
                      <a:r>
                        <a:rPr lang="en-US" sz="1600" kern="0" dirty="0">
                          <a:effectLst/>
                        </a:rPr>
                        <a:t>Draft stage conclusions on certain issues for the purpose of identifying areas of potential improvement (for including in AHGS report).</a:t>
                      </a:r>
                      <a:endParaRPr lang="en-AU" sz="1600" kern="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21138" marR="21138" marT="0" marB="0" anchor="ctr"/>
                </a:tc>
                <a:extLst>
                  <a:ext uri="{0D108BD9-81ED-4DB2-BD59-A6C34878D82A}">
                    <a16:rowId xmlns:a16="http://schemas.microsoft.com/office/drawing/2014/main" val="2355446989"/>
                  </a:ext>
                </a:extLst>
              </a:tr>
              <a:tr h="278504">
                <a:tc>
                  <a:txBody>
                    <a:bodyPr/>
                    <a:lstStyle/>
                    <a:p>
                      <a:pPr algn="ctr" fontAlgn="base" hangingPunct="0">
                        <a:spcAft>
                          <a:spcPts val="0"/>
                        </a:spcAft>
                        <a:tabLst>
                          <a:tab pos="1188085" algn="l"/>
                        </a:tabLst>
                      </a:pPr>
                      <a:r>
                        <a:rPr lang="en-US" sz="1600" kern="0" dirty="0">
                          <a:effectLst/>
                        </a:rPr>
                        <a:t>Between the 3</a:t>
                      </a:r>
                      <a:r>
                        <a:rPr lang="en-US" sz="1600" kern="0" baseline="30000" dirty="0">
                          <a:effectLst/>
                        </a:rPr>
                        <a:t>rd</a:t>
                      </a:r>
                      <a:r>
                        <a:rPr lang="en-US" sz="1600" kern="0" dirty="0">
                          <a:effectLst/>
                        </a:rPr>
                        <a:t> and 4</a:t>
                      </a:r>
                      <a:r>
                        <a:rPr lang="en-US" sz="1600" kern="0" baseline="30000" dirty="0">
                          <a:effectLst/>
                        </a:rPr>
                        <a:t>th</a:t>
                      </a:r>
                      <a:r>
                        <a:rPr lang="en-US" sz="1600" kern="0" dirty="0">
                          <a:effectLst/>
                        </a:rPr>
                        <a:t> meetings</a:t>
                      </a:r>
                      <a:endParaRPr lang="en-AU" sz="1600" kern="100" dirty="0">
                        <a:effectLst/>
                        <a:latin typeface="Calibri" panose="020F0502020204030204" pitchFamily="34" charset="0"/>
                        <a:ea typeface="SimSun" panose="02010600030101010101" pitchFamily="2" charset="-122"/>
                        <a:cs typeface="Times New Roman" panose="02020603050405020304" pitchFamily="18" charset="0"/>
                      </a:endParaRPr>
                    </a:p>
                  </a:txBody>
                  <a:tcPr marL="21138" marR="21138" marT="0" marB="0" anchor="ctr"/>
                </a:tc>
                <a:tc>
                  <a:txBody>
                    <a:bodyPr/>
                    <a:lstStyle/>
                    <a:p>
                      <a:pPr marL="342900" lvl="0" indent="-342900" algn="l" fontAlgn="base" hangingPunct="0">
                        <a:spcAft>
                          <a:spcPts val="0"/>
                        </a:spcAft>
                        <a:buFont typeface="Times New Roman" panose="02020603050405020304" pitchFamily="18" charset="0"/>
                        <a:buChar char="-"/>
                        <a:tabLst>
                          <a:tab pos="203835" algn="l"/>
                          <a:tab pos="1188085" algn="l"/>
                          <a:tab pos="1656080" algn="l"/>
                          <a:tab pos="2124075" algn="l"/>
                        </a:tabLst>
                      </a:pPr>
                      <a:r>
                        <a:rPr lang="en-US" sz="1600" kern="0" dirty="0">
                          <a:effectLst/>
                        </a:rPr>
                        <a:t>Submit any further contributions on certain issues for comments by E-mail.</a:t>
                      </a:r>
                      <a:endParaRPr lang="en-AU" sz="1600" kern="100" dirty="0">
                        <a:effectLst/>
                      </a:endParaRPr>
                    </a:p>
                    <a:p>
                      <a:pPr algn="l" fontAlgn="base" hangingPunct="0">
                        <a:spcAft>
                          <a:spcPts val="0"/>
                        </a:spcAft>
                        <a:tabLst>
                          <a:tab pos="203835" algn="l"/>
                          <a:tab pos="1188085" algn="l"/>
                          <a:tab pos="1656080" algn="l"/>
                          <a:tab pos="2124075" algn="l"/>
                        </a:tabLst>
                      </a:pPr>
                      <a:r>
                        <a:rPr lang="en-US" sz="1600" kern="0" dirty="0">
                          <a:effectLst/>
                        </a:rPr>
                        <a:t>Note: Additional meetings might be scheduled as necessary</a:t>
                      </a:r>
                      <a:r>
                        <a:rPr lang="en-US" sz="1400" kern="0" dirty="0">
                          <a:effectLst/>
                        </a:rPr>
                        <a:t>.</a:t>
                      </a:r>
                      <a:endParaRPr lang="en-AU" sz="1400" kern="100" dirty="0">
                        <a:effectLst/>
                        <a:latin typeface="Calibri" panose="020F0502020204030204" pitchFamily="34" charset="0"/>
                        <a:ea typeface="SimSun" panose="02010600030101010101" pitchFamily="2" charset="-122"/>
                        <a:cs typeface="Times New Roman" panose="02020603050405020304" pitchFamily="18" charset="0"/>
                      </a:endParaRPr>
                    </a:p>
                  </a:txBody>
                  <a:tcPr marL="21138" marR="21138" marT="0" marB="0" anchor="ctr"/>
                </a:tc>
                <a:extLst>
                  <a:ext uri="{0D108BD9-81ED-4DB2-BD59-A6C34878D82A}">
                    <a16:rowId xmlns:a16="http://schemas.microsoft.com/office/drawing/2014/main" val="2534707278"/>
                  </a:ext>
                </a:extLst>
              </a:tr>
            </a:tbl>
          </a:graphicData>
        </a:graphic>
      </p:graphicFrame>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117</a:t>
            </a:fld>
            <a:endParaRPr lang="en-US"/>
          </a:p>
        </p:txBody>
      </p:sp>
    </p:spTree>
    <p:extLst>
      <p:ext uri="{BB962C8B-B14F-4D97-AF65-F5344CB8AC3E}">
        <p14:creationId xmlns:p14="http://schemas.microsoft.com/office/powerpoint/2010/main" val="3940171962"/>
      </p:ext>
    </p:extLst>
  </p:cSld>
  <p:clrMapOvr>
    <a:masterClrMapping/>
  </p:clrMapOvr>
  <p:timing>
    <p:tnLst>
      <p:par>
        <p:cTn id="1" dur="indefinite" restart="never" nodeType="tmRoot"/>
      </p:par>
    </p:tnLst>
  </p:timing>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A schedule and work plan has been agreed for the </a:t>
            </a:r>
            <a:r>
              <a:rPr lang="en-AU" i="1" dirty="0"/>
              <a:t>Security ad hoc</a:t>
            </a: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672192642"/>
              </p:ext>
            </p:extLst>
          </p:nvPr>
        </p:nvGraphicFramePr>
        <p:xfrm>
          <a:off x="685800" y="1981200"/>
          <a:ext cx="7772400" cy="4053840"/>
        </p:xfrm>
        <a:graphic>
          <a:graphicData uri="http://schemas.openxmlformats.org/drawingml/2006/table">
            <a:tbl>
              <a:tblPr firstRow="1" firstCol="1" bandRow="1">
                <a:tableStyleId>{93296810-A885-4BE3-A3E7-6D5BEEA58F35}</a:tableStyleId>
              </a:tblPr>
              <a:tblGrid>
                <a:gridCol w="2362200">
                  <a:extLst>
                    <a:ext uri="{9D8B030D-6E8A-4147-A177-3AD203B41FA5}">
                      <a16:colId xmlns:a16="http://schemas.microsoft.com/office/drawing/2014/main" val="3837239092"/>
                    </a:ext>
                  </a:extLst>
                </a:gridCol>
                <a:gridCol w="5410200">
                  <a:extLst>
                    <a:ext uri="{9D8B030D-6E8A-4147-A177-3AD203B41FA5}">
                      <a16:colId xmlns:a16="http://schemas.microsoft.com/office/drawing/2014/main" val="2407675232"/>
                    </a:ext>
                  </a:extLst>
                </a:gridCol>
              </a:tblGrid>
              <a:tr h="75299">
                <a:tc gridSpan="2">
                  <a:txBody>
                    <a:bodyPr/>
                    <a:lstStyle/>
                    <a:p>
                      <a:pPr marL="0" indent="0" algn="ctr" fontAlgn="base" hangingPunct="0">
                        <a:spcBef>
                          <a:spcPts val="400"/>
                        </a:spcBef>
                        <a:spcAft>
                          <a:spcPts val="0"/>
                        </a:spcAft>
                        <a:buFont typeface="Arial" panose="020B0604020202020204" pitchFamily="34" charset="0"/>
                        <a:buNone/>
                        <a:tabLst>
                          <a:tab pos="203835" algn="l"/>
                          <a:tab pos="1188085" algn="l"/>
                          <a:tab pos="1656080" algn="l"/>
                          <a:tab pos="2124075" algn="l"/>
                        </a:tabLst>
                      </a:pPr>
                      <a:r>
                        <a:rPr lang="en-US" sz="1600" kern="0" dirty="0">
                          <a:effectLst/>
                        </a:rPr>
                        <a:t>2018</a:t>
                      </a:r>
                      <a:endParaRPr lang="en-AU" sz="1600" kern="100" dirty="0">
                        <a:effectLst/>
                        <a:latin typeface="Calibri" panose="020F0502020204030204" pitchFamily="34" charset="0"/>
                        <a:ea typeface="SimSun" panose="02010600030101010101" pitchFamily="2" charset="-122"/>
                        <a:cs typeface="Times New Roman" panose="02020603050405020304" pitchFamily="18" charset="0"/>
                      </a:endParaRPr>
                    </a:p>
                  </a:txBody>
                  <a:tcPr marL="21138" marR="21138" marT="0" marB="0" anchor="ctr"/>
                </a:tc>
                <a:tc hMerge="1">
                  <a:txBody>
                    <a:bodyPr/>
                    <a:lstStyle/>
                    <a:p>
                      <a:endParaRPr lang="en-AU"/>
                    </a:p>
                  </a:txBody>
                  <a:tcPr/>
                </a:tc>
                <a:extLst>
                  <a:ext uri="{0D108BD9-81ED-4DB2-BD59-A6C34878D82A}">
                    <a16:rowId xmlns:a16="http://schemas.microsoft.com/office/drawing/2014/main" val="1198474964"/>
                  </a:ext>
                </a:extLst>
              </a:tr>
              <a:tr h="75299">
                <a:tc>
                  <a:txBody>
                    <a:bodyPr/>
                    <a:lstStyle/>
                    <a:p>
                      <a:pPr algn="ctr" fontAlgn="base" hangingPunct="0">
                        <a:spcAft>
                          <a:spcPts val="0"/>
                        </a:spcAft>
                        <a:tabLst>
                          <a:tab pos="1188085" algn="l"/>
                        </a:tabLst>
                      </a:pPr>
                      <a:r>
                        <a:rPr lang="en-GB" sz="1600" kern="0" dirty="0">
                          <a:effectLst/>
                        </a:rPr>
                        <a:t>Target Date</a:t>
                      </a:r>
                      <a:endParaRPr lang="en-AU" sz="1600" kern="100" dirty="0">
                        <a:effectLst/>
                        <a:latin typeface="Calibri" panose="020F0502020204030204" pitchFamily="34" charset="0"/>
                        <a:ea typeface="SimSun" panose="02010600030101010101" pitchFamily="2" charset="-122"/>
                        <a:cs typeface="Times New Roman" panose="02020603050405020304" pitchFamily="18" charset="0"/>
                      </a:endParaRPr>
                    </a:p>
                  </a:txBody>
                  <a:tcPr marL="21138" marR="21138" marT="0" marB="0" anchor="ctr"/>
                </a:tc>
                <a:tc>
                  <a:txBody>
                    <a:bodyPr/>
                    <a:lstStyle/>
                    <a:p>
                      <a:pPr marL="0" indent="0" algn="l" fontAlgn="base" hangingPunct="0">
                        <a:spcBef>
                          <a:spcPts val="400"/>
                        </a:spcBef>
                        <a:spcAft>
                          <a:spcPts val="0"/>
                        </a:spcAft>
                        <a:buFont typeface="Arial" panose="020B0604020202020204" pitchFamily="34" charset="0"/>
                        <a:buNone/>
                        <a:tabLst>
                          <a:tab pos="203835" algn="l"/>
                          <a:tab pos="1188085" algn="l"/>
                          <a:tab pos="1656080" algn="l"/>
                          <a:tab pos="2124075" algn="l"/>
                        </a:tabLst>
                      </a:pPr>
                      <a:r>
                        <a:rPr lang="en-US" sz="1600" kern="0" dirty="0">
                          <a:effectLst/>
                        </a:rPr>
                        <a:t>Tasks / Milestones</a:t>
                      </a:r>
                      <a:endParaRPr lang="en-AU" sz="1600" kern="100" dirty="0">
                        <a:effectLst/>
                        <a:latin typeface="Calibri" panose="020F0502020204030204" pitchFamily="34" charset="0"/>
                        <a:ea typeface="SimSun" panose="02010600030101010101" pitchFamily="2" charset="-122"/>
                        <a:cs typeface="Times New Roman" panose="02020603050405020304" pitchFamily="18" charset="0"/>
                      </a:endParaRPr>
                    </a:p>
                  </a:txBody>
                  <a:tcPr marL="21138" marR="21138" marT="0" marB="0" anchor="ctr"/>
                </a:tc>
                <a:extLst>
                  <a:ext uri="{0D108BD9-81ED-4DB2-BD59-A6C34878D82A}">
                    <a16:rowId xmlns:a16="http://schemas.microsoft.com/office/drawing/2014/main" val="3183562268"/>
                  </a:ext>
                </a:extLst>
              </a:tr>
              <a:tr h="417757">
                <a:tc>
                  <a:txBody>
                    <a:bodyPr/>
                    <a:lstStyle/>
                    <a:p>
                      <a:pPr algn="ctr" fontAlgn="base" hangingPunct="0">
                        <a:spcAft>
                          <a:spcPts val="0"/>
                        </a:spcAft>
                        <a:tabLst>
                          <a:tab pos="1188085" algn="l"/>
                        </a:tabLst>
                      </a:pPr>
                      <a:r>
                        <a:rPr lang="en-US" sz="1600" kern="0" dirty="0">
                          <a:effectLst/>
                        </a:rPr>
                        <a:t>4</a:t>
                      </a:r>
                      <a:r>
                        <a:rPr lang="en-US" sz="1600" kern="0" baseline="30000" dirty="0">
                          <a:effectLst/>
                        </a:rPr>
                        <a:t>th</a:t>
                      </a:r>
                      <a:r>
                        <a:rPr lang="en-US" sz="1600" kern="0" dirty="0">
                          <a:effectLst/>
                        </a:rPr>
                        <a:t> AHGS meeting</a:t>
                      </a:r>
                      <a:endParaRPr lang="en-AU" sz="1600" kern="100" dirty="0">
                        <a:effectLst/>
                      </a:endParaRPr>
                    </a:p>
                    <a:p>
                      <a:pPr algn="ctr" fontAlgn="base" hangingPunct="0">
                        <a:spcAft>
                          <a:spcPts val="0"/>
                        </a:spcAft>
                        <a:tabLst>
                          <a:tab pos="1188085" algn="l"/>
                        </a:tabLst>
                      </a:pPr>
                      <a:r>
                        <a:rPr lang="en-US" sz="1600" kern="0" dirty="0">
                          <a:effectLst/>
                        </a:rPr>
                        <a:t>[Jun 2018]</a:t>
                      </a:r>
                      <a:endParaRPr lang="en-AU" sz="1600" kern="100" dirty="0">
                        <a:effectLst/>
                        <a:latin typeface="Calibri" panose="020F0502020204030204" pitchFamily="34" charset="0"/>
                        <a:ea typeface="SimSun" panose="02010600030101010101" pitchFamily="2" charset="-122"/>
                        <a:cs typeface="Times New Roman" panose="02020603050405020304" pitchFamily="18" charset="0"/>
                      </a:endParaRPr>
                    </a:p>
                  </a:txBody>
                  <a:tcPr marL="21138" marR="21138" marT="0" marB="0" anchor="ctr"/>
                </a:tc>
                <a:tc>
                  <a:txBody>
                    <a:bodyPr/>
                    <a:lstStyle/>
                    <a:p>
                      <a:pPr marL="285750" lvl="0" indent="-285750" algn="l" fontAlgn="base" hangingPunct="0">
                        <a:spcBef>
                          <a:spcPts val="400"/>
                        </a:spcBef>
                        <a:spcAft>
                          <a:spcPts val="0"/>
                        </a:spcAft>
                        <a:buFont typeface="Arial" panose="020B0604020202020204" pitchFamily="34" charset="0"/>
                        <a:buChar char="•"/>
                        <a:tabLst>
                          <a:tab pos="203835" algn="l"/>
                          <a:tab pos="1188085" algn="l"/>
                          <a:tab pos="1656080" algn="l"/>
                          <a:tab pos="2124075" algn="l"/>
                        </a:tabLst>
                      </a:pPr>
                      <a:r>
                        <a:rPr lang="en-US" sz="1600" kern="0" dirty="0">
                          <a:effectLst/>
                        </a:rPr>
                        <a:t>Review the work plan and milestones, and update as necessary.</a:t>
                      </a:r>
                      <a:endParaRPr lang="en-AU" sz="1600" kern="100" dirty="0">
                        <a:effectLst/>
                      </a:endParaRPr>
                    </a:p>
                    <a:p>
                      <a:pPr marL="285750" lvl="0" indent="-285750" algn="l" fontAlgn="base" hangingPunct="0">
                        <a:spcBef>
                          <a:spcPts val="400"/>
                        </a:spcBef>
                        <a:spcAft>
                          <a:spcPts val="0"/>
                        </a:spcAft>
                        <a:buFont typeface="Arial" panose="020B0604020202020204" pitchFamily="34" charset="0"/>
                        <a:buChar char="•"/>
                        <a:tabLst>
                          <a:tab pos="203835" algn="l"/>
                          <a:tab pos="1188085" algn="l"/>
                          <a:tab pos="1656080" algn="l"/>
                          <a:tab pos="2124075" algn="l"/>
                        </a:tabLst>
                      </a:pPr>
                      <a:r>
                        <a:rPr lang="en-US" sz="1600" kern="0" dirty="0">
                          <a:effectLst/>
                        </a:rPr>
                        <a:t>Consider contributions on certain issues.</a:t>
                      </a:r>
                      <a:endParaRPr lang="en-AU" sz="1600" kern="100" dirty="0">
                        <a:effectLst/>
                      </a:endParaRPr>
                    </a:p>
                    <a:p>
                      <a:pPr marL="285750" lvl="0" indent="-285750" algn="l" fontAlgn="base" hangingPunct="0">
                        <a:spcBef>
                          <a:spcPts val="400"/>
                        </a:spcBef>
                        <a:spcAft>
                          <a:spcPts val="0"/>
                        </a:spcAft>
                        <a:buFont typeface="Arial" panose="020B0604020202020204" pitchFamily="34" charset="0"/>
                        <a:buChar char="•"/>
                        <a:tabLst>
                          <a:tab pos="203835" algn="l"/>
                          <a:tab pos="1188085" algn="l"/>
                          <a:tab pos="1656080" algn="l"/>
                          <a:tab pos="2124075" algn="l"/>
                        </a:tabLst>
                      </a:pPr>
                      <a:r>
                        <a:rPr lang="en-US" sz="1600" kern="0" dirty="0">
                          <a:effectLst/>
                        </a:rPr>
                        <a:t>Draft stage conclusions on certain issues for the purpose of identifying areas of potential improvement (for including in AHGS report).</a:t>
                      </a:r>
                      <a:endParaRPr lang="en-AU" sz="1600" kern="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21138" marR="21138" marT="0" marB="0" anchor="ctr"/>
                </a:tc>
                <a:extLst>
                  <a:ext uri="{0D108BD9-81ED-4DB2-BD59-A6C34878D82A}">
                    <a16:rowId xmlns:a16="http://schemas.microsoft.com/office/drawing/2014/main" val="2876861194"/>
                  </a:ext>
                </a:extLst>
              </a:tr>
              <a:tr h="278504">
                <a:tc>
                  <a:txBody>
                    <a:bodyPr/>
                    <a:lstStyle/>
                    <a:p>
                      <a:pPr algn="ctr" fontAlgn="base" hangingPunct="0">
                        <a:spcAft>
                          <a:spcPts val="0"/>
                        </a:spcAft>
                        <a:tabLst>
                          <a:tab pos="1188085" algn="l"/>
                        </a:tabLst>
                      </a:pPr>
                      <a:r>
                        <a:rPr lang="en-US" sz="1600" kern="0">
                          <a:effectLst/>
                        </a:rPr>
                        <a:t>5</a:t>
                      </a:r>
                      <a:r>
                        <a:rPr lang="en-US" sz="1600" kern="0" baseline="30000">
                          <a:effectLst/>
                        </a:rPr>
                        <a:t>th</a:t>
                      </a:r>
                      <a:r>
                        <a:rPr lang="en-US" sz="1600" kern="0">
                          <a:effectLst/>
                        </a:rPr>
                        <a:t> AHGS meeting</a:t>
                      </a:r>
                      <a:endParaRPr lang="en-AU" sz="1600" kern="100">
                        <a:effectLst/>
                      </a:endParaRPr>
                    </a:p>
                    <a:p>
                      <a:pPr algn="ctr" fontAlgn="base" hangingPunct="0">
                        <a:spcAft>
                          <a:spcPts val="0"/>
                        </a:spcAft>
                        <a:tabLst>
                          <a:tab pos="1188085" algn="l"/>
                        </a:tabLst>
                      </a:pPr>
                      <a:r>
                        <a:rPr lang="en-US" sz="1600" kern="0">
                          <a:effectLst/>
                        </a:rPr>
                        <a:t>[Jul 2018]</a:t>
                      </a:r>
                      <a:endParaRPr lang="en-AU" sz="1600" kern="100">
                        <a:effectLst/>
                        <a:latin typeface="Calibri" panose="020F0502020204030204" pitchFamily="34" charset="0"/>
                        <a:ea typeface="SimSun" panose="02010600030101010101" pitchFamily="2" charset="-122"/>
                        <a:cs typeface="Times New Roman" panose="02020603050405020304" pitchFamily="18" charset="0"/>
                      </a:endParaRPr>
                    </a:p>
                  </a:txBody>
                  <a:tcPr marL="21138" marR="21138" marT="0" marB="0" anchor="ctr"/>
                </a:tc>
                <a:tc>
                  <a:txBody>
                    <a:bodyPr/>
                    <a:lstStyle/>
                    <a:p>
                      <a:pPr marL="285750" lvl="0" indent="-285750" algn="l" fontAlgn="base" hangingPunct="0">
                        <a:spcBef>
                          <a:spcPts val="400"/>
                        </a:spcBef>
                        <a:spcAft>
                          <a:spcPts val="0"/>
                        </a:spcAft>
                        <a:buFont typeface="Arial" panose="020B0604020202020204" pitchFamily="34" charset="0"/>
                        <a:buChar char="•"/>
                        <a:tabLst>
                          <a:tab pos="203835" algn="l"/>
                          <a:tab pos="1188085" algn="l"/>
                          <a:tab pos="1656080" algn="l"/>
                          <a:tab pos="2124075" algn="l"/>
                        </a:tabLst>
                      </a:pPr>
                      <a:r>
                        <a:rPr lang="en-US" sz="1600" kern="0" dirty="0">
                          <a:effectLst/>
                        </a:rPr>
                        <a:t>Completion of all necessary reports and/or recommendations, as appropriate.</a:t>
                      </a:r>
                      <a:endParaRPr lang="en-AU" sz="1600" kern="100" dirty="0">
                        <a:effectLst/>
                      </a:endParaRPr>
                    </a:p>
                    <a:p>
                      <a:pPr marL="285750" lvl="0" indent="-285750" algn="l" fontAlgn="base" hangingPunct="0">
                        <a:spcBef>
                          <a:spcPts val="400"/>
                        </a:spcBef>
                        <a:spcAft>
                          <a:spcPts val="0"/>
                        </a:spcAft>
                        <a:buFont typeface="Arial" panose="020B0604020202020204" pitchFamily="34" charset="0"/>
                        <a:buChar char="•"/>
                        <a:tabLst>
                          <a:tab pos="203835" algn="l"/>
                          <a:tab pos="1188085" algn="l"/>
                          <a:tab pos="1656080" algn="l"/>
                          <a:tab pos="2124075" algn="l"/>
                        </a:tabLst>
                      </a:pPr>
                      <a:r>
                        <a:rPr lang="en-US" sz="1600" kern="0" dirty="0">
                          <a:effectLst/>
                        </a:rPr>
                        <a:t>Finalize and agree on the draft text for AHGS reports and/or recommendations.</a:t>
                      </a:r>
                      <a:endParaRPr lang="en-AU" sz="1600" kern="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21138" marR="21138" marT="0" marB="0" anchor="ctr"/>
                </a:tc>
                <a:extLst>
                  <a:ext uri="{0D108BD9-81ED-4DB2-BD59-A6C34878D82A}">
                    <a16:rowId xmlns:a16="http://schemas.microsoft.com/office/drawing/2014/main" val="588810152"/>
                  </a:ext>
                </a:extLst>
              </a:tr>
              <a:tr h="278504">
                <a:tc>
                  <a:txBody>
                    <a:bodyPr/>
                    <a:lstStyle/>
                    <a:p>
                      <a:pPr algn="ctr" fontAlgn="base" hangingPunct="0">
                        <a:spcAft>
                          <a:spcPts val="0"/>
                        </a:spcAft>
                        <a:tabLst>
                          <a:tab pos="1188085" algn="l"/>
                        </a:tabLst>
                      </a:pPr>
                      <a:r>
                        <a:rPr lang="en-US" sz="1600" kern="0">
                          <a:effectLst/>
                        </a:rPr>
                        <a:t>6</a:t>
                      </a:r>
                      <a:r>
                        <a:rPr lang="en-US" sz="1600" kern="0" baseline="30000">
                          <a:effectLst/>
                        </a:rPr>
                        <a:t>th </a:t>
                      </a:r>
                      <a:r>
                        <a:rPr lang="en-US" sz="1600" kern="0">
                          <a:effectLst/>
                        </a:rPr>
                        <a:t>AHGS meeting</a:t>
                      </a:r>
                      <a:endParaRPr lang="en-AU" sz="1600" kern="100">
                        <a:effectLst/>
                      </a:endParaRPr>
                    </a:p>
                    <a:p>
                      <a:pPr algn="ctr" fontAlgn="base" hangingPunct="0">
                        <a:spcAft>
                          <a:spcPts val="0"/>
                        </a:spcAft>
                        <a:tabLst>
                          <a:tab pos="1188085" algn="l"/>
                        </a:tabLst>
                      </a:pPr>
                      <a:r>
                        <a:rPr lang="en-US" sz="1600" kern="0">
                          <a:effectLst/>
                        </a:rPr>
                        <a:t>(During JTC 1/ SC 6/ WG 1 Tokyo meeting, 27– 28Aug, 2017)</a:t>
                      </a:r>
                      <a:endParaRPr lang="en-AU" sz="1600" kern="100">
                        <a:effectLst/>
                        <a:latin typeface="Calibri" panose="020F0502020204030204" pitchFamily="34" charset="0"/>
                        <a:ea typeface="SimSun" panose="02010600030101010101" pitchFamily="2" charset="-122"/>
                        <a:cs typeface="Times New Roman" panose="02020603050405020304" pitchFamily="18" charset="0"/>
                      </a:endParaRPr>
                    </a:p>
                  </a:txBody>
                  <a:tcPr marL="21138" marR="21138" marT="0" marB="0" anchor="ctr"/>
                </a:tc>
                <a:tc>
                  <a:txBody>
                    <a:bodyPr/>
                    <a:lstStyle/>
                    <a:p>
                      <a:pPr marL="285750" lvl="0" indent="-285750" algn="l" fontAlgn="base" hangingPunct="0">
                        <a:spcBef>
                          <a:spcPts val="400"/>
                        </a:spcBef>
                        <a:spcAft>
                          <a:spcPts val="0"/>
                        </a:spcAft>
                        <a:buFont typeface="Arial" panose="020B0604020202020204" pitchFamily="34" charset="0"/>
                        <a:buChar char="•"/>
                        <a:tabLst>
                          <a:tab pos="203835" algn="l"/>
                          <a:tab pos="1188085" algn="l"/>
                          <a:tab pos="1656080" algn="l"/>
                          <a:tab pos="2124075" algn="l"/>
                        </a:tabLst>
                      </a:pPr>
                      <a:r>
                        <a:rPr lang="en-US" sz="1600" kern="0" dirty="0">
                          <a:effectLst/>
                        </a:rPr>
                        <a:t>Report to WG 1 and submit documents for approval.</a:t>
                      </a:r>
                      <a:endParaRPr lang="en-AU" sz="1600" kern="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21138" marR="21138" marT="0" marB="0" anchor="ctr"/>
                </a:tc>
                <a:extLst>
                  <a:ext uri="{0D108BD9-81ED-4DB2-BD59-A6C34878D82A}">
                    <a16:rowId xmlns:a16="http://schemas.microsoft.com/office/drawing/2014/main" val="3786723986"/>
                  </a:ext>
                </a:extLst>
              </a:tr>
            </a:tbl>
          </a:graphicData>
        </a:graphic>
      </p:graphicFrame>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118</a:t>
            </a:fld>
            <a:endParaRPr lang="en-US"/>
          </a:p>
        </p:txBody>
      </p:sp>
    </p:spTree>
    <p:extLst>
      <p:ext uri="{BB962C8B-B14F-4D97-AF65-F5344CB8AC3E}">
        <p14:creationId xmlns:p14="http://schemas.microsoft.com/office/powerpoint/2010/main" val="4225059380"/>
      </p:ext>
    </p:extLst>
  </p:cSld>
  <p:clrMapOvr>
    <a:masterClrMapping/>
  </p:clrMapOvr>
  <p:timing>
    <p:tnLst>
      <p:par>
        <p:cTn id="1" dur="indefinite" restart="never" nodeType="tmRoot"/>
      </p:par>
    </p:tnLst>
  </p:timing>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a:t>
            </a:r>
            <a:r>
              <a:rPr lang="en-AU" i="1" dirty="0" smtClean="0"/>
              <a:t>Security ad hoc </a:t>
            </a:r>
            <a:r>
              <a:rPr lang="en-AU" dirty="0" smtClean="0"/>
              <a:t>is still struggling to make any progress … or even set meeting times</a:t>
            </a:r>
            <a:endParaRPr lang="en-AU" dirty="0"/>
          </a:p>
        </p:txBody>
      </p:sp>
      <p:sp>
        <p:nvSpPr>
          <p:cNvPr id="3" name="Content Placeholder 2"/>
          <p:cNvSpPr>
            <a:spLocks noGrp="1"/>
          </p:cNvSpPr>
          <p:nvPr>
            <p:ph idx="1"/>
          </p:nvPr>
        </p:nvSpPr>
        <p:spPr/>
        <p:txBody>
          <a:bodyPr/>
          <a:lstStyle/>
          <a:p>
            <a:pPr lvl="1"/>
            <a:r>
              <a:rPr lang="en-AU" dirty="0" smtClean="0"/>
              <a:t>The 1</a:t>
            </a:r>
            <a:r>
              <a:rPr lang="en-AU" baseline="30000" dirty="0" smtClean="0"/>
              <a:t>st</a:t>
            </a:r>
            <a:r>
              <a:rPr lang="en-AU" dirty="0"/>
              <a:t> teleconference was </a:t>
            </a:r>
            <a:r>
              <a:rPr lang="en-AU" dirty="0" smtClean="0"/>
              <a:t>cancelled as unnecessary</a:t>
            </a:r>
            <a:endParaRPr lang="en-AU" dirty="0"/>
          </a:p>
          <a:p>
            <a:pPr lvl="1"/>
            <a:r>
              <a:rPr lang="en-AU" dirty="0" smtClean="0"/>
              <a:t>The original plan was for the 2</a:t>
            </a:r>
            <a:r>
              <a:rPr lang="en-AU" baseline="30000" dirty="0" smtClean="0"/>
              <a:t>nd</a:t>
            </a:r>
            <a:r>
              <a:rPr lang="en-AU" dirty="0" smtClean="0"/>
              <a:t> teleconference to be held sometime in February 2018 – it was eventually held on 4 April 2018</a:t>
            </a:r>
          </a:p>
          <a:p>
            <a:pPr lvl="1"/>
            <a:r>
              <a:rPr lang="en-AU" dirty="0" smtClean="0"/>
              <a:t>The next teleconference is now planned for later in April 2018 … but the group is struggling to agree on a time</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119</a:t>
            </a:fld>
            <a:endParaRPr lang="en-US"/>
          </a:p>
        </p:txBody>
      </p:sp>
    </p:spTree>
    <p:extLst>
      <p:ext uri="{BB962C8B-B14F-4D97-AF65-F5344CB8AC3E}">
        <p14:creationId xmlns:p14="http://schemas.microsoft.com/office/powerpoint/2010/main" val="151222524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smtClean="0"/>
              <a:t>The IEEE 802 WGs continue to liaise drafts to SC6 for their information</a:t>
            </a:r>
            <a:endParaRPr lang="en-AU" dirty="0"/>
          </a:p>
        </p:txBody>
      </p:sp>
      <p:sp>
        <p:nvSpPr>
          <p:cNvPr id="8" name="Content Placeholder 7"/>
          <p:cNvSpPr>
            <a:spLocks noGrp="1"/>
          </p:cNvSpPr>
          <p:nvPr>
            <p:ph idx="1"/>
          </p:nvPr>
        </p:nvSpPr>
        <p:spPr/>
        <p:txBody>
          <a:bodyPr/>
          <a:lstStyle/>
          <a:p>
            <a:pPr lvl="1"/>
            <a:r>
              <a:rPr lang="en-AU" dirty="0" smtClean="0"/>
              <a:t>IEEE 802 has agreed (see N15606) to liaise to SC6 drafts of standards/amendments that are likely to be ratified under the PSDO agreement</a:t>
            </a:r>
          </a:p>
          <a:p>
            <a:pPr lvl="1"/>
            <a:r>
              <a:rPr lang="en-AU" dirty="0" smtClean="0"/>
              <a:t>Generally, IEEE 802 will liaise drafts during the Sponsor Ballot process, but may also do so during the Letter Ballot process</a:t>
            </a:r>
          </a:p>
          <a:p>
            <a:pPr lvl="1"/>
            <a:r>
              <a:rPr lang="en-AU" dirty="0" smtClean="0"/>
              <a:t>So far drafts have been liaised by all WGs</a:t>
            </a:r>
          </a:p>
          <a:p>
            <a:pPr lvl="1"/>
            <a:r>
              <a:rPr lang="en-AU" dirty="0" smtClean="0"/>
              <a:t>Note</a:t>
            </a:r>
            <a:r>
              <a:rPr lang="en-AU" dirty="0" smtClean="0"/>
              <a:t>: as of March 2015, any drafts liaised to SC6 will need a “permission statement” added to the front of the draft</a:t>
            </a:r>
          </a:p>
          <a:p>
            <a:pPr lvl="2"/>
            <a:r>
              <a:rPr lang="en-AU" dirty="0" smtClean="0"/>
              <a:t>Please contact the </a:t>
            </a:r>
            <a:r>
              <a:rPr lang="en-AU" dirty="0"/>
              <a:t>staff liaisons for </a:t>
            </a:r>
            <a:r>
              <a:rPr lang="en-AU" dirty="0" smtClean="0"/>
              <a:t>each of the Working </a:t>
            </a:r>
            <a:r>
              <a:rPr lang="en-AU" dirty="0"/>
              <a:t>G</a:t>
            </a:r>
            <a:r>
              <a:rPr lang="en-AU" dirty="0" smtClean="0"/>
              <a:t>roups</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12</a:t>
            </a:fld>
            <a:endParaRPr lang="en-US"/>
          </a:p>
        </p:txBody>
      </p:sp>
      <p:graphicFrame>
        <p:nvGraphicFramePr>
          <p:cNvPr id="13" name="Object 12"/>
          <p:cNvGraphicFramePr>
            <a:graphicFrameLocks noChangeAspect="1"/>
          </p:cNvGraphicFramePr>
          <p:nvPr>
            <p:extLst>
              <p:ext uri="{D42A27DB-BD31-4B8C-83A1-F6EECF244321}">
                <p14:modId xmlns:p14="http://schemas.microsoft.com/office/powerpoint/2010/main" val="3754579076"/>
              </p:ext>
            </p:extLst>
          </p:nvPr>
        </p:nvGraphicFramePr>
        <p:xfrm>
          <a:off x="0" y="2057400"/>
          <a:ext cx="914401" cy="771525"/>
        </p:xfrm>
        <a:graphic>
          <a:graphicData uri="http://schemas.openxmlformats.org/presentationml/2006/ole">
            <mc:AlternateContent xmlns:mc="http://schemas.openxmlformats.org/markup-compatibility/2006">
              <mc:Choice xmlns:v="urn:schemas-microsoft-com:vml" Requires="v">
                <p:oleObj spid="_x0000_s270639" name="Acrobat Document" showAsIcon="1" r:id="rId3" imgW="914400" imgH="771480" progId="AcroExch.Document.DC">
                  <p:embed/>
                </p:oleObj>
              </mc:Choice>
              <mc:Fallback>
                <p:oleObj name="Acrobat Document" showAsIcon="1" r:id="rId3" imgW="914400" imgH="771480" progId="AcroExch.Document.DC">
                  <p:embed/>
                  <p:pic>
                    <p:nvPicPr>
                      <p:cNvPr id="0" name="Object 1"/>
                      <p:cNvPicPr>
                        <a:picLocks noChangeAspect="1" noChangeArrowheads="1"/>
                      </p:cNvPicPr>
                      <p:nvPr/>
                    </p:nvPicPr>
                    <p:blipFill>
                      <a:blip r:embed="rId4"/>
                      <a:srcRect/>
                      <a:stretch>
                        <a:fillRect/>
                      </a:stretch>
                    </p:blipFill>
                    <p:spPr bwMode="auto">
                      <a:xfrm>
                        <a:off x="0" y="2057400"/>
                        <a:ext cx="914401" cy="771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15463347"/>
      </p:ext>
    </p:extLst>
  </p:cSld>
  <p:clrMapOvr>
    <a:masterClrMapping/>
  </p:clrMapOvr>
  <p:timing>
    <p:tnLst>
      <p:par>
        <p:cTn id="1" dur="indefinite" restart="never" nodeType="tmRoot"/>
      </p:par>
    </p:tnLst>
  </p:timing>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The 2</a:t>
            </a:r>
            <a:r>
              <a:rPr lang="en-AU" baseline="30000" dirty="0" smtClean="0"/>
              <a:t>nd</a:t>
            </a:r>
            <a:r>
              <a:rPr lang="en-AU" dirty="0" smtClean="0"/>
              <a:t> teleconference was held on 4 April 2018 but did not lead to substantial progress</a:t>
            </a:r>
            <a:endParaRPr lang="en-AU" dirty="0"/>
          </a:p>
        </p:txBody>
      </p:sp>
      <p:sp>
        <p:nvSpPr>
          <p:cNvPr id="8" name="Content Placeholder 7"/>
          <p:cNvSpPr>
            <a:spLocks noGrp="1"/>
          </p:cNvSpPr>
          <p:nvPr>
            <p:ph idx="1"/>
          </p:nvPr>
        </p:nvSpPr>
        <p:spPr>
          <a:xfrm>
            <a:off x="685800" y="1676400"/>
            <a:ext cx="7772400" cy="4114800"/>
          </a:xfrm>
        </p:spPr>
        <p:txBody>
          <a:bodyPr/>
          <a:lstStyle/>
          <a:p>
            <a:pPr lvl="1"/>
            <a:r>
              <a:rPr lang="en-AU" dirty="0" smtClean="0"/>
              <a:t>Attendance from 13 people</a:t>
            </a:r>
          </a:p>
          <a:p>
            <a:pPr lvl="2"/>
            <a:r>
              <a:rPr lang="en-US" altLang="ko-KR" b="0" dirty="0"/>
              <a:t>Yun-Jae Won </a:t>
            </a:r>
            <a:r>
              <a:rPr lang="en-US" b="0" dirty="0"/>
              <a:t> </a:t>
            </a:r>
            <a:r>
              <a:rPr lang="en-US" b="0" dirty="0" smtClean="0"/>
              <a:t>(Korea, Chair)</a:t>
            </a:r>
            <a:endParaRPr lang="en-US" b="0" dirty="0"/>
          </a:p>
          <a:p>
            <a:pPr lvl="2"/>
            <a:r>
              <a:rPr lang="en-US" altLang="ko-KR" b="0" dirty="0" smtClean="0"/>
              <a:t>Andrew </a:t>
            </a:r>
            <a:r>
              <a:rPr lang="en-US" altLang="ko-KR" b="0" dirty="0"/>
              <a:t>Myles</a:t>
            </a:r>
            <a:r>
              <a:rPr lang="en-US" b="0" dirty="0"/>
              <a:t> </a:t>
            </a:r>
            <a:r>
              <a:rPr lang="en-US" b="0" dirty="0" smtClean="0"/>
              <a:t>(IEEE 802)</a:t>
            </a:r>
            <a:endParaRPr lang="en-US" b="0" dirty="0"/>
          </a:p>
          <a:p>
            <a:pPr lvl="2"/>
            <a:r>
              <a:rPr lang="en-US" altLang="ko-KR" b="0" dirty="0" smtClean="0"/>
              <a:t>Daniel </a:t>
            </a:r>
            <a:r>
              <a:rPr lang="en-US" altLang="ko-KR" b="0" dirty="0"/>
              <a:t>Harkins</a:t>
            </a:r>
            <a:r>
              <a:rPr lang="en-US" b="0" dirty="0"/>
              <a:t> </a:t>
            </a:r>
            <a:r>
              <a:rPr lang="en-US" dirty="0"/>
              <a:t> (IEEE 802)</a:t>
            </a:r>
            <a:endParaRPr lang="en-US" b="0" dirty="0"/>
          </a:p>
          <a:p>
            <a:pPr lvl="2"/>
            <a:r>
              <a:rPr lang="en-US" altLang="ko-KR" b="0" dirty="0" smtClean="0"/>
              <a:t>David </a:t>
            </a:r>
            <a:r>
              <a:rPr lang="en-US" altLang="ko-KR" b="0" dirty="0"/>
              <a:t>Law</a:t>
            </a:r>
            <a:r>
              <a:rPr lang="en-US" b="0" dirty="0"/>
              <a:t> </a:t>
            </a:r>
            <a:r>
              <a:rPr lang="en-US" dirty="0"/>
              <a:t> (IEEE 802)</a:t>
            </a:r>
            <a:endParaRPr lang="en-US" b="0" dirty="0"/>
          </a:p>
          <a:p>
            <a:pPr lvl="2"/>
            <a:r>
              <a:rPr lang="en-US" altLang="ko-KR" b="0" dirty="0" err="1" smtClean="0"/>
              <a:t>Zhiqiang</a:t>
            </a:r>
            <a:r>
              <a:rPr lang="en-US" altLang="ko-KR" b="0" dirty="0"/>
              <a:t> Du  </a:t>
            </a:r>
            <a:r>
              <a:rPr lang="en-US" altLang="ko-KR" b="0" dirty="0" smtClean="0"/>
              <a:t>(China)</a:t>
            </a:r>
            <a:r>
              <a:rPr lang="en-US" b="0" dirty="0"/>
              <a:t> </a:t>
            </a:r>
          </a:p>
          <a:p>
            <a:pPr lvl="2"/>
            <a:r>
              <a:rPr lang="en-US" b="0" dirty="0" smtClean="0"/>
              <a:t>James </a:t>
            </a:r>
            <a:r>
              <a:rPr lang="en-US" b="0" dirty="0"/>
              <a:t>Lepp </a:t>
            </a:r>
            <a:r>
              <a:rPr lang="en-US" b="0" dirty="0" smtClean="0"/>
              <a:t>(Canada)</a:t>
            </a:r>
            <a:endParaRPr lang="en-US" b="0" dirty="0"/>
          </a:p>
          <a:p>
            <a:pPr lvl="2"/>
            <a:r>
              <a:rPr lang="en-US" altLang="ko-KR" b="0" dirty="0" smtClean="0"/>
              <a:t>Jodi </a:t>
            </a:r>
            <a:r>
              <a:rPr lang="en-US" altLang="ko-KR" b="0" dirty="0" err="1"/>
              <a:t>Haasz</a:t>
            </a:r>
            <a:r>
              <a:rPr lang="en-US" b="0" dirty="0"/>
              <a:t> </a:t>
            </a:r>
            <a:r>
              <a:rPr lang="en-US" dirty="0"/>
              <a:t> (</a:t>
            </a:r>
            <a:r>
              <a:rPr lang="en-US" dirty="0" smtClean="0"/>
              <a:t>IEEE)</a:t>
            </a:r>
            <a:endParaRPr lang="en-US" b="0" dirty="0"/>
          </a:p>
          <a:p>
            <a:pPr lvl="2"/>
            <a:r>
              <a:rPr lang="en-US" altLang="ko-KR" b="0" dirty="0" smtClean="0"/>
              <a:t>Qin</a:t>
            </a:r>
            <a:r>
              <a:rPr lang="en-US" altLang="ko-KR" b="0" dirty="0"/>
              <a:t> </a:t>
            </a:r>
            <a:r>
              <a:rPr lang="en-US" altLang="ko-KR" b="0" dirty="0" smtClean="0"/>
              <a:t>Li</a:t>
            </a:r>
            <a:r>
              <a:rPr lang="en-US" altLang="ko-KR" dirty="0" smtClean="0"/>
              <a:t> </a:t>
            </a:r>
            <a:r>
              <a:rPr lang="en-US" altLang="ko-KR" dirty="0"/>
              <a:t>(China)</a:t>
            </a:r>
            <a:endParaRPr lang="en-US" b="0" dirty="0"/>
          </a:p>
          <a:p>
            <a:pPr lvl="2"/>
            <a:r>
              <a:rPr lang="en-US" altLang="ko-KR" b="0" dirty="0" smtClean="0"/>
              <a:t>Peter </a:t>
            </a:r>
            <a:r>
              <a:rPr lang="en-US" altLang="ko-KR" b="0" dirty="0"/>
              <a:t>Yee</a:t>
            </a:r>
            <a:r>
              <a:rPr lang="en-US" b="0" dirty="0"/>
              <a:t> </a:t>
            </a:r>
            <a:r>
              <a:rPr lang="en-US" dirty="0" smtClean="0"/>
              <a:t>(</a:t>
            </a:r>
            <a:r>
              <a:rPr lang="en-US" dirty="0"/>
              <a:t>IEEE 802)</a:t>
            </a:r>
            <a:endParaRPr lang="en-US" b="0" dirty="0"/>
          </a:p>
          <a:p>
            <a:pPr lvl="2"/>
            <a:r>
              <a:rPr lang="en-US" altLang="ko-KR" b="0" dirty="0" err="1" smtClean="0"/>
              <a:t>Manxia</a:t>
            </a:r>
            <a:r>
              <a:rPr lang="en-US" altLang="ko-KR" b="0" dirty="0" smtClean="0"/>
              <a:t> Tie</a:t>
            </a:r>
            <a:r>
              <a:rPr lang="en-US" altLang="ko-KR" dirty="0"/>
              <a:t> (China) </a:t>
            </a:r>
            <a:r>
              <a:rPr lang="en-US" b="0" dirty="0"/>
              <a:t> </a:t>
            </a:r>
          </a:p>
          <a:p>
            <a:pPr lvl="2"/>
            <a:r>
              <a:rPr lang="en-US" b="0" dirty="0" err="1" smtClean="0"/>
              <a:t>Yongju</a:t>
            </a:r>
            <a:r>
              <a:rPr lang="en-US" b="0" dirty="0" smtClean="0"/>
              <a:t> Park</a:t>
            </a:r>
            <a:r>
              <a:rPr lang="en-US" altLang="ko-KR" dirty="0"/>
              <a:t> (China) </a:t>
            </a:r>
            <a:r>
              <a:rPr lang="en-US" b="0" dirty="0"/>
              <a:t> </a:t>
            </a:r>
          </a:p>
          <a:p>
            <a:pPr lvl="2"/>
            <a:r>
              <a:rPr lang="en-US" altLang="ko-KR" b="0" dirty="0" err="1" smtClean="0"/>
              <a:t>Yujiao</a:t>
            </a:r>
            <a:r>
              <a:rPr lang="en-US" altLang="ko-KR" b="0" dirty="0"/>
              <a:t> Li </a:t>
            </a:r>
            <a:r>
              <a:rPr lang="en-US" altLang="ko-KR" dirty="0" smtClean="0"/>
              <a:t>(</a:t>
            </a:r>
            <a:r>
              <a:rPr lang="en-US" altLang="ko-KR" dirty="0"/>
              <a:t>China</a:t>
            </a:r>
            <a:r>
              <a:rPr lang="en-US" altLang="ko-KR" dirty="0" smtClean="0"/>
              <a:t>)</a:t>
            </a:r>
            <a:r>
              <a:rPr lang="en-US" altLang="ko-KR" b="0" dirty="0"/>
              <a:t> </a:t>
            </a:r>
            <a:r>
              <a:rPr lang="en-US" b="0" dirty="0"/>
              <a:t> </a:t>
            </a:r>
          </a:p>
          <a:p>
            <a:pPr lvl="2"/>
            <a:r>
              <a:rPr lang="en-US" altLang="ko-KR" b="0" dirty="0" err="1" smtClean="0"/>
              <a:t>Zhenhai</a:t>
            </a:r>
            <a:r>
              <a:rPr lang="en-US" altLang="ko-KR" b="0" dirty="0" smtClean="0"/>
              <a:t> Huang</a:t>
            </a:r>
            <a:r>
              <a:rPr lang="en-US" altLang="ko-KR" dirty="0"/>
              <a:t> (China</a:t>
            </a:r>
            <a:r>
              <a:rPr lang="en-US" altLang="ko-KR" dirty="0" smtClean="0"/>
              <a:t>)</a:t>
            </a:r>
            <a:r>
              <a:rPr lang="en-US" altLang="ko-KR" b="0" dirty="0"/>
              <a:t> </a:t>
            </a:r>
            <a:r>
              <a:rPr lang="en-US" b="0" dirty="0"/>
              <a:t> </a:t>
            </a:r>
          </a:p>
          <a:p>
            <a:pPr lvl="1"/>
            <a:r>
              <a:rPr lang="en-AU" dirty="0" smtClean="0"/>
              <a:t>Meeting materials are </a:t>
            </a:r>
            <a:r>
              <a:rPr lang="en-AU" dirty="0" smtClean="0">
                <a:hlinkClick r:id="rId2"/>
              </a:rPr>
              <a:t>here</a:t>
            </a:r>
            <a:endParaRPr lang="en-AU" dirty="0" smtClean="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120</a:t>
            </a:fld>
            <a:endParaRPr lang="en-US"/>
          </a:p>
        </p:txBody>
      </p:sp>
    </p:spTree>
    <p:extLst>
      <p:ext uri="{BB962C8B-B14F-4D97-AF65-F5344CB8AC3E}">
        <p14:creationId xmlns:p14="http://schemas.microsoft.com/office/powerpoint/2010/main" val="3369900814"/>
      </p:ext>
    </p:extLst>
  </p:cSld>
  <p:clrMapOvr>
    <a:masterClrMapping/>
  </p:clrMapOvr>
  <p:timing>
    <p:tnLst>
      <p:par>
        <p:cTn id="1" dur="indefinite" restart="never" nodeType="tmRoot"/>
      </p:par>
    </p:tnLst>
  </p:timing>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The 2</a:t>
            </a:r>
            <a:r>
              <a:rPr lang="en-AU" baseline="30000" dirty="0" smtClean="0"/>
              <a:t>nd</a:t>
            </a:r>
            <a:r>
              <a:rPr lang="en-AU" dirty="0" smtClean="0"/>
              <a:t> teleconference was held on 4 April 2018 but did not lead to substantial progress</a:t>
            </a:r>
            <a:endParaRPr lang="en-AU" dirty="0"/>
          </a:p>
        </p:txBody>
      </p:sp>
      <p:sp>
        <p:nvSpPr>
          <p:cNvPr id="8" name="Content Placeholder 7"/>
          <p:cNvSpPr>
            <a:spLocks noGrp="1"/>
          </p:cNvSpPr>
          <p:nvPr>
            <p:ph idx="1"/>
          </p:nvPr>
        </p:nvSpPr>
        <p:spPr/>
        <p:txBody>
          <a:bodyPr/>
          <a:lstStyle/>
          <a:p>
            <a:r>
              <a:rPr lang="en-AU" dirty="0" smtClean="0"/>
              <a:t>Some highlights</a:t>
            </a:r>
          </a:p>
          <a:p>
            <a:pPr lvl="1"/>
            <a:r>
              <a:rPr lang="en-AU" dirty="0" smtClean="0"/>
              <a:t>Discussion on KRACK did not lead to any agreement</a:t>
            </a:r>
          </a:p>
          <a:p>
            <a:pPr lvl="2"/>
            <a:r>
              <a:rPr lang="en-AU" dirty="0" smtClean="0"/>
              <a:t>China reps insisted it should listed as a security issue with 8802-11</a:t>
            </a:r>
          </a:p>
          <a:p>
            <a:pPr lvl="2"/>
            <a:r>
              <a:rPr lang="en-AU" dirty="0" smtClean="0"/>
              <a:t>IEEE 802 reps objected, noting it is an implementation issue and is not within scope of the ad hoc</a:t>
            </a:r>
          </a:p>
          <a:p>
            <a:pPr lvl="2"/>
            <a:r>
              <a:rPr lang="en-AU" dirty="0" smtClean="0"/>
              <a:t>IEEE 802 reps challenged China NB reps to identify a problem with the ISO/IEC/IEEE 8802-11 standard; they did not do so</a:t>
            </a:r>
          </a:p>
          <a:p>
            <a:pPr lvl="2"/>
            <a:r>
              <a:rPr lang="en-AU" dirty="0" smtClean="0"/>
              <a:t>This is going to be an on-going disagreement</a:t>
            </a:r>
          </a:p>
          <a:p>
            <a:pPr lvl="1"/>
            <a:r>
              <a:rPr lang="en-AU" dirty="0" smtClean="0"/>
              <a:t>…</a:t>
            </a: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121</a:t>
            </a:fld>
            <a:endParaRPr lang="en-US"/>
          </a:p>
        </p:txBody>
      </p:sp>
    </p:spTree>
    <p:extLst>
      <p:ext uri="{BB962C8B-B14F-4D97-AF65-F5344CB8AC3E}">
        <p14:creationId xmlns:p14="http://schemas.microsoft.com/office/powerpoint/2010/main" val="82785659"/>
      </p:ext>
    </p:extLst>
  </p:cSld>
  <p:clrMapOvr>
    <a:masterClrMapping/>
  </p:clrMapOvr>
  <p:timing>
    <p:tnLst>
      <p:par>
        <p:cTn id="1" dur="indefinite" restart="never" nodeType="tmRoot"/>
      </p:par>
    </p:tnLst>
  </p:timing>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The 2</a:t>
            </a:r>
            <a:r>
              <a:rPr lang="en-AU" baseline="30000" dirty="0" smtClean="0"/>
              <a:t>nd</a:t>
            </a:r>
            <a:r>
              <a:rPr lang="en-AU" dirty="0" smtClean="0"/>
              <a:t> teleconference was held on 4 April 2018 but did not lead to substantial progress</a:t>
            </a:r>
            <a:endParaRPr lang="en-AU" dirty="0"/>
          </a:p>
        </p:txBody>
      </p:sp>
      <p:sp>
        <p:nvSpPr>
          <p:cNvPr id="8" name="Content Placeholder 7"/>
          <p:cNvSpPr>
            <a:spLocks noGrp="1"/>
          </p:cNvSpPr>
          <p:nvPr>
            <p:ph idx="1"/>
          </p:nvPr>
        </p:nvSpPr>
        <p:spPr>
          <a:xfrm>
            <a:off x="685800" y="1752600"/>
            <a:ext cx="7772400" cy="4114800"/>
          </a:xfrm>
        </p:spPr>
        <p:txBody>
          <a:bodyPr/>
          <a:lstStyle/>
          <a:p>
            <a:r>
              <a:rPr lang="en-AU" dirty="0" smtClean="0"/>
              <a:t>Some highlights</a:t>
            </a:r>
          </a:p>
          <a:p>
            <a:pPr lvl="1"/>
            <a:r>
              <a:rPr lang="en-AU" dirty="0" smtClean="0"/>
              <a:t>Discussion on need for multiple ciphers did not lead to agreement</a:t>
            </a:r>
          </a:p>
          <a:p>
            <a:pPr lvl="2"/>
            <a:r>
              <a:rPr lang="en-AU" dirty="0" smtClean="0"/>
              <a:t>There was some agreement that ability to negotiate multiple ciphers is desirable</a:t>
            </a:r>
          </a:p>
          <a:p>
            <a:pPr lvl="3"/>
            <a:r>
              <a:rPr lang="en-AU" dirty="0" smtClean="0"/>
              <a:t>The China NB reps were motivated by desire to specify cipher on a national basis</a:t>
            </a:r>
          </a:p>
          <a:p>
            <a:pPr lvl="3"/>
            <a:r>
              <a:rPr lang="en-AU" dirty="0" smtClean="0"/>
              <a:t>IEEE 802 reps focused on need to be able to transition to better ciphers in the future (and agreed that IEEE 802 supported this principle)</a:t>
            </a:r>
          </a:p>
          <a:p>
            <a:pPr lvl="2"/>
            <a:r>
              <a:rPr lang="en-AU" dirty="0" smtClean="0"/>
              <a:t>There was not agreement on need for a default cipher</a:t>
            </a:r>
          </a:p>
          <a:p>
            <a:pPr lvl="3"/>
            <a:r>
              <a:rPr lang="en-AU" dirty="0" smtClean="0"/>
              <a:t>The </a:t>
            </a:r>
            <a:r>
              <a:rPr lang="en-AU" dirty="0"/>
              <a:t>China NB reps </a:t>
            </a:r>
            <a:r>
              <a:rPr lang="en-AU" dirty="0" smtClean="0"/>
              <a:t>argued that national regulations meant that a default cipher (such as used by 802.22 &amp; 802.15.3) was inappropriate</a:t>
            </a:r>
            <a:endParaRPr lang="en-AU" dirty="0"/>
          </a:p>
          <a:p>
            <a:pPr lvl="3"/>
            <a:r>
              <a:rPr lang="en-AU" dirty="0"/>
              <a:t>IEEE 802 reps focused on </a:t>
            </a:r>
            <a:r>
              <a:rPr lang="en-AU" dirty="0" smtClean="0"/>
              <a:t>the need for a default cipher to support global interoperability</a:t>
            </a:r>
          </a:p>
          <a:p>
            <a:pPr lvl="3"/>
            <a:r>
              <a:rPr lang="en-AU" dirty="0" smtClean="0"/>
              <a:t>Note: </a:t>
            </a:r>
          </a:p>
          <a:p>
            <a:pPr lvl="2"/>
            <a:r>
              <a:rPr lang="en-AU" dirty="0"/>
              <a:t>There was </a:t>
            </a:r>
            <a:r>
              <a:rPr lang="en-AU" dirty="0" smtClean="0"/>
              <a:t>not agreement on China NB proposal for text that stated national regulations needed to be followed (with implication that default ciphers could be overridden) </a:t>
            </a:r>
          </a:p>
          <a:p>
            <a:pPr lvl="3"/>
            <a:r>
              <a:rPr lang="en-AU" dirty="0" smtClean="0"/>
              <a:t>Jodi </a:t>
            </a:r>
            <a:r>
              <a:rPr lang="en-AU" dirty="0" err="1" smtClean="0"/>
              <a:t>Haasz</a:t>
            </a:r>
            <a:r>
              <a:rPr lang="en-AU" dirty="0" smtClean="0"/>
              <a:t> noted that the text proposed by the China NB stating that ciphers may be subject to national regulations is unlikely to be allowed by ISO</a:t>
            </a:r>
          </a:p>
          <a:p>
            <a:pPr lvl="3"/>
            <a:r>
              <a:rPr lang="en-AU" dirty="0" smtClean="0"/>
              <a:t>Aside: John Day (US NB rep) submitted a </a:t>
            </a:r>
            <a:r>
              <a:rPr lang="en-AU" dirty="0" smtClean="0">
                <a:hlinkClick r:id="rId2"/>
              </a:rPr>
              <a:t>document</a:t>
            </a:r>
            <a:r>
              <a:rPr lang="en-AU" dirty="0" smtClean="0"/>
              <a:t> before the meeting that argued against the text for various reasons, but also argued against data link encryption!</a:t>
            </a: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122</a:t>
            </a:fld>
            <a:endParaRPr lang="en-US"/>
          </a:p>
        </p:txBody>
      </p:sp>
    </p:spTree>
    <p:extLst>
      <p:ext uri="{BB962C8B-B14F-4D97-AF65-F5344CB8AC3E}">
        <p14:creationId xmlns:p14="http://schemas.microsoft.com/office/powerpoint/2010/main" val="2688584428"/>
      </p:ext>
    </p:extLst>
  </p:cSld>
  <p:clrMapOvr>
    <a:masterClrMapping/>
  </p:clrMapOvr>
  <p:timing>
    <p:tnLst>
      <p:par>
        <p:cTn id="1" dur="indefinite" restart="never" nodeType="tmRoot"/>
      </p:par>
    </p:tnLst>
  </p:timing>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There was not much substantive discussion between the 2</a:t>
            </a:r>
            <a:r>
              <a:rPr lang="en-AU" baseline="30000" dirty="0" smtClean="0"/>
              <a:t>nd</a:t>
            </a:r>
            <a:r>
              <a:rPr lang="en-AU" dirty="0" smtClean="0"/>
              <a:t> &amp; 3</a:t>
            </a:r>
            <a:r>
              <a:rPr lang="en-AU" baseline="30000" dirty="0" smtClean="0"/>
              <a:t>rd</a:t>
            </a:r>
            <a:r>
              <a:rPr lang="en-AU" dirty="0" smtClean="0"/>
              <a:t> teleconferences</a:t>
            </a:r>
            <a:endParaRPr lang="en-AU" dirty="0"/>
          </a:p>
        </p:txBody>
      </p:sp>
      <p:sp>
        <p:nvSpPr>
          <p:cNvPr id="3" name="Content Placeholder 2"/>
          <p:cNvSpPr>
            <a:spLocks noGrp="1"/>
          </p:cNvSpPr>
          <p:nvPr>
            <p:ph idx="1"/>
          </p:nvPr>
        </p:nvSpPr>
        <p:spPr/>
        <p:txBody>
          <a:bodyPr/>
          <a:lstStyle/>
          <a:p>
            <a:pPr lvl="1"/>
            <a:r>
              <a:rPr lang="en-AU" dirty="0" smtClean="0"/>
              <a:t>Most of the discussion between the </a:t>
            </a:r>
            <a:r>
              <a:rPr lang="en-AU" dirty="0"/>
              <a:t>2</a:t>
            </a:r>
            <a:r>
              <a:rPr lang="en-AU" baseline="30000" dirty="0"/>
              <a:t>nd</a:t>
            </a:r>
            <a:r>
              <a:rPr lang="en-AU" dirty="0"/>
              <a:t> &amp; 3</a:t>
            </a:r>
            <a:r>
              <a:rPr lang="en-AU" baseline="30000" dirty="0"/>
              <a:t>rd</a:t>
            </a:r>
            <a:r>
              <a:rPr lang="en-AU" dirty="0"/>
              <a:t> </a:t>
            </a:r>
            <a:r>
              <a:rPr lang="en-AU" dirty="0" smtClean="0"/>
              <a:t>teleconferences focused on the effect of KRACK on IEEE 802.11-2016</a:t>
            </a:r>
          </a:p>
          <a:p>
            <a:pPr lvl="2"/>
            <a:r>
              <a:rPr lang="en-AU" dirty="0" smtClean="0"/>
              <a:t>China NB folk keep asserting that there is a problem in the standard related to KRACK</a:t>
            </a:r>
          </a:p>
          <a:p>
            <a:pPr lvl="2"/>
            <a:r>
              <a:rPr lang="en-AU" dirty="0" smtClean="0"/>
              <a:t>IEEE 802 folk respond that it is an implementation issue as far as they know …</a:t>
            </a:r>
          </a:p>
          <a:p>
            <a:pPr lvl="2"/>
            <a:r>
              <a:rPr lang="en-AU" dirty="0" smtClean="0"/>
              <a:t>… and request that the China NB folk “put up or shut up” in relation to any alleged issues with the standard</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123</a:t>
            </a:fld>
            <a:endParaRPr lang="en-US"/>
          </a:p>
        </p:txBody>
      </p:sp>
    </p:spTree>
    <p:extLst>
      <p:ext uri="{BB962C8B-B14F-4D97-AF65-F5344CB8AC3E}">
        <p14:creationId xmlns:p14="http://schemas.microsoft.com/office/powerpoint/2010/main" val="3880242407"/>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The 3</a:t>
            </a:r>
            <a:r>
              <a:rPr lang="en-AU" baseline="30000" dirty="0" smtClean="0"/>
              <a:t>rd</a:t>
            </a:r>
            <a:r>
              <a:rPr lang="en-AU" dirty="0" smtClean="0"/>
              <a:t> teleconference was held on 2 May 2018 </a:t>
            </a:r>
            <a:r>
              <a:rPr lang="en-AU" dirty="0" smtClean="0">
                <a:solidFill>
                  <a:srgbClr val="FF0000"/>
                </a:solidFill>
              </a:rPr>
              <a:t>but did not lead to substantial progress</a:t>
            </a:r>
            <a:endParaRPr lang="en-AU" dirty="0">
              <a:solidFill>
                <a:srgbClr val="FF0000"/>
              </a:solidFill>
            </a:endParaRPr>
          </a:p>
        </p:txBody>
      </p:sp>
      <p:sp>
        <p:nvSpPr>
          <p:cNvPr id="8" name="Content Placeholder 7"/>
          <p:cNvSpPr>
            <a:spLocks noGrp="1"/>
          </p:cNvSpPr>
          <p:nvPr>
            <p:ph idx="1"/>
          </p:nvPr>
        </p:nvSpPr>
        <p:spPr>
          <a:xfrm>
            <a:off x="685800" y="1752600"/>
            <a:ext cx="7772400" cy="4114800"/>
          </a:xfrm>
        </p:spPr>
        <p:txBody>
          <a:bodyPr/>
          <a:lstStyle/>
          <a:p>
            <a:pPr lvl="1"/>
            <a:r>
              <a:rPr lang="en-AU" dirty="0" smtClean="0"/>
              <a:t>The agenda of the 3</a:t>
            </a:r>
            <a:r>
              <a:rPr lang="en-AU" baseline="30000" dirty="0" smtClean="0"/>
              <a:t>rd</a:t>
            </a:r>
            <a:r>
              <a:rPr lang="en-AU" dirty="0" smtClean="0"/>
              <a:t> teleconference excluded any discussion of KRACK and other issues that are being considered as part of comment resolution on the FDIS on IEEE 802.11-2016</a:t>
            </a: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124</a:t>
            </a:fld>
            <a:endParaRPr lang="en-US"/>
          </a:p>
        </p:txBody>
      </p:sp>
    </p:spTree>
    <p:extLst>
      <p:ext uri="{BB962C8B-B14F-4D97-AF65-F5344CB8AC3E}">
        <p14:creationId xmlns:p14="http://schemas.microsoft.com/office/powerpoint/2010/main" val="1964638231"/>
      </p:ext>
    </p:extLst>
  </p:cSld>
  <p:clrMapOvr>
    <a:masterClrMapping/>
  </p:clrMapOvr>
  <p:timing>
    <p:tnLst>
      <p:par>
        <p:cTn id="1" dur="indefinite" restart="never" nodeType="tmRoot"/>
      </p:par>
    </p:tnLst>
  </p:timing>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smtClean="0"/>
              <a:t>The 4th teleconference will be held on late May 2018</a:t>
            </a:r>
            <a:endParaRPr lang="en-AU" dirty="0"/>
          </a:p>
        </p:txBody>
      </p:sp>
      <p:sp>
        <p:nvSpPr>
          <p:cNvPr id="8" name="Content Placeholder 7"/>
          <p:cNvSpPr>
            <a:spLocks noGrp="1"/>
          </p:cNvSpPr>
          <p:nvPr>
            <p:ph idx="1"/>
          </p:nvPr>
        </p:nvSpPr>
        <p:spPr/>
        <p:txBody>
          <a:bodyPr/>
          <a:lstStyle/>
          <a:p>
            <a:r>
              <a:rPr lang="en-AU" dirty="0" smtClean="0"/>
              <a:t>Current rough plan</a:t>
            </a:r>
          </a:p>
          <a:p>
            <a:pPr lvl="1"/>
            <a:r>
              <a:rPr lang="en-AU" dirty="0"/>
              <a:t>T</a:t>
            </a:r>
            <a:r>
              <a:rPr lang="en-AU" dirty="0" smtClean="0"/>
              <a:t>eleconference – late May?</a:t>
            </a:r>
          </a:p>
          <a:p>
            <a:pPr lvl="1"/>
            <a:r>
              <a:rPr lang="en-AU" dirty="0"/>
              <a:t>Teleconference – </a:t>
            </a:r>
            <a:r>
              <a:rPr lang="en-AU" dirty="0" smtClean="0"/>
              <a:t>early June?</a:t>
            </a:r>
            <a:endParaRPr lang="en-AU" dirty="0"/>
          </a:p>
          <a:p>
            <a:pPr lvl="1"/>
            <a:r>
              <a:rPr lang="en-AU" dirty="0" smtClean="0"/>
              <a:t>Teleconference </a:t>
            </a:r>
            <a:r>
              <a:rPr lang="en-AU" dirty="0"/>
              <a:t>– </a:t>
            </a:r>
            <a:r>
              <a:rPr lang="en-AU" dirty="0" smtClean="0"/>
              <a:t>early July</a:t>
            </a:r>
          </a:p>
          <a:p>
            <a:pPr lvl="2"/>
            <a:r>
              <a:rPr lang="en-AU" dirty="0" smtClean="0"/>
              <a:t>First draft of AHGS report</a:t>
            </a:r>
          </a:p>
          <a:p>
            <a:pPr lvl="1"/>
            <a:r>
              <a:rPr lang="en-AU" dirty="0"/>
              <a:t>Teleconference – </a:t>
            </a:r>
            <a:r>
              <a:rPr lang="en-AU" dirty="0" smtClean="0"/>
              <a:t>before 25 July</a:t>
            </a:r>
          </a:p>
          <a:p>
            <a:pPr lvl="2"/>
            <a:r>
              <a:rPr lang="en-AU" dirty="0" smtClean="0"/>
              <a:t>Final </a:t>
            </a:r>
            <a:r>
              <a:rPr lang="en-AU" dirty="0"/>
              <a:t>draft of AHGS </a:t>
            </a:r>
            <a:r>
              <a:rPr lang="en-AU" dirty="0" smtClean="0"/>
              <a:t>report</a:t>
            </a:r>
          </a:p>
          <a:p>
            <a:pPr lvl="1"/>
            <a:r>
              <a:rPr lang="en-AU" dirty="0" smtClean="0"/>
              <a:t>Deadline – 2 Aug</a:t>
            </a:r>
          </a:p>
          <a:p>
            <a:pPr lvl="2"/>
            <a:r>
              <a:rPr lang="en-AU" dirty="0" smtClean="0"/>
              <a:t>Submit documents to SC6</a:t>
            </a:r>
            <a:endParaRPr lang="en-AU" dirty="0"/>
          </a:p>
          <a:p>
            <a:pPr lvl="1"/>
            <a:endParaRPr lang="en-AU" dirty="0"/>
          </a:p>
          <a:p>
            <a:pPr lvl="1"/>
            <a:endParaRPr lang="en-AU" dirty="0"/>
          </a:p>
          <a:p>
            <a:pPr lvl="1"/>
            <a:endParaRPr lang="en-AU" dirty="0" smtClean="0"/>
          </a:p>
          <a:p>
            <a:pPr lvl="1"/>
            <a:endParaRPr lang="en-AU" dirty="0" smtClean="0"/>
          </a:p>
          <a:p>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125</a:t>
            </a:fld>
            <a:endParaRPr lang="en-US"/>
          </a:p>
        </p:txBody>
      </p:sp>
    </p:spTree>
    <p:extLst>
      <p:ext uri="{BB962C8B-B14F-4D97-AF65-F5344CB8AC3E}">
        <p14:creationId xmlns:p14="http://schemas.microsoft.com/office/powerpoint/2010/main" val="2525302803"/>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AU" dirty="0" smtClean="0"/>
              <a:t>ISO/IEC JTC1 has changed the rules so that “experts” rather than “NBs” participate in WGs</a:t>
            </a:r>
            <a:endParaRPr lang="en-AU" dirty="0"/>
          </a:p>
        </p:txBody>
      </p:sp>
      <p:sp>
        <p:nvSpPr>
          <p:cNvPr id="3" name="Content Placeholder 2"/>
          <p:cNvSpPr>
            <a:spLocks noGrp="1"/>
          </p:cNvSpPr>
          <p:nvPr>
            <p:ph idx="1"/>
          </p:nvPr>
        </p:nvSpPr>
        <p:spPr/>
        <p:txBody>
          <a:bodyPr/>
          <a:lstStyle/>
          <a:p>
            <a:pPr lvl="1"/>
            <a:r>
              <a:rPr lang="en-AU" dirty="0" smtClean="0"/>
              <a:t>The organisational structure in ISO/IEC JTC1 is changing to align its operation with ISO rules</a:t>
            </a:r>
          </a:p>
          <a:p>
            <a:pPr lvl="1"/>
            <a:r>
              <a:rPr lang="en-AU" dirty="0" smtClean="0"/>
              <a:t>A communication from JTC1 states</a:t>
            </a:r>
          </a:p>
          <a:p>
            <a:pPr lvl="2"/>
            <a:r>
              <a:rPr lang="en-AU" i="1" dirty="0" smtClean="0"/>
              <a:t>Working Groups are comprised of INDIVIDUAL EXPERTS appointed by National Bodies and Liaison Organizations</a:t>
            </a:r>
          </a:p>
          <a:p>
            <a:pPr lvl="2"/>
            <a:r>
              <a:rPr lang="en-AU" i="1" dirty="0" smtClean="0"/>
              <a:t>These experts MUST be entered into Global Directory to be considered a member of the WG and to receive documents</a:t>
            </a:r>
          </a:p>
          <a:p>
            <a:pPr lvl="2"/>
            <a:r>
              <a:rPr lang="en-AU" i="1" dirty="0" smtClean="0"/>
              <a:t>National Bodies are responsible for ensuring that their expert appointments are up to date</a:t>
            </a:r>
          </a:p>
          <a:p>
            <a:pPr lvl="2"/>
            <a:r>
              <a:rPr lang="en-AU" i="1" dirty="0" smtClean="0"/>
              <a:t>Liaison Organizations work via ITTF to maintain their expert members</a:t>
            </a:r>
          </a:p>
          <a:p>
            <a:pPr lvl="2"/>
            <a:r>
              <a:rPr lang="en-AU" i="1" dirty="0" smtClean="0"/>
              <a:t>If the expert is NOT in Global Directory, he/she will not receive documents and will NOT be considered a member of the WG.</a:t>
            </a:r>
          </a:p>
          <a:p>
            <a:pPr lvl="1"/>
            <a:r>
              <a:rPr lang="en-AU" dirty="0" smtClean="0"/>
              <a:t>Technically this means someone not in the Global Directory could not speak SC6 meetings but no one has raised this as an issue</a:t>
            </a:r>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126</a:t>
            </a:fld>
            <a:endParaRPr lang="en-US"/>
          </a:p>
        </p:txBody>
      </p:sp>
    </p:spTree>
    <p:extLst>
      <p:ext uri="{BB962C8B-B14F-4D97-AF65-F5344CB8AC3E}">
        <p14:creationId xmlns:p14="http://schemas.microsoft.com/office/powerpoint/2010/main" val="2285021260"/>
      </p:ext>
    </p:extLst>
  </p:cSld>
  <p:clrMapOvr>
    <a:masterClrMapping/>
  </p:clrMapOvr>
  <p:timing>
    <p:tnLst>
      <p:par>
        <p:cTn id="1" dur="indefinite" restart="never" nodeType="tmRoot"/>
      </p:par>
    </p:tnLst>
  </p:timing>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AU" dirty="0" smtClean="0"/>
              <a:t>The SC Chair has been empowered to appoint experts to the </a:t>
            </a:r>
            <a:r>
              <a:rPr lang="en-AU" dirty="0"/>
              <a:t>SC6 document access lists </a:t>
            </a:r>
          </a:p>
        </p:txBody>
      </p:sp>
      <p:sp>
        <p:nvSpPr>
          <p:cNvPr id="3" name="Content Placeholder 2"/>
          <p:cNvSpPr>
            <a:spLocks noGrp="1"/>
          </p:cNvSpPr>
          <p:nvPr>
            <p:ph idx="1"/>
          </p:nvPr>
        </p:nvSpPr>
        <p:spPr/>
        <p:txBody>
          <a:bodyPr/>
          <a:lstStyle/>
          <a:p>
            <a:pPr lvl="1"/>
            <a:r>
              <a:rPr lang="en-AU" dirty="0" smtClean="0"/>
              <a:t>One way of dealing with this change is to empower the SC Chair to appoint experts to WG1 and WG7, with the understanding that anyone who volunteers will be appointed</a:t>
            </a:r>
          </a:p>
          <a:p>
            <a:pPr lvl="1"/>
            <a:r>
              <a:rPr lang="en-AU" dirty="0" smtClean="0"/>
              <a:t>Motion (ratified in May 2014 by IEEE 802 EC)</a:t>
            </a:r>
          </a:p>
          <a:p>
            <a:pPr lvl="2"/>
            <a:r>
              <a:rPr lang="en-AU" i="1" dirty="0" smtClean="0"/>
              <a:t>The IEEE 802 JTC1 SC recommends to the IEEE 802 EC that the Chair of the IEEE 802 JTC1 SC be empowered to submit  the names to ITTF of any  IEEE 802 members who volunteer  as “experts” to the appropriate Working Group lists in ISO/IEC JTC1</a:t>
            </a:r>
          </a:p>
          <a:p>
            <a:pPr lvl="2"/>
            <a:r>
              <a:rPr lang="en-AU" dirty="0" smtClean="0"/>
              <a:t>Moved</a:t>
            </a:r>
          </a:p>
          <a:p>
            <a:pPr lvl="2"/>
            <a:r>
              <a:rPr lang="en-AU" dirty="0" smtClean="0"/>
              <a:t>Seconded</a:t>
            </a:r>
          </a:p>
          <a:p>
            <a:pPr lvl="2"/>
            <a:r>
              <a:rPr lang="en-AU" dirty="0" smtClean="0"/>
              <a:t>Result 9/0/0</a:t>
            </a:r>
          </a:p>
          <a:p>
            <a:pPr lvl="1"/>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127</a:t>
            </a:fld>
            <a:endParaRPr lang="en-US"/>
          </a:p>
        </p:txBody>
      </p:sp>
    </p:spTree>
    <p:extLst>
      <p:ext uri="{BB962C8B-B14F-4D97-AF65-F5344CB8AC3E}">
        <p14:creationId xmlns:p14="http://schemas.microsoft.com/office/powerpoint/2010/main" val="931243923"/>
      </p:ext>
    </p:extLst>
  </p:cSld>
  <p:clrMapOvr>
    <a:masterClrMapping/>
  </p:clrMapOvr>
  <p:timing>
    <p:tnLst>
      <p:par>
        <p:cTn id="1" dur="indefinite" restart="never" nodeType="tmRoot"/>
      </p:par>
    </p:tnLst>
  </p:timing>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mtClean="0"/>
              <a:t>Various names have been added to the SC6 document access lists at this time</a:t>
            </a:r>
            <a:endParaRPr lang="en-AU" dirty="0"/>
          </a:p>
        </p:txBody>
      </p:sp>
      <p:sp>
        <p:nvSpPr>
          <p:cNvPr id="3" name="Content Placeholder 2"/>
          <p:cNvSpPr>
            <a:spLocks noGrp="1"/>
          </p:cNvSpPr>
          <p:nvPr>
            <p:ph idx="1"/>
          </p:nvPr>
        </p:nvSpPr>
        <p:spPr>
          <a:xfrm>
            <a:off x="685800" y="1676400"/>
            <a:ext cx="7772400" cy="4114800"/>
          </a:xfrm>
        </p:spPr>
        <p:txBody>
          <a:bodyPr/>
          <a:lstStyle/>
          <a:p>
            <a:pPr lvl="1"/>
            <a:r>
              <a:rPr lang="en-AU" dirty="0" smtClean="0"/>
              <a:t>The small number of people who asked to be added to the SC6 reflectors were added in Sept 2014:</a:t>
            </a:r>
          </a:p>
          <a:p>
            <a:pPr lvl="2"/>
            <a:r>
              <a:rPr lang="en-AU" dirty="0" smtClean="0"/>
              <a:t>Ian Sherlock - isherlock@ti.com</a:t>
            </a:r>
          </a:p>
          <a:p>
            <a:pPr lvl="2"/>
            <a:r>
              <a:rPr lang="en-AU" dirty="0" smtClean="0"/>
              <a:t>Al </a:t>
            </a:r>
            <a:r>
              <a:rPr lang="en-AU" dirty="0" err="1" smtClean="0"/>
              <a:t>Petrick</a:t>
            </a:r>
            <a:r>
              <a:rPr lang="en-AU" dirty="0" smtClean="0"/>
              <a:t> - al@jpasoc.com</a:t>
            </a:r>
          </a:p>
          <a:p>
            <a:pPr lvl="2"/>
            <a:r>
              <a:rPr lang="en-AU" dirty="0" smtClean="0"/>
              <a:t>Dan Harkins - dharkins@arubanetworks.com</a:t>
            </a:r>
          </a:p>
          <a:p>
            <a:pPr lvl="2"/>
            <a:r>
              <a:rPr lang="en-AU" dirty="0" smtClean="0"/>
              <a:t>Brian Weis - bew@cisco.com</a:t>
            </a:r>
          </a:p>
          <a:p>
            <a:pPr lvl="2"/>
            <a:r>
              <a:rPr lang="en-AU" dirty="0" smtClean="0"/>
              <a:t>Mick Seaman - mickseaman@gmail.com</a:t>
            </a:r>
          </a:p>
          <a:p>
            <a:pPr lvl="2"/>
            <a:r>
              <a:rPr lang="en-AU" dirty="0" smtClean="0"/>
              <a:t>Stephen McCann  - mccann.stephen@gmail.com</a:t>
            </a:r>
          </a:p>
          <a:p>
            <a:pPr lvl="2"/>
            <a:r>
              <a:rPr lang="en-AU" dirty="0" smtClean="0"/>
              <a:t>Adrian Stephens - Adrian.P.Stephens@intel.com</a:t>
            </a:r>
          </a:p>
          <a:p>
            <a:pPr lvl="2"/>
            <a:r>
              <a:rPr lang="en-AU" dirty="0" smtClean="0"/>
              <a:t>Bruce Kraemer - bkraemer@marvell.com</a:t>
            </a:r>
          </a:p>
          <a:p>
            <a:pPr lvl="2"/>
            <a:r>
              <a:rPr lang="en-AU" dirty="0" smtClean="0"/>
              <a:t>John Messenger - </a:t>
            </a:r>
            <a:r>
              <a:rPr lang="en-AU" dirty="0" smtClean="0">
                <a:hlinkClick r:id="rId2"/>
              </a:rPr>
              <a:t>jmessenger@advaoptical.com</a:t>
            </a:r>
            <a:endParaRPr lang="en-AU" dirty="0" smtClean="0"/>
          </a:p>
          <a:p>
            <a:pPr lvl="1"/>
            <a:r>
              <a:rPr lang="en-AU" dirty="0" smtClean="0"/>
              <a:t>…</a:t>
            </a:r>
          </a:p>
        </p:txBody>
      </p:sp>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128</a:t>
            </a:fld>
            <a:endParaRPr lang="en-US"/>
          </a:p>
        </p:txBody>
      </p:sp>
    </p:spTree>
    <p:extLst>
      <p:ext uri="{BB962C8B-B14F-4D97-AF65-F5344CB8AC3E}">
        <p14:creationId xmlns:p14="http://schemas.microsoft.com/office/powerpoint/2010/main" val="1594141530"/>
      </p:ext>
    </p:extLst>
  </p:cSld>
  <p:clrMapOvr>
    <a:masterClrMapping/>
  </p:clrMapOvr>
  <p:timing>
    <p:tnLst>
      <p:par>
        <p:cTn id="1" dur="indefinite" restart="never" nodeType="tmRoot"/>
      </p:par>
    </p:tnLst>
  </p:timing>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mtClean="0"/>
              <a:t>Various names have been added to the SC6 document access lists at this time</a:t>
            </a:r>
            <a:endParaRPr lang="en-AU" dirty="0"/>
          </a:p>
        </p:txBody>
      </p:sp>
      <p:sp>
        <p:nvSpPr>
          <p:cNvPr id="3" name="Content Placeholder 2"/>
          <p:cNvSpPr>
            <a:spLocks noGrp="1"/>
          </p:cNvSpPr>
          <p:nvPr>
            <p:ph idx="1"/>
          </p:nvPr>
        </p:nvSpPr>
        <p:spPr>
          <a:xfrm>
            <a:off x="685800" y="1676400"/>
            <a:ext cx="7772400" cy="4114800"/>
          </a:xfrm>
        </p:spPr>
        <p:txBody>
          <a:bodyPr/>
          <a:lstStyle/>
          <a:p>
            <a:pPr lvl="1"/>
            <a:r>
              <a:rPr lang="en-AU" dirty="0" smtClean="0"/>
              <a:t>…</a:t>
            </a:r>
          </a:p>
          <a:p>
            <a:pPr lvl="1"/>
            <a:r>
              <a:rPr lang="en-AU" dirty="0" smtClean="0"/>
              <a:t>Others have been added since</a:t>
            </a:r>
          </a:p>
          <a:p>
            <a:pPr lvl="2"/>
            <a:r>
              <a:rPr lang="en-AU" dirty="0" smtClean="0"/>
              <a:t>Karen Randall - </a:t>
            </a:r>
            <a:r>
              <a:rPr lang="en-AU" dirty="0" smtClean="0">
                <a:hlinkClick r:id="rId2"/>
              </a:rPr>
              <a:t>karen@randall-consulting.com</a:t>
            </a:r>
            <a:r>
              <a:rPr lang="en-AU" dirty="0" smtClean="0"/>
              <a:t> - added Sept 2015</a:t>
            </a:r>
          </a:p>
          <a:p>
            <a:pPr lvl="2"/>
            <a:r>
              <a:rPr lang="en-AU" dirty="0" smtClean="0"/>
              <a:t>Dorothy Stanley - </a:t>
            </a:r>
            <a:r>
              <a:rPr lang="en-AU" dirty="0" smtClean="0">
                <a:hlinkClick r:id="rId3"/>
              </a:rPr>
              <a:t>dorothy.stanley@hpe.com</a:t>
            </a:r>
            <a:r>
              <a:rPr lang="en-AU" dirty="0" smtClean="0"/>
              <a:t> – added Mar 2016</a:t>
            </a:r>
          </a:p>
          <a:p>
            <a:pPr lvl="2"/>
            <a:r>
              <a:rPr lang="en-AU" dirty="0" smtClean="0"/>
              <a:t>Peter Yee - </a:t>
            </a:r>
            <a:r>
              <a:rPr lang="en-US" u="sng" dirty="0" smtClean="0">
                <a:hlinkClick r:id="rId4"/>
              </a:rPr>
              <a:t>peter@akayla.com</a:t>
            </a:r>
            <a:r>
              <a:rPr lang="en-US" dirty="0"/>
              <a:t> </a:t>
            </a:r>
            <a:r>
              <a:rPr lang="en-US" dirty="0" smtClean="0"/>
              <a:t>– added Oct 2017</a:t>
            </a:r>
          </a:p>
          <a:p>
            <a:pPr lvl="2"/>
            <a:r>
              <a:rPr lang="en-AU" dirty="0" smtClean="0"/>
              <a:t>David Law – </a:t>
            </a:r>
            <a:r>
              <a:rPr lang="en-AU" dirty="0" smtClean="0">
                <a:hlinkClick r:id="rId5"/>
              </a:rPr>
              <a:t>dlaw@hpe.com</a:t>
            </a:r>
            <a:r>
              <a:rPr lang="en-AU" dirty="0" smtClean="0"/>
              <a:t> – added Oct 2017</a:t>
            </a:r>
          </a:p>
          <a:p>
            <a:pPr lvl="2"/>
            <a:r>
              <a:rPr lang="en-US" dirty="0" err="1"/>
              <a:t>Hyeong</a:t>
            </a:r>
            <a:r>
              <a:rPr lang="en-US" dirty="0"/>
              <a:t>-Ho </a:t>
            </a:r>
            <a:r>
              <a:rPr lang="en-US" dirty="0" smtClean="0"/>
              <a:t>LEE - </a:t>
            </a:r>
            <a:r>
              <a:rPr lang="en-US" dirty="0" smtClean="0">
                <a:hlinkClick r:id="rId6"/>
              </a:rPr>
              <a:t>holee@etri.re.kr</a:t>
            </a:r>
            <a:r>
              <a:rPr lang="en-US" dirty="0" smtClean="0"/>
              <a:t> - </a:t>
            </a:r>
            <a:r>
              <a:rPr lang="en-AU" dirty="0"/>
              <a:t>added Oct </a:t>
            </a:r>
            <a:r>
              <a:rPr lang="en-AU" dirty="0" smtClean="0"/>
              <a:t>2017</a:t>
            </a:r>
            <a:endParaRPr lang="en-AU" dirty="0" smtClean="0">
              <a:solidFill>
                <a:srgbClr val="FF0000"/>
              </a:solidFill>
            </a:endParaRPr>
          </a:p>
          <a:p>
            <a:pPr lvl="1"/>
            <a:r>
              <a:rPr lang="en-AU" dirty="0" smtClean="0"/>
              <a:t>Yell if you would like to be added too</a:t>
            </a:r>
          </a:p>
        </p:txBody>
      </p:sp>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129</a:t>
            </a:fld>
            <a:endParaRPr lang="en-US"/>
          </a:p>
        </p:txBody>
      </p:sp>
    </p:spTree>
    <p:extLst>
      <p:ext uri="{BB962C8B-B14F-4D97-AF65-F5344CB8AC3E}">
        <p14:creationId xmlns:p14="http://schemas.microsoft.com/office/powerpoint/2010/main" val="238333303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IEEE 802 continues to notify SC6 of various new projects</a:t>
            </a:r>
            <a:endParaRPr lang="en-AU" dirty="0"/>
          </a:p>
        </p:txBody>
      </p:sp>
      <p:sp>
        <p:nvSpPr>
          <p:cNvPr id="3" name="Content Placeholder 2"/>
          <p:cNvSpPr>
            <a:spLocks noGrp="1"/>
          </p:cNvSpPr>
          <p:nvPr>
            <p:ph idx="1"/>
          </p:nvPr>
        </p:nvSpPr>
        <p:spPr/>
        <p:txBody>
          <a:bodyPr/>
          <a:lstStyle/>
          <a:p>
            <a:pPr lvl="1"/>
            <a:r>
              <a:rPr lang="en-AU" dirty="0" smtClean="0"/>
              <a:t>IEEE 802 has agreed to notify SC6 when IEEE 802 starts new projects</a:t>
            </a:r>
          </a:p>
          <a:p>
            <a:pPr lvl="1"/>
            <a:r>
              <a:rPr lang="en-AU" dirty="0" smtClean="0"/>
              <a:t>The benefit to IEEE 802 is that it might cause SC6 members to participate in or contribute to IEEE 802 activities</a:t>
            </a:r>
          </a:p>
          <a:p>
            <a:pPr lvl="1"/>
            <a:r>
              <a:rPr lang="en-AU" dirty="0" smtClean="0"/>
              <a:t>A liaison was sent after the Mar 2018 plenary (N16787)</a:t>
            </a:r>
            <a:r>
              <a:rPr lang="en-AU" b="0" dirty="0" smtClean="0"/>
              <a:t> noting the approval of three SGs</a:t>
            </a:r>
          </a:p>
          <a:p>
            <a:pPr lvl="2"/>
            <a:r>
              <a:rPr lang="en-AU" b="0" dirty="0" smtClean="0"/>
              <a:t>IEEE </a:t>
            </a:r>
            <a:r>
              <a:rPr lang="en-AU" b="0" dirty="0"/>
              <a:t>802.3 Bidirectional 10Gb/s and 25Gb/s Optical Access PHYs study group </a:t>
            </a:r>
          </a:p>
          <a:p>
            <a:pPr lvl="2"/>
            <a:r>
              <a:rPr lang="en-AU" b="0" dirty="0" smtClean="0"/>
              <a:t>IEEE </a:t>
            </a:r>
            <a:r>
              <a:rPr lang="en-AU" b="0" dirty="0"/>
              <a:t>802.11 Broadcast Services Study Group </a:t>
            </a:r>
          </a:p>
          <a:p>
            <a:pPr lvl="2"/>
            <a:r>
              <a:rPr lang="en-AU" b="0" dirty="0" smtClean="0"/>
              <a:t>IEEE </a:t>
            </a:r>
            <a:r>
              <a:rPr lang="en-AU" b="0" dirty="0"/>
              <a:t>802.11 Next Generation V2X (NGV) Study Group </a:t>
            </a:r>
          </a:p>
          <a:p>
            <a:pPr lvl="2"/>
            <a:endParaRPr lang="en-AU" dirty="0" smtClean="0">
              <a:solidFill>
                <a:srgbClr val="FF0000"/>
              </a:solidFill>
            </a:endParaRPr>
          </a:p>
        </p:txBody>
      </p:sp>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13</a:t>
            </a:fld>
            <a:endParaRPr lang="en-US"/>
          </a:p>
        </p:txBody>
      </p:sp>
    </p:spTree>
    <p:extLst>
      <p:ext uri="{BB962C8B-B14F-4D97-AF65-F5344CB8AC3E}">
        <p14:creationId xmlns:p14="http://schemas.microsoft.com/office/powerpoint/2010/main" val="2508894760"/>
      </p:ext>
    </p:extLst>
  </p:cSld>
  <p:clrMapOvr>
    <a:masterClrMapping/>
  </p:clrMapOvr>
  <p:timing>
    <p:tnLst>
      <p:par>
        <p:cTn id="1" dur="indefinite" restart="never" nodeType="tmRoot"/>
      </p:par>
    </p:tnLst>
  </p:timing>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Title 1"/>
          <p:cNvSpPr>
            <a:spLocks noGrp="1"/>
          </p:cNvSpPr>
          <p:nvPr>
            <p:ph type="title"/>
          </p:nvPr>
        </p:nvSpPr>
        <p:spPr/>
        <p:txBody>
          <a:bodyPr/>
          <a:lstStyle/>
          <a:p>
            <a:r>
              <a:rPr lang="en-AU" smtClean="0"/>
              <a:t>Are there any other matters for consideration by IEEE 802 JTC1 SC?</a:t>
            </a:r>
            <a:endParaRPr lang="en-US" smtClean="0"/>
          </a:p>
        </p:txBody>
      </p:sp>
      <p:sp>
        <p:nvSpPr>
          <p:cNvPr id="65539" name="Content Placeholder 6"/>
          <p:cNvSpPr>
            <a:spLocks noGrp="1"/>
          </p:cNvSpPr>
          <p:nvPr>
            <p:ph idx="1"/>
          </p:nvPr>
        </p:nvSpPr>
        <p:spPr/>
        <p:txBody>
          <a:bodyPr/>
          <a:lstStyle/>
          <a:p>
            <a:pPr lvl="1"/>
            <a:endParaRPr lang="en-US" dirty="0" smtClean="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C8EF58FE-2C23-4D70-A5CA-B7C1EDBDBD71}" type="slidenum">
              <a:rPr lang="en-US" smtClean="0"/>
              <a:pPr>
                <a:defRPr/>
              </a:pPr>
              <a:t>130</a:t>
            </a:fld>
            <a:endParaRPr lang="en-US"/>
          </a:p>
        </p:txBody>
      </p:sp>
    </p:spTree>
  </p:cSld>
  <p:clrMapOvr>
    <a:masterClrMapping/>
  </p:clrMapOvr>
  <p:timing>
    <p:tnLst>
      <p:par>
        <p:cTn id="1" dur="indefinite" restart="never" nodeType="tmRoot"/>
      </p:par>
    </p:tnLst>
  </p:timing>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Title 1"/>
          <p:cNvSpPr>
            <a:spLocks noGrp="1"/>
          </p:cNvSpPr>
          <p:nvPr>
            <p:ph type="title"/>
          </p:nvPr>
        </p:nvSpPr>
        <p:spPr/>
        <p:txBody>
          <a:bodyPr/>
          <a:lstStyle/>
          <a:p>
            <a:r>
              <a:rPr lang="en-AU" dirty="0" smtClean="0"/>
              <a:t>The IEEE 802 JTC1 SC </a:t>
            </a:r>
            <a:r>
              <a:rPr lang="en-AU" smtClean="0"/>
              <a:t>will adjourn </a:t>
            </a:r>
            <a:r>
              <a:rPr lang="en-AU" dirty="0" smtClean="0"/>
              <a:t>for the week</a:t>
            </a:r>
            <a:endParaRPr lang="en-US" dirty="0" smtClean="0"/>
          </a:p>
        </p:txBody>
      </p:sp>
      <p:sp>
        <p:nvSpPr>
          <p:cNvPr id="66563" name="Content Placeholder 6"/>
          <p:cNvSpPr>
            <a:spLocks noGrp="1"/>
          </p:cNvSpPr>
          <p:nvPr>
            <p:ph idx="1"/>
          </p:nvPr>
        </p:nvSpPr>
        <p:spPr/>
        <p:txBody>
          <a:bodyPr/>
          <a:lstStyle/>
          <a:p>
            <a:r>
              <a:rPr lang="en-AU" dirty="0" smtClean="0"/>
              <a:t>Motion:</a:t>
            </a:r>
          </a:p>
          <a:p>
            <a:pPr lvl="1"/>
            <a:r>
              <a:rPr lang="en-AU" i="1" dirty="0" smtClean="0"/>
              <a:t>The IEEE 802 JTC1 SC, having completed its business in </a:t>
            </a:r>
            <a:r>
              <a:rPr lang="en-US" i="1" dirty="0" smtClean="0"/>
              <a:t>Warsaw </a:t>
            </a:r>
            <a:r>
              <a:rPr lang="en-AU" i="1" dirty="0" smtClean="0"/>
              <a:t>in May 2018, adjourns</a:t>
            </a:r>
          </a:p>
          <a:p>
            <a:pPr lvl="2"/>
            <a:r>
              <a:rPr lang="en-AU" dirty="0" smtClean="0"/>
              <a:t>By consent</a:t>
            </a:r>
            <a:endParaRPr lang="en-US" dirty="0" smtClean="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678AAA12-C843-448C-909E-130127464D77}" type="slidenum">
              <a:rPr lang="en-US" smtClean="0"/>
              <a:pPr>
                <a:defRPr/>
              </a:pPr>
              <a:t>131</a:t>
            </a:fld>
            <a:endParaRPr lang="en-US"/>
          </a:p>
        </p:txBody>
      </p:sp>
    </p:spTree>
  </p:cSld>
  <p:clrMapOvr>
    <a:masterClrMapping/>
  </p:clrMapOvr>
  <p:timing>
    <p:tnLst>
      <p:par>
        <p:cTn id="1" dur="indefinite" restart="never" nodeType="tmRoot"/>
      </p:par>
    </p:tnLst>
  </p:timing>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Additional process material</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132</a:t>
            </a:fld>
            <a:endParaRPr lang="en-US"/>
          </a:p>
        </p:txBody>
      </p:sp>
    </p:spTree>
    <p:extLst>
      <p:ext uri="{BB962C8B-B14F-4D97-AF65-F5344CB8AC3E}">
        <p14:creationId xmlns:p14="http://schemas.microsoft.com/office/powerpoint/2010/main" val="3323317812"/>
      </p:ext>
    </p:extLst>
  </p:cSld>
  <p:clrMapOvr>
    <a:masterClrMapping/>
  </p:clrMapOvr>
  <p:timing>
    <p:tnLst>
      <p:par>
        <p:cTn id="1" dur="indefinite" restart="never" nodeType="tmRoot"/>
      </p:par>
    </p:tnLst>
  </p:timing>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SC agreed in Nov 2014 on a process for developing &amp; approving PSDO comment resolutions</a:t>
            </a:r>
            <a:endParaRPr lang="en-AU" dirty="0"/>
          </a:p>
        </p:txBody>
      </p:sp>
      <p:sp>
        <p:nvSpPr>
          <p:cNvPr id="3" name="Content Placeholder 2"/>
          <p:cNvSpPr>
            <a:spLocks noGrp="1"/>
          </p:cNvSpPr>
          <p:nvPr>
            <p:ph idx="1"/>
          </p:nvPr>
        </p:nvSpPr>
        <p:spPr>
          <a:xfrm>
            <a:off x="685800" y="1828800"/>
            <a:ext cx="7772400" cy="4114800"/>
          </a:xfrm>
        </p:spPr>
        <p:txBody>
          <a:bodyPr/>
          <a:lstStyle/>
          <a:p>
            <a:r>
              <a:rPr lang="en-AU" dirty="0" smtClean="0"/>
              <a:t>In the beginning …</a:t>
            </a:r>
          </a:p>
          <a:p>
            <a:pPr lvl="1"/>
            <a:r>
              <a:rPr lang="en-AU" dirty="0" smtClean="0"/>
              <a:t>All 60 ballot and FDIS ballot comment responses were developed and approved by the IEEE 802 JTC1 SC and then the IEEE 802 EC</a:t>
            </a:r>
          </a:p>
          <a:p>
            <a:r>
              <a:rPr lang="en-AU" dirty="0" smtClean="0"/>
              <a:t>Now that we have matured …</a:t>
            </a:r>
          </a:p>
          <a:p>
            <a:pPr lvl="1"/>
            <a:r>
              <a:rPr lang="en-AU" dirty="0" smtClean="0"/>
              <a:t>Most WGs are processing and approving comment resolutions, and then forwarding the resolutions to IEEE 802 EC directly without involving </a:t>
            </a:r>
            <a:r>
              <a:rPr lang="en-AU" dirty="0"/>
              <a:t>the IEEE 802 JTC1 SC </a:t>
            </a:r>
            <a:endParaRPr lang="en-AU" dirty="0" smtClean="0"/>
          </a:p>
          <a:p>
            <a:pPr lvl="1"/>
            <a:r>
              <a:rPr lang="en-AU" dirty="0" smtClean="0"/>
              <a:t>The IEEE 802 JTC1 SC is continuing to provide advice on non-technical comments, to ensure consistency across WGs</a:t>
            </a:r>
          </a:p>
          <a:p>
            <a:r>
              <a:rPr lang="en-AU" dirty="0" smtClean="0"/>
              <a:t>Going forward …</a:t>
            </a:r>
          </a:p>
          <a:p>
            <a:pPr lvl="1"/>
            <a:r>
              <a:rPr lang="en-AU" dirty="0" smtClean="0"/>
              <a:t>It is planned that we institutionalise the practice above – see</a:t>
            </a:r>
            <a:r>
              <a:rPr lang="en-AU" dirty="0" smtClean="0">
                <a:hlinkClick r:id="rId2"/>
              </a:rPr>
              <a:t>11-15-1287</a:t>
            </a:r>
            <a:endParaRPr lang="en-AU" dirty="0" smtClean="0"/>
          </a:p>
          <a:p>
            <a:pPr lvl="1"/>
            <a:r>
              <a:rPr lang="en-AU" dirty="0" smtClean="0"/>
              <a:t>It is expected that the WG Chairs and the IEEE 802 JTC1 SC Chair will keep each other informed</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133</a:t>
            </a:fld>
            <a:endParaRPr lang="en-US"/>
          </a:p>
        </p:txBody>
      </p:sp>
    </p:spTree>
    <p:extLst>
      <p:ext uri="{BB962C8B-B14F-4D97-AF65-F5344CB8AC3E}">
        <p14:creationId xmlns:p14="http://schemas.microsoft.com/office/powerpoint/2010/main" val="3317650507"/>
      </p:ext>
    </p:extLst>
  </p:cSld>
  <p:clrMapOvr>
    <a:masterClrMapping/>
  </p:clrMapOvr>
  <p:timing>
    <p:tnLst>
      <p:par>
        <p:cTn id="1" dur="indefinite" restart="never" nodeType="tmRoot"/>
      </p:par>
    </p:tnLst>
  </p:timing>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Old status pages</a:t>
            </a:r>
            <a:endParaRPr lang="en-AU" dirty="0"/>
          </a:p>
        </p:txBody>
      </p:sp>
      <p:sp>
        <p:nvSpPr>
          <p:cNvPr id="3" name="Content Placeholder 2"/>
          <p:cNvSpPr>
            <a:spLocks noGrp="1"/>
          </p:cNvSpPr>
          <p:nvPr>
            <p:ph idx="1"/>
          </p:nvPr>
        </p:nvSpPr>
        <p:spPr/>
        <p:txBody>
          <a:bodyPr/>
          <a:lstStyle/>
          <a:p>
            <a:endParaRPr lang="en-AU"/>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134</a:t>
            </a:fld>
            <a:endParaRPr lang="en-US"/>
          </a:p>
        </p:txBody>
      </p:sp>
    </p:spTree>
    <p:extLst>
      <p:ext uri="{BB962C8B-B14F-4D97-AF65-F5344CB8AC3E}">
        <p14:creationId xmlns:p14="http://schemas.microsoft.com/office/powerpoint/2010/main" val="3285234468"/>
      </p:ext>
    </p:extLst>
  </p:cSld>
  <p:clrMapOvr>
    <a:masterClrMapping/>
  </p:clrMapOvr>
  <p:timing>
    <p:tnLst>
      <p:par>
        <p:cTn id="1" dur="indefinite" restart="never" nodeType="tmRoot"/>
      </p:par>
    </p:tnLst>
  </p:timing>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802.11-2012 has been ratified as ISO/IEC/IEEE 8802-11:2012</a:t>
            </a:r>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135</a:t>
            </a:fld>
            <a:endParaRPr lang="en-US"/>
          </a:p>
        </p:txBody>
      </p:sp>
      <p:sp>
        <p:nvSpPr>
          <p:cNvPr id="10" name="Content Placeholder 9"/>
          <p:cNvSpPr>
            <a:spLocks noGrp="1"/>
          </p:cNvSpPr>
          <p:nvPr>
            <p:ph idx="1"/>
          </p:nvPr>
        </p:nvSpPr>
        <p:spPr/>
        <p:txBody>
          <a:bodyPr/>
          <a:lstStyle/>
          <a:p>
            <a:r>
              <a:rPr lang="en-US" dirty="0" smtClean="0"/>
              <a:t>60-day</a:t>
            </a:r>
            <a:r>
              <a:rPr lang="en-AU" dirty="0" smtClean="0"/>
              <a:t> pre-ballot: </a:t>
            </a:r>
            <a:r>
              <a:rPr lang="en-AU" dirty="0">
                <a:solidFill>
                  <a:srgbClr val="00B050"/>
                </a:solidFill>
              </a:rPr>
              <a:t>passed &amp; comment</a:t>
            </a:r>
            <a:r>
              <a:rPr lang="en-AU" dirty="0"/>
              <a:t> </a:t>
            </a:r>
            <a:r>
              <a:rPr lang="en-AU" dirty="0">
                <a:solidFill>
                  <a:srgbClr val="00B050"/>
                </a:solidFill>
              </a:rPr>
              <a:t>resolutions liaised</a:t>
            </a:r>
            <a:endParaRPr lang="en-AU" dirty="0" smtClean="0">
              <a:solidFill>
                <a:srgbClr val="00B050"/>
              </a:solidFill>
            </a:endParaRPr>
          </a:p>
          <a:p>
            <a:pPr lvl="1"/>
            <a:r>
              <a:rPr lang="en-US" dirty="0" smtClean="0"/>
              <a:t>60-day</a:t>
            </a:r>
            <a:r>
              <a:rPr lang="en-AU" dirty="0" smtClean="0"/>
              <a:t> pre-ballot passed in 2012</a:t>
            </a:r>
          </a:p>
          <a:p>
            <a:pPr lvl="2"/>
            <a:r>
              <a:rPr lang="en-AU" dirty="0" smtClean="0"/>
              <a:t>Responses to comments were liaised to SC6</a:t>
            </a:r>
          </a:p>
          <a:p>
            <a:r>
              <a:rPr lang="en-AU" b="1" dirty="0" smtClean="0"/>
              <a:t>FDIS </a:t>
            </a:r>
            <a:r>
              <a:rPr lang="en-AU" b="1" dirty="0"/>
              <a:t>ballot: </a:t>
            </a:r>
            <a:r>
              <a:rPr lang="en-AU" dirty="0">
                <a:solidFill>
                  <a:srgbClr val="00B050"/>
                </a:solidFill>
              </a:rPr>
              <a:t>passed &amp; </a:t>
            </a:r>
            <a:r>
              <a:rPr lang="en-AU" dirty="0" smtClean="0">
                <a:solidFill>
                  <a:srgbClr val="00B050"/>
                </a:solidFill>
              </a:rPr>
              <a:t>comment</a:t>
            </a:r>
            <a:r>
              <a:rPr lang="en-AU" dirty="0"/>
              <a:t> </a:t>
            </a:r>
            <a:r>
              <a:rPr lang="en-AU" dirty="0" smtClean="0">
                <a:solidFill>
                  <a:srgbClr val="00B050"/>
                </a:solidFill>
              </a:rPr>
              <a:t>resolutions </a:t>
            </a:r>
            <a:r>
              <a:rPr lang="en-AU" dirty="0">
                <a:solidFill>
                  <a:srgbClr val="00B050"/>
                </a:solidFill>
              </a:rPr>
              <a:t>liaised</a:t>
            </a:r>
          </a:p>
          <a:p>
            <a:pPr lvl="1"/>
            <a:r>
              <a:rPr lang="en-AU" dirty="0"/>
              <a:t>FDIS passed </a:t>
            </a:r>
            <a:r>
              <a:rPr lang="en-AU" dirty="0" smtClean="0"/>
              <a:t>in 2012 (6N15494)</a:t>
            </a:r>
          </a:p>
          <a:p>
            <a:pPr lvl="1"/>
            <a:r>
              <a:rPr lang="en-AU" dirty="0" smtClean="0"/>
              <a:t>Standard published as ISO/IEC/IEEE </a:t>
            </a:r>
            <a:r>
              <a:rPr lang="en-AU" dirty="0"/>
              <a:t>8802-11:2012</a:t>
            </a:r>
          </a:p>
          <a:p>
            <a:pPr lvl="1"/>
            <a:r>
              <a:rPr lang="en-AU" dirty="0" smtClean="0"/>
              <a:t>FDIS comments liaised in </a:t>
            </a:r>
            <a:r>
              <a:rPr lang="en-AU" dirty="0"/>
              <a:t>Dec </a:t>
            </a:r>
            <a:r>
              <a:rPr lang="en-AU" dirty="0" smtClean="0"/>
              <a:t>2013</a:t>
            </a:r>
          </a:p>
          <a:p>
            <a:pPr lvl="2"/>
            <a:r>
              <a:rPr lang="en-AU" dirty="0" smtClean="0"/>
              <a:t>All </a:t>
            </a:r>
            <a:r>
              <a:rPr lang="en-AU" dirty="0"/>
              <a:t>the FDIS comments were submitted to </a:t>
            </a:r>
            <a:r>
              <a:rPr lang="en-AU" dirty="0" err="1"/>
              <a:t>TGmc</a:t>
            </a:r>
            <a:r>
              <a:rPr lang="en-AU" dirty="0"/>
              <a:t> for processing</a:t>
            </a:r>
          </a:p>
          <a:p>
            <a:pPr lvl="2"/>
            <a:r>
              <a:rPr lang="en-AU" dirty="0"/>
              <a:t>Additional comments from Swiss NB in N15623 (a response to the IEEE 802/SC6 collaboration procedure) were also referred to </a:t>
            </a:r>
            <a:r>
              <a:rPr lang="en-AU" dirty="0" err="1"/>
              <a:t>TGmc</a:t>
            </a:r>
            <a:endParaRPr lang="en-AU" dirty="0"/>
          </a:p>
          <a:p>
            <a:pPr lvl="2"/>
            <a:r>
              <a:rPr lang="en-AU" dirty="0"/>
              <a:t>All the </a:t>
            </a:r>
            <a:r>
              <a:rPr lang="en-AU" dirty="0" smtClean="0"/>
              <a:t>comments </a:t>
            </a:r>
            <a:r>
              <a:rPr lang="en-AU" dirty="0"/>
              <a:t>have been considered and resolutions approved as of November 2013</a:t>
            </a:r>
          </a:p>
          <a:p>
            <a:pPr lvl="3"/>
            <a:r>
              <a:rPr lang="en-AU" dirty="0"/>
              <a:t>See </a:t>
            </a:r>
            <a:r>
              <a:rPr lang="en-AU" dirty="0">
                <a:hlinkClick r:id="rId2"/>
              </a:rPr>
              <a:t>11-13-0123-05</a:t>
            </a:r>
            <a:r>
              <a:rPr lang="en-AU" dirty="0"/>
              <a:t> liaised as </a:t>
            </a:r>
            <a:r>
              <a:rPr lang="en-AU" dirty="0" smtClean="0"/>
              <a:t>6N15832 in Nov 2013</a:t>
            </a:r>
            <a:endParaRPr lang="en-AU" dirty="0"/>
          </a:p>
        </p:txBody>
      </p:sp>
    </p:spTree>
    <p:extLst>
      <p:ext uri="{BB962C8B-B14F-4D97-AF65-F5344CB8AC3E}">
        <p14:creationId xmlns:p14="http://schemas.microsoft.com/office/powerpoint/2010/main" val="677642820"/>
      </p:ext>
    </p:extLst>
  </p:cSld>
  <p:clrMapOvr>
    <a:masterClrMapping/>
  </p:clrMapOvr>
  <p:timing>
    <p:tnLst>
      <p:par>
        <p:cTn id="1" dur="indefinite" restart="never" nodeType="tmRoot"/>
      </p:par>
    </p:tnLst>
  </p:timing>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a:t>IEEE </a:t>
            </a:r>
            <a:r>
              <a:rPr lang="en-AU" dirty="0" smtClean="0"/>
              <a:t>802.1X-2010 </a:t>
            </a:r>
            <a:r>
              <a:rPr lang="en-AU" dirty="0"/>
              <a:t>has been ratified as </a:t>
            </a:r>
            <a:r>
              <a:rPr lang="en-AU" dirty="0" smtClean="0"/>
              <a:t>ISO/IEC/IEEE 8802-1X:2013</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136</a:t>
            </a:fld>
            <a:endParaRPr lang="en-US"/>
          </a:p>
        </p:txBody>
      </p:sp>
      <p:sp>
        <p:nvSpPr>
          <p:cNvPr id="10" name="Content Placeholder 9"/>
          <p:cNvSpPr>
            <a:spLocks noGrp="1"/>
          </p:cNvSpPr>
          <p:nvPr>
            <p:ph idx="1"/>
          </p:nvPr>
        </p:nvSpPr>
        <p:spPr/>
        <p:txBody>
          <a:bodyPr/>
          <a:lstStyle/>
          <a:p>
            <a:r>
              <a:rPr lang="en-US" dirty="0" smtClean="0"/>
              <a:t>60-day</a:t>
            </a:r>
            <a:r>
              <a:rPr lang="en-AU" dirty="0" smtClean="0"/>
              <a:t> pre-ballot: </a:t>
            </a:r>
            <a:r>
              <a:rPr lang="en-AU" dirty="0">
                <a:solidFill>
                  <a:srgbClr val="00B050"/>
                </a:solidFill>
              </a:rPr>
              <a:t>passed &amp; comment</a:t>
            </a:r>
            <a:r>
              <a:rPr lang="en-AU" dirty="0"/>
              <a:t> </a:t>
            </a:r>
            <a:r>
              <a:rPr lang="en-AU" dirty="0">
                <a:solidFill>
                  <a:srgbClr val="00B050"/>
                </a:solidFill>
              </a:rPr>
              <a:t>resolutions liaised</a:t>
            </a:r>
            <a:endParaRPr lang="en-AU" dirty="0" smtClean="0">
              <a:solidFill>
                <a:srgbClr val="00B050"/>
              </a:solidFill>
            </a:endParaRPr>
          </a:p>
          <a:p>
            <a:pPr lvl="1"/>
            <a:r>
              <a:rPr lang="en-AU" dirty="0" smtClean="0"/>
              <a:t>Submission of IEEE 802.1X-2010 in N15515 in Dec 2012</a:t>
            </a:r>
          </a:p>
          <a:p>
            <a:pPr lvl="1"/>
            <a:r>
              <a:rPr lang="en-AU" dirty="0" smtClean="0"/>
              <a:t>Pre-ballot passed in 2013</a:t>
            </a:r>
          </a:p>
          <a:p>
            <a:pPr lvl="2"/>
            <a:r>
              <a:rPr lang="en-AU" dirty="0"/>
              <a:t>V</a:t>
            </a:r>
            <a:r>
              <a:rPr lang="en-AU" dirty="0" smtClean="0"/>
              <a:t>oting results in N15555</a:t>
            </a:r>
          </a:p>
          <a:p>
            <a:pPr lvl="2"/>
            <a:r>
              <a:rPr lang="en-AU" dirty="0" smtClean="0"/>
              <a:t>Comments from China NB replied to by IEEE 802 in N15607</a:t>
            </a:r>
          </a:p>
          <a:p>
            <a:r>
              <a:rPr lang="en-AU" dirty="0" smtClean="0"/>
              <a:t>FDIS ballot: </a:t>
            </a:r>
            <a:r>
              <a:rPr lang="en-AU" dirty="0">
                <a:solidFill>
                  <a:srgbClr val="00B050"/>
                </a:solidFill>
              </a:rPr>
              <a:t>passed &amp; comment</a:t>
            </a:r>
            <a:r>
              <a:rPr lang="en-AU" dirty="0"/>
              <a:t> </a:t>
            </a:r>
            <a:r>
              <a:rPr lang="en-AU" dirty="0">
                <a:solidFill>
                  <a:srgbClr val="00B050"/>
                </a:solidFill>
              </a:rPr>
              <a:t>resolutions liaised</a:t>
            </a:r>
            <a:endParaRPr lang="en-AU" dirty="0" smtClean="0">
              <a:solidFill>
                <a:srgbClr val="00B050"/>
              </a:solidFill>
            </a:endParaRPr>
          </a:p>
          <a:p>
            <a:pPr lvl="1"/>
            <a:r>
              <a:rPr lang="en-AU" dirty="0" smtClean="0"/>
              <a:t>FDIS passed 16/1/12 on 21 Oct 2013</a:t>
            </a:r>
          </a:p>
          <a:p>
            <a:pPr lvl="2"/>
            <a:r>
              <a:rPr lang="en-AU" dirty="0" smtClean="0"/>
              <a:t>Voting results in N15771</a:t>
            </a:r>
          </a:p>
          <a:p>
            <a:pPr lvl="2"/>
            <a:r>
              <a:rPr lang="en-AU" dirty="0"/>
              <a:t>China </a:t>
            </a:r>
            <a:r>
              <a:rPr lang="en-AU" dirty="0" smtClean="0"/>
              <a:t>NB only </a:t>
            </a:r>
            <a:r>
              <a:rPr lang="en-AU" dirty="0"/>
              <a:t>negative </a:t>
            </a:r>
            <a:r>
              <a:rPr lang="en-AU" dirty="0" smtClean="0"/>
              <a:t>vote, with </a:t>
            </a:r>
            <a:r>
              <a:rPr lang="en-AU" dirty="0"/>
              <a:t>comments from China NB &amp; Switzerland </a:t>
            </a:r>
            <a:r>
              <a:rPr lang="en-AU" dirty="0" smtClean="0"/>
              <a:t>NB</a:t>
            </a:r>
          </a:p>
          <a:p>
            <a:pPr lvl="1"/>
            <a:r>
              <a:rPr lang="en-AU" dirty="0" smtClean="0"/>
              <a:t>FDIS comments resolved in Dec 2013</a:t>
            </a:r>
          </a:p>
          <a:p>
            <a:pPr lvl="2"/>
            <a:r>
              <a:rPr lang="en-AU" dirty="0" smtClean="0"/>
              <a:t>Liaised </a:t>
            </a:r>
            <a:r>
              <a:rPr lang="en-AU" dirty="0"/>
              <a:t>to </a:t>
            </a:r>
            <a:r>
              <a:rPr lang="en-AU" dirty="0" smtClean="0"/>
              <a:t>SC6 as N15871 in Jan 2014 </a:t>
            </a:r>
          </a:p>
          <a:p>
            <a:pPr lvl="1"/>
            <a:r>
              <a:rPr lang="en-AU" dirty="0" smtClean="0"/>
              <a:t>Standard has been published </a:t>
            </a:r>
            <a:r>
              <a:rPr lang="en-AU" dirty="0"/>
              <a:t>as </a:t>
            </a:r>
            <a:r>
              <a:rPr lang="en-AU" dirty="0" smtClean="0"/>
              <a:t>ISO/IEC/IEEE 8802-1X:2013</a:t>
            </a:r>
            <a:endParaRPr lang="en-AU" dirty="0">
              <a:solidFill>
                <a:srgbClr val="FF0000"/>
              </a:solidFill>
            </a:endParaRPr>
          </a:p>
          <a:p>
            <a:pPr lvl="2"/>
            <a:endParaRPr lang="en-AU" dirty="0">
              <a:solidFill>
                <a:srgbClr val="FF0000"/>
              </a:solidFill>
            </a:endParaRPr>
          </a:p>
        </p:txBody>
      </p:sp>
    </p:spTree>
    <p:extLst>
      <p:ext uri="{BB962C8B-B14F-4D97-AF65-F5344CB8AC3E}">
        <p14:creationId xmlns:p14="http://schemas.microsoft.com/office/powerpoint/2010/main" val="254001464"/>
      </p:ext>
    </p:extLst>
  </p:cSld>
  <p:clrMapOvr>
    <a:masterClrMapping/>
  </p:clrMapOvr>
  <p:timing>
    <p:tnLst>
      <p:par>
        <p:cTn id="1" dur="indefinite" restart="never" nodeType="tmRoot"/>
      </p:par>
    </p:tnLst>
  </p:timing>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685800"/>
            <a:ext cx="8305800" cy="1066800"/>
          </a:xfrm>
        </p:spPr>
        <p:txBody>
          <a:bodyPr/>
          <a:lstStyle/>
          <a:p>
            <a:r>
              <a:rPr lang="en-AU" dirty="0"/>
              <a:t>IEEE </a:t>
            </a:r>
            <a:r>
              <a:rPr lang="en-AU" dirty="0" smtClean="0"/>
              <a:t>802.1AE-2006 </a:t>
            </a:r>
            <a:r>
              <a:rPr lang="en-AU" dirty="0"/>
              <a:t>has been ratified as </a:t>
            </a:r>
            <a:r>
              <a:rPr lang="en-AU" dirty="0" smtClean="0"/>
              <a:t>ISO/IEC/IEEE 8802-1AE:2013</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137</a:t>
            </a:fld>
            <a:endParaRPr lang="en-US"/>
          </a:p>
        </p:txBody>
      </p:sp>
      <p:sp>
        <p:nvSpPr>
          <p:cNvPr id="10" name="Content Placeholder 9"/>
          <p:cNvSpPr>
            <a:spLocks noGrp="1"/>
          </p:cNvSpPr>
          <p:nvPr>
            <p:ph idx="1"/>
          </p:nvPr>
        </p:nvSpPr>
        <p:spPr/>
        <p:txBody>
          <a:bodyPr/>
          <a:lstStyle/>
          <a:p>
            <a:r>
              <a:rPr lang="en-US" dirty="0" smtClean="0"/>
              <a:t>60-day</a:t>
            </a:r>
            <a:r>
              <a:rPr lang="en-AU" dirty="0" smtClean="0"/>
              <a:t> pre-ballot: </a:t>
            </a:r>
            <a:r>
              <a:rPr lang="en-AU" dirty="0">
                <a:solidFill>
                  <a:srgbClr val="00B050"/>
                </a:solidFill>
              </a:rPr>
              <a:t>passed &amp; comment</a:t>
            </a:r>
            <a:r>
              <a:rPr lang="en-AU" dirty="0"/>
              <a:t> </a:t>
            </a:r>
            <a:r>
              <a:rPr lang="en-AU" dirty="0">
                <a:solidFill>
                  <a:srgbClr val="00B050"/>
                </a:solidFill>
              </a:rPr>
              <a:t>resolutions liaised</a:t>
            </a:r>
            <a:endParaRPr lang="en-AU" dirty="0" smtClean="0">
              <a:solidFill>
                <a:srgbClr val="00B050"/>
              </a:solidFill>
            </a:endParaRPr>
          </a:p>
          <a:p>
            <a:pPr lvl="1"/>
            <a:r>
              <a:rPr lang="en-AU" dirty="0" smtClean="0"/>
              <a:t>Submission of IEEE 802.1AE-2006 </a:t>
            </a:r>
            <a:r>
              <a:rPr lang="en-AU" dirty="0"/>
              <a:t>in N15516 in </a:t>
            </a:r>
            <a:r>
              <a:rPr lang="en-AU" dirty="0" smtClean="0"/>
              <a:t>Dec 2012</a:t>
            </a:r>
          </a:p>
          <a:p>
            <a:pPr lvl="1"/>
            <a:r>
              <a:rPr lang="en-AU" dirty="0"/>
              <a:t>Pre-ballot </a:t>
            </a:r>
            <a:r>
              <a:rPr lang="en-AU" dirty="0" smtClean="0"/>
              <a:t>passed in 2013</a:t>
            </a:r>
          </a:p>
          <a:p>
            <a:pPr lvl="2"/>
            <a:r>
              <a:rPr lang="en-AU" dirty="0" smtClean="0"/>
              <a:t>Voting results </a:t>
            </a:r>
            <a:r>
              <a:rPr lang="en-AU" dirty="0"/>
              <a:t>in </a:t>
            </a:r>
            <a:r>
              <a:rPr lang="en-AU" dirty="0" smtClean="0"/>
              <a:t>N15556</a:t>
            </a:r>
          </a:p>
          <a:p>
            <a:pPr lvl="2"/>
            <a:r>
              <a:rPr lang="en-AU" dirty="0" smtClean="0"/>
              <a:t>Comments </a:t>
            </a:r>
            <a:r>
              <a:rPr lang="en-AU" dirty="0"/>
              <a:t>from China NB replied to by IEEE 802 in N15608</a:t>
            </a:r>
            <a:endParaRPr lang="en-AU" dirty="0" smtClean="0"/>
          </a:p>
          <a:p>
            <a:r>
              <a:rPr lang="en-AU" dirty="0" smtClean="0"/>
              <a:t>FDIS ballot: </a:t>
            </a:r>
            <a:r>
              <a:rPr lang="en-AU" dirty="0">
                <a:solidFill>
                  <a:srgbClr val="00B050"/>
                </a:solidFill>
              </a:rPr>
              <a:t>passed &amp; comment</a:t>
            </a:r>
            <a:r>
              <a:rPr lang="en-AU" dirty="0"/>
              <a:t> </a:t>
            </a:r>
            <a:r>
              <a:rPr lang="en-AU" dirty="0">
                <a:solidFill>
                  <a:srgbClr val="00B050"/>
                </a:solidFill>
              </a:rPr>
              <a:t>resolutions liaised</a:t>
            </a:r>
            <a:endParaRPr lang="en-AU" dirty="0" smtClean="0">
              <a:solidFill>
                <a:srgbClr val="00B050"/>
              </a:solidFill>
            </a:endParaRPr>
          </a:p>
          <a:p>
            <a:pPr lvl="1"/>
            <a:r>
              <a:rPr lang="en-AU" dirty="0" smtClean="0"/>
              <a:t>FDIS passed </a:t>
            </a:r>
            <a:r>
              <a:rPr lang="en-AU" dirty="0"/>
              <a:t>16/1/13 on 21 </a:t>
            </a:r>
            <a:r>
              <a:rPr lang="en-AU" dirty="0" smtClean="0"/>
              <a:t>Oct </a:t>
            </a:r>
            <a:r>
              <a:rPr lang="en-AU" dirty="0"/>
              <a:t>2013</a:t>
            </a:r>
          </a:p>
          <a:p>
            <a:pPr lvl="2"/>
            <a:r>
              <a:rPr lang="en-AU" dirty="0"/>
              <a:t>Voting results in </a:t>
            </a:r>
            <a:r>
              <a:rPr lang="en-AU" dirty="0" smtClean="0"/>
              <a:t>N15770</a:t>
            </a:r>
          </a:p>
          <a:p>
            <a:pPr lvl="2"/>
            <a:r>
              <a:rPr lang="en-AU" dirty="0"/>
              <a:t>China </a:t>
            </a:r>
            <a:r>
              <a:rPr lang="en-AU" dirty="0" smtClean="0"/>
              <a:t>NB only negative vote, with comments </a:t>
            </a:r>
            <a:r>
              <a:rPr lang="en-AU" dirty="0"/>
              <a:t>from China </a:t>
            </a:r>
            <a:r>
              <a:rPr lang="en-AU" dirty="0" smtClean="0"/>
              <a:t>NB &amp; Switzerland NB</a:t>
            </a:r>
          </a:p>
          <a:p>
            <a:pPr lvl="1"/>
            <a:r>
              <a:rPr lang="en-AU" dirty="0"/>
              <a:t>FDIS comments resolved in Dec 2013</a:t>
            </a:r>
          </a:p>
          <a:p>
            <a:pPr lvl="2"/>
            <a:r>
              <a:rPr lang="en-AU" dirty="0"/>
              <a:t>Liaised to SC6 as N15871 in Jan </a:t>
            </a:r>
            <a:r>
              <a:rPr lang="en-AU" dirty="0" smtClean="0"/>
              <a:t>2014</a:t>
            </a:r>
          </a:p>
          <a:p>
            <a:pPr lvl="1"/>
            <a:r>
              <a:rPr lang="en-AU" dirty="0" smtClean="0"/>
              <a:t>Standard has been published </a:t>
            </a:r>
            <a:r>
              <a:rPr lang="en-AU" dirty="0"/>
              <a:t>as </a:t>
            </a:r>
            <a:r>
              <a:rPr lang="en-AU" dirty="0" smtClean="0"/>
              <a:t>ISO/IEC/IEEE 8802-1AE:2013</a:t>
            </a:r>
            <a:endParaRPr lang="en-AU" dirty="0">
              <a:solidFill>
                <a:srgbClr val="FF0000"/>
              </a:solidFill>
            </a:endParaRPr>
          </a:p>
          <a:p>
            <a:pPr marL="184150" lvl="2" indent="0">
              <a:buNone/>
            </a:pPr>
            <a:endParaRPr lang="en-AU" dirty="0"/>
          </a:p>
          <a:p>
            <a:endParaRPr lang="en-AU" dirty="0">
              <a:solidFill>
                <a:srgbClr val="0070C0"/>
              </a:solidFill>
            </a:endParaRPr>
          </a:p>
        </p:txBody>
      </p:sp>
    </p:spTree>
    <p:extLst>
      <p:ext uri="{BB962C8B-B14F-4D97-AF65-F5344CB8AC3E}">
        <p14:creationId xmlns:p14="http://schemas.microsoft.com/office/powerpoint/2010/main" val="2100303796"/>
      </p:ext>
    </p:extLst>
  </p:cSld>
  <p:clrMapOvr>
    <a:masterClrMapping/>
  </p:clrMapOvr>
  <p:timing>
    <p:tnLst>
      <p:par>
        <p:cTn id="1" dur="indefinite" restart="never" nodeType="tmRoot"/>
      </p:par>
    </p:tnLst>
  </p:timing>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685800"/>
            <a:ext cx="8305800" cy="1066800"/>
          </a:xfrm>
        </p:spPr>
        <p:txBody>
          <a:bodyPr/>
          <a:lstStyle/>
          <a:p>
            <a:r>
              <a:rPr lang="en-AU" dirty="0"/>
              <a:t>IEEE </a:t>
            </a:r>
            <a:r>
              <a:rPr lang="en-AU" dirty="0" smtClean="0"/>
              <a:t>802.1AB-2009 </a:t>
            </a:r>
            <a:r>
              <a:rPr lang="en-AU" dirty="0"/>
              <a:t>has been ratified as </a:t>
            </a:r>
            <a:r>
              <a:rPr lang="en-AU" dirty="0" smtClean="0"/>
              <a:t>ISO/IEC/IEEE 8802-1AB:2014</a:t>
            </a:r>
            <a:endParaRPr lang="en-AU" dirty="0">
              <a:solidFill>
                <a:schemeClr val="accent6"/>
              </a:solidFill>
            </a:endParaRPr>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138</a:t>
            </a:fld>
            <a:endParaRPr lang="en-US"/>
          </a:p>
        </p:txBody>
      </p:sp>
      <p:sp>
        <p:nvSpPr>
          <p:cNvPr id="10" name="Content Placeholder 9"/>
          <p:cNvSpPr>
            <a:spLocks noGrp="1"/>
          </p:cNvSpPr>
          <p:nvPr>
            <p:ph idx="1"/>
          </p:nvPr>
        </p:nvSpPr>
        <p:spPr>
          <a:xfrm>
            <a:off x="685800" y="1828800"/>
            <a:ext cx="7772400" cy="4114800"/>
          </a:xfrm>
        </p:spPr>
        <p:txBody>
          <a:bodyPr/>
          <a:lstStyle/>
          <a:p>
            <a:r>
              <a:rPr lang="en-US" dirty="0" smtClean="0"/>
              <a:t>60-day</a:t>
            </a:r>
            <a:r>
              <a:rPr lang="en-AU" dirty="0" smtClean="0"/>
              <a:t> pre-ballot: </a:t>
            </a:r>
            <a:r>
              <a:rPr lang="en-AU" dirty="0">
                <a:solidFill>
                  <a:srgbClr val="00B050"/>
                </a:solidFill>
              </a:rPr>
              <a:t>passed &amp; comment</a:t>
            </a:r>
            <a:r>
              <a:rPr lang="en-AU" dirty="0"/>
              <a:t> </a:t>
            </a:r>
            <a:r>
              <a:rPr lang="en-AU" dirty="0">
                <a:solidFill>
                  <a:srgbClr val="00B050"/>
                </a:solidFill>
              </a:rPr>
              <a:t>resolutions liaised</a:t>
            </a:r>
            <a:endParaRPr lang="en-AU" dirty="0" smtClean="0"/>
          </a:p>
          <a:p>
            <a:pPr lvl="1"/>
            <a:r>
              <a:rPr lang="en-AU" dirty="0"/>
              <a:t>Submission of IEEE 802.1AB-2009 </a:t>
            </a:r>
            <a:r>
              <a:rPr lang="en-AU" dirty="0" smtClean="0"/>
              <a:t>in </a:t>
            </a:r>
            <a:r>
              <a:rPr lang="en-AU" dirty="0"/>
              <a:t>N15588 in March 2013</a:t>
            </a:r>
            <a:endParaRPr lang="en-AU" dirty="0" smtClean="0"/>
          </a:p>
          <a:p>
            <a:pPr lvl="1"/>
            <a:r>
              <a:rPr lang="en-AU" dirty="0" smtClean="0"/>
              <a:t>Pre-ballot passed in May 2013</a:t>
            </a:r>
          </a:p>
          <a:p>
            <a:pPr lvl="2"/>
            <a:r>
              <a:rPr lang="en-AU" dirty="0" smtClean="0"/>
              <a:t>Voting results in N15626</a:t>
            </a:r>
          </a:p>
          <a:p>
            <a:pPr lvl="2"/>
            <a:r>
              <a:rPr lang="en-AU" dirty="0" smtClean="0"/>
              <a:t>Comments from China replied to in N15659</a:t>
            </a:r>
          </a:p>
          <a:p>
            <a:r>
              <a:rPr lang="en-AU" dirty="0" smtClean="0"/>
              <a:t>FDIS ballot: </a:t>
            </a:r>
            <a:r>
              <a:rPr lang="en-AU" dirty="0">
                <a:solidFill>
                  <a:srgbClr val="00B050"/>
                </a:solidFill>
              </a:rPr>
              <a:t>passed </a:t>
            </a:r>
            <a:r>
              <a:rPr lang="en-AU" dirty="0" smtClean="0">
                <a:solidFill>
                  <a:srgbClr val="00B050"/>
                </a:solidFill>
              </a:rPr>
              <a:t>&amp; </a:t>
            </a:r>
            <a:r>
              <a:rPr lang="en-AU" dirty="0">
                <a:solidFill>
                  <a:srgbClr val="00B050"/>
                </a:solidFill>
              </a:rPr>
              <a:t>comment</a:t>
            </a:r>
            <a:r>
              <a:rPr lang="en-AU" dirty="0"/>
              <a:t> </a:t>
            </a:r>
            <a:r>
              <a:rPr lang="en-AU" dirty="0">
                <a:solidFill>
                  <a:srgbClr val="00B050"/>
                </a:solidFill>
              </a:rPr>
              <a:t>resolutions </a:t>
            </a:r>
            <a:r>
              <a:rPr lang="en-AU" dirty="0" smtClean="0">
                <a:solidFill>
                  <a:srgbClr val="00B050"/>
                </a:solidFill>
              </a:rPr>
              <a:t>liaised</a:t>
            </a:r>
          </a:p>
          <a:p>
            <a:pPr lvl="1"/>
            <a:r>
              <a:rPr lang="en-AU" dirty="0"/>
              <a:t>FDIS passed </a:t>
            </a:r>
            <a:r>
              <a:rPr lang="en-AU" dirty="0" smtClean="0"/>
              <a:t>16/1/16 </a:t>
            </a:r>
            <a:r>
              <a:rPr lang="en-AU" dirty="0"/>
              <a:t>on </a:t>
            </a:r>
            <a:r>
              <a:rPr lang="en-AU" dirty="0" smtClean="0"/>
              <a:t>18 Dec 2013</a:t>
            </a:r>
            <a:endParaRPr lang="en-AU" dirty="0"/>
          </a:p>
          <a:p>
            <a:pPr lvl="2"/>
            <a:r>
              <a:rPr lang="en-AU" dirty="0"/>
              <a:t>Voting results in </a:t>
            </a:r>
            <a:r>
              <a:rPr lang="en-AU" dirty="0" smtClean="0"/>
              <a:t>N15829</a:t>
            </a:r>
            <a:endParaRPr lang="en-AU" dirty="0"/>
          </a:p>
          <a:p>
            <a:pPr lvl="2"/>
            <a:r>
              <a:rPr lang="en-AU" dirty="0"/>
              <a:t>China NB only negative vote, with comments from China NB &amp; Switzerland NB</a:t>
            </a:r>
          </a:p>
          <a:p>
            <a:pPr lvl="1"/>
            <a:r>
              <a:rPr lang="en-AU" dirty="0">
                <a:hlinkClick r:id="rId2"/>
              </a:rPr>
              <a:t>FDIS </a:t>
            </a:r>
            <a:r>
              <a:rPr lang="en-AU" dirty="0" smtClean="0">
                <a:hlinkClick r:id="rId2"/>
              </a:rPr>
              <a:t>comment responses </a:t>
            </a:r>
            <a:r>
              <a:rPr lang="en-AU" dirty="0" smtClean="0"/>
              <a:t>were approved by 802.1 WG in March 2014, and liaised to SC6 in May 2014 as N15944</a:t>
            </a:r>
          </a:p>
          <a:p>
            <a:pPr lvl="1"/>
            <a:r>
              <a:rPr lang="en-AU" dirty="0" smtClean="0"/>
              <a:t>The standard was</a:t>
            </a:r>
            <a:r>
              <a:rPr lang="en-AU" dirty="0" smtClean="0">
                <a:solidFill>
                  <a:srgbClr val="FF0000"/>
                </a:solidFill>
              </a:rPr>
              <a:t> </a:t>
            </a:r>
            <a:r>
              <a:rPr lang="en-AU" dirty="0" smtClean="0"/>
              <a:t>published </a:t>
            </a:r>
            <a:r>
              <a:rPr lang="en-AU" dirty="0"/>
              <a:t>as </a:t>
            </a:r>
            <a:r>
              <a:rPr lang="en-AU" dirty="0" smtClean="0"/>
              <a:t>ISO/IEC/IEEE 8802-1AB:2014 on 15 March 2014</a:t>
            </a:r>
            <a:endParaRPr lang="en-AU" dirty="0">
              <a:solidFill>
                <a:srgbClr val="FF0000"/>
              </a:solidFill>
            </a:endParaRPr>
          </a:p>
          <a:p>
            <a:pPr marL="184150" lvl="2" indent="0">
              <a:buNone/>
            </a:pPr>
            <a:endParaRPr lang="en-AU" dirty="0"/>
          </a:p>
          <a:p>
            <a:endParaRPr lang="en-AU" dirty="0">
              <a:solidFill>
                <a:schemeClr val="accent6"/>
              </a:solidFill>
            </a:endParaRPr>
          </a:p>
          <a:p>
            <a:endParaRPr lang="en-AU" dirty="0">
              <a:solidFill>
                <a:srgbClr val="FF0000"/>
              </a:solidFill>
            </a:endParaRPr>
          </a:p>
        </p:txBody>
      </p:sp>
    </p:spTree>
    <p:extLst>
      <p:ext uri="{BB962C8B-B14F-4D97-AF65-F5344CB8AC3E}">
        <p14:creationId xmlns:p14="http://schemas.microsoft.com/office/powerpoint/2010/main" val="902557438"/>
      </p:ext>
    </p:extLst>
  </p:cSld>
  <p:clrMapOvr>
    <a:masterClrMapping/>
  </p:clrMapOvr>
  <p:timing>
    <p:tnLst>
      <p:par>
        <p:cTn id="1" dur="indefinite" restart="never" nodeType="tmRoot"/>
      </p:par>
    </p:tnLst>
  </p:timing>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685800"/>
            <a:ext cx="8077200" cy="1066800"/>
          </a:xfrm>
        </p:spPr>
        <p:txBody>
          <a:bodyPr/>
          <a:lstStyle/>
          <a:p>
            <a:r>
              <a:rPr lang="en-AU" dirty="0"/>
              <a:t>IEEE </a:t>
            </a:r>
            <a:r>
              <a:rPr lang="en-AU" dirty="0" smtClean="0"/>
              <a:t>802.1AR-2009 </a:t>
            </a:r>
            <a:r>
              <a:rPr lang="en-AU" dirty="0"/>
              <a:t>has been ratified as </a:t>
            </a:r>
            <a:r>
              <a:rPr lang="en-AU" dirty="0" smtClean="0"/>
              <a:t>ISO/IEC/IEEE 8802-1AR:2014</a:t>
            </a:r>
            <a:endParaRPr lang="en-AU" dirty="0">
              <a:solidFill>
                <a:schemeClr val="accent6"/>
              </a:solidFill>
            </a:endParaRPr>
          </a:p>
        </p:txBody>
      </p:sp>
      <p:sp>
        <p:nvSpPr>
          <p:cNvPr id="5" name="Footer Placeholder 4"/>
          <p:cNvSpPr>
            <a:spLocks noGrp="1"/>
          </p:cNvSpPr>
          <p:nvPr>
            <p:ph type="ftr" sz="quarter" idx="10"/>
          </p:nvPr>
        </p:nvSpPr>
        <p:spPr>
          <a:xfrm>
            <a:off x="8053388" y="6523038"/>
            <a:ext cx="490537" cy="182562"/>
          </a:xfrm>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a:xfrm>
            <a:off x="4327525" y="6523038"/>
            <a:ext cx="565150" cy="182562"/>
          </a:xfrm>
        </p:spPr>
        <p:txBody>
          <a:bodyPr/>
          <a:lstStyle/>
          <a:p>
            <a:pPr>
              <a:defRPr/>
            </a:pPr>
            <a:r>
              <a:rPr lang="en-US" smtClean="0"/>
              <a:t>Slide </a:t>
            </a:r>
            <a:fld id="{FCE5288C-F87B-4810-A6B2-740CE13BD34D}" type="slidenum">
              <a:rPr lang="en-US" smtClean="0"/>
              <a:pPr>
                <a:defRPr/>
              </a:pPr>
              <a:t>139</a:t>
            </a:fld>
            <a:endParaRPr lang="en-US"/>
          </a:p>
        </p:txBody>
      </p:sp>
      <p:sp>
        <p:nvSpPr>
          <p:cNvPr id="10" name="Content Placeholder 9"/>
          <p:cNvSpPr>
            <a:spLocks noGrp="1"/>
          </p:cNvSpPr>
          <p:nvPr>
            <p:ph idx="1"/>
          </p:nvPr>
        </p:nvSpPr>
        <p:spPr>
          <a:xfrm>
            <a:off x="685800" y="1828800"/>
            <a:ext cx="7772400" cy="4114800"/>
          </a:xfrm>
        </p:spPr>
        <p:txBody>
          <a:bodyPr/>
          <a:lstStyle/>
          <a:p>
            <a:r>
              <a:rPr lang="en-US" dirty="0" smtClean="0"/>
              <a:t>60-day</a:t>
            </a:r>
            <a:r>
              <a:rPr lang="en-AU" dirty="0" smtClean="0"/>
              <a:t> pre-ballot: </a:t>
            </a:r>
            <a:r>
              <a:rPr lang="en-AU" dirty="0">
                <a:solidFill>
                  <a:srgbClr val="00B050"/>
                </a:solidFill>
              </a:rPr>
              <a:t>passed &amp; comment</a:t>
            </a:r>
            <a:r>
              <a:rPr lang="en-AU" dirty="0"/>
              <a:t> </a:t>
            </a:r>
            <a:r>
              <a:rPr lang="en-AU" dirty="0">
                <a:solidFill>
                  <a:srgbClr val="00B050"/>
                </a:solidFill>
              </a:rPr>
              <a:t>resolutions liaised</a:t>
            </a:r>
            <a:endParaRPr lang="en-AU" dirty="0" smtClean="0">
              <a:solidFill>
                <a:srgbClr val="00B050"/>
              </a:solidFill>
            </a:endParaRPr>
          </a:p>
          <a:p>
            <a:pPr lvl="1"/>
            <a:r>
              <a:rPr lang="en-AU" dirty="0" smtClean="0"/>
              <a:t>Submission of IEEE 802.1AR-2009 </a:t>
            </a:r>
            <a:r>
              <a:rPr lang="en-AU" dirty="0"/>
              <a:t>in N15589 in March 2013</a:t>
            </a:r>
            <a:endParaRPr lang="en-AU" dirty="0" smtClean="0"/>
          </a:p>
          <a:p>
            <a:pPr lvl="1"/>
            <a:r>
              <a:rPr lang="en-AU" dirty="0"/>
              <a:t>Pre-ballot passed in </a:t>
            </a:r>
            <a:r>
              <a:rPr lang="en-AU" dirty="0" smtClean="0"/>
              <a:t>May 2013</a:t>
            </a:r>
            <a:endParaRPr lang="en-AU" dirty="0"/>
          </a:p>
          <a:p>
            <a:pPr lvl="2"/>
            <a:r>
              <a:rPr lang="en-AU" dirty="0" smtClean="0"/>
              <a:t>Voting results in N15627</a:t>
            </a:r>
          </a:p>
          <a:p>
            <a:pPr lvl="2"/>
            <a:r>
              <a:rPr lang="en-AU" dirty="0" smtClean="0"/>
              <a:t>Comments from China replied to in </a:t>
            </a:r>
            <a:r>
              <a:rPr lang="en-AU" dirty="0"/>
              <a:t>N15659 </a:t>
            </a:r>
            <a:endParaRPr lang="en-AU" dirty="0" smtClean="0"/>
          </a:p>
          <a:p>
            <a:r>
              <a:rPr lang="en-AU" dirty="0" smtClean="0"/>
              <a:t>FDIS ballot: </a:t>
            </a:r>
            <a:r>
              <a:rPr lang="en-AU" dirty="0">
                <a:solidFill>
                  <a:srgbClr val="00B050"/>
                </a:solidFill>
              </a:rPr>
              <a:t>passed &amp; comment</a:t>
            </a:r>
            <a:r>
              <a:rPr lang="en-AU" dirty="0"/>
              <a:t> </a:t>
            </a:r>
            <a:r>
              <a:rPr lang="en-AU" dirty="0">
                <a:solidFill>
                  <a:srgbClr val="00B050"/>
                </a:solidFill>
              </a:rPr>
              <a:t>resolutions </a:t>
            </a:r>
            <a:r>
              <a:rPr lang="en-AU" dirty="0" smtClean="0">
                <a:solidFill>
                  <a:srgbClr val="00B050"/>
                </a:solidFill>
              </a:rPr>
              <a:t>liaised</a:t>
            </a:r>
          </a:p>
          <a:p>
            <a:pPr lvl="1"/>
            <a:r>
              <a:rPr lang="en-AU" dirty="0" smtClean="0"/>
              <a:t>FDIS passed 17/2/16 on 18 Dec 2013</a:t>
            </a:r>
          </a:p>
          <a:p>
            <a:pPr lvl="2"/>
            <a:r>
              <a:rPr lang="en-AU" dirty="0" smtClean="0"/>
              <a:t>Voting </a:t>
            </a:r>
            <a:r>
              <a:rPr lang="en-AU" dirty="0"/>
              <a:t>results in </a:t>
            </a:r>
            <a:r>
              <a:rPr lang="en-AU" dirty="0" smtClean="0"/>
              <a:t>N15830</a:t>
            </a:r>
            <a:endParaRPr lang="en-AU" dirty="0"/>
          </a:p>
          <a:p>
            <a:pPr lvl="2"/>
            <a:r>
              <a:rPr lang="en-AU" dirty="0"/>
              <a:t>China NB </a:t>
            </a:r>
            <a:r>
              <a:rPr lang="en-AU" dirty="0" smtClean="0"/>
              <a:t>&amp; Switzerland NB voted “no” and commented</a:t>
            </a:r>
            <a:endParaRPr lang="en-AU" dirty="0"/>
          </a:p>
          <a:p>
            <a:pPr lvl="1"/>
            <a:r>
              <a:rPr lang="en-AU" dirty="0">
                <a:hlinkClick r:id="rId2"/>
              </a:rPr>
              <a:t>FDIS comment responses </a:t>
            </a:r>
            <a:r>
              <a:rPr lang="en-AU" dirty="0"/>
              <a:t>were approved by 802.1 </a:t>
            </a:r>
            <a:r>
              <a:rPr lang="en-AU" dirty="0" smtClean="0"/>
              <a:t>WG </a:t>
            </a:r>
            <a:r>
              <a:rPr lang="en-AU" dirty="0"/>
              <a:t>in March 2014</a:t>
            </a:r>
            <a:r>
              <a:rPr lang="en-AU" dirty="0" smtClean="0"/>
              <a:t>, </a:t>
            </a:r>
            <a:r>
              <a:rPr lang="en-AU" dirty="0"/>
              <a:t>and liaised to SC6 in May </a:t>
            </a:r>
            <a:r>
              <a:rPr lang="en-AU" dirty="0" smtClean="0"/>
              <a:t>2014 as N15947</a:t>
            </a:r>
            <a:endParaRPr lang="en-AU" dirty="0"/>
          </a:p>
          <a:p>
            <a:pPr lvl="1"/>
            <a:r>
              <a:rPr lang="en-AU" dirty="0" smtClean="0"/>
              <a:t>Standard was published </a:t>
            </a:r>
            <a:r>
              <a:rPr lang="en-AU" dirty="0"/>
              <a:t>as </a:t>
            </a:r>
            <a:r>
              <a:rPr lang="en-AU" dirty="0" smtClean="0"/>
              <a:t>ISO/IEC/IEEE </a:t>
            </a:r>
            <a:r>
              <a:rPr lang="en-AU" dirty="0"/>
              <a:t>8802-1AR:2014 on 15 </a:t>
            </a:r>
            <a:r>
              <a:rPr lang="en-AU" dirty="0" smtClean="0"/>
              <a:t>March 2014</a:t>
            </a:r>
            <a:endParaRPr lang="en-AU" dirty="0">
              <a:solidFill>
                <a:srgbClr val="FF0000"/>
              </a:solidFill>
            </a:endParaRPr>
          </a:p>
          <a:p>
            <a:pPr marL="184150" lvl="2" indent="0">
              <a:buNone/>
            </a:pPr>
            <a:endParaRPr lang="en-AU" dirty="0"/>
          </a:p>
          <a:p>
            <a:endParaRPr lang="en-AU" dirty="0">
              <a:solidFill>
                <a:schemeClr val="accent6"/>
              </a:solidFill>
            </a:endParaRPr>
          </a:p>
        </p:txBody>
      </p:sp>
    </p:spTree>
    <p:extLst>
      <p:ext uri="{BB962C8B-B14F-4D97-AF65-F5344CB8AC3E}">
        <p14:creationId xmlns:p14="http://schemas.microsoft.com/office/powerpoint/2010/main" val="279103147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new </a:t>
            </a:r>
            <a:r>
              <a:rPr lang="en-AU" dirty="0"/>
              <a:t>Central Desktop area for the </a:t>
            </a:r>
            <a:r>
              <a:rPr lang="en-AU" dirty="0" smtClean="0"/>
              <a:t>“Adoption </a:t>
            </a:r>
            <a:r>
              <a:rPr lang="en-AU" dirty="0"/>
              <a:t>of IEEE 802 standards by ISO/IEC </a:t>
            </a:r>
            <a:r>
              <a:rPr lang="en-AU" dirty="0" smtClean="0"/>
              <a:t>JTC1” is operational</a:t>
            </a:r>
            <a:endParaRPr lang="en-AU" dirty="0"/>
          </a:p>
        </p:txBody>
      </p:sp>
      <p:sp>
        <p:nvSpPr>
          <p:cNvPr id="3" name="Content Placeholder 2"/>
          <p:cNvSpPr>
            <a:spLocks noGrp="1"/>
          </p:cNvSpPr>
          <p:nvPr>
            <p:ph idx="1"/>
          </p:nvPr>
        </p:nvSpPr>
        <p:spPr/>
        <p:txBody>
          <a:bodyPr/>
          <a:lstStyle/>
          <a:p>
            <a:pPr lvl="1"/>
            <a:r>
              <a:rPr lang="en-AU" dirty="0" smtClean="0"/>
              <a:t>IEEE-SA staff have completed the first iteration of the </a:t>
            </a:r>
            <a:r>
              <a:rPr lang="en-AU" dirty="0"/>
              <a:t>Central Desktop area for the Adoption of IEEE 802 standards by ISO/IEC </a:t>
            </a:r>
            <a:r>
              <a:rPr lang="en-AU" dirty="0" smtClean="0"/>
              <a:t>JTC1 </a:t>
            </a:r>
          </a:p>
          <a:p>
            <a:pPr lvl="1"/>
            <a:r>
              <a:rPr lang="en-AU" dirty="0" smtClean="0"/>
              <a:t>The public view of the process is up and running</a:t>
            </a:r>
          </a:p>
          <a:p>
            <a:pPr lvl="2"/>
            <a:r>
              <a:rPr lang="en-AU" dirty="0" smtClean="0"/>
              <a:t>See</a:t>
            </a:r>
            <a:r>
              <a:rPr lang="en-AU" dirty="0"/>
              <a:t> </a:t>
            </a:r>
            <a:r>
              <a:rPr lang="en-AU" u="sng" dirty="0">
                <a:hlinkClick r:id="rId2"/>
              </a:rPr>
              <a:t>https://ieee-sa.imeetcentral.com/802psdo</a:t>
            </a:r>
            <a:r>
              <a:rPr lang="en-AU" u="sng" dirty="0" smtClean="0">
                <a:hlinkClick r:id="rId2"/>
              </a:rPr>
              <a:t>/</a:t>
            </a:r>
            <a:r>
              <a:rPr lang="en-AU" dirty="0" smtClean="0"/>
              <a:t> (link updated in July 2016)</a:t>
            </a:r>
          </a:p>
          <a:p>
            <a:pPr lvl="1"/>
            <a:r>
              <a:rPr lang="en-AU" dirty="0" smtClean="0"/>
              <a:t>Central </a:t>
            </a:r>
            <a:r>
              <a:rPr lang="en-AU" dirty="0"/>
              <a:t>Desktop </a:t>
            </a:r>
            <a:r>
              <a:rPr lang="en-AU" dirty="0" smtClean="0"/>
              <a:t>also contains links to various documents (update: Sept 16)  that explain processes for interactions between SC6 &amp; IEEE 802:</a:t>
            </a:r>
          </a:p>
          <a:p>
            <a:pPr lvl="2"/>
            <a:r>
              <a:rPr lang="en-AU" dirty="0"/>
              <a:t>How does a WG send a liaison to SC6?</a:t>
            </a:r>
          </a:p>
          <a:p>
            <a:pPr lvl="2"/>
            <a:r>
              <a:rPr lang="en-AU" dirty="0" smtClean="0"/>
              <a:t>How </a:t>
            </a:r>
            <a:r>
              <a:rPr lang="en-AU" dirty="0"/>
              <a:t>does a WG send a </a:t>
            </a:r>
            <a:r>
              <a:rPr lang="en-AU" dirty="0" smtClean="0"/>
              <a:t>document to </a:t>
            </a:r>
            <a:r>
              <a:rPr lang="en-AU" dirty="0"/>
              <a:t>SC6 for information or review?</a:t>
            </a:r>
          </a:p>
          <a:p>
            <a:pPr lvl="2"/>
            <a:r>
              <a:rPr lang="en-AU" dirty="0" smtClean="0"/>
              <a:t>How </a:t>
            </a:r>
            <a:r>
              <a:rPr lang="en-AU" dirty="0"/>
              <a:t>does a WG submit a standard for ratification under the PSDO process?</a:t>
            </a:r>
          </a:p>
          <a:p>
            <a:pPr lvl="2"/>
            <a:r>
              <a:rPr lang="en-AU" dirty="0" smtClean="0"/>
              <a:t>How </a:t>
            </a:r>
            <a:r>
              <a:rPr lang="en-AU" dirty="0"/>
              <a:t>does a WG submit response to </a:t>
            </a:r>
            <a:r>
              <a:rPr lang="en-AU" dirty="0" smtClean="0"/>
              <a:t>comments received?</a:t>
            </a:r>
          </a:p>
          <a:p>
            <a:pPr lvl="2"/>
            <a:r>
              <a:rPr lang="en-AU" dirty="0"/>
              <a:t>Feb 2017: John D'Ambrosia is developing some standard motion </a:t>
            </a:r>
            <a:r>
              <a:rPr lang="en-AU" dirty="0" smtClean="0"/>
              <a:t>templates</a:t>
            </a:r>
          </a:p>
          <a:p>
            <a:pPr lvl="2"/>
            <a:endParaRPr lang="en-AU" u="sng" dirty="0" smtClean="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14</a:t>
            </a:fld>
            <a:endParaRPr lang="en-US"/>
          </a:p>
        </p:txBody>
      </p:sp>
    </p:spTree>
    <p:extLst>
      <p:ext uri="{BB962C8B-B14F-4D97-AF65-F5344CB8AC3E}">
        <p14:creationId xmlns:p14="http://schemas.microsoft.com/office/powerpoint/2010/main" val="296495851"/>
      </p:ext>
    </p:extLst>
  </p:cSld>
  <p:clrMapOvr>
    <a:masterClrMapping/>
  </p:clrMapOvr>
  <p:timing>
    <p:tnLst>
      <p:par>
        <p:cTn id="1" dur="indefinite" restart="never" nodeType="tmRoot"/>
      </p:par>
    </p:tnLst>
  </p:timing>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a:t>IEEE </a:t>
            </a:r>
            <a:r>
              <a:rPr lang="en-AU" dirty="0" smtClean="0"/>
              <a:t>802.1AS-2011 </a:t>
            </a:r>
            <a:r>
              <a:rPr lang="en-AU" dirty="0"/>
              <a:t>has been ratified as ISO/IEC </a:t>
            </a:r>
            <a:r>
              <a:rPr lang="en-AU" dirty="0" smtClean="0"/>
              <a:t>8802-1AS:2014</a:t>
            </a:r>
            <a:endParaRPr lang="en-AU" dirty="0">
              <a:solidFill>
                <a:schemeClr val="accent6"/>
              </a:solidFill>
            </a:endParaRPr>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140</a:t>
            </a:fld>
            <a:endParaRPr lang="en-US"/>
          </a:p>
        </p:txBody>
      </p:sp>
      <p:sp>
        <p:nvSpPr>
          <p:cNvPr id="10" name="Content Placeholder 9"/>
          <p:cNvSpPr>
            <a:spLocks noGrp="1"/>
          </p:cNvSpPr>
          <p:nvPr>
            <p:ph idx="1"/>
          </p:nvPr>
        </p:nvSpPr>
        <p:spPr>
          <a:xfrm>
            <a:off x="685800" y="1828800"/>
            <a:ext cx="7772400" cy="4114800"/>
          </a:xfrm>
        </p:spPr>
        <p:txBody>
          <a:bodyPr/>
          <a:lstStyle/>
          <a:p>
            <a:r>
              <a:rPr lang="en-US" dirty="0" smtClean="0"/>
              <a:t>60-day</a:t>
            </a:r>
            <a:r>
              <a:rPr lang="en-AU" dirty="0" smtClean="0"/>
              <a:t> pre-ballot: </a:t>
            </a:r>
            <a:r>
              <a:rPr lang="en-AU" dirty="0">
                <a:solidFill>
                  <a:srgbClr val="00B050"/>
                </a:solidFill>
              </a:rPr>
              <a:t>passed &amp; comment</a:t>
            </a:r>
            <a:r>
              <a:rPr lang="en-AU" dirty="0"/>
              <a:t> </a:t>
            </a:r>
            <a:r>
              <a:rPr lang="en-AU" dirty="0">
                <a:solidFill>
                  <a:srgbClr val="00B050"/>
                </a:solidFill>
              </a:rPr>
              <a:t>resolutions liaised</a:t>
            </a:r>
            <a:endParaRPr lang="en-AU" dirty="0" smtClean="0"/>
          </a:p>
          <a:p>
            <a:pPr lvl="1"/>
            <a:r>
              <a:rPr lang="en-AU" dirty="0" smtClean="0"/>
              <a:t>Submission </a:t>
            </a:r>
            <a:r>
              <a:rPr lang="en-AU" dirty="0"/>
              <a:t>of IEEE </a:t>
            </a:r>
            <a:r>
              <a:rPr lang="en-AU" dirty="0" smtClean="0"/>
              <a:t>802.1AS-2011 </a:t>
            </a:r>
            <a:r>
              <a:rPr lang="en-AU" dirty="0"/>
              <a:t>in </a:t>
            </a:r>
            <a:r>
              <a:rPr lang="en-AU" dirty="0" smtClean="0"/>
              <a:t>N15590 in March 2013</a:t>
            </a:r>
          </a:p>
          <a:p>
            <a:pPr lvl="1"/>
            <a:r>
              <a:rPr lang="en-AU" dirty="0"/>
              <a:t>Pre-ballot passed in May 2013</a:t>
            </a:r>
          </a:p>
          <a:p>
            <a:pPr lvl="2"/>
            <a:r>
              <a:rPr lang="en-AU" dirty="0"/>
              <a:t>Voting results in </a:t>
            </a:r>
            <a:r>
              <a:rPr lang="en-AU" dirty="0" smtClean="0"/>
              <a:t>N15628</a:t>
            </a:r>
            <a:endParaRPr lang="en-AU" dirty="0"/>
          </a:p>
          <a:p>
            <a:pPr lvl="2"/>
            <a:r>
              <a:rPr lang="en-AU" dirty="0"/>
              <a:t>Comments from China replied to in N15659 </a:t>
            </a:r>
            <a:endParaRPr lang="en-AU" dirty="0" smtClean="0"/>
          </a:p>
          <a:p>
            <a:r>
              <a:rPr lang="en-AU" dirty="0" smtClean="0"/>
              <a:t>FDIS ballot: </a:t>
            </a:r>
            <a:r>
              <a:rPr lang="en-AU" dirty="0" smtClean="0">
                <a:solidFill>
                  <a:srgbClr val="00B050"/>
                </a:solidFill>
              </a:rPr>
              <a:t>passed </a:t>
            </a:r>
            <a:r>
              <a:rPr lang="en-AU" dirty="0">
                <a:solidFill>
                  <a:srgbClr val="00B050"/>
                </a:solidFill>
              </a:rPr>
              <a:t>&amp; comment</a:t>
            </a:r>
            <a:r>
              <a:rPr lang="en-AU" dirty="0"/>
              <a:t> </a:t>
            </a:r>
            <a:r>
              <a:rPr lang="en-AU" dirty="0">
                <a:solidFill>
                  <a:srgbClr val="00B050"/>
                </a:solidFill>
              </a:rPr>
              <a:t>resolutions </a:t>
            </a:r>
            <a:r>
              <a:rPr lang="en-AU" dirty="0" smtClean="0">
                <a:solidFill>
                  <a:srgbClr val="00B050"/>
                </a:solidFill>
              </a:rPr>
              <a:t>liaised</a:t>
            </a:r>
            <a:endParaRPr lang="en-AU" dirty="0">
              <a:solidFill>
                <a:srgbClr val="00B050"/>
              </a:solidFill>
            </a:endParaRPr>
          </a:p>
          <a:p>
            <a:pPr lvl="1"/>
            <a:r>
              <a:rPr lang="en-AU" dirty="0"/>
              <a:t>FDIS passed </a:t>
            </a:r>
            <a:r>
              <a:rPr lang="en-AU" dirty="0" smtClean="0"/>
              <a:t>18/1/16 </a:t>
            </a:r>
            <a:r>
              <a:rPr lang="en-AU" dirty="0"/>
              <a:t>on 18 </a:t>
            </a:r>
            <a:r>
              <a:rPr lang="en-AU" dirty="0" smtClean="0"/>
              <a:t>Dec </a:t>
            </a:r>
            <a:r>
              <a:rPr lang="en-AU" dirty="0"/>
              <a:t>2013</a:t>
            </a:r>
          </a:p>
          <a:p>
            <a:pPr lvl="2"/>
            <a:r>
              <a:rPr lang="en-AU" dirty="0"/>
              <a:t>Voting results in </a:t>
            </a:r>
            <a:r>
              <a:rPr lang="en-AU" dirty="0" smtClean="0"/>
              <a:t>N15831</a:t>
            </a:r>
            <a:endParaRPr lang="en-AU" dirty="0"/>
          </a:p>
          <a:p>
            <a:pPr lvl="2"/>
            <a:r>
              <a:rPr lang="en-AU" dirty="0"/>
              <a:t>China NB </a:t>
            </a:r>
            <a:r>
              <a:rPr lang="en-AU" dirty="0" smtClean="0"/>
              <a:t>voted </a:t>
            </a:r>
            <a:r>
              <a:rPr lang="en-AU" dirty="0"/>
              <a:t>“no” and </a:t>
            </a:r>
            <a:r>
              <a:rPr lang="en-AU" dirty="0" smtClean="0"/>
              <a:t>China NB &amp; Switzerland NB commented</a:t>
            </a:r>
            <a:endParaRPr lang="en-AU" dirty="0"/>
          </a:p>
          <a:p>
            <a:pPr lvl="1"/>
            <a:r>
              <a:rPr lang="en-AU" dirty="0">
                <a:hlinkClick r:id="rId2"/>
              </a:rPr>
              <a:t>FDIS comment responses </a:t>
            </a:r>
            <a:r>
              <a:rPr lang="en-AU" dirty="0"/>
              <a:t>were approved by 802.1 </a:t>
            </a:r>
            <a:r>
              <a:rPr lang="en-AU" dirty="0" smtClean="0"/>
              <a:t>WG </a:t>
            </a:r>
            <a:r>
              <a:rPr lang="en-AU" dirty="0"/>
              <a:t>in March 2014</a:t>
            </a:r>
            <a:r>
              <a:rPr lang="en-AU" dirty="0" smtClean="0"/>
              <a:t>, </a:t>
            </a:r>
            <a:r>
              <a:rPr lang="en-AU" dirty="0"/>
              <a:t>and liaised to SC6 in May </a:t>
            </a:r>
            <a:r>
              <a:rPr lang="en-AU" dirty="0" smtClean="0"/>
              <a:t>2014 as N15948</a:t>
            </a:r>
            <a:endParaRPr lang="en-AU" dirty="0"/>
          </a:p>
          <a:p>
            <a:pPr lvl="1"/>
            <a:r>
              <a:rPr lang="en-AU" dirty="0" smtClean="0"/>
              <a:t>Standard was published </a:t>
            </a:r>
            <a:r>
              <a:rPr lang="en-AU" dirty="0"/>
              <a:t>as </a:t>
            </a:r>
            <a:r>
              <a:rPr lang="en-AU" dirty="0" smtClean="0"/>
              <a:t>ISO/IEC/IEEE </a:t>
            </a:r>
            <a:r>
              <a:rPr lang="en-AU" dirty="0"/>
              <a:t>8802-1AS:2014 on 15 </a:t>
            </a:r>
            <a:r>
              <a:rPr lang="en-AU" dirty="0" smtClean="0"/>
              <a:t>March 2014</a:t>
            </a:r>
            <a:endParaRPr lang="en-AU" dirty="0">
              <a:solidFill>
                <a:srgbClr val="FF0000"/>
              </a:solidFill>
            </a:endParaRPr>
          </a:p>
          <a:p>
            <a:endParaRPr lang="en-AU" dirty="0">
              <a:solidFill>
                <a:schemeClr val="accent6"/>
              </a:solidFill>
            </a:endParaRPr>
          </a:p>
        </p:txBody>
      </p:sp>
    </p:spTree>
    <p:extLst>
      <p:ext uri="{BB962C8B-B14F-4D97-AF65-F5344CB8AC3E}">
        <p14:creationId xmlns:p14="http://schemas.microsoft.com/office/powerpoint/2010/main" val="701764219"/>
      </p:ext>
    </p:extLst>
  </p:cSld>
  <p:clrMapOvr>
    <a:masterClrMapping/>
  </p:clrMapOvr>
  <p:timing>
    <p:tnLst>
      <p:par>
        <p:cTn id="1" dur="indefinite" restart="never" nodeType="tmRoot"/>
      </p:par>
    </p:tnLst>
  </p:timing>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a:t>IEEE </a:t>
            </a:r>
            <a:r>
              <a:rPr lang="en-AU" dirty="0" smtClean="0"/>
              <a:t>802.1BA-2011</a:t>
            </a:r>
            <a:r>
              <a:rPr lang="en-GB" dirty="0" smtClean="0"/>
              <a:t> </a:t>
            </a:r>
            <a:r>
              <a:rPr lang="en-AU" dirty="0" smtClean="0"/>
              <a:t>FDIS </a:t>
            </a:r>
            <a:r>
              <a:rPr lang="en-AU" dirty="0" smtClean="0">
                <a:solidFill>
                  <a:schemeClr val="accent6"/>
                </a:solidFill>
              </a:rPr>
              <a:t>passed on </a:t>
            </a:r>
            <a:r>
              <a:rPr lang="en-AU" dirty="0">
                <a:solidFill>
                  <a:schemeClr val="accent6"/>
                </a:solidFill>
              </a:rPr>
              <a:t>17 Aug </a:t>
            </a:r>
            <a:r>
              <a:rPr lang="en-AU" dirty="0" smtClean="0">
                <a:solidFill>
                  <a:schemeClr val="accent6"/>
                </a:solidFill>
              </a:rPr>
              <a:t>2016 and no comments were received</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141</a:t>
            </a:fld>
            <a:endParaRPr lang="en-US"/>
          </a:p>
        </p:txBody>
      </p:sp>
      <p:sp>
        <p:nvSpPr>
          <p:cNvPr id="10" name="Content Placeholder 9"/>
          <p:cNvSpPr>
            <a:spLocks noGrp="1"/>
          </p:cNvSpPr>
          <p:nvPr>
            <p:ph idx="1"/>
          </p:nvPr>
        </p:nvSpPr>
        <p:spPr/>
        <p:txBody>
          <a:bodyPr/>
          <a:lstStyle/>
          <a:p>
            <a:r>
              <a:rPr lang="en-AU" dirty="0"/>
              <a:t>Drafts </a:t>
            </a:r>
            <a:r>
              <a:rPr lang="en-GB" dirty="0"/>
              <a:t>sent to SC6</a:t>
            </a:r>
            <a:r>
              <a:rPr lang="en-AU" dirty="0"/>
              <a:t>: </a:t>
            </a:r>
            <a:r>
              <a:rPr lang="en-AU" dirty="0" smtClean="0">
                <a:solidFill>
                  <a:srgbClr val="00B050"/>
                </a:solidFill>
              </a:rPr>
              <a:t>sent</a:t>
            </a:r>
          </a:p>
          <a:p>
            <a:pPr lvl="1"/>
            <a:r>
              <a:rPr lang="en-AU" dirty="0"/>
              <a:t>IEEE </a:t>
            </a:r>
            <a:r>
              <a:rPr lang="en-AU" dirty="0" smtClean="0"/>
              <a:t>802.1BA-2011 was </a:t>
            </a:r>
            <a:r>
              <a:rPr lang="en-AU" dirty="0"/>
              <a:t>liaised (N16149) to SC6 on 7 April 2015</a:t>
            </a:r>
            <a:endParaRPr lang="en-AU" dirty="0">
              <a:solidFill>
                <a:srgbClr val="00B050"/>
              </a:solidFill>
            </a:endParaRPr>
          </a:p>
          <a:p>
            <a:r>
              <a:rPr lang="en-US" dirty="0" smtClean="0"/>
              <a:t>60-day</a:t>
            </a:r>
            <a:r>
              <a:rPr lang="en-AU" dirty="0" smtClean="0"/>
              <a:t> </a:t>
            </a:r>
            <a:r>
              <a:rPr lang="en-AU" dirty="0"/>
              <a:t>pre-ballot</a:t>
            </a:r>
            <a:r>
              <a:rPr lang="en-AU" dirty="0" smtClean="0"/>
              <a:t>: </a:t>
            </a:r>
            <a:r>
              <a:rPr lang="en-AU" dirty="0">
                <a:solidFill>
                  <a:srgbClr val="00B050"/>
                </a:solidFill>
              </a:rPr>
              <a:t>passed &amp; comment responses liaised</a:t>
            </a:r>
            <a:endParaRPr lang="en-AU" dirty="0" smtClean="0">
              <a:solidFill>
                <a:srgbClr val="00B050"/>
              </a:solidFill>
            </a:endParaRPr>
          </a:p>
          <a:p>
            <a:pPr lvl="1"/>
            <a:r>
              <a:rPr lang="en-AU" dirty="0" smtClean="0"/>
              <a:t>The </a:t>
            </a:r>
            <a:r>
              <a:rPr lang="en-AU" dirty="0"/>
              <a:t>60 ballot passed on 23 Sept 2015</a:t>
            </a:r>
          </a:p>
          <a:p>
            <a:pPr lvl="2"/>
            <a:r>
              <a:rPr lang="en-AU" dirty="0"/>
              <a:t>Support need for ISO standard? Passed 10/0/9</a:t>
            </a:r>
          </a:p>
          <a:p>
            <a:pPr lvl="2"/>
            <a:r>
              <a:rPr lang="en-AU" dirty="0"/>
              <a:t>Support this submission being sent to FDIS? </a:t>
            </a:r>
            <a:r>
              <a:rPr lang="en-AU" dirty="0" smtClean="0"/>
              <a:t>Passed 8/0/11 </a:t>
            </a:r>
            <a:endParaRPr lang="en-AU" dirty="0"/>
          </a:p>
          <a:p>
            <a:pPr lvl="2"/>
            <a:r>
              <a:rPr lang="en-AU" dirty="0"/>
              <a:t>Only </a:t>
            </a:r>
            <a:r>
              <a:rPr lang="en-AU" dirty="0" smtClean="0"/>
              <a:t>two substantive comments </a:t>
            </a:r>
            <a:r>
              <a:rPr lang="en-AU" dirty="0"/>
              <a:t>that </a:t>
            </a:r>
            <a:r>
              <a:rPr lang="en-AU" dirty="0" smtClean="0"/>
              <a:t>needed </a:t>
            </a:r>
            <a:r>
              <a:rPr lang="en-AU" dirty="0"/>
              <a:t>a </a:t>
            </a:r>
            <a:r>
              <a:rPr lang="en-AU" dirty="0" smtClean="0"/>
              <a:t>response</a:t>
            </a:r>
          </a:p>
          <a:p>
            <a:pPr lvl="1"/>
            <a:r>
              <a:rPr lang="en-AU" dirty="0"/>
              <a:t>A response was s</a:t>
            </a:r>
            <a:r>
              <a:rPr lang="en-AU" dirty="0" smtClean="0"/>
              <a:t>ent </a:t>
            </a:r>
            <a:r>
              <a:rPr lang="en-AU" dirty="0"/>
              <a:t>in Jan </a:t>
            </a:r>
            <a:r>
              <a:rPr lang="en-AU" dirty="0" smtClean="0"/>
              <a:t>2016</a:t>
            </a:r>
            <a:endParaRPr lang="en-AU" dirty="0"/>
          </a:p>
          <a:p>
            <a:r>
              <a:rPr lang="en-AU" dirty="0"/>
              <a:t>FDIS ballot: </a:t>
            </a:r>
            <a:r>
              <a:rPr lang="en-AU" dirty="0">
                <a:solidFill>
                  <a:srgbClr val="00B050"/>
                </a:solidFill>
              </a:rPr>
              <a:t>passed</a:t>
            </a:r>
          </a:p>
          <a:p>
            <a:pPr lvl="1"/>
            <a:r>
              <a:rPr lang="en-AU" dirty="0">
                <a:solidFill>
                  <a:srgbClr val="000000"/>
                </a:solidFill>
              </a:rPr>
              <a:t>Ballot passed on 17 Aug 2016 (see </a:t>
            </a:r>
            <a:r>
              <a:rPr lang="en-AU" dirty="0" smtClean="0">
                <a:solidFill>
                  <a:srgbClr val="000000"/>
                </a:solidFill>
              </a:rPr>
              <a:t>N16461)</a:t>
            </a:r>
            <a:endParaRPr lang="en-AU" dirty="0">
              <a:solidFill>
                <a:srgbClr val="000000"/>
              </a:solidFill>
            </a:endParaRPr>
          </a:p>
          <a:p>
            <a:pPr lvl="2"/>
            <a:r>
              <a:rPr lang="en-AU" dirty="0">
                <a:solidFill>
                  <a:srgbClr val="000000"/>
                </a:solidFill>
              </a:rPr>
              <a:t>Passed 14/0/18, with no </a:t>
            </a:r>
            <a:r>
              <a:rPr lang="en-AU" dirty="0" smtClean="0">
                <a:solidFill>
                  <a:srgbClr val="000000"/>
                </a:solidFill>
              </a:rPr>
              <a:t>comments</a:t>
            </a:r>
          </a:p>
          <a:p>
            <a:pPr lvl="1"/>
            <a:r>
              <a:rPr lang="en-AU" dirty="0">
                <a:solidFill>
                  <a:srgbClr val="000000"/>
                </a:solidFill>
              </a:rPr>
              <a:t>Staff will arrange publication</a:t>
            </a:r>
          </a:p>
          <a:p>
            <a:pPr lvl="2"/>
            <a:endParaRPr lang="en-AU" dirty="0">
              <a:solidFill>
                <a:srgbClr val="000000"/>
              </a:solidFill>
            </a:endParaRPr>
          </a:p>
        </p:txBody>
      </p:sp>
    </p:spTree>
    <p:extLst>
      <p:ext uri="{BB962C8B-B14F-4D97-AF65-F5344CB8AC3E}">
        <p14:creationId xmlns:p14="http://schemas.microsoft.com/office/powerpoint/2010/main" val="1867077440"/>
      </p:ext>
    </p:extLst>
  </p:cSld>
  <p:clrMapOvr>
    <a:masterClrMapping/>
  </p:clrMapOvr>
  <p:timing>
    <p:tnLst>
      <p:par>
        <p:cTn id="1" dur="indefinite" restart="never" nodeType="tmRoot"/>
      </p:par>
    </p:tnLst>
  </p:timing>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685800"/>
            <a:ext cx="8001000" cy="1066800"/>
          </a:xfrm>
        </p:spPr>
        <p:txBody>
          <a:bodyPr/>
          <a:lstStyle/>
          <a:p>
            <a:r>
              <a:rPr lang="en-AU" dirty="0"/>
              <a:t>IEEE </a:t>
            </a:r>
            <a:r>
              <a:rPr lang="en-AU" dirty="0" smtClean="0"/>
              <a:t>802.1BR-2012</a:t>
            </a:r>
            <a:r>
              <a:rPr lang="en-GB" dirty="0" smtClean="0"/>
              <a:t> </a:t>
            </a:r>
            <a:r>
              <a:rPr lang="en-AU" dirty="0" smtClean="0"/>
              <a:t>FDIS </a:t>
            </a:r>
            <a:r>
              <a:rPr lang="en-AU" dirty="0" smtClean="0">
                <a:solidFill>
                  <a:schemeClr val="accent6"/>
                </a:solidFill>
              </a:rPr>
              <a:t>passed on </a:t>
            </a:r>
            <a:r>
              <a:rPr lang="en-AU" dirty="0">
                <a:solidFill>
                  <a:schemeClr val="accent6"/>
                </a:solidFill>
              </a:rPr>
              <a:t>17 Aug 2016 and no comments were received</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142</a:t>
            </a:fld>
            <a:endParaRPr lang="en-US"/>
          </a:p>
        </p:txBody>
      </p:sp>
      <p:sp>
        <p:nvSpPr>
          <p:cNvPr id="10" name="Content Placeholder 9"/>
          <p:cNvSpPr>
            <a:spLocks noGrp="1"/>
          </p:cNvSpPr>
          <p:nvPr>
            <p:ph idx="1"/>
          </p:nvPr>
        </p:nvSpPr>
        <p:spPr/>
        <p:txBody>
          <a:bodyPr/>
          <a:lstStyle/>
          <a:p>
            <a:r>
              <a:rPr lang="en-AU" dirty="0"/>
              <a:t>Drafts </a:t>
            </a:r>
            <a:r>
              <a:rPr lang="en-GB" dirty="0"/>
              <a:t>sent to SC6</a:t>
            </a:r>
            <a:r>
              <a:rPr lang="en-AU" dirty="0"/>
              <a:t>: </a:t>
            </a:r>
            <a:r>
              <a:rPr lang="en-AU" dirty="0" smtClean="0">
                <a:solidFill>
                  <a:srgbClr val="00B050"/>
                </a:solidFill>
              </a:rPr>
              <a:t>sent</a:t>
            </a:r>
          </a:p>
          <a:p>
            <a:pPr marL="177800" lvl="1" indent="-177800"/>
            <a:r>
              <a:rPr lang="en-AU" dirty="0"/>
              <a:t>IEEE 802.1BR-2012 was liaised </a:t>
            </a:r>
            <a:r>
              <a:rPr lang="en-AU" dirty="0" smtClean="0"/>
              <a:t>to </a:t>
            </a:r>
            <a:r>
              <a:rPr lang="en-AU" dirty="0"/>
              <a:t>SC6 on 7 April </a:t>
            </a:r>
            <a:r>
              <a:rPr lang="en-AU" dirty="0" smtClean="0"/>
              <a:t>2015</a:t>
            </a:r>
            <a:endParaRPr lang="en-AU" dirty="0">
              <a:solidFill>
                <a:srgbClr val="00B050"/>
              </a:solidFill>
            </a:endParaRPr>
          </a:p>
          <a:p>
            <a:r>
              <a:rPr lang="en-US" dirty="0" smtClean="0"/>
              <a:t>60-day</a:t>
            </a:r>
            <a:r>
              <a:rPr lang="en-AU" dirty="0" smtClean="0"/>
              <a:t> pre-ballot: </a:t>
            </a:r>
            <a:r>
              <a:rPr lang="en-AU" dirty="0">
                <a:solidFill>
                  <a:srgbClr val="00B050"/>
                </a:solidFill>
              </a:rPr>
              <a:t>passed &amp; comment responses liaised</a:t>
            </a:r>
            <a:endParaRPr lang="en-AU" dirty="0" smtClean="0">
              <a:solidFill>
                <a:schemeClr val="accent6"/>
              </a:solidFill>
            </a:endParaRPr>
          </a:p>
          <a:p>
            <a:pPr lvl="1"/>
            <a:r>
              <a:rPr lang="en-AU" dirty="0" smtClean="0"/>
              <a:t>The 60 ballot passed on 23 Sept 2015</a:t>
            </a:r>
          </a:p>
          <a:p>
            <a:pPr lvl="2"/>
            <a:r>
              <a:rPr lang="en-AU" dirty="0" smtClean="0"/>
              <a:t>Support need for ISO standard? Passed 10/0/9</a:t>
            </a:r>
          </a:p>
          <a:p>
            <a:pPr lvl="2"/>
            <a:r>
              <a:rPr lang="en-AU" dirty="0" smtClean="0"/>
              <a:t>Support this submission being sent to FDIS? Passed 9/0/10 </a:t>
            </a:r>
          </a:p>
          <a:p>
            <a:pPr lvl="2"/>
            <a:r>
              <a:rPr lang="en-AU" dirty="0" smtClean="0"/>
              <a:t>Only one substantive comment that needed a response</a:t>
            </a:r>
          </a:p>
          <a:p>
            <a:pPr lvl="1"/>
            <a:r>
              <a:rPr lang="en-AU" dirty="0"/>
              <a:t>A response </a:t>
            </a:r>
            <a:r>
              <a:rPr lang="en-AU" dirty="0" smtClean="0"/>
              <a:t>was sent in Jan 16</a:t>
            </a:r>
          </a:p>
          <a:p>
            <a:r>
              <a:rPr lang="en-AU" dirty="0" smtClean="0"/>
              <a:t>FDIS ballot: </a:t>
            </a:r>
            <a:r>
              <a:rPr lang="en-AU" dirty="0" smtClean="0">
                <a:solidFill>
                  <a:srgbClr val="00B050"/>
                </a:solidFill>
              </a:rPr>
              <a:t>passed</a:t>
            </a:r>
          </a:p>
          <a:p>
            <a:pPr lvl="1"/>
            <a:r>
              <a:rPr lang="en-AU" dirty="0" smtClean="0">
                <a:solidFill>
                  <a:srgbClr val="000000"/>
                </a:solidFill>
              </a:rPr>
              <a:t>Ballot passed on 17 </a:t>
            </a:r>
            <a:r>
              <a:rPr lang="en-AU" dirty="0">
                <a:solidFill>
                  <a:srgbClr val="000000"/>
                </a:solidFill>
              </a:rPr>
              <a:t>Aug 2016 (see </a:t>
            </a:r>
            <a:r>
              <a:rPr lang="en-AU" dirty="0" smtClean="0">
                <a:solidFill>
                  <a:srgbClr val="000000"/>
                </a:solidFill>
              </a:rPr>
              <a:t>N16462)</a:t>
            </a:r>
          </a:p>
          <a:p>
            <a:pPr lvl="2"/>
            <a:r>
              <a:rPr lang="en-AU" dirty="0" smtClean="0">
                <a:solidFill>
                  <a:srgbClr val="000000"/>
                </a:solidFill>
              </a:rPr>
              <a:t>Passed 14/0/18, with no comments</a:t>
            </a:r>
          </a:p>
          <a:p>
            <a:pPr lvl="1"/>
            <a:r>
              <a:rPr lang="en-AU" dirty="0" smtClean="0">
                <a:solidFill>
                  <a:srgbClr val="000000"/>
                </a:solidFill>
              </a:rPr>
              <a:t>Staff will arrange publication</a:t>
            </a:r>
            <a:endParaRPr lang="en-AU" dirty="0">
              <a:solidFill>
                <a:srgbClr val="000000"/>
              </a:solidFill>
            </a:endParaRPr>
          </a:p>
          <a:p>
            <a:endParaRPr lang="en-AU" dirty="0" smtClean="0">
              <a:solidFill>
                <a:schemeClr val="accent2"/>
              </a:solidFill>
            </a:endParaRPr>
          </a:p>
        </p:txBody>
      </p:sp>
    </p:spTree>
    <p:extLst>
      <p:ext uri="{BB962C8B-B14F-4D97-AF65-F5344CB8AC3E}">
        <p14:creationId xmlns:p14="http://schemas.microsoft.com/office/powerpoint/2010/main" val="1445249666"/>
      </p:ext>
    </p:extLst>
  </p:cSld>
  <p:clrMapOvr>
    <a:masterClrMapping/>
  </p:clrMapOvr>
  <p:timing>
    <p:tnLst>
      <p:par>
        <p:cTn id="1" dur="indefinite" restart="never" nodeType="tmRoot"/>
      </p:par>
    </p:tnLst>
  </p:timing>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a:t>IEEE </a:t>
            </a:r>
            <a:r>
              <a:rPr lang="en-AU" dirty="0" smtClean="0"/>
              <a:t>802.3-2012 </a:t>
            </a:r>
            <a:r>
              <a:rPr lang="en-AU" dirty="0"/>
              <a:t>has been ratified as </a:t>
            </a:r>
            <a:r>
              <a:rPr lang="en-AU" dirty="0" smtClean="0"/>
              <a:t>ISO/IEC/IEEE 8802-3:2014</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143</a:t>
            </a:fld>
            <a:endParaRPr lang="en-US"/>
          </a:p>
        </p:txBody>
      </p:sp>
      <p:sp>
        <p:nvSpPr>
          <p:cNvPr id="10" name="Content Placeholder 9"/>
          <p:cNvSpPr>
            <a:spLocks noGrp="1"/>
          </p:cNvSpPr>
          <p:nvPr>
            <p:ph idx="1"/>
          </p:nvPr>
        </p:nvSpPr>
        <p:spPr/>
        <p:txBody>
          <a:bodyPr/>
          <a:lstStyle/>
          <a:p>
            <a:r>
              <a:rPr lang="en-US" dirty="0" smtClean="0"/>
              <a:t>60-day</a:t>
            </a:r>
            <a:r>
              <a:rPr lang="en-AU" dirty="0" smtClean="0"/>
              <a:t> pre-ballot: </a:t>
            </a:r>
            <a:r>
              <a:rPr lang="en-AU" dirty="0">
                <a:solidFill>
                  <a:srgbClr val="00B050"/>
                </a:solidFill>
              </a:rPr>
              <a:t>passed &amp; comment</a:t>
            </a:r>
            <a:r>
              <a:rPr lang="en-AU" dirty="0"/>
              <a:t> </a:t>
            </a:r>
            <a:r>
              <a:rPr lang="en-AU" dirty="0">
                <a:solidFill>
                  <a:srgbClr val="00B050"/>
                </a:solidFill>
              </a:rPr>
              <a:t>resolutions liaised</a:t>
            </a:r>
            <a:endParaRPr lang="en-AU" dirty="0" smtClean="0"/>
          </a:p>
          <a:p>
            <a:pPr lvl="1"/>
            <a:r>
              <a:rPr lang="en-AU" dirty="0" smtClean="0"/>
              <a:t>Pre-ballot </a:t>
            </a:r>
            <a:r>
              <a:rPr lang="en-AU" dirty="0"/>
              <a:t>on N15595 passed in </a:t>
            </a:r>
            <a:r>
              <a:rPr lang="en-AU" dirty="0" smtClean="0"/>
              <a:t>May 2013</a:t>
            </a:r>
            <a:endParaRPr lang="en-AU" dirty="0"/>
          </a:p>
          <a:p>
            <a:pPr lvl="2"/>
            <a:r>
              <a:rPr lang="en-AU" dirty="0" smtClean="0"/>
              <a:t>Voting results in N15632</a:t>
            </a:r>
          </a:p>
          <a:p>
            <a:pPr lvl="2"/>
            <a:r>
              <a:rPr lang="en-AU" dirty="0" smtClean="0"/>
              <a:t>Comments from China were responded to by the </a:t>
            </a:r>
            <a:r>
              <a:rPr lang="en-US" dirty="0" smtClean="0"/>
              <a:t>802.3 Maintenance TF in Geneva in N15724</a:t>
            </a:r>
          </a:p>
          <a:p>
            <a:r>
              <a:rPr lang="en-AU" dirty="0" smtClean="0"/>
              <a:t>FDIS ballot: </a:t>
            </a:r>
            <a:r>
              <a:rPr lang="en-AU" dirty="0">
                <a:solidFill>
                  <a:srgbClr val="00B050"/>
                </a:solidFill>
              </a:rPr>
              <a:t>passed &amp; </a:t>
            </a:r>
            <a:r>
              <a:rPr lang="en-AU" dirty="0" smtClean="0">
                <a:solidFill>
                  <a:srgbClr val="00B050"/>
                </a:solidFill>
              </a:rPr>
              <a:t>no comment resolutions required</a:t>
            </a:r>
            <a:endParaRPr lang="en-AU" dirty="0">
              <a:solidFill>
                <a:srgbClr val="00B050"/>
              </a:solidFill>
            </a:endParaRPr>
          </a:p>
          <a:p>
            <a:pPr lvl="1"/>
            <a:r>
              <a:rPr lang="en-AU" dirty="0"/>
              <a:t>FDIS passed </a:t>
            </a:r>
            <a:r>
              <a:rPr lang="en-AU" dirty="0" smtClean="0"/>
              <a:t>16/0/20 </a:t>
            </a:r>
            <a:r>
              <a:rPr lang="en-AU" dirty="0"/>
              <a:t>on </a:t>
            </a:r>
            <a:r>
              <a:rPr lang="en-AU" dirty="0" smtClean="0"/>
              <a:t>16 Feb 2014</a:t>
            </a:r>
            <a:endParaRPr lang="en-AU" dirty="0"/>
          </a:p>
          <a:p>
            <a:pPr lvl="2"/>
            <a:r>
              <a:rPr lang="en-AU" dirty="0"/>
              <a:t>Voting results in </a:t>
            </a:r>
            <a:r>
              <a:rPr lang="en-AU" dirty="0" smtClean="0"/>
              <a:t>N15893</a:t>
            </a:r>
            <a:endParaRPr lang="en-AU" dirty="0"/>
          </a:p>
          <a:p>
            <a:pPr lvl="1"/>
            <a:r>
              <a:rPr lang="en-AU" dirty="0" smtClean="0"/>
              <a:t>No FDIS </a:t>
            </a:r>
            <a:r>
              <a:rPr lang="en-AU" dirty="0"/>
              <a:t>comments </a:t>
            </a:r>
            <a:r>
              <a:rPr lang="en-AU" dirty="0" smtClean="0"/>
              <a:t>need to be resolved </a:t>
            </a:r>
            <a:r>
              <a:rPr lang="en-AU" dirty="0" smtClean="0">
                <a:sym typeface="Wingdings" panose="05000000000000000000" pitchFamily="2" charset="2"/>
              </a:rPr>
              <a:t></a:t>
            </a:r>
            <a:endParaRPr lang="en-AU" dirty="0"/>
          </a:p>
          <a:p>
            <a:pPr lvl="1"/>
            <a:r>
              <a:rPr lang="en-AU" dirty="0"/>
              <a:t>Standard </a:t>
            </a:r>
            <a:r>
              <a:rPr lang="en-AU" dirty="0" smtClean="0"/>
              <a:t>was published </a:t>
            </a:r>
            <a:r>
              <a:rPr lang="en-AU" dirty="0"/>
              <a:t>as </a:t>
            </a:r>
            <a:r>
              <a:rPr lang="en-AU" dirty="0" smtClean="0"/>
              <a:t>ISO/IEC/IEEE 8802-3:2014</a:t>
            </a:r>
            <a:endParaRPr lang="en-AU" dirty="0" smtClean="0">
              <a:solidFill>
                <a:srgbClr val="FF0000"/>
              </a:solidFill>
            </a:endParaRPr>
          </a:p>
        </p:txBody>
      </p:sp>
    </p:spTree>
    <p:extLst>
      <p:ext uri="{BB962C8B-B14F-4D97-AF65-F5344CB8AC3E}">
        <p14:creationId xmlns:p14="http://schemas.microsoft.com/office/powerpoint/2010/main" val="936975170"/>
      </p:ext>
    </p:extLst>
  </p:cSld>
  <p:clrMapOvr>
    <a:masterClrMapping/>
  </p:clrMapOvr>
  <p:timing>
    <p:tnLst>
      <p:par>
        <p:cTn id="1" dur="indefinite" restart="never" nodeType="tmRoot"/>
      </p:par>
    </p:tnLst>
  </p:timing>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685800"/>
            <a:ext cx="8305800" cy="1066800"/>
          </a:xfrm>
        </p:spPr>
        <p:txBody>
          <a:bodyPr/>
          <a:lstStyle/>
          <a:p>
            <a:r>
              <a:rPr lang="en-AU" dirty="0"/>
              <a:t>IEEE </a:t>
            </a:r>
            <a:r>
              <a:rPr lang="en-AU" dirty="0" smtClean="0"/>
              <a:t>802.11ae-2012 </a:t>
            </a:r>
            <a:r>
              <a:rPr lang="en-AU" dirty="0"/>
              <a:t>has been ratified as ISO/IEC 8802-11:2012/</a:t>
            </a:r>
            <a:r>
              <a:rPr lang="en-AU" dirty="0" err="1"/>
              <a:t>Amd</a:t>
            </a:r>
            <a:r>
              <a:rPr lang="en-AU" dirty="0"/>
              <a:t> </a:t>
            </a:r>
            <a:r>
              <a:rPr lang="en-AU" dirty="0" smtClean="0"/>
              <a:t>1:2014</a:t>
            </a:r>
            <a:endParaRPr lang="en-AU" dirty="0">
              <a:solidFill>
                <a:schemeClr val="accent6"/>
              </a:solidFill>
            </a:endParaRPr>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144</a:t>
            </a:fld>
            <a:endParaRPr lang="en-US"/>
          </a:p>
        </p:txBody>
      </p:sp>
      <p:sp>
        <p:nvSpPr>
          <p:cNvPr id="10" name="Content Placeholder 9"/>
          <p:cNvSpPr>
            <a:spLocks noGrp="1"/>
          </p:cNvSpPr>
          <p:nvPr>
            <p:ph idx="1"/>
          </p:nvPr>
        </p:nvSpPr>
        <p:spPr/>
        <p:txBody>
          <a:bodyPr/>
          <a:lstStyle/>
          <a:p>
            <a:r>
              <a:rPr lang="en-US" dirty="0" smtClean="0"/>
              <a:t>60-day</a:t>
            </a:r>
            <a:r>
              <a:rPr lang="en-AU" dirty="0" smtClean="0"/>
              <a:t> pre-ballot: </a:t>
            </a:r>
            <a:r>
              <a:rPr lang="en-AU" dirty="0">
                <a:solidFill>
                  <a:srgbClr val="00B050"/>
                </a:solidFill>
              </a:rPr>
              <a:t>passed &amp; comment</a:t>
            </a:r>
            <a:r>
              <a:rPr lang="en-AU" dirty="0"/>
              <a:t> </a:t>
            </a:r>
            <a:r>
              <a:rPr lang="en-AU" dirty="0">
                <a:solidFill>
                  <a:srgbClr val="00B050"/>
                </a:solidFill>
              </a:rPr>
              <a:t>resolutions liaised</a:t>
            </a:r>
            <a:endParaRPr lang="en-AU" dirty="0" smtClean="0">
              <a:solidFill>
                <a:srgbClr val="00B050"/>
              </a:solidFill>
            </a:endParaRPr>
          </a:p>
          <a:p>
            <a:pPr lvl="1"/>
            <a:r>
              <a:rPr lang="en-AU" dirty="0" smtClean="0"/>
              <a:t>Pre-ballot </a:t>
            </a:r>
            <a:r>
              <a:rPr lang="en-AU" dirty="0"/>
              <a:t>on </a:t>
            </a:r>
            <a:r>
              <a:rPr lang="en-AU" dirty="0" smtClean="0"/>
              <a:t>N15552 passed </a:t>
            </a:r>
            <a:r>
              <a:rPr lang="en-AU" dirty="0"/>
              <a:t>in </a:t>
            </a:r>
            <a:r>
              <a:rPr lang="en-AU" dirty="0" smtClean="0"/>
              <a:t>Feb 2013</a:t>
            </a:r>
            <a:endParaRPr lang="en-AU" dirty="0"/>
          </a:p>
          <a:p>
            <a:pPr lvl="2"/>
            <a:r>
              <a:rPr lang="en-AU" dirty="0" smtClean="0"/>
              <a:t>Voting results in N15599</a:t>
            </a:r>
          </a:p>
          <a:p>
            <a:pPr lvl="2"/>
            <a:r>
              <a:rPr lang="en-AU" dirty="0"/>
              <a:t>Comments from China replied </a:t>
            </a:r>
            <a:r>
              <a:rPr lang="en-AU" dirty="0" smtClean="0"/>
              <a:t>to by IEEE 802 </a:t>
            </a:r>
            <a:r>
              <a:rPr lang="en-AU" dirty="0"/>
              <a:t>in </a:t>
            </a:r>
            <a:r>
              <a:rPr lang="en-AU" dirty="0" smtClean="0"/>
              <a:t>N15647</a:t>
            </a:r>
          </a:p>
          <a:p>
            <a:pPr lvl="2"/>
            <a:r>
              <a:rPr lang="en-AU" dirty="0" smtClean="0"/>
              <a:t>Comments </a:t>
            </a:r>
            <a:r>
              <a:rPr lang="en-AU" dirty="0"/>
              <a:t>from Japan in </a:t>
            </a:r>
            <a:r>
              <a:rPr lang="en-AU" dirty="0" smtClean="0"/>
              <a:t>N15664 were resolved in discussions with commenter</a:t>
            </a:r>
          </a:p>
          <a:p>
            <a:r>
              <a:rPr lang="en-AU" dirty="0" smtClean="0"/>
              <a:t>FDIS ballot: </a:t>
            </a:r>
            <a:r>
              <a:rPr lang="en-AU" dirty="0">
                <a:solidFill>
                  <a:srgbClr val="00B050"/>
                </a:solidFill>
              </a:rPr>
              <a:t>passed &amp; comment</a:t>
            </a:r>
            <a:r>
              <a:rPr lang="en-AU" dirty="0"/>
              <a:t> </a:t>
            </a:r>
            <a:r>
              <a:rPr lang="en-AU" dirty="0">
                <a:solidFill>
                  <a:srgbClr val="00B050"/>
                </a:solidFill>
              </a:rPr>
              <a:t>resolutions liaised</a:t>
            </a:r>
            <a:endParaRPr lang="en-AU" dirty="0" smtClean="0">
              <a:solidFill>
                <a:srgbClr val="00B050"/>
              </a:solidFill>
            </a:endParaRPr>
          </a:p>
          <a:p>
            <a:pPr lvl="1"/>
            <a:r>
              <a:rPr lang="en-AU" dirty="0"/>
              <a:t>FDIS passed </a:t>
            </a:r>
            <a:r>
              <a:rPr lang="en-AU" dirty="0" smtClean="0"/>
              <a:t>14/1/20 </a:t>
            </a:r>
            <a:r>
              <a:rPr lang="en-AU" dirty="0"/>
              <a:t>on </a:t>
            </a:r>
            <a:r>
              <a:rPr lang="en-AU" dirty="0" smtClean="0"/>
              <a:t>28 Jan  2014</a:t>
            </a:r>
            <a:endParaRPr lang="en-AU" dirty="0"/>
          </a:p>
          <a:p>
            <a:pPr lvl="2"/>
            <a:r>
              <a:rPr lang="en-AU" dirty="0"/>
              <a:t>Voting results in </a:t>
            </a:r>
            <a:r>
              <a:rPr lang="en-AU" dirty="0" smtClean="0"/>
              <a:t>N15883</a:t>
            </a:r>
            <a:endParaRPr lang="en-AU" dirty="0"/>
          </a:p>
          <a:p>
            <a:pPr lvl="2"/>
            <a:r>
              <a:rPr lang="en-AU" dirty="0"/>
              <a:t>China NB voted “no” and </a:t>
            </a:r>
            <a:r>
              <a:rPr lang="en-AU" dirty="0" smtClean="0"/>
              <a:t>commented they will not recognise result</a:t>
            </a:r>
            <a:endParaRPr lang="en-AU" dirty="0"/>
          </a:p>
          <a:p>
            <a:pPr lvl="1"/>
            <a:r>
              <a:rPr lang="en-AU" dirty="0"/>
              <a:t>FDIS </a:t>
            </a:r>
            <a:r>
              <a:rPr lang="en-AU" dirty="0" smtClean="0"/>
              <a:t>comment responses were approved by 802  in July 2014</a:t>
            </a:r>
          </a:p>
          <a:p>
            <a:pPr lvl="2"/>
            <a:r>
              <a:rPr lang="en-AU" dirty="0"/>
              <a:t>See </a:t>
            </a:r>
            <a:r>
              <a:rPr lang="en-AU" dirty="0" smtClean="0">
                <a:hlinkClick r:id="rId2"/>
              </a:rPr>
              <a:t>11-14-0552-00</a:t>
            </a:r>
            <a:endParaRPr lang="en-AU" dirty="0"/>
          </a:p>
          <a:p>
            <a:pPr lvl="1"/>
            <a:r>
              <a:rPr lang="en-AU" dirty="0" smtClean="0"/>
              <a:t>Standard was published as 8802-11:2012/</a:t>
            </a:r>
            <a:r>
              <a:rPr lang="en-AU" dirty="0" err="1" smtClean="0"/>
              <a:t>Amd</a:t>
            </a:r>
            <a:r>
              <a:rPr lang="en-AU" dirty="0" smtClean="0"/>
              <a:t> 1:2014</a:t>
            </a:r>
          </a:p>
          <a:p>
            <a:pPr lvl="1"/>
            <a:endParaRPr lang="en-AU" dirty="0">
              <a:solidFill>
                <a:schemeClr val="accent6"/>
              </a:solidFill>
            </a:endParaRPr>
          </a:p>
        </p:txBody>
      </p:sp>
    </p:spTree>
    <p:extLst>
      <p:ext uri="{BB962C8B-B14F-4D97-AF65-F5344CB8AC3E}">
        <p14:creationId xmlns:p14="http://schemas.microsoft.com/office/powerpoint/2010/main" val="3029142107"/>
      </p:ext>
    </p:extLst>
  </p:cSld>
  <p:clrMapOvr>
    <a:masterClrMapping/>
  </p:clrMapOvr>
  <p:timing>
    <p:tnLst>
      <p:par>
        <p:cTn id="1" dur="indefinite" restart="never" nodeType="tmRoot"/>
      </p:par>
    </p:tnLst>
  </p:timing>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685800"/>
            <a:ext cx="8458200" cy="1066800"/>
          </a:xfrm>
        </p:spPr>
        <p:txBody>
          <a:bodyPr/>
          <a:lstStyle/>
          <a:p>
            <a:r>
              <a:rPr lang="en-AU" dirty="0"/>
              <a:t>IEEE </a:t>
            </a:r>
            <a:r>
              <a:rPr lang="en-AU" dirty="0" smtClean="0"/>
              <a:t>802.11aa-2012 </a:t>
            </a:r>
            <a:r>
              <a:rPr lang="en-AU" dirty="0"/>
              <a:t>has been ratified as ISO/IEC 8802-11:2012/</a:t>
            </a:r>
            <a:r>
              <a:rPr lang="en-AU" dirty="0" err="1"/>
              <a:t>Amd</a:t>
            </a:r>
            <a:r>
              <a:rPr lang="en-AU" dirty="0"/>
              <a:t> </a:t>
            </a:r>
            <a:r>
              <a:rPr lang="en-AU" dirty="0" smtClean="0"/>
              <a:t>2:2014</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145</a:t>
            </a:fld>
            <a:endParaRPr lang="en-US"/>
          </a:p>
        </p:txBody>
      </p:sp>
      <p:sp>
        <p:nvSpPr>
          <p:cNvPr id="10" name="Content Placeholder 9"/>
          <p:cNvSpPr>
            <a:spLocks noGrp="1"/>
          </p:cNvSpPr>
          <p:nvPr>
            <p:ph idx="1"/>
          </p:nvPr>
        </p:nvSpPr>
        <p:spPr/>
        <p:txBody>
          <a:bodyPr/>
          <a:lstStyle/>
          <a:p>
            <a:r>
              <a:rPr lang="en-US" dirty="0" smtClean="0"/>
              <a:t>60-day</a:t>
            </a:r>
            <a:r>
              <a:rPr lang="en-AU" dirty="0" smtClean="0"/>
              <a:t> pre-ballot: </a:t>
            </a:r>
            <a:r>
              <a:rPr lang="en-AU" dirty="0">
                <a:solidFill>
                  <a:srgbClr val="00B050"/>
                </a:solidFill>
              </a:rPr>
              <a:t>passed &amp; comment</a:t>
            </a:r>
            <a:r>
              <a:rPr lang="en-AU" dirty="0"/>
              <a:t> </a:t>
            </a:r>
            <a:r>
              <a:rPr lang="en-AU" dirty="0">
                <a:solidFill>
                  <a:srgbClr val="00B050"/>
                </a:solidFill>
              </a:rPr>
              <a:t>resolutions liaised</a:t>
            </a:r>
            <a:endParaRPr lang="en-AU" dirty="0" smtClean="0"/>
          </a:p>
          <a:p>
            <a:pPr lvl="1"/>
            <a:r>
              <a:rPr lang="en-AU" dirty="0"/>
              <a:t>Pre-ballot on </a:t>
            </a:r>
            <a:r>
              <a:rPr lang="en-AU" dirty="0" smtClean="0"/>
              <a:t>N15554 passed </a:t>
            </a:r>
            <a:r>
              <a:rPr lang="en-AU" dirty="0"/>
              <a:t>in Feb 2013</a:t>
            </a:r>
          </a:p>
          <a:p>
            <a:pPr lvl="2"/>
            <a:r>
              <a:rPr lang="en-AU" dirty="0"/>
              <a:t>Voting results in </a:t>
            </a:r>
            <a:r>
              <a:rPr lang="en-AU" dirty="0" smtClean="0"/>
              <a:t>N15602</a:t>
            </a:r>
          </a:p>
          <a:p>
            <a:pPr lvl="2"/>
            <a:r>
              <a:rPr lang="en-AU" dirty="0" smtClean="0"/>
              <a:t>Comments </a:t>
            </a:r>
            <a:r>
              <a:rPr lang="en-AU" dirty="0"/>
              <a:t>from China replied to by IEEE 802 in N15647</a:t>
            </a:r>
          </a:p>
          <a:p>
            <a:pPr lvl="2"/>
            <a:r>
              <a:rPr lang="en-AU" dirty="0" smtClean="0"/>
              <a:t>Comments </a:t>
            </a:r>
            <a:r>
              <a:rPr lang="en-AU" dirty="0"/>
              <a:t>from Japan in N15664 were resolved in discussions with commenter</a:t>
            </a:r>
          </a:p>
          <a:p>
            <a:r>
              <a:rPr lang="en-AU" dirty="0" smtClean="0"/>
              <a:t>FDIS ballot: </a:t>
            </a:r>
            <a:r>
              <a:rPr lang="en-AU" dirty="0">
                <a:solidFill>
                  <a:srgbClr val="00B050"/>
                </a:solidFill>
              </a:rPr>
              <a:t>passed &amp; comment</a:t>
            </a:r>
            <a:r>
              <a:rPr lang="en-AU" dirty="0"/>
              <a:t> </a:t>
            </a:r>
            <a:r>
              <a:rPr lang="en-AU" dirty="0">
                <a:solidFill>
                  <a:srgbClr val="00B050"/>
                </a:solidFill>
              </a:rPr>
              <a:t>resolutions liaised</a:t>
            </a:r>
            <a:endParaRPr lang="en-AU" dirty="0" smtClean="0">
              <a:solidFill>
                <a:srgbClr val="00B050"/>
              </a:solidFill>
            </a:endParaRPr>
          </a:p>
          <a:p>
            <a:pPr lvl="1"/>
            <a:r>
              <a:rPr lang="en-AU" dirty="0"/>
              <a:t>FDIS passed </a:t>
            </a:r>
            <a:r>
              <a:rPr lang="en-AU" dirty="0" smtClean="0"/>
              <a:t>16/1/18 </a:t>
            </a:r>
            <a:r>
              <a:rPr lang="en-AU" dirty="0"/>
              <a:t>on 28 Jan  2014</a:t>
            </a:r>
          </a:p>
          <a:p>
            <a:pPr lvl="2"/>
            <a:r>
              <a:rPr lang="en-AU" dirty="0"/>
              <a:t>Voting results in </a:t>
            </a:r>
            <a:r>
              <a:rPr lang="en-AU" dirty="0" smtClean="0"/>
              <a:t>N15884</a:t>
            </a:r>
            <a:endParaRPr lang="en-AU" dirty="0"/>
          </a:p>
          <a:p>
            <a:pPr lvl="2"/>
            <a:r>
              <a:rPr lang="en-AU" dirty="0"/>
              <a:t>China NB voted “no” and commented they will not recognise result</a:t>
            </a:r>
          </a:p>
          <a:p>
            <a:pPr lvl="1"/>
            <a:r>
              <a:rPr lang="en-AU" dirty="0"/>
              <a:t>FDIS comment responses were approved by 802  in July 2014</a:t>
            </a:r>
          </a:p>
          <a:p>
            <a:pPr lvl="2"/>
            <a:r>
              <a:rPr lang="en-AU" dirty="0"/>
              <a:t>See </a:t>
            </a:r>
            <a:r>
              <a:rPr lang="en-AU" dirty="0">
                <a:hlinkClick r:id="rId2"/>
              </a:rPr>
              <a:t>11-14-0552-00</a:t>
            </a:r>
            <a:endParaRPr lang="en-AU" dirty="0"/>
          </a:p>
          <a:p>
            <a:pPr lvl="1"/>
            <a:r>
              <a:rPr lang="en-AU" dirty="0" smtClean="0"/>
              <a:t>Standard was published </a:t>
            </a:r>
            <a:r>
              <a:rPr lang="en-AU" dirty="0"/>
              <a:t>as 8802-11:2012/</a:t>
            </a:r>
            <a:r>
              <a:rPr lang="en-AU" dirty="0" err="1"/>
              <a:t>Amd</a:t>
            </a:r>
            <a:r>
              <a:rPr lang="en-AU" dirty="0"/>
              <a:t> 2: </a:t>
            </a:r>
            <a:r>
              <a:rPr lang="en-AU" dirty="0" smtClean="0"/>
              <a:t>2014</a:t>
            </a:r>
            <a:endParaRPr lang="en-AU" dirty="0"/>
          </a:p>
        </p:txBody>
      </p:sp>
    </p:spTree>
    <p:extLst>
      <p:ext uri="{BB962C8B-B14F-4D97-AF65-F5344CB8AC3E}">
        <p14:creationId xmlns:p14="http://schemas.microsoft.com/office/powerpoint/2010/main" val="2520273937"/>
      </p:ext>
    </p:extLst>
  </p:cSld>
  <p:clrMapOvr>
    <a:masterClrMapping/>
  </p:clrMapOvr>
  <p:timing>
    <p:tnLst>
      <p:par>
        <p:cTn id="1" dur="indefinite" restart="never" nodeType="tmRoot"/>
      </p:par>
    </p:tnLst>
  </p:timing>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685800"/>
            <a:ext cx="8458200" cy="1066800"/>
          </a:xfrm>
        </p:spPr>
        <p:txBody>
          <a:bodyPr/>
          <a:lstStyle/>
          <a:p>
            <a:r>
              <a:rPr lang="en-AU" dirty="0"/>
              <a:t>IEEE </a:t>
            </a:r>
            <a:r>
              <a:rPr lang="en-AU" dirty="0" smtClean="0"/>
              <a:t>802.11ad-2012 </a:t>
            </a:r>
            <a:r>
              <a:rPr lang="en-AU" dirty="0"/>
              <a:t>has been ratified as ISO/IEC 8802-11:2012/</a:t>
            </a:r>
            <a:r>
              <a:rPr lang="en-AU" dirty="0" err="1"/>
              <a:t>Amd</a:t>
            </a:r>
            <a:r>
              <a:rPr lang="en-AU" dirty="0"/>
              <a:t> </a:t>
            </a:r>
            <a:r>
              <a:rPr lang="en-AU" dirty="0" smtClean="0"/>
              <a:t>3:2014</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146</a:t>
            </a:fld>
            <a:endParaRPr lang="en-US"/>
          </a:p>
        </p:txBody>
      </p:sp>
      <p:sp>
        <p:nvSpPr>
          <p:cNvPr id="10" name="Content Placeholder 9"/>
          <p:cNvSpPr>
            <a:spLocks noGrp="1"/>
          </p:cNvSpPr>
          <p:nvPr>
            <p:ph idx="1"/>
          </p:nvPr>
        </p:nvSpPr>
        <p:spPr/>
        <p:txBody>
          <a:bodyPr/>
          <a:lstStyle/>
          <a:p>
            <a:r>
              <a:rPr lang="en-US" dirty="0" smtClean="0"/>
              <a:t>60-day</a:t>
            </a:r>
            <a:r>
              <a:rPr lang="en-AU" dirty="0" smtClean="0"/>
              <a:t> pre-ballot: </a:t>
            </a:r>
            <a:r>
              <a:rPr lang="en-AU" dirty="0">
                <a:solidFill>
                  <a:srgbClr val="00B050"/>
                </a:solidFill>
              </a:rPr>
              <a:t>passed &amp; comment</a:t>
            </a:r>
            <a:r>
              <a:rPr lang="en-AU" dirty="0"/>
              <a:t> </a:t>
            </a:r>
            <a:r>
              <a:rPr lang="en-AU" dirty="0">
                <a:solidFill>
                  <a:srgbClr val="00B050"/>
                </a:solidFill>
              </a:rPr>
              <a:t>resolutions liaised</a:t>
            </a:r>
            <a:endParaRPr lang="en-AU" dirty="0" smtClean="0">
              <a:solidFill>
                <a:srgbClr val="00B050"/>
              </a:solidFill>
            </a:endParaRPr>
          </a:p>
          <a:p>
            <a:pPr lvl="1"/>
            <a:r>
              <a:rPr lang="en-AU" dirty="0" smtClean="0"/>
              <a:t>Pre-ballot </a:t>
            </a:r>
            <a:r>
              <a:rPr lang="en-AU" dirty="0"/>
              <a:t>on N15553 passed in Feb 2013</a:t>
            </a:r>
          </a:p>
          <a:p>
            <a:pPr lvl="2"/>
            <a:r>
              <a:rPr lang="en-AU" dirty="0"/>
              <a:t>Voting results in </a:t>
            </a:r>
            <a:r>
              <a:rPr lang="en-AU" dirty="0" smtClean="0"/>
              <a:t>N15601</a:t>
            </a:r>
          </a:p>
          <a:p>
            <a:pPr lvl="2"/>
            <a:r>
              <a:rPr lang="en-AU" dirty="0"/>
              <a:t>Comments from China replied to by IEEE 802 in N15647</a:t>
            </a:r>
          </a:p>
          <a:p>
            <a:pPr lvl="2"/>
            <a:r>
              <a:rPr lang="en-AU" dirty="0" smtClean="0"/>
              <a:t>Comments </a:t>
            </a:r>
            <a:r>
              <a:rPr lang="en-AU" dirty="0"/>
              <a:t>from Japan in N15664 were resolved in discussions with commenter</a:t>
            </a:r>
          </a:p>
          <a:p>
            <a:r>
              <a:rPr lang="en-AU" dirty="0" smtClean="0"/>
              <a:t>FDIS ballot: </a:t>
            </a:r>
            <a:r>
              <a:rPr lang="en-AU" dirty="0">
                <a:solidFill>
                  <a:srgbClr val="00B050"/>
                </a:solidFill>
              </a:rPr>
              <a:t>passed &amp; comment</a:t>
            </a:r>
            <a:r>
              <a:rPr lang="en-AU" dirty="0"/>
              <a:t> </a:t>
            </a:r>
            <a:r>
              <a:rPr lang="en-AU" dirty="0">
                <a:solidFill>
                  <a:srgbClr val="00B050"/>
                </a:solidFill>
              </a:rPr>
              <a:t>resolutions liaised</a:t>
            </a:r>
            <a:endParaRPr lang="en-AU" dirty="0" smtClean="0">
              <a:solidFill>
                <a:srgbClr val="00B050"/>
              </a:solidFill>
            </a:endParaRPr>
          </a:p>
          <a:p>
            <a:pPr lvl="1"/>
            <a:r>
              <a:rPr lang="en-AU" dirty="0"/>
              <a:t>FDIS passed </a:t>
            </a:r>
            <a:r>
              <a:rPr lang="en-AU" dirty="0" smtClean="0"/>
              <a:t>16/1/17 </a:t>
            </a:r>
            <a:r>
              <a:rPr lang="en-AU" dirty="0"/>
              <a:t>on 28 Jan  2014</a:t>
            </a:r>
          </a:p>
          <a:p>
            <a:pPr lvl="2"/>
            <a:r>
              <a:rPr lang="en-AU" dirty="0"/>
              <a:t>Voting results in </a:t>
            </a:r>
            <a:r>
              <a:rPr lang="en-AU" dirty="0" smtClean="0"/>
              <a:t>N15885</a:t>
            </a:r>
            <a:endParaRPr lang="en-AU" dirty="0"/>
          </a:p>
          <a:p>
            <a:pPr lvl="2"/>
            <a:r>
              <a:rPr lang="en-AU" dirty="0"/>
              <a:t>China NB voted “no” and commented they will not recognise </a:t>
            </a:r>
            <a:r>
              <a:rPr lang="en-AU" dirty="0" smtClean="0"/>
              <a:t>result</a:t>
            </a:r>
          </a:p>
          <a:p>
            <a:pPr lvl="2"/>
            <a:r>
              <a:rPr lang="en-AU" dirty="0" smtClean="0"/>
              <a:t>Switzerland commented on editorial matters similar to comments on 802.1X/AE</a:t>
            </a:r>
            <a:endParaRPr lang="en-AU" dirty="0"/>
          </a:p>
          <a:p>
            <a:pPr lvl="1"/>
            <a:r>
              <a:rPr lang="en-AU" dirty="0"/>
              <a:t>FDIS comment responses were approved by 802  in July 2014</a:t>
            </a:r>
          </a:p>
          <a:p>
            <a:pPr lvl="2"/>
            <a:r>
              <a:rPr lang="en-AU" dirty="0"/>
              <a:t>See </a:t>
            </a:r>
            <a:r>
              <a:rPr lang="en-AU" dirty="0">
                <a:hlinkClick r:id="rId2"/>
              </a:rPr>
              <a:t>11-14-0552-00</a:t>
            </a:r>
            <a:endParaRPr lang="en-AU" dirty="0"/>
          </a:p>
          <a:p>
            <a:pPr lvl="1"/>
            <a:r>
              <a:rPr lang="en-AU" dirty="0" smtClean="0"/>
              <a:t>Standard was </a:t>
            </a:r>
            <a:r>
              <a:rPr lang="en-AU" dirty="0"/>
              <a:t>published as 8802-11:2012/</a:t>
            </a:r>
            <a:r>
              <a:rPr lang="en-AU" dirty="0" err="1"/>
              <a:t>Amd</a:t>
            </a:r>
            <a:r>
              <a:rPr lang="en-AU" dirty="0"/>
              <a:t> 3: 2014</a:t>
            </a:r>
            <a:endParaRPr lang="en-AU" dirty="0">
              <a:solidFill>
                <a:schemeClr val="accent6"/>
              </a:solidFill>
            </a:endParaRPr>
          </a:p>
        </p:txBody>
      </p:sp>
    </p:spTree>
    <p:extLst>
      <p:ext uri="{BB962C8B-B14F-4D97-AF65-F5344CB8AC3E}">
        <p14:creationId xmlns:p14="http://schemas.microsoft.com/office/powerpoint/2010/main" val="3658026414"/>
      </p:ext>
    </p:extLst>
  </p:cSld>
  <p:clrMapOvr>
    <a:masterClrMapping/>
  </p:clrMapOvr>
  <p:timing>
    <p:tnLst>
      <p:par>
        <p:cTn id="1" dur="indefinite" restart="never" nodeType="tmRoot"/>
      </p:par>
    </p:tnLst>
  </p:timing>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a:t>IEEE </a:t>
            </a:r>
            <a:r>
              <a:rPr lang="en-AU" dirty="0" smtClean="0"/>
              <a:t>802.22 </a:t>
            </a:r>
            <a:r>
              <a:rPr lang="en-AU" dirty="0"/>
              <a:t>has been ratified as ISO/IEC </a:t>
            </a:r>
            <a:r>
              <a:rPr lang="en-AU" dirty="0" smtClean="0"/>
              <a:t>8802-22:2015</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147</a:t>
            </a:fld>
            <a:endParaRPr lang="en-US"/>
          </a:p>
        </p:txBody>
      </p:sp>
      <p:sp>
        <p:nvSpPr>
          <p:cNvPr id="10" name="Content Placeholder 9"/>
          <p:cNvSpPr>
            <a:spLocks noGrp="1"/>
          </p:cNvSpPr>
          <p:nvPr>
            <p:ph idx="1"/>
          </p:nvPr>
        </p:nvSpPr>
        <p:spPr/>
        <p:txBody>
          <a:bodyPr/>
          <a:lstStyle/>
          <a:p>
            <a:r>
              <a:rPr lang="en-US" dirty="0" smtClean="0"/>
              <a:t>60-day</a:t>
            </a:r>
            <a:r>
              <a:rPr lang="en-AU" dirty="0" smtClean="0"/>
              <a:t> pre-ballot: </a:t>
            </a:r>
            <a:r>
              <a:rPr lang="en-AU" dirty="0">
                <a:solidFill>
                  <a:srgbClr val="00B050"/>
                </a:solidFill>
              </a:rPr>
              <a:t>passed &amp; comment resolutions liaised</a:t>
            </a:r>
            <a:endParaRPr lang="en-AU" dirty="0" smtClean="0"/>
          </a:p>
          <a:p>
            <a:pPr lvl="1"/>
            <a:r>
              <a:rPr lang="en-AU" dirty="0" smtClean="0"/>
              <a:t>Pre-ballot on 802.22 (N15925) passed in May 2014</a:t>
            </a:r>
          </a:p>
          <a:p>
            <a:pPr lvl="2"/>
            <a:r>
              <a:rPr lang="en-AU" dirty="0" smtClean="0"/>
              <a:t>Voting results </a:t>
            </a:r>
            <a:r>
              <a:rPr lang="en-AU" dirty="0"/>
              <a:t>in </a:t>
            </a:r>
            <a:r>
              <a:rPr lang="en-AU" dirty="0" smtClean="0"/>
              <a:t>N15954</a:t>
            </a:r>
          </a:p>
          <a:p>
            <a:pPr lvl="2"/>
            <a:r>
              <a:rPr lang="en-AU" dirty="0" smtClean="0"/>
              <a:t>Passed 8/1/10</a:t>
            </a:r>
            <a:endParaRPr lang="en-AU" dirty="0"/>
          </a:p>
          <a:p>
            <a:pPr lvl="1"/>
            <a:r>
              <a:rPr lang="en-AU" dirty="0"/>
              <a:t>FDIS comment responses were approved by </a:t>
            </a:r>
            <a:r>
              <a:rPr lang="en-AU" dirty="0" smtClean="0"/>
              <a:t>802.22 </a:t>
            </a:r>
            <a:r>
              <a:rPr lang="en-AU" dirty="0"/>
              <a:t>WG in </a:t>
            </a:r>
            <a:r>
              <a:rPr lang="en-AU" dirty="0" smtClean="0"/>
              <a:t>July 2014</a:t>
            </a:r>
            <a:r>
              <a:rPr lang="en-AU" dirty="0"/>
              <a:t>, and were liaised to SC6 as </a:t>
            </a:r>
            <a:r>
              <a:rPr lang="en-AU" dirty="0" smtClean="0"/>
              <a:t>N16001</a:t>
            </a:r>
            <a:endParaRPr lang="en-AU" dirty="0"/>
          </a:p>
          <a:p>
            <a:r>
              <a:rPr lang="en-AU" dirty="0" smtClean="0"/>
              <a:t>FDIS </a:t>
            </a:r>
            <a:r>
              <a:rPr lang="en-AU" dirty="0"/>
              <a:t>ballot: </a:t>
            </a:r>
            <a:r>
              <a:rPr lang="en-AU" dirty="0" smtClean="0">
                <a:solidFill>
                  <a:srgbClr val="00B050"/>
                </a:solidFill>
              </a:rPr>
              <a:t>passed 15 Feb 2015 with no comments</a:t>
            </a:r>
          </a:p>
          <a:p>
            <a:pPr lvl="1"/>
            <a:r>
              <a:rPr lang="en-AU" dirty="0" smtClean="0"/>
              <a:t>IEEE staff will facilitate the final process steps to make it an ISO/IEC/IEEE standard</a:t>
            </a:r>
          </a:p>
          <a:p>
            <a:pPr lvl="1"/>
            <a:r>
              <a:rPr lang="en-AU" dirty="0" smtClean="0"/>
              <a:t>Was published on 1 </a:t>
            </a:r>
            <a:r>
              <a:rPr lang="en-AU" dirty="0"/>
              <a:t>May 2015 as ISO/IEC 8802-22:2015</a:t>
            </a:r>
          </a:p>
        </p:txBody>
      </p:sp>
    </p:spTree>
    <p:extLst>
      <p:ext uri="{BB962C8B-B14F-4D97-AF65-F5344CB8AC3E}">
        <p14:creationId xmlns:p14="http://schemas.microsoft.com/office/powerpoint/2010/main" val="695614049"/>
      </p:ext>
    </p:extLst>
  </p:cSld>
  <p:clrMapOvr>
    <a:masterClrMapping/>
  </p:clrMapOvr>
  <p:timing>
    <p:tnLst>
      <p:par>
        <p:cTn id="1" dur="indefinite" restart="never" nodeType="tmRoot"/>
      </p:par>
    </p:tnLst>
  </p:timing>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a:t>
            </a:r>
            <a:r>
              <a:rPr lang="en-AU" dirty="0"/>
              <a:t>802.1AEbn-2011 has been ratified as ISO/IEC </a:t>
            </a:r>
            <a:r>
              <a:rPr lang="en-AU" dirty="0" smtClean="0"/>
              <a:t>8802-1AE:2015/</a:t>
            </a:r>
            <a:r>
              <a:rPr lang="en-AU" dirty="0" err="1" smtClean="0"/>
              <a:t>Amd</a:t>
            </a:r>
            <a:r>
              <a:rPr lang="en-AU" dirty="0" smtClean="0"/>
              <a:t> 1</a:t>
            </a:r>
            <a:endParaRPr lang="en-AU" dirty="0"/>
          </a:p>
        </p:txBody>
      </p:sp>
      <p:sp>
        <p:nvSpPr>
          <p:cNvPr id="6" name="Slide Number Placeholder 5"/>
          <p:cNvSpPr>
            <a:spLocks noGrp="1"/>
          </p:cNvSpPr>
          <p:nvPr>
            <p:ph type="sldNum" sz="quarter" idx="11"/>
          </p:nvPr>
        </p:nvSpPr>
        <p:spPr/>
        <p:txBody>
          <a:bodyPr/>
          <a:lstStyle/>
          <a:p>
            <a:pPr>
              <a:defRPr/>
            </a:pPr>
            <a:r>
              <a:rPr lang="en-US" smtClean="0">
                <a:solidFill>
                  <a:srgbClr val="000000"/>
                </a:solidFill>
              </a:rPr>
              <a:t>Slide </a:t>
            </a:r>
            <a:fld id="{FCE5288C-F87B-4810-A6B2-740CE13BD34D}" type="slidenum">
              <a:rPr lang="en-US" smtClean="0">
                <a:solidFill>
                  <a:srgbClr val="000000"/>
                </a:solidFill>
              </a:rPr>
              <a:pPr>
                <a:defRPr/>
              </a:pPr>
              <a:t>148</a:t>
            </a:fld>
            <a:endParaRPr lang="en-US">
              <a:solidFill>
                <a:srgbClr val="000000"/>
              </a:solidFill>
            </a:endParaRPr>
          </a:p>
        </p:txBody>
      </p:sp>
      <p:sp>
        <p:nvSpPr>
          <p:cNvPr id="10" name="Content Placeholder 9"/>
          <p:cNvSpPr>
            <a:spLocks noGrp="1"/>
          </p:cNvSpPr>
          <p:nvPr>
            <p:ph idx="1"/>
          </p:nvPr>
        </p:nvSpPr>
        <p:spPr/>
        <p:txBody>
          <a:bodyPr/>
          <a:lstStyle/>
          <a:p>
            <a:r>
              <a:rPr lang="en-US" dirty="0" smtClean="0"/>
              <a:t>60-day</a:t>
            </a:r>
            <a:r>
              <a:rPr lang="en-AU" dirty="0" smtClean="0"/>
              <a:t> </a:t>
            </a:r>
            <a:r>
              <a:rPr lang="en-AU" dirty="0"/>
              <a:t>pre-ballot: </a:t>
            </a:r>
            <a:r>
              <a:rPr lang="en-AU" dirty="0">
                <a:solidFill>
                  <a:srgbClr val="00B050"/>
                </a:solidFill>
              </a:rPr>
              <a:t>passed &amp; comment resolutions liaised</a:t>
            </a:r>
            <a:endParaRPr lang="en-AU" dirty="0"/>
          </a:p>
          <a:p>
            <a:pPr lvl="1"/>
            <a:r>
              <a:rPr lang="en-AU" dirty="0"/>
              <a:t>Pre-ballot </a:t>
            </a:r>
            <a:r>
              <a:rPr lang="en-AU" dirty="0" smtClean="0"/>
              <a:t>on IEEE 802.1AEbn-2011 (N15809) </a:t>
            </a:r>
            <a:r>
              <a:rPr lang="en-AU" dirty="0"/>
              <a:t>passed in Jan 2014</a:t>
            </a:r>
          </a:p>
          <a:p>
            <a:pPr lvl="2"/>
            <a:r>
              <a:rPr lang="en-AU" dirty="0"/>
              <a:t>Voting results in </a:t>
            </a:r>
            <a:r>
              <a:rPr lang="en-AU" dirty="0" smtClean="0"/>
              <a:t>N15857</a:t>
            </a:r>
          </a:p>
          <a:p>
            <a:pPr lvl="2"/>
            <a:r>
              <a:rPr lang="en-AU" dirty="0"/>
              <a:t>Passed 9/1/7</a:t>
            </a:r>
          </a:p>
          <a:p>
            <a:pPr lvl="2"/>
            <a:r>
              <a:rPr lang="en-AU" dirty="0"/>
              <a:t>Usual comment from China saying they will not recognise the </a:t>
            </a:r>
            <a:r>
              <a:rPr lang="en-AU" dirty="0" smtClean="0"/>
              <a:t>result</a:t>
            </a:r>
          </a:p>
          <a:p>
            <a:pPr lvl="1"/>
            <a:r>
              <a:rPr lang="en-AU" dirty="0" smtClean="0">
                <a:hlinkClick r:id="rId2"/>
              </a:rPr>
              <a:t>Pre-ballot </a:t>
            </a:r>
            <a:r>
              <a:rPr lang="en-AU" dirty="0">
                <a:hlinkClick r:id="rId2"/>
              </a:rPr>
              <a:t>comment responses </a:t>
            </a:r>
            <a:r>
              <a:rPr lang="en-AU" dirty="0"/>
              <a:t>were approved by 802.1 WG in March 2014, and were liaised to SC6 as </a:t>
            </a:r>
            <a:r>
              <a:rPr lang="en-AU" dirty="0" smtClean="0"/>
              <a:t>N15945</a:t>
            </a:r>
          </a:p>
          <a:p>
            <a:r>
              <a:rPr lang="en-AU" dirty="0"/>
              <a:t>FDIS ballot: </a:t>
            </a:r>
            <a:r>
              <a:rPr lang="en-AU" kern="1200" dirty="0">
                <a:solidFill>
                  <a:srgbClr val="00B050"/>
                </a:solidFill>
              </a:rPr>
              <a:t>p</a:t>
            </a:r>
            <a:r>
              <a:rPr lang="en-AU" kern="1200" dirty="0" smtClean="0">
                <a:solidFill>
                  <a:srgbClr val="00B050"/>
                </a:solidFill>
              </a:rPr>
              <a:t>assed on 1 </a:t>
            </a:r>
            <a:r>
              <a:rPr lang="en-AU" kern="1200" dirty="0">
                <a:solidFill>
                  <a:srgbClr val="00B050"/>
                </a:solidFill>
              </a:rPr>
              <a:t>Feb </a:t>
            </a:r>
            <a:r>
              <a:rPr lang="en-AU" kern="1200" dirty="0" smtClean="0">
                <a:solidFill>
                  <a:srgbClr val="00B050"/>
                </a:solidFill>
              </a:rPr>
              <a:t>2015 </a:t>
            </a:r>
            <a:r>
              <a:rPr lang="en-AU" dirty="0">
                <a:solidFill>
                  <a:srgbClr val="00B050"/>
                </a:solidFill>
              </a:rPr>
              <a:t>&amp; comment resolutions liaised</a:t>
            </a:r>
            <a:endParaRPr lang="en-AU" kern="1200" dirty="0" smtClean="0">
              <a:solidFill>
                <a:srgbClr val="00B050"/>
              </a:solidFill>
            </a:endParaRPr>
          </a:p>
          <a:p>
            <a:pPr lvl="1"/>
            <a:r>
              <a:rPr lang="en-AU" kern="1200" dirty="0"/>
              <a:t>FDIS </a:t>
            </a:r>
            <a:r>
              <a:rPr lang="en-AU" kern="1200" dirty="0" smtClean="0"/>
              <a:t>closed on 1 </a:t>
            </a:r>
            <a:r>
              <a:rPr lang="en-AU" kern="1200" dirty="0"/>
              <a:t>Feb 2015, </a:t>
            </a:r>
            <a:r>
              <a:rPr lang="en-AU" kern="1200" dirty="0" smtClean="0"/>
              <a:t>with </a:t>
            </a:r>
            <a:r>
              <a:rPr lang="en-AU" kern="1200" dirty="0"/>
              <a:t>one comment </a:t>
            </a:r>
            <a:r>
              <a:rPr lang="en-AU" kern="1200" dirty="0" smtClean="0"/>
              <a:t>(N16123) </a:t>
            </a:r>
            <a:r>
              <a:rPr lang="en-AU" kern="1200" dirty="0"/>
              <a:t>from China NB</a:t>
            </a:r>
            <a:endParaRPr lang="en-AU" kern="1200" dirty="0" smtClean="0"/>
          </a:p>
          <a:p>
            <a:pPr lvl="2"/>
            <a:r>
              <a:rPr lang="en-AU" kern="1200" dirty="0"/>
              <a:t>Passed </a:t>
            </a:r>
            <a:r>
              <a:rPr lang="en-AU" kern="1200" dirty="0" smtClean="0"/>
              <a:t>12/1/23</a:t>
            </a:r>
          </a:p>
          <a:p>
            <a:pPr lvl="2"/>
            <a:r>
              <a:rPr lang="en-AU" kern="1200" dirty="0" smtClean="0">
                <a:solidFill>
                  <a:schemeClr val="accent4"/>
                </a:solidFill>
              </a:rPr>
              <a:t>Response was liaised in April 2015 (see N16187)</a:t>
            </a:r>
          </a:p>
          <a:p>
            <a:pPr lvl="1"/>
            <a:r>
              <a:rPr lang="en-AU" kern="1200" dirty="0" smtClean="0"/>
              <a:t>Standard is called </a:t>
            </a:r>
            <a:r>
              <a:rPr lang="en-AU" kern="1200" dirty="0"/>
              <a:t>ISO/IEC/IEEE </a:t>
            </a:r>
            <a:r>
              <a:rPr lang="en-AU" dirty="0" smtClean="0"/>
              <a:t>8802-1AE:2015/</a:t>
            </a:r>
            <a:r>
              <a:rPr lang="en-AU" dirty="0" err="1" smtClean="0"/>
              <a:t>Amd</a:t>
            </a:r>
            <a:r>
              <a:rPr lang="en-AU" dirty="0" smtClean="0"/>
              <a:t> 1 and was published on 28 April 2015</a:t>
            </a:r>
            <a:endParaRPr lang="en-AU" dirty="0">
              <a:solidFill>
                <a:srgbClr val="FF0000"/>
              </a:solidFill>
            </a:endParaRPr>
          </a:p>
        </p:txBody>
      </p:sp>
    </p:spTree>
    <p:extLst>
      <p:ext uri="{BB962C8B-B14F-4D97-AF65-F5344CB8AC3E}">
        <p14:creationId xmlns:p14="http://schemas.microsoft.com/office/powerpoint/2010/main" val="108485491"/>
      </p:ext>
    </p:extLst>
  </p:cSld>
  <p:clrMapOvr>
    <a:masterClrMapping/>
  </p:clrMapOvr>
  <p:timing>
    <p:tnLst>
      <p:par>
        <p:cTn id="1" dur="indefinite" restart="never" nodeType="tmRoot"/>
      </p:par>
    </p:tnLst>
  </p:timing>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a:t>IEEE </a:t>
            </a:r>
            <a:r>
              <a:rPr lang="en-AU" dirty="0" smtClean="0"/>
              <a:t>802.1AEbw-2013 has been ratified as </a:t>
            </a:r>
            <a:r>
              <a:rPr lang="en-AU" dirty="0"/>
              <a:t>ISO/IEC 8802-1AE:2015/</a:t>
            </a:r>
            <a:r>
              <a:rPr lang="en-AU" dirty="0" err="1"/>
              <a:t>Amd</a:t>
            </a:r>
            <a:r>
              <a:rPr lang="en-AU" dirty="0"/>
              <a:t> </a:t>
            </a:r>
            <a:r>
              <a:rPr lang="en-AU" dirty="0" smtClean="0"/>
              <a:t>2</a:t>
            </a:r>
            <a:endParaRPr lang="en-AU" dirty="0"/>
          </a:p>
        </p:txBody>
      </p:sp>
      <p:sp>
        <p:nvSpPr>
          <p:cNvPr id="6" name="Slide Number Placeholder 5"/>
          <p:cNvSpPr>
            <a:spLocks noGrp="1"/>
          </p:cNvSpPr>
          <p:nvPr>
            <p:ph type="sldNum" sz="quarter" idx="11"/>
          </p:nvPr>
        </p:nvSpPr>
        <p:spPr/>
        <p:txBody>
          <a:bodyPr/>
          <a:lstStyle/>
          <a:p>
            <a:pPr>
              <a:defRPr/>
            </a:pPr>
            <a:r>
              <a:rPr lang="en-US" smtClean="0">
                <a:solidFill>
                  <a:srgbClr val="000000"/>
                </a:solidFill>
              </a:rPr>
              <a:t>Slide </a:t>
            </a:r>
            <a:fld id="{FCE5288C-F87B-4810-A6B2-740CE13BD34D}" type="slidenum">
              <a:rPr lang="en-US" smtClean="0">
                <a:solidFill>
                  <a:srgbClr val="000000"/>
                </a:solidFill>
              </a:rPr>
              <a:pPr>
                <a:defRPr/>
              </a:pPr>
              <a:t>149</a:t>
            </a:fld>
            <a:endParaRPr lang="en-US">
              <a:solidFill>
                <a:srgbClr val="000000"/>
              </a:solidFill>
            </a:endParaRPr>
          </a:p>
        </p:txBody>
      </p:sp>
      <p:sp>
        <p:nvSpPr>
          <p:cNvPr id="10" name="Content Placeholder 9"/>
          <p:cNvSpPr>
            <a:spLocks noGrp="1"/>
          </p:cNvSpPr>
          <p:nvPr>
            <p:ph idx="1"/>
          </p:nvPr>
        </p:nvSpPr>
        <p:spPr/>
        <p:txBody>
          <a:bodyPr/>
          <a:lstStyle/>
          <a:p>
            <a:r>
              <a:rPr lang="en-US" dirty="0" smtClean="0"/>
              <a:t>60-day</a:t>
            </a:r>
            <a:r>
              <a:rPr lang="en-AU" dirty="0" smtClean="0"/>
              <a:t> pre-ballot: </a:t>
            </a:r>
            <a:r>
              <a:rPr lang="en-AU" dirty="0" smtClean="0">
                <a:solidFill>
                  <a:srgbClr val="00B050"/>
                </a:solidFill>
              </a:rPr>
              <a:t>passed &amp; </a:t>
            </a:r>
            <a:r>
              <a:rPr lang="en-AU" dirty="0">
                <a:solidFill>
                  <a:srgbClr val="00B050"/>
                </a:solidFill>
              </a:rPr>
              <a:t>comment resolutions liaised</a:t>
            </a:r>
            <a:endParaRPr lang="en-AU" dirty="0" smtClean="0"/>
          </a:p>
          <a:p>
            <a:pPr lvl="1"/>
            <a:r>
              <a:rPr lang="en-AU" dirty="0" smtClean="0"/>
              <a:t>Pre-ballot on IEEE 802.1AEbw-2013 (N15810) passed in Jan 2014</a:t>
            </a:r>
          </a:p>
          <a:p>
            <a:pPr lvl="2"/>
            <a:r>
              <a:rPr lang="en-AU" dirty="0" smtClean="0"/>
              <a:t>Voting results </a:t>
            </a:r>
            <a:r>
              <a:rPr lang="en-AU" dirty="0"/>
              <a:t>in </a:t>
            </a:r>
            <a:r>
              <a:rPr lang="en-AU" dirty="0" smtClean="0"/>
              <a:t>N15858 </a:t>
            </a:r>
          </a:p>
          <a:p>
            <a:pPr lvl="2"/>
            <a:r>
              <a:rPr lang="en-AU" dirty="0" smtClean="0"/>
              <a:t>Passed 9/1/7</a:t>
            </a:r>
          </a:p>
          <a:p>
            <a:pPr lvl="2"/>
            <a:r>
              <a:rPr lang="en-AU" dirty="0" smtClean="0"/>
              <a:t>Usual comment from China saying they will not recognise the result</a:t>
            </a:r>
          </a:p>
          <a:p>
            <a:pPr lvl="1"/>
            <a:r>
              <a:rPr lang="en-AU" dirty="0" smtClean="0">
                <a:hlinkClick r:id="rId2"/>
              </a:rPr>
              <a:t>Pre-ballot </a:t>
            </a:r>
            <a:r>
              <a:rPr lang="en-AU" dirty="0">
                <a:hlinkClick r:id="rId2"/>
              </a:rPr>
              <a:t>comment responses </a:t>
            </a:r>
            <a:r>
              <a:rPr lang="en-AU" dirty="0"/>
              <a:t>were approved by 802.1 WG in March 2014, </a:t>
            </a:r>
            <a:r>
              <a:rPr lang="en-AU" dirty="0" smtClean="0"/>
              <a:t>and were liaised </a:t>
            </a:r>
            <a:r>
              <a:rPr lang="en-AU" dirty="0"/>
              <a:t>to </a:t>
            </a:r>
            <a:r>
              <a:rPr lang="en-AU" dirty="0" smtClean="0"/>
              <a:t>SC6 as N15946</a:t>
            </a:r>
          </a:p>
          <a:p>
            <a:r>
              <a:rPr lang="en-AU" dirty="0" smtClean="0"/>
              <a:t>FDIS ballot: </a:t>
            </a:r>
            <a:r>
              <a:rPr lang="en-AU" kern="1200" dirty="0" smtClean="0">
                <a:solidFill>
                  <a:srgbClr val="00B050"/>
                </a:solidFill>
              </a:rPr>
              <a:t>passed on 1 </a:t>
            </a:r>
            <a:r>
              <a:rPr lang="en-AU" kern="1200" dirty="0">
                <a:solidFill>
                  <a:srgbClr val="00B050"/>
                </a:solidFill>
              </a:rPr>
              <a:t>Feb </a:t>
            </a:r>
            <a:r>
              <a:rPr lang="en-AU" kern="1200" dirty="0" smtClean="0">
                <a:solidFill>
                  <a:srgbClr val="00B050"/>
                </a:solidFill>
              </a:rPr>
              <a:t>2015 </a:t>
            </a:r>
            <a:r>
              <a:rPr lang="en-AU" dirty="0" smtClean="0">
                <a:solidFill>
                  <a:srgbClr val="00B050"/>
                </a:solidFill>
              </a:rPr>
              <a:t>&amp; </a:t>
            </a:r>
            <a:r>
              <a:rPr lang="en-AU" dirty="0">
                <a:solidFill>
                  <a:srgbClr val="00B050"/>
                </a:solidFill>
              </a:rPr>
              <a:t>comment resolutions liaised</a:t>
            </a:r>
            <a:endParaRPr lang="en-AU" kern="1200" dirty="0" smtClean="0">
              <a:solidFill>
                <a:srgbClr val="00B050"/>
              </a:solidFill>
            </a:endParaRPr>
          </a:p>
          <a:p>
            <a:pPr lvl="1"/>
            <a:r>
              <a:rPr lang="en-AU" kern="1200" dirty="0" smtClean="0"/>
              <a:t>FDIS closed on 1 Feb 2015, with one comment (N16124) from China NB</a:t>
            </a:r>
          </a:p>
          <a:p>
            <a:pPr lvl="2"/>
            <a:r>
              <a:rPr lang="en-AU" kern="1200" dirty="0" smtClean="0"/>
              <a:t>Passed 12/1/23</a:t>
            </a:r>
          </a:p>
          <a:p>
            <a:pPr lvl="2"/>
            <a:r>
              <a:rPr lang="en-AU" kern="1200" dirty="0">
                <a:solidFill>
                  <a:schemeClr val="accent4"/>
                </a:solidFill>
              </a:rPr>
              <a:t>Response was liaised in April 2015 (see </a:t>
            </a:r>
            <a:r>
              <a:rPr lang="en-AU" kern="1200" dirty="0" smtClean="0">
                <a:solidFill>
                  <a:schemeClr val="accent4"/>
                </a:solidFill>
              </a:rPr>
              <a:t>N16187)</a:t>
            </a:r>
          </a:p>
          <a:p>
            <a:pPr lvl="1"/>
            <a:r>
              <a:rPr lang="en-AU" kern="1200" dirty="0" smtClean="0"/>
              <a:t>Standard will be called ISO/IEC/IEEE </a:t>
            </a:r>
            <a:r>
              <a:rPr lang="en-AU" dirty="0" smtClean="0"/>
              <a:t>8802-1AE:2015/</a:t>
            </a:r>
            <a:r>
              <a:rPr lang="en-AU" dirty="0" err="1" smtClean="0"/>
              <a:t>Amd</a:t>
            </a:r>
            <a:r>
              <a:rPr lang="en-AU" dirty="0" smtClean="0"/>
              <a:t> </a:t>
            </a:r>
            <a:r>
              <a:rPr lang="en-AU" dirty="0"/>
              <a:t>2 and was published on 28 April </a:t>
            </a:r>
            <a:r>
              <a:rPr lang="en-AU" dirty="0" smtClean="0"/>
              <a:t>2015</a:t>
            </a:r>
            <a:endParaRPr lang="en-AU" dirty="0">
              <a:solidFill>
                <a:srgbClr val="FF0000"/>
              </a:solidFill>
            </a:endParaRPr>
          </a:p>
        </p:txBody>
      </p:sp>
    </p:spTree>
    <p:extLst>
      <p:ext uri="{BB962C8B-B14F-4D97-AF65-F5344CB8AC3E}">
        <p14:creationId xmlns:p14="http://schemas.microsoft.com/office/powerpoint/2010/main" val="261877719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IEEE </a:t>
            </a:r>
            <a:r>
              <a:rPr lang="en-AU" dirty="0" smtClean="0"/>
              <a:t>802 </a:t>
            </a:r>
            <a:r>
              <a:rPr lang="en-AU" dirty="0"/>
              <a:t>has pushed </a:t>
            </a:r>
            <a:r>
              <a:rPr lang="en-AU" dirty="0" smtClean="0"/>
              <a:t>38 </a:t>
            </a:r>
            <a:r>
              <a:rPr lang="en-AU" dirty="0"/>
              <a:t>standards </a:t>
            </a:r>
            <a:r>
              <a:rPr lang="en-AU" dirty="0" smtClean="0"/>
              <a:t>through to </a:t>
            </a:r>
            <a:r>
              <a:rPr lang="en-AU" dirty="0"/>
              <a:t>PSDO ratification </a:t>
            </a:r>
            <a:r>
              <a:rPr lang="en-AU" dirty="0" smtClean="0"/>
              <a:t>with 43 in-process</a:t>
            </a:r>
            <a:endParaRPr lang="en-AU"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3986172716"/>
              </p:ext>
            </p:extLst>
          </p:nvPr>
        </p:nvGraphicFramePr>
        <p:xfrm>
          <a:off x="1714500" y="2600166"/>
          <a:ext cx="5791200" cy="3337560"/>
        </p:xfrm>
        <a:graphic>
          <a:graphicData uri="http://schemas.openxmlformats.org/drawingml/2006/table">
            <a:tbl>
              <a:tblPr firstRow="1" bandRow="1">
                <a:tableStyleId>{21E4AEA4-8DFA-4A89-87EB-49C32662AFE0}</a:tableStyleId>
              </a:tblPr>
              <a:tblGrid>
                <a:gridCol w="1930400">
                  <a:extLst>
                    <a:ext uri="{9D8B030D-6E8A-4147-A177-3AD203B41FA5}">
                      <a16:colId xmlns:a16="http://schemas.microsoft.com/office/drawing/2014/main" val="4026387333"/>
                    </a:ext>
                  </a:extLst>
                </a:gridCol>
                <a:gridCol w="1930400">
                  <a:extLst>
                    <a:ext uri="{9D8B030D-6E8A-4147-A177-3AD203B41FA5}">
                      <a16:colId xmlns:a16="http://schemas.microsoft.com/office/drawing/2014/main" val="1749157900"/>
                    </a:ext>
                  </a:extLst>
                </a:gridCol>
                <a:gridCol w="1930400">
                  <a:extLst>
                    <a:ext uri="{9D8B030D-6E8A-4147-A177-3AD203B41FA5}">
                      <a16:colId xmlns:a16="http://schemas.microsoft.com/office/drawing/2014/main" val="3686578755"/>
                    </a:ext>
                  </a:extLst>
                </a:gridCol>
              </a:tblGrid>
              <a:tr h="370840">
                <a:tc>
                  <a:txBody>
                    <a:bodyPr/>
                    <a:lstStyle/>
                    <a:p>
                      <a:pPr algn="ctr"/>
                      <a:r>
                        <a:rPr lang="en-AU" dirty="0" smtClean="0"/>
                        <a:t>WG</a:t>
                      </a:r>
                      <a:endParaRPr lang="en-AU" dirty="0"/>
                    </a:p>
                  </a:txBody>
                  <a:tcPr/>
                </a:tc>
                <a:tc>
                  <a:txBody>
                    <a:bodyPr/>
                    <a:lstStyle/>
                    <a:p>
                      <a:pPr algn="ctr"/>
                      <a:r>
                        <a:rPr lang="en-AU" dirty="0" smtClean="0"/>
                        <a:t>Competed</a:t>
                      </a:r>
                      <a:endParaRPr lang="en-AU" dirty="0"/>
                    </a:p>
                  </a:txBody>
                  <a:tcPr/>
                </a:tc>
                <a:tc>
                  <a:txBody>
                    <a:bodyPr/>
                    <a:lstStyle/>
                    <a:p>
                      <a:pPr algn="ctr"/>
                      <a:r>
                        <a:rPr lang="en-AU" dirty="0" smtClean="0"/>
                        <a:t>In-process</a:t>
                      </a:r>
                      <a:endParaRPr lang="en-AU" dirty="0"/>
                    </a:p>
                  </a:txBody>
                  <a:tcPr/>
                </a:tc>
                <a:extLst>
                  <a:ext uri="{0D108BD9-81ED-4DB2-BD59-A6C34878D82A}">
                    <a16:rowId xmlns:a16="http://schemas.microsoft.com/office/drawing/2014/main" val="2218623818"/>
                  </a:ext>
                </a:extLst>
              </a:tr>
              <a:tr h="370840">
                <a:tc>
                  <a:txBody>
                    <a:bodyPr/>
                    <a:lstStyle/>
                    <a:p>
                      <a:pPr algn="ctr"/>
                      <a:r>
                        <a:rPr lang="en-AU" b="1" dirty="0" smtClean="0"/>
                        <a:t>802.1</a:t>
                      </a:r>
                      <a:endParaRPr lang="en-AU" b="1" dirty="0"/>
                    </a:p>
                  </a:txBody>
                  <a:tcPr/>
                </a:tc>
                <a:tc>
                  <a:txBody>
                    <a:bodyPr/>
                    <a:lstStyle/>
                    <a:p>
                      <a:pPr algn="ctr"/>
                      <a:r>
                        <a:rPr lang="en-AU" dirty="0" smtClean="0"/>
                        <a:t>20</a:t>
                      </a:r>
                      <a:endParaRPr lang="en-AU" dirty="0"/>
                    </a:p>
                  </a:txBody>
                  <a:tcPr/>
                </a:tc>
                <a:tc>
                  <a:txBody>
                    <a:bodyPr/>
                    <a:lstStyle/>
                    <a:p>
                      <a:pPr algn="ctr"/>
                      <a:r>
                        <a:rPr lang="en-AU" dirty="0" smtClean="0"/>
                        <a:t>17</a:t>
                      </a:r>
                      <a:endParaRPr lang="en-AU" dirty="0"/>
                    </a:p>
                  </a:txBody>
                  <a:tcPr/>
                </a:tc>
                <a:extLst>
                  <a:ext uri="{0D108BD9-81ED-4DB2-BD59-A6C34878D82A}">
                    <a16:rowId xmlns:a16="http://schemas.microsoft.com/office/drawing/2014/main" val="2541870238"/>
                  </a:ext>
                </a:extLst>
              </a:tr>
              <a:tr h="370840">
                <a:tc>
                  <a:txBody>
                    <a:bodyPr/>
                    <a:lstStyle/>
                    <a:p>
                      <a:pPr algn="ctr"/>
                      <a:r>
                        <a:rPr lang="en-AU" b="1" dirty="0" smtClean="0"/>
                        <a:t>802.3</a:t>
                      </a:r>
                    </a:p>
                  </a:txBody>
                  <a:tcPr/>
                </a:tc>
                <a:tc>
                  <a:txBody>
                    <a:bodyPr/>
                    <a:lstStyle/>
                    <a:p>
                      <a:pPr algn="ctr"/>
                      <a:r>
                        <a:rPr lang="en-AU" dirty="0" smtClean="0"/>
                        <a:t>9</a:t>
                      </a:r>
                      <a:endParaRPr lang="en-AU" dirty="0"/>
                    </a:p>
                  </a:txBody>
                  <a:tcPr/>
                </a:tc>
                <a:tc>
                  <a:txBody>
                    <a:bodyPr/>
                    <a:lstStyle/>
                    <a:p>
                      <a:pPr algn="ctr"/>
                      <a:r>
                        <a:rPr lang="en-AU" dirty="0" smtClean="0"/>
                        <a:t>10</a:t>
                      </a:r>
                      <a:endParaRPr lang="en-AU" dirty="0"/>
                    </a:p>
                  </a:txBody>
                  <a:tcPr/>
                </a:tc>
                <a:extLst>
                  <a:ext uri="{0D108BD9-81ED-4DB2-BD59-A6C34878D82A}">
                    <a16:rowId xmlns:a16="http://schemas.microsoft.com/office/drawing/2014/main" val="2616437558"/>
                  </a:ext>
                </a:extLst>
              </a:tr>
              <a:tr h="370840">
                <a:tc>
                  <a:txBody>
                    <a:bodyPr/>
                    <a:lstStyle/>
                    <a:p>
                      <a:pPr algn="ctr"/>
                      <a:r>
                        <a:rPr lang="en-AU" b="1" dirty="0" smtClean="0"/>
                        <a:t>802.11</a:t>
                      </a:r>
                      <a:endParaRPr lang="en-AU" b="1" dirty="0"/>
                    </a:p>
                  </a:txBody>
                  <a:tcPr/>
                </a:tc>
                <a:tc>
                  <a:txBody>
                    <a:bodyPr/>
                    <a:lstStyle/>
                    <a:p>
                      <a:pPr algn="ctr"/>
                      <a:r>
                        <a:rPr lang="en-AU" dirty="0" smtClean="0"/>
                        <a:t>6</a:t>
                      </a:r>
                      <a:endParaRPr lang="en-AU" dirty="0"/>
                    </a:p>
                  </a:txBody>
                  <a:tcPr/>
                </a:tc>
                <a:tc>
                  <a:txBody>
                    <a:bodyPr/>
                    <a:lstStyle/>
                    <a:p>
                      <a:pPr algn="ctr"/>
                      <a:r>
                        <a:rPr lang="en-AU" dirty="0" smtClean="0"/>
                        <a:t>10</a:t>
                      </a:r>
                      <a:endParaRPr lang="en-AU" dirty="0"/>
                    </a:p>
                  </a:txBody>
                  <a:tcPr/>
                </a:tc>
                <a:extLst>
                  <a:ext uri="{0D108BD9-81ED-4DB2-BD59-A6C34878D82A}">
                    <a16:rowId xmlns:a16="http://schemas.microsoft.com/office/drawing/2014/main" val="3943146548"/>
                  </a:ext>
                </a:extLst>
              </a:tr>
              <a:tr h="370840">
                <a:tc>
                  <a:txBody>
                    <a:bodyPr/>
                    <a:lstStyle/>
                    <a:p>
                      <a:pPr algn="ctr"/>
                      <a:r>
                        <a:rPr lang="en-AU" b="1" dirty="0" smtClean="0"/>
                        <a:t>802.15</a:t>
                      </a:r>
                    </a:p>
                  </a:txBody>
                  <a:tcPr/>
                </a:tc>
                <a:tc>
                  <a:txBody>
                    <a:bodyPr/>
                    <a:lstStyle/>
                    <a:p>
                      <a:pPr algn="ctr"/>
                      <a:r>
                        <a:rPr lang="en-AU" dirty="0" smtClean="0"/>
                        <a:t>2</a:t>
                      </a:r>
                      <a:endParaRPr lang="en-AU" dirty="0"/>
                    </a:p>
                  </a:txBody>
                  <a:tcPr/>
                </a:tc>
                <a:tc>
                  <a:txBody>
                    <a:bodyPr/>
                    <a:lstStyle/>
                    <a:p>
                      <a:pPr algn="ctr"/>
                      <a:r>
                        <a:rPr lang="en-AU" dirty="0" smtClean="0"/>
                        <a:t>1</a:t>
                      </a:r>
                      <a:endParaRPr lang="en-AU" dirty="0"/>
                    </a:p>
                  </a:txBody>
                  <a:tcPr/>
                </a:tc>
                <a:extLst>
                  <a:ext uri="{0D108BD9-81ED-4DB2-BD59-A6C34878D82A}">
                    <a16:rowId xmlns:a16="http://schemas.microsoft.com/office/drawing/2014/main" val="2187709932"/>
                  </a:ext>
                </a:extLst>
              </a:tr>
              <a:tr h="370840">
                <a:tc>
                  <a:txBody>
                    <a:bodyPr/>
                    <a:lstStyle/>
                    <a:p>
                      <a:pPr algn="ctr"/>
                      <a:r>
                        <a:rPr lang="en-AU" b="1" dirty="0" smtClean="0"/>
                        <a:t>802.16</a:t>
                      </a:r>
                      <a:endParaRPr lang="en-AU" b="1" dirty="0"/>
                    </a:p>
                  </a:txBody>
                  <a:tcPr/>
                </a:tc>
                <a:tc>
                  <a:txBody>
                    <a:bodyPr/>
                    <a:lstStyle/>
                    <a:p>
                      <a:pPr algn="ctr"/>
                      <a:r>
                        <a:rPr lang="en-AU" dirty="0" smtClean="0"/>
                        <a:t>0</a:t>
                      </a:r>
                      <a:endParaRPr lang="en-AU" dirty="0"/>
                    </a:p>
                  </a:txBody>
                  <a:tcPr/>
                </a:tc>
                <a:tc>
                  <a:txBody>
                    <a:bodyPr/>
                    <a:lstStyle/>
                    <a:p>
                      <a:pPr algn="ctr"/>
                      <a:r>
                        <a:rPr lang="en-AU" dirty="0" smtClean="0"/>
                        <a:t>1</a:t>
                      </a:r>
                      <a:endParaRPr lang="en-AU" dirty="0"/>
                    </a:p>
                  </a:txBody>
                  <a:tcPr/>
                </a:tc>
                <a:extLst>
                  <a:ext uri="{0D108BD9-81ED-4DB2-BD59-A6C34878D82A}">
                    <a16:rowId xmlns:a16="http://schemas.microsoft.com/office/drawing/2014/main" val="1930315798"/>
                  </a:ext>
                </a:extLst>
              </a:tr>
              <a:tr h="370840">
                <a:tc>
                  <a:txBody>
                    <a:bodyPr/>
                    <a:lstStyle/>
                    <a:p>
                      <a:pPr algn="ctr"/>
                      <a:r>
                        <a:rPr lang="en-AU" b="1" dirty="0" smtClean="0"/>
                        <a:t>802.21</a:t>
                      </a:r>
                      <a:endParaRPr lang="en-AU" b="1" dirty="0"/>
                    </a:p>
                  </a:txBody>
                  <a:tcPr/>
                </a:tc>
                <a:tc>
                  <a:txBody>
                    <a:bodyPr/>
                    <a:lstStyle/>
                    <a:p>
                      <a:pPr algn="ctr"/>
                      <a:r>
                        <a:rPr lang="en-AU" dirty="0" smtClean="0"/>
                        <a:t>0</a:t>
                      </a:r>
                      <a:endParaRPr lang="en-AU" dirty="0"/>
                    </a:p>
                  </a:txBody>
                  <a:tcPr/>
                </a:tc>
                <a:tc>
                  <a:txBody>
                    <a:bodyPr/>
                    <a:lstStyle/>
                    <a:p>
                      <a:pPr algn="ctr"/>
                      <a:r>
                        <a:rPr lang="en-AU" dirty="0" smtClean="0"/>
                        <a:t>3</a:t>
                      </a:r>
                      <a:endParaRPr lang="en-AU" dirty="0"/>
                    </a:p>
                  </a:txBody>
                  <a:tcPr/>
                </a:tc>
                <a:extLst>
                  <a:ext uri="{0D108BD9-81ED-4DB2-BD59-A6C34878D82A}">
                    <a16:rowId xmlns:a16="http://schemas.microsoft.com/office/drawing/2014/main" val="3179030079"/>
                  </a:ext>
                </a:extLst>
              </a:tr>
              <a:tr h="370840">
                <a:tc>
                  <a:txBody>
                    <a:bodyPr/>
                    <a:lstStyle/>
                    <a:p>
                      <a:pPr algn="ctr"/>
                      <a:r>
                        <a:rPr lang="en-AU" b="1" dirty="0" smtClean="0"/>
                        <a:t>802.22</a:t>
                      </a:r>
                      <a:endParaRPr lang="en-AU" b="1" dirty="0"/>
                    </a:p>
                  </a:txBody>
                  <a:tcPr/>
                </a:tc>
                <a:tc>
                  <a:txBody>
                    <a:bodyPr/>
                    <a:lstStyle/>
                    <a:p>
                      <a:pPr algn="ctr"/>
                      <a:r>
                        <a:rPr lang="en-AU" dirty="0" smtClean="0"/>
                        <a:t>2</a:t>
                      </a:r>
                      <a:endParaRPr lang="en-AU" dirty="0"/>
                    </a:p>
                  </a:txBody>
                  <a:tcPr>
                    <a:lnB w="12700" cap="flat" cmpd="sng" algn="ctr">
                      <a:solidFill>
                        <a:schemeClr val="tx1"/>
                      </a:solidFill>
                      <a:prstDash val="solid"/>
                      <a:round/>
                      <a:headEnd type="none" w="med" len="med"/>
                      <a:tailEnd type="none" w="med" len="med"/>
                    </a:lnB>
                  </a:tcPr>
                </a:tc>
                <a:tc>
                  <a:txBody>
                    <a:bodyPr/>
                    <a:lstStyle/>
                    <a:p>
                      <a:pPr algn="ctr"/>
                      <a:r>
                        <a:rPr lang="en-AU" dirty="0" smtClean="0"/>
                        <a:t>1</a:t>
                      </a:r>
                      <a:endParaRPr lang="en-AU" dirty="0"/>
                    </a:p>
                  </a:txBody>
                  <a:tcP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456360250"/>
                  </a:ext>
                </a:extLst>
              </a:tr>
              <a:tr h="370840">
                <a:tc>
                  <a:txBody>
                    <a:bodyPr/>
                    <a:lstStyle/>
                    <a:p>
                      <a:pPr algn="ctr"/>
                      <a:r>
                        <a:rPr lang="en-AU" b="1" dirty="0" smtClean="0"/>
                        <a:t>All</a:t>
                      </a:r>
                      <a:endParaRPr lang="en-AU" b="1" dirty="0"/>
                    </a:p>
                  </a:txBody>
                  <a:tcPr/>
                </a:tc>
                <a:tc>
                  <a:txBody>
                    <a:bodyPr/>
                    <a:lstStyle/>
                    <a:p>
                      <a:pPr algn="ctr"/>
                      <a:r>
                        <a:rPr lang="en-AU" b="1" dirty="0" smtClean="0"/>
                        <a:t>38</a:t>
                      </a:r>
                      <a:endParaRPr lang="en-AU" b="1" dirty="0"/>
                    </a:p>
                  </a:txBody>
                  <a:tcPr>
                    <a:lnT w="12700" cap="flat" cmpd="sng" algn="ctr">
                      <a:solidFill>
                        <a:schemeClr val="tx1"/>
                      </a:solidFill>
                      <a:prstDash val="solid"/>
                      <a:round/>
                      <a:headEnd type="none" w="med" len="med"/>
                      <a:tailEnd type="none" w="med" len="med"/>
                    </a:lnT>
                  </a:tcPr>
                </a:tc>
                <a:tc>
                  <a:txBody>
                    <a:bodyPr/>
                    <a:lstStyle/>
                    <a:p>
                      <a:pPr algn="ctr"/>
                      <a:r>
                        <a:rPr lang="en-AU" b="1" dirty="0" smtClean="0"/>
                        <a:t>43</a:t>
                      </a:r>
                      <a:endParaRPr lang="en-AU" b="1" dirty="0"/>
                    </a:p>
                  </a:txBody>
                  <a:tcP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3024263602"/>
                  </a:ext>
                </a:extLst>
              </a:tr>
            </a:tbl>
          </a:graphicData>
        </a:graphic>
      </p:graphicFrame>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15</a:t>
            </a:fld>
            <a:endParaRPr lang="en-US"/>
          </a:p>
        </p:txBody>
      </p:sp>
    </p:spTree>
    <p:extLst>
      <p:ext uri="{BB962C8B-B14F-4D97-AF65-F5344CB8AC3E}">
        <p14:creationId xmlns:p14="http://schemas.microsoft.com/office/powerpoint/2010/main" val="3976921534"/>
      </p:ext>
    </p:extLst>
  </p:cSld>
  <p:clrMapOvr>
    <a:masterClrMapping/>
  </p:clrMapOvr>
  <p:timing>
    <p:tnLst>
      <p:par>
        <p:cTn id="1" dur="indefinite" restart="never" nodeType="tmRoot"/>
      </p:par>
    </p:tnLst>
  </p:timing>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685800"/>
            <a:ext cx="8382000" cy="1066800"/>
          </a:xfrm>
        </p:spPr>
        <p:txBody>
          <a:bodyPr/>
          <a:lstStyle/>
          <a:p>
            <a:r>
              <a:rPr lang="en-AU" dirty="0"/>
              <a:t>IEEE </a:t>
            </a:r>
            <a:r>
              <a:rPr lang="en-AU" dirty="0" smtClean="0"/>
              <a:t>802.3.1-2013 has been published as “Definitions </a:t>
            </a:r>
            <a:r>
              <a:rPr lang="en-AU" dirty="0"/>
              <a:t>for Ethernet — Part </a:t>
            </a:r>
            <a:r>
              <a:rPr lang="en-AU" dirty="0" smtClean="0"/>
              <a:t>3-1”</a:t>
            </a:r>
            <a:endParaRPr lang="en-AU" dirty="0">
              <a:solidFill>
                <a:srgbClr val="FF0000"/>
              </a:solidFill>
            </a:endParaRPr>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150</a:t>
            </a:fld>
            <a:endParaRPr lang="en-US"/>
          </a:p>
        </p:txBody>
      </p:sp>
      <p:sp>
        <p:nvSpPr>
          <p:cNvPr id="10" name="Content Placeholder 9"/>
          <p:cNvSpPr>
            <a:spLocks noGrp="1"/>
          </p:cNvSpPr>
          <p:nvPr>
            <p:ph idx="1"/>
          </p:nvPr>
        </p:nvSpPr>
        <p:spPr/>
        <p:txBody>
          <a:bodyPr/>
          <a:lstStyle/>
          <a:p>
            <a:r>
              <a:rPr lang="en-US" dirty="0" smtClean="0"/>
              <a:t>60-day</a:t>
            </a:r>
            <a:r>
              <a:rPr lang="en-AU" dirty="0" smtClean="0"/>
              <a:t> pre-ballot: </a:t>
            </a:r>
            <a:r>
              <a:rPr lang="en-AU" dirty="0">
                <a:solidFill>
                  <a:srgbClr val="00B050"/>
                </a:solidFill>
              </a:rPr>
              <a:t>passed &amp; comment resolutions liaised</a:t>
            </a:r>
            <a:endParaRPr lang="en-AU" dirty="0" smtClean="0">
              <a:solidFill>
                <a:schemeClr val="accent2"/>
              </a:solidFill>
            </a:endParaRPr>
          </a:p>
          <a:p>
            <a:pPr lvl="1"/>
            <a:r>
              <a:rPr lang="en-AU" dirty="0" smtClean="0"/>
              <a:t>The request to submit IEEE 802.3.1-2013 for approval under the PSDO was liaised in August 2014</a:t>
            </a:r>
          </a:p>
          <a:p>
            <a:pPr lvl="1"/>
            <a:r>
              <a:rPr lang="en-AU" dirty="0" smtClean="0"/>
              <a:t>The </a:t>
            </a:r>
            <a:r>
              <a:rPr lang="en-AU" dirty="0"/>
              <a:t>pre-ballot closed on 6 Oct 2014</a:t>
            </a:r>
            <a:r>
              <a:rPr lang="en-AU" dirty="0" smtClean="0"/>
              <a:t>, </a:t>
            </a:r>
            <a:r>
              <a:rPr lang="en-AU" dirty="0"/>
              <a:t>and </a:t>
            </a:r>
            <a:r>
              <a:rPr lang="en-AU" dirty="0" smtClean="0"/>
              <a:t>passed 11/0/5 &amp; 10/1/5</a:t>
            </a:r>
            <a:endParaRPr lang="en-AU" dirty="0"/>
          </a:p>
          <a:p>
            <a:pPr lvl="2"/>
            <a:r>
              <a:rPr lang="en-AU" dirty="0" smtClean="0"/>
              <a:t>Resolutions of “No” comment from China NB was </a:t>
            </a:r>
            <a:r>
              <a:rPr lang="en-AU" dirty="0"/>
              <a:t>liaised to SC6 as </a:t>
            </a:r>
            <a:r>
              <a:rPr lang="en-AU" dirty="0" smtClean="0"/>
              <a:t>N16086 in Nov 2014</a:t>
            </a:r>
            <a:endParaRPr lang="en-AU" dirty="0"/>
          </a:p>
          <a:p>
            <a:r>
              <a:rPr lang="en-AU" dirty="0" smtClean="0"/>
              <a:t>FDIS ballot: </a:t>
            </a:r>
            <a:r>
              <a:rPr lang="en-AU" dirty="0">
                <a:solidFill>
                  <a:srgbClr val="00B050"/>
                </a:solidFill>
              </a:rPr>
              <a:t>passed </a:t>
            </a:r>
            <a:r>
              <a:rPr lang="en-AU" dirty="0" smtClean="0">
                <a:solidFill>
                  <a:srgbClr val="00B050"/>
                </a:solidFill>
              </a:rPr>
              <a:t>with no comments</a:t>
            </a:r>
          </a:p>
          <a:p>
            <a:pPr lvl="1"/>
            <a:r>
              <a:rPr lang="en-AU" dirty="0" smtClean="0"/>
              <a:t>FDIS passed on 19 June 2015 with 100% approval and no comments</a:t>
            </a:r>
          </a:p>
          <a:p>
            <a:pPr lvl="1"/>
            <a:r>
              <a:rPr lang="en-AU" dirty="0" smtClean="0"/>
              <a:t>IEEE </a:t>
            </a:r>
            <a:r>
              <a:rPr lang="en-AU" dirty="0"/>
              <a:t>802.3.1-2013 has been published as </a:t>
            </a:r>
            <a:r>
              <a:rPr lang="en-AU" dirty="0" smtClean="0"/>
              <a:t>“</a:t>
            </a:r>
            <a:r>
              <a:rPr lang="en-AU" dirty="0"/>
              <a:t>Standard for Management Information Base (MIB) — Definitions for Ethernet — Part </a:t>
            </a:r>
            <a:r>
              <a:rPr lang="en-AU" dirty="0" smtClean="0"/>
              <a:t>3-1”</a:t>
            </a:r>
          </a:p>
        </p:txBody>
      </p:sp>
    </p:spTree>
    <p:extLst>
      <p:ext uri="{BB962C8B-B14F-4D97-AF65-F5344CB8AC3E}">
        <p14:creationId xmlns:p14="http://schemas.microsoft.com/office/powerpoint/2010/main" val="820247857"/>
      </p:ext>
    </p:extLst>
  </p:cSld>
  <p:clrMapOvr>
    <a:masterClrMapping/>
  </p:clrMapOvr>
  <p:timing>
    <p:tnLst>
      <p:par>
        <p:cTn id="1" dur="indefinite" restart="never" nodeType="tmRoot"/>
      </p:par>
    </p:tnLst>
  </p:timing>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685800"/>
            <a:ext cx="8305800" cy="1066800"/>
          </a:xfrm>
        </p:spPr>
        <p:txBody>
          <a:bodyPr/>
          <a:lstStyle/>
          <a:p>
            <a:r>
              <a:rPr lang="en-AU" dirty="0"/>
              <a:t>IEEE </a:t>
            </a:r>
            <a:r>
              <a:rPr lang="en-AU" dirty="0" smtClean="0"/>
              <a:t>802.11ac-2013 </a:t>
            </a:r>
            <a:r>
              <a:rPr lang="en-GB" dirty="0" smtClean="0"/>
              <a:t>has been ratified as </a:t>
            </a:r>
            <a:r>
              <a:rPr lang="en-AU" kern="1200" dirty="0"/>
              <a:t>ISO/IEC/IEEE </a:t>
            </a:r>
            <a:r>
              <a:rPr lang="en-AU" dirty="0" smtClean="0"/>
              <a:t>8802-11:2015/</a:t>
            </a:r>
            <a:r>
              <a:rPr lang="en-AU" dirty="0" err="1" smtClean="0"/>
              <a:t>Amd</a:t>
            </a:r>
            <a:r>
              <a:rPr lang="en-AU" dirty="0" smtClean="0"/>
              <a:t> 4</a:t>
            </a:r>
            <a:endParaRPr lang="en-AU" dirty="0">
              <a:solidFill>
                <a:srgbClr val="FF0000"/>
              </a:solidFill>
            </a:endParaRPr>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151</a:t>
            </a:fld>
            <a:endParaRPr lang="en-US"/>
          </a:p>
        </p:txBody>
      </p:sp>
      <p:sp>
        <p:nvSpPr>
          <p:cNvPr id="10" name="Content Placeholder 9"/>
          <p:cNvSpPr>
            <a:spLocks noGrp="1"/>
          </p:cNvSpPr>
          <p:nvPr>
            <p:ph idx="1"/>
          </p:nvPr>
        </p:nvSpPr>
        <p:spPr/>
        <p:txBody>
          <a:bodyPr/>
          <a:lstStyle/>
          <a:p>
            <a:r>
              <a:rPr lang="en-US" dirty="0" smtClean="0"/>
              <a:t>60-day</a:t>
            </a:r>
            <a:r>
              <a:rPr lang="en-AU" dirty="0" smtClean="0"/>
              <a:t> pre-ballot: </a:t>
            </a:r>
            <a:r>
              <a:rPr lang="en-AU" dirty="0" smtClean="0">
                <a:solidFill>
                  <a:srgbClr val="00B050"/>
                </a:solidFill>
              </a:rPr>
              <a:t>passed &amp; </a:t>
            </a:r>
            <a:r>
              <a:rPr lang="en-AU" dirty="0">
                <a:solidFill>
                  <a:srgbClr val="00B050"/>
                </a:solidFill>
              </a:rPr>
              <a:t>comment</a:t>
            </a:r>
            <a:r>
              <a:rPr lang="en-AU" dirty="0"/>
              <a:t> </a:t>
            </a:r>
            <a:r>
              <a:rPr lang="en-AU" dirty="0">
                <a:solidFill>
                  <a:srgbClr val="00B050"/>
                </a:solidFill>
              </a:rPr>
              <a:t>resolutions liaised</a:t>
            </a:r>
            <a:endParaRPr lang="en-AU" dirty="0" smtClean="0">
              <a:solidFill>
                <a:srgbClr val="00B050"/>
              </a:solidFill>
            </a:endParaRPr>
          </a:p>
          <a:p>
            <a:pPr lvl="1"/>
            <a:r>
              <a:rPr lang="en-AU" dirty="0"/>
              <a:t>The request to submit IEEE </a:t>
            </a:r>
            <a:r>
              <a:rPr lang="en-AU" dirty="0" smtClean="0"/>
              <a:t>802.11ac-2013 </a:t>
            </a:r>
            <a:r>
              <a:rPr lang="en-AU" dirty="0"/>
              <a:t>for approval under the PSDO was liaised in </a:t>
            </a:r>
            <a:r>
              <a:rPr lang="en-AU" dirty="0" smtClean="0"/>
              <a:t>July 2014</a:t>
            </a:r>
          </a:p>
          <a:p>
            <a:pPr lvl="1"/>
            <a:r>
              <a:rPr lang="en-US" dirty="0" smtClean="0"/>
              <a:t>60-day</a:t>
            </a:r>
            <a:r>
              <a:rPr lang="en-AU" dirty="0" smtClean="0"/>
              <a:t> pre-ballot closed on 22 Sept 2014 and passed 11/1/4</a:t>
            </a:r>
          </a:p>
          <a:p>
            <a:pPr lvl="2"/>
            <a:r>
              <a:rPr lang="en-AU" dirty="0" smtClean="0"/>
              <a:t>Resolutions of “No” comments from China NB were liaised to SC6 as N16085 in Nov 2014</a:t>
            </a:r>
          </a:p>
          <a:p>
            <a:r>
              <a:rPr lang="en-AU" dirty="0" smtClean="0"/>
              <a:t>FDIS ballot: </a:t>
            </a:r>
            <a:r>
              <a:rPr lang="en-AU" dirty="0">
                <a:solidFill>
                  <a:srgbClr val="00B050"/>
                </a:solidFill>
              </a:rPr>
              <a:t>passed &amp; comment resolutions liaised</a:t>
            </a:r>
            <a:endParaRPr lang="en-AU" dirty="0">
              <a:solidFill>
                <a:schemeClr val="accent2"/>
              </a:solidFill>
            </a:endParaRPr>
          </a:p>
          <a:p>
            <a:pPr lvl="1"/>
            <a:r>
              <a:rPr lang="en-AU" dirty="0"/>
              <a:t>FDIS closed on 11 July 2015 and passed 15/1/0</a:t>
            </a:r>
          </a:p>
          <a:p>
            <a:pPr lvl="2"/>
            <a:r>
              <a:rPr lang="en-AU" dirty="0" smtClean="0"/>
              <a:t>Resolutions of “No” comments from China NB were liaised as 11-15-0958r1 in July 2015</a:t>
            </a:r>
          </a:p>
          <a:p>
            <a:pPr lvl="1"/>
            <a:r>
              <a:rPr lang="en-AU" dirty="0"/>
              <a:t>IEEE 802.11ac-2013 </a:t>
            </a:r>
            <a:r>
              <a:rPr lang="en-GB" dirty="0"/>
              <a:t>has been ratified as </a:t>
            </a:r>
            <a:r>
              <a:rPr lang="en-AU" dirty="0" smtClean="0"/>
              <a:t>8802-11:2012/</a:t>
            </a:r>
            <a:r>
              <a:rPr lang="en-AU" dirty="0" err="1" smtClean="0"/>
              <a:t>Amd</a:t>
            </a:r>
            <a:r>
              <a:rPr lang="en-AU" dirty="0" smtClean="0"/>
              <a:t> 4:2015</a:t>
            </a:r>
            <a:endParaRPr lang="en-AU" dirty="0">
              <a:solidFill>
                <a:srgbClr val="FF0000"/>
              </a:solidFill>
            </a:endParaRPr>
          </a:p>
        </p:txBody>
      </p:sp>
      <p:graphicFrame>
        <p:nvGraphicFramePr>
          <p:cNvPr id="3" name="Object 2"/>
          <p:cNvGraphicFramePr>
            <a:graphicFrameLocks noChangeAspect="1"/>
          </p:cNvGraphicFramePr>
          <p:nvPr>
            <p:extLst>
              <p:ext uri="{D42A27DB-BD31-4B8C-83A1-F6EECF244321}">
                <p14:modId xmlns:p14="http://schemas.microsoft.com/office/powerpoint/2010/main" val="4112833648"/>
              </p:ext>
            </p:extLst>
          </p:nvPr>
        </p:nvGraphicFramePr>
        <p:xfrm>
          <a:off x="0" y="3200400"/>
          <a:ext cx="914400" cy="771525"/>
        </p:xfrm>
        <a:graphic>
          <a:graphicData uri="http://schemas.openxmlformats.org/presentationml/2006/ole">
            <mc:AlternateContent xmlns:mc="http://schemas.openxmlformats.org/markup-compatibility/2006">
              <mc:Choice xmlns:v="urn:schemas-microsoft-com:vml" Requires="v">
                <p:oleObj spid="_x0000_s271374" name="Packager Shell Object" showAsIcon="1" r:id="rId3" imgW="914400" imgH="771480" progId="Package">
                  <p:embed/>
                </p:oleObj>
              </mc:Choice>
              <mc:Fallback>
                <p:oleObj name="Packager Shell Object" showAsIcon="1" r:id="rId3" imgW="914400" imgH="771480" progId="Package">
                  <p:embed/>
                  <p:pic>
                    <p:nvPicPr>
                      <p:cNvPr id="0" name=""/>
                      <p:cNvPicPr/>
                      <p:nvPr/>
                    </p:nvPicPr>
                    <p:blipFill>
                      <a:blip r:embed="rId4"/>
                      <a:stretch>
                        <a:fillRect/>
                      </a:stretch>
                    </p:blipFill>
                    <p:spPr>
                      <a:xfrm>
                        <a:off x="0" y="3200400"/>
                        <a:ext cx="914400" cy="771525"/>
                      </a:xfrm>
                      <a:prstGeom prst="rect">
                        <a:avLst/>
                      </a:prstGeom>
                    </p:spPr>
                  </p:pic>
                </p:oleObj>
              </mc:Fallback>
            </mc:AlternateContent>
          </a:graphicData>
        </a:graphic>
      </p:graphicFrame>
    </p:spTree>
    <p:extLst>
      <p:ext uri="{BB962C8B-B14F-4D97-AF65-F5344CB8AC3E}">
        <p14:creationId xmlns:p14="http://schemas.microsoft.com/office/powerpoint/2010/main" val="1428762603"/>
      </p:ext>
    </p:extLst>
  </p:cSld>
  <p:clrMapOvr>
    <a:masterClrMapping/>
  </p:clrMapOvr>
  <p:timing>
    <p:tnLst>
      <p:par>
        <p:cTn id="1" dur="indefinite" restart="never" nodeType="tmRoot"/>
      </p:par>
    </p:tnLst>
  </p:timing>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685800"/>
            <a:ext cx="8305800" cy="1066800"/>
          </a:xfrm>
        </p:spPr>
        <p:txBody>
          <a:bodyPr/>
          <a:lstStyle/>
          <a:p>
            <a:r>
              <a:rPr lang="en-AU" dirty="0"/>
              <a:t>IEEE </a:t>
            </a:r>
            <a:r>
              <a:rPr lang="en-AU" dirty="0" smtClean="0"/>
              <a:t>802.11af-2013 </a:t>
            </a:r>
            <a:r>
              <a:rPr lang="en-GB" dirty="0" smtClean="0"/>
              <a:t>has </a:t>
            </a:r>
            <a:r>
              <a:rPr lang="en-GB" dirty="0"/>
              <a:t>been ratified as </a:t>
            </a:r>
            <a:r>
              <a:rPr lang="en-AU" dirty="0"/>
              <a:t>8802-11:2015/</a:t>
            </a:r>
            <a:r>
              <a:rPr lang="en-AU" dirty="0" err="1"/>
              <a:t>Amd</a:t>
            </a:r>
            <a:r>
              <a:rPr lang="en-AU" dirty="0"/>
              <a:t> 5</a:t>
            </a:r>
            <a:endParaRPr lang="en-AU" dirty="0">
              <a:solidFill>
                <a:schemeClr val="accent6"/>
              </a:solidFill>
            </a:endParaRPr>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152</a:t>
            </a:fld>
            <a:endParaRPr lang="en-US"/>
          </a:p>
        </p:txBody>
      </p:sp>
      <p:sp>
        <p:nvSpPr>
          <p:cNvPr id="10" name="Content Placeholder 9"/>
          <p:cNvSpPr>
            <a:spLocks noGrp="1"/>
          </p:cNvSpPr>
          <p:nvPr>
            <p:ph idx="1"/>
          </p:nvPr>
        </p:nvSpPr>
        <p:spPr/>
        <p:txBody>
          <a:bodyPr/>
          <a:lstStyle/>
          <a:p>
            <a:r>
              <a:rPr lang="en-US" dirty="0" smtClean="0"/>
              <a:t>60-day</a:t>
            </a:r>
            <a:r>
              <a:rPr lang="en-AU" dirty="0" smtClean="0"/>
              <a:t> </a:t>
            </a:r>
            <a:r>
              <a:rPr lang="en-AU" dirty="0"/>
              <a:t>pre-ballot: </a:t>
            </a:r>
            <a:r>
              <a:rPr lang="en-AU" dirty="0">
                <a:solidFill>
                  <a:srgbClr val="00B050"/>
                </a:solidFill>
              </a:rPr>
              <a:t>passed &amp; comment resolutions </a:t>
            </a:r>
            <a:r>
              <a:rPr lang="en-AU" dirty="0" smtClean="0">
                <a:solidFill>
                  <a:srgbClr val="00B050"/>
                </a:solidFill>
              </a:rPr>
              <a:t>liaised</a:t>
            </a:r>
            <a:endParaRPr lang="en-AU" dirty="0">
              <a:solidFill>
                <a:srgbClr val="00B050"/>
              </a:solidFill>
            </a:endParaRPr>
          </a:p>
          <a:p>
            <a:pPr lvl="1"/>
            <a:r>
              <a:rPr lang="en-AU" dirty="0"/>
              <a:t>The request to submit IEEE </a:t>
            </a:r>
            <a:r>
              <a:rPr lang="en-AU" dirty="0" smtClean="0"/>
              <a:t>802.11af-2013 </a:t>
            </a:r>
            <a:r>
              <a:rPr lang="en-AU" dirty="0"/>
              <a:t>for approval under the PSDO was liaised in July 2014</a:t>
            </a:r>
          </a:p>
          <a:p>
            <a:pPr lvl="1"/>
            <a:r>
              <a:rPr lang="en-AU" dirty="0"/>
              <a:t>The </a:t>
            </a:r>
            <a:r>
              <a:rPr lang="en-US" dirty="0" smtClean="0"/>
              <a:t>60-day</a:t>
            </a:r>
            <a:r>
              <a:rPr lang="en-AU" dirty="0" smtClean="0"/>
              <a:t> pre-ballot </a:t>
            </a:r>
            <a:r>
              <a:rPr lang="en-AU" dirty="0"/>
              <a:t>closed on 22 Sept 2014, and </a:t>
            </a:r>
            <a:r>
              <a:rPr lang="en-AU" dirty="0" smtClean="0"/>
              <a:t>passed 11/1/4</a:t>
            </a:r>
            <a:endParaRPr lang="en-AU" dirty="0"/>
          </a:p>
          <a:p>
            <a:pPr lvl="2"/>
            <a:r>
              <a:rPr lang="en-AU" dirty="0" smtClean="0"/>
              <a:t>Resolutions of “No</a:t>
            </a:r>
            <a:r>
              <a:rPr lang="en-AU" dirty="0"/>
              <a:t>” comments from China NB were liaised to SC6 as </a:t>
            </a:r>
            <a:r>
              <a:rPr lang="en-AU" dirty="0" smtClean="0"/>
              <a:t>N16085 (see previous page)  </a:t>
            </a:r>
            <a:r>
              <a:rPr lang="en-AU" dirty="0"/>
              <a:t>in Nov 2014</a:t>
            </a:r>
          </a:p>
          <a:p>
            <a:r>
              <a:rPr lang="en-AU" dirty="0" smtClean="0"/>
              <a:t>FDIS </a:t>
            </a:r>
            <a:r>
              <a:rPr lang="en-AU" dirty="0"/>
              <a:t>ballot</a:t>
            </a:r>
            <a:r>
              <a:rPr lang="en-AU" dirty="0" smtClean="0"/>
              <a:t>: </a:t>
            </a:r>
            <a:r>
              <a:rPr lang="en-AU" dirty="0">
                <a:solidFill>
                  <a:srgbClr val="00B050"/>
                </a:solidFill>
              </a:rPr>
              <a:t>passed &amp; comment resolutions liaised</a:t>
            </a:r>
            <a:endParaRPr lang="en-AU" dirty="0" smtClean="0">
              <a:solidFill>
                <a:schemeClr val="accent2"/>
              </a:solidFill>
            </a:endParaRPr>
          </a:p>
          <a:p>
            <a:pPr lvl="1"/>
            <a:r>
              <a:rPr lang="en-AU" b="0" dirty="0" smtClean="0"/>
              <a:t>FDIS closed on 11 </a:t>
            </a:r>
            <a:r>
              <a:rPr lang="en-AU" b="0" dirty="0"/>
              <a:t>July </a:t>
            </a:r>
            <a:r>
              <a:rPr lang="en-AU" b="0" dirty="0" smtClean="0"/>
              <a:t>2015 and passed 15/1/0</a:t>
            </a:r>
          </a:p>
          <a:p>
            <a:pPr lvl="2"/>
            <a:r>
              <a:rPr lang="en-AU" dirty="0" smtClean="0"/>
              <a:t>Resolutions of “No</a:t>
            </a:r>
            <a:r>
              <a:rPr lang="en-AU" dirty="0"/>
              <a:t>” comments from China NB were liaised as 11-15-0958r1 in July 2015</a:t>
            </a:r>
          </a:p>
          <a:p>
            <a:pPr lvl="1"/>
            <a:r>
              <a:rPr lang="en-AU" dirty="0"/>
              <a:t>IEEE </a:t>
            </a:r>
            <a:r>
              <a:rPr lang="en-AU" dirty="0" smtClean="0"/>
              <a:t>802.11af-2013 </a:t>
            </a:r>
            <a:r>
              <a:rPr lang="en-GB" dirty="0"/>
              <a:t>has been ratified as </a:t>
            </a:r>
            <a:r>
              <a:rPr lang="en-AU" dirty="0" smtClean="0"/>
              <a:t>8802-11:2012/</a:t>
            </a:r>
            <a:r>
              <a:rPr lang="en-AU" dirty="0" err="1" smtClean="0"/>
              <a:t>Amd</a:t>
            </a:r>
            <a:r>
              <a:rPr lang="en-AU" dirty="0" smtClean="0"/>
              <a:t> 5:2015</a:t>
            </a:r>
            <a:endParaRPr lang="en-AU" dirty="0">
              <a:solidFill>
                <a:srgbClr val="FF0000"/>
              </a:solidFill>
            </a:endParaRPr>
          </a:p>
        </p:txBody>
      </p:sp>
    </p:spTree>
    <p:extLst>
      <p:ext uri="{BB962C8B-B14F-4D97-AF65-F5344CB8AC3E}">
        <p14:creationId xmlns:p14="http://schemas.microsoft.com/office/powerpoint/2010/main" val="3346054735"/>
      </p:ext>
    </p:extLst>
  </p:cSld>
  <p:clrMapOvr>
    <a:masterClrMapping/>
  </p:clrMapOvr>
  <p:timing>
    <p:tnLst>
      <p:par>
        <p:cTn id="1" dur="indefinite" restart="never" nodeType="tmRoot"/>
      </p:par>
    </p:tnLst>
  </p:timing>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a:t>
            </a:r>
            <a:r>
              <a:rPr lang="en-AU" dirty="0"/>
              <a:t>802.1AX-2014 </a:t>
            </a:r>
            <a:r>
              <a:rPr lang="en-GB" dirty="0" smtClean="0"/>
              <a:t>FDIS ballot closes on 20 Nov 2015</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153</a:t>
            </a:fld>
            <a:endParaRPr lang="en-US"/>
          </a:p>
        </p:txBody>
      </p:sp>
      <p:sp>
        <p:nvSpPr>
          <p:cNvPr id="10" name="Content Placeholder 9"/>
          <p:cNvSpPr>
            <a:spLocks noGrp="1"/>
          </p:cNvSpPr>
          <p:nvPr>
            <p:ph idx="1"/>
          </p:nvPr>
        </p:nvSpPr>
        <p:spPr/>
        <p:txBody>
          <a:bodyPr/>
          <a:lstStyle/>
          <a:p>
            <a:r>
              <a:rPr lang="en-US" dirty="0" smtClean="0"/>
              <a:t>60-day</a:t>
            </a:r>
            <a:r>
              <a:rPr lang="en-AU" dirty="0" smtClean="0"/>
              <a:t> </a:t>
            </a:r>
            <a:r>
              <a:rPr lang="en-AU" dirty="0"/>
              <a:t>pre-ballot</a:t>
            </a:r>
            <a:r>
              <a:rPr lang="en-AU" dirty="0" smtClean="0"/>
              <a:t>: </a:t>
            </a:r>
            <a:r>
              <a:rPr lang="en-AU" dirty="0">
                <a:solidFill>
                  <a:srgbClr val="00B050"/>
                </a:solidFill>
              </a:rPr>
              <a:t>passed &amp; </a:t>
            </a:r>
            <a:r>
              <a:rPr lang="en-AU" dirty="0" smtClean="0">
                <a:solidFill>
                  <a:srgbClr val="00B050"/>
                </a:solidFill>
              </a:rPr>
              <a:t>no comment </a:t>
            </a:r>
            <a:r>
              <a:rPr lang="en-AU" dirty="0">
                <a:solidFill>
                  <a:srgbClr val="00B050"/>
                </a:solidFill>
              </a:rPr>
              <a:t>responses </a:t>
            </a:r>
            <a:r>
              <a:rPr lang="en-AU" dirty="0" smtClean="0">
                <a:solidFill>
                  <a:srgbClr val="00B050"/>
                </a:solidFill>
              </a:rPr>
              <a:t>required</a:t>
            </a:r>
            <a:endParaRPr lang="en-AU" dirty="0">
              <a:solidFill>
                <a:srgbClr val="00B050"/>
              </a:solidFill>
            </a:endParaRPr>
          </a:p>
          <a:p>
            <a:pPr lvl="1"/>
            <a:r>
              <a:rPr lang="en-AU" dirty="0" smtClean="0"/>
              <a:t>IEEE 802.1AX-2014 was liaised (N16142) to SC6 on 30 March 2015 for ratification under the PSDO process</a:t>
            </a:r>
          </a:p>
          <a:p>
            <a:pPr lvl="1"/>
            <a:r>
              <a:rPr lang="en-AU" dirty="0"/>
              <a:t>The 60-day pre-ballot ballot </a:t>
            </a:r>
            <a:r>
              <a:rPr lang="en-AU" dirty="0" smtClean="0"/>
              <a:t>closed </a:t>
            </a:r>
            <a:r>
              <a:rPr lang="en-AU" dirty="0"/>
              <a:t>on </a:t>
            </a:r>
            <a:r>
              <a:rPr lang="en-AU" dirty="0" smtClean="0"/>
              <a:t>30 May 2015</a:t>
            </a:r>
          </a:p>
          <a:p>
            <a:pPr lvl="1"/>
            <a:r>
              <a:rPr lang="en-AU" dirty="0" smtClean="0"/>
              <a:t>It passed with 100% approval and no comments</a:t>
            </a:r>
            <a:endParaRPr lang="en-AU" dirty="0"/>
          </a:p>
          <a:p>
            <a:r>
              <a:rPr lang="en-AU" dirty="0" smtClean="0"/>
              <a:t>FDIS ballot: </a:t>
            </a:r>
            <a:r>
              <a:rPr lang="en-AU" dirty="0">
                <a:solidFill>
                  <a:srgbClr val="00B050"/>
                </a:solidFill>
              </a:rPr>
              <a:t>passed &amp; no comment responses required</a:t>
            </a:r>
            <a:endParaRPr lang="en-AU" dirty="0">
              <a:solidFill>
                <a:schemeClr val="accent6"/>
              </a:solidFill>
            </a:endParaRPr>
          </a:p>
          <a:p>
            <a:pPr lvl="1"/>
            <a:r>
              <a:rPr lang="en-AU" dirty="0"/>
              <a:t>FDIS ballot </a:t>
            </a:r>
            <a:r>
              <a:rPr lang="en-AU" dirty="0" smtClean="0"/>
              <a:t>closed on 20 Nov 2015</a:t>
            </a:r>
          </a:p>
          <a:p>
            <a:pPr lvl="1"/>
            <a:r>
              <a:rPr lang="en-AU" dirty="0"/>
              <a:t>It passed with 100% approval and no </a:t>
            </a:r>
            <a:r>
              <a:rPr lang="en-AU" dirty="0" smtClean="0"/>
              <a:t>comments</a:t>
            </a:r>
          </a:p>
          <a:p>
            <a:pPr lvl="1"/>
            <a:r>
              <a:rPr lang="en-AU" dirty="0" smtClean="0"/>
              <a:t>It will be known as 8802-1AX:2015</a:t>
            </a:r>
            <a:endParaRPr lang="en-AU" dirty="0"/>
          </a:p>
        </p:txBody>
      </p:sp>
    </p:spTree>
    <p:extLst>
      <p:ext uri="{BB962C8B-B14F-4D97-AF65-F5344CB8AC3E}">
        <p14:creationId xmlns:p14="http://schemas.microsoft.com/office/powerpoint/2010/main" val="2309488072"/>
      </p:ext>
    </p:extLst>
  </p:cSld>
  <p:clrMapOvr>
    <a:masterClrMapping/>
  </p:clrMapOvr>
  <p:timing>
    <p:tnLst>
      <p:par>
        <p:cTn id="1" dur="indefinite" restart="never" nodeType="tmRoot"/>
      </p:par>
    </p:tnLst>
  </p:timing>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a:t>IEEE </a:t>
            </a:r>
            <a:r>
              <a:rPr lang="en-AU" dirty="0" smtClean="0"/>
              <a:t>802</a:t>
            </a:r>
            <a:r>
              <a:rPr lang="en-GB" dirty="0" smtClean="0"/>
              <a:t>-2014 FDIS ballot passed on 2 Nov 2015 and comment response liaised </a:t>
            </a:r>
            <a:r>
              <a:rPr lang="en-GB" dirty="0"/>
              <a:t>i</a:t>
            </a:r>
            <a:r>
              <a:rPr lang="en-GB" dirty="0" smtClean="0"/>
              <a:t>n Jan 16 </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154</a:t>
            </a:fld>
            <a:endParaRPr lang="en-US"/>
          </a:p>
        </p:txBody>
      </p:sp>
      <p:sp>
        <p:nvSpPr>
          <p:cNvPr id="10" name="Content Placeholder 9"/>
          <p:cNvSpPr>
            <a:spLocks noGrp="1"/>
          </p:cNvSpPr>
          <p:nvPr>
            <p:ph idx="1"/>
          </p:nvPr>
        </p:nvSpPr>
        <p:spPr>
          <a:xfrm>
            <a:off x="685800" y="1905000"/>
            <a:ext cx="7772400" cy="4114800"/>
          </a:xfrm>
        </p:spPr>
        <p:txBody>
          <a:bodyPr/>
          <a:lstStyle/>
          <a:p>
            <a:r>
              <a:rPr lang="en-US" dirty="0" smtClean="0"/>
              <a:t>60-day</a:t>
            </a:r>
            <a:r>
              <a:rPr lang="en-AU" dirty="0" smtClean="0"/>
              <a:t> </a:t>
            </a:r>
            <a:r>
              <a:rPr lang="en-AU" dirty="0"/>
              <a:t>pre-ballot</a:t>
            </a:r>
            <a:r>
              <a:rPr lang="en-AU" dirty="0" smtClean="0"/>
              <a:t>: </a:t>
            </a:r>
            <a:r>
              <a:rPr lang="en-AU" dirty="0">
                <a:solidFill>
                  <a:srgbClr val="00B050"/>
                </a:solidFill>
              </a:rPr>
              <a:t>p</a:t>
            </a:r>
            <a:r>
              <a:rPr lang="en-AU" dirty="0" smtClean="0">
                <a:solidFill>
                  <a:srgbClr val="00B050"/>
                </a:solidFill>
              </a:rPr>
              <a:t>assed &amp; comment responses liaised</a:t>
            </a:r>
          </a:p>
          <a:p>
            <a:pPr lvl="1"/>
            <a:r>
              <a:rPr lang="en-AU" dirty="0" smtClean="0"/>
              <a:t>The submission of IEEE 802-2014 under the PSDO was approved by</a:t>
            </a:r>
            <a:r>
              <a:rPr lang="en-AU" dirty="0" smtClean="0">
                <a:solidFill>
                  <a:srgbClr val="FF0000"/>
                </a:solidFill>
              </a:rPr>
              <a:t> </a:t>
            </a:r>
            <a:r>
              <a:rPr lang="en-AU" dirty="0" smtClean="0"/>
              <a:t>802 EC in July 2014, and the </a:t>
            </a:r>
            <a:r>
              <a:rPr lang="en-US" dirty="0" smtClean="0"/>
              <a:t>60-day</a:t>
            </a:r>
            <a:r>
              <a:rPr lang="en-AU" dirty="0" smtClean="0"/>
              <a:t> pre-ballot passed on 26 Oct 014</a:t>
            </a:r>
          </a:p>
          <a:p>
            <a:pPr lvl="1"/>
            <a:r>
              <a:rPr lang="en-AU" dirty="0" smtClean="0"/>
              <a:t>Comment </a:t>
            </a:r>
            <a:r>
              <a:rPr lang="en-AU" dirty="0"/>
              <a:t>responses </a:t>
            </a:r>
            <a:r>
              <a:rPr lang="en-AU" dirty="0" smtClean="0"/>
              <a:t>approved </a:t>
            </a:r>
            <a:r>
              <a:rPr lang="en-AU" dirty="0"/>
              <a:t>by 802 EC </a:t>
            </a:r>
            <a:r>
              <a:rPr lang="en-AU" dirty="0" smtClean="0"/>
              <a:t>on </a:t>
            </a:r>
            <a:r>
              <a:rPr lang="en-AU" dirty="0"/>
              <a:t>16 Feb </a:t>
            </a:r>
            <a:r>
              <a:rPr lang="en-AU" dirty="0" smtClean="0"/>
              <a:t>2015</a:t>
            </a:r>
          </a:p>
          <a:p>
            <a:pPr lvl="2"/>
            <a:r>
              <a:rPr lang="en-AU" dirty="0" smtClean="0"/>
              <a:t>See N6133</a:t>
            </a:r>
          </a:p>
          <a:p>
            <a:r>
              <a:rPr lang="en-AU" dirty="0" smtClean="0"/>
              <a:t>FDIS ballot: </a:t>
            </a:r>
            <a:r>
              <a:rPr lang="en-AU" dirty="0" smtClean="0">
                <a:solidFill>
                  <a:srgbClr val="00B050"/>
                </a:solidFill>
              </a:rPr>
              <a:t>passed and response liaised in Jan 16</a:t>
            </a:r>
            <a:r>
              <a:rPr lang="en-AU" dirty="0" smtClean="0">
                <a:solidFill>
                  <a:schemeClr val="accent2"/>
                </a:solidFill>
              </a:rPr>
              <a:t> </a:t>
            </a:r>
          </a:p>
          <a:p>
            <a:pPr lvl="1"/>
            <a:r>
              <a:rPr lang="en-AU" dirty="0"/>
              <a:t>FDIS ballot </a:t>
            </a:r>
            <a:r>
              <a:rPr lang="en-AU" dirty="0" smtClean="0"/>
              <a:t>passed 2 Nov 2015</a:t>
            </a:r>
          </a:p>
          <a:p>
            <a:pPr lvl="2"/>
            <a:r>
              <a:rPr lang="en-AU" dirty="0" smtClean="0"/>
              <a:t>Passed 14/1/19, with negative comment from China NB</a:t>
            </a:r>
            <a:endParaRPr lang="en-AU" dirty="0"/>
          </a:p>
          <a:p>
            <a:pPr lvl="1"/>
            <a:r>
              <a:rPr lang="en-AU" dirty="0" smtClean="0"/>
              <a:t>A response was discussed in Nov 2015 but it was decided that the 802.1 WG would take responsibility for sending</a:t>
            </a:r>
          </a:p>
          <a:p>
            <a:pPr lvl="2"/>
            <a:r>
              <a:rPr lang="en-AU" dirty="0" smtClean="0"/>
              <a:t>Sent in Jan 2016</a:t>
            </a:r>
          </a:p>
          <a:p>
            <a:pPr lvl="1"/>
            <a:r>
              <a:rPr lang="en-AU" dirty="0"/>
              <a:t>T</a:t>
            </a:r>
            <a:r>
              <a:rPr lang="en-AU" dirty="0" smtClean="0"/>
              <a:t>he final standard will be known as </a:t>
            </a:r>
            <a:r>
              <a:rPr lang="en-AU" dirty="0" smtClean="0">
                <a:hlinkClick r:id="rId2"/>
              </a:rPr>
              <a:t>ISO/IEC/IEEE 8802-A:2015</a:t>
            </a:r>
            <a:endParaRPr lang="en-AU" dirty="0"/>
          </a:p>
          <a:p>
            <a:endParaRPr lang="en-AU" dirty="0" smtClean="0">
              <a:solidFill>
                <a:schemeClr val="accent2"/>
              </a:solidFill>
            </a:endParaRPr>
          </a:p>
        </p:txBody>
      </p:sp>
    </p:spTree>
    <p:extLst>
      <p:ext uri="{BB962C8B-B14F-4D97-AF65-F5344CB8AC3E}">
        <p14:creationId xmlns:p14="http://schemas.microsoft.com/office/powerpoint/2010/main" val="276718352"/>
      </p:ext>
    </p:extLst>
  </p:cSld>
  <p:clrMapOvr>
    <a:masterClrMapping/>
  </p:clrMapOvr>
  <p:timing>
    <p:tnLst>
      <p:par>
        <p:cTn id="1" dur="indefinite" restart="never" nodeType="tmRoot"/>
      </p:par>
    </p:tnLst>
  </p:timing>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685800"/>
            <a:ext cx="7924800" cy="1066800"/>
          </a:xfrm>
        </p:spPr>
        <p:txBody>
          <a:bodyPr/>
          <a:lstStyle/>
          <a:p>
            <a:r>
              <a:rPr lang="en-AU" dirty="0" smtClean="0"/>
              <a:t>IEEE 802.</a:t>
            </a:r>
            <a:r>
              <a:rPr lang="en-GB" dirty="0"/>
              <a:t>1Xbx-2014 </a:t>
            </a:r>
            <a:r>
              <a:rPr lang="en-GB" dirty="0" smtClean="0"/>
              <a:t>has been published as a ISO/IEC/IEEE standard </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155</a:t>
            </a:fld>
            <a:endParaRPr lang="en-US"/>
          </a:p>
        </p:txBody>
      </p:sp>
      <p:sp>
        <p:nvSpPr>
          <p:cNvPr id="10" name="Content Placeholder 9"/>
          <p:cNvSpPr>
            <a:spLocks noGrp="1"/>
          </p:cNvSpPr>
          <p:nvPr>
            <p:ph idx="1"/>
          </p:nvPr>
        </p:nvSpPr>
        <p:spPr>
          <a:xfrm>
            <a:off x="685800" y="1524000"/>
            <a:ext cx="7772400" cy="4114800"/>
          </a:xfrm>
        </p:spPr>
        <p:txBody>
          <a:bodyPr/>
          <a:lstStyle/>
          <a:p>
            <a:r>
              <a:rPr lang="en-AU" dirty="0" smtClean="0"/>
              <a:t>Drafts </a:t>
            </a:r>
            <a:r>
              <a:rPr lang="en-GB" dirty="0"/>
              <a:t>sent to </a:t>
            </a:r>
            <a:r>
              <a:rPr lang="en-GB" dirty="0" smtClean="0"/>
              <a:t>SC6</a:t>
            </a:r>
            <a:r>
              <a:rPr lang="en-AU" dirty="0" smtClean="0"/>
              <a:t>: </a:t>
            </a:r>
            <a:r>
              <a:rPr lang="en-AU" dirty="0" smtClean="0">
                <a:solidFill>
                  <a:srgbClr val="00B050"/>
                </a:solidFill>
              </a:rPr>
              <a:t>sent</a:t>
            </a:r>
          </a:p>
          <a:p>
            <a:pPr lvl="1" eaLnBrk="1" fontAlgn="t" hangingPunct="1"/>
            <a:r>
              <a:rPr lang="en-GB" dirty="0" smtClean="0"/>
              <a:t>D1.0, D1.2 (May 14), with s</a:t>
            </a:r>
            <a:r>
              <a:rPr lang="en-AU" dirty="0" err="1" smtClean="0"/>
              <a:t>ubmission</a:t>
            </a:r>
            <a:r>
              <a:rPr lang="en-AU" dirty="0" smtClean="0"/>
              <a:t> to </a:t>
            </a:r>
            <a:r>
              <a:rPr lang="en-AU" dirty="0"/>
              <a:t>PSDO approved </a:t>
            </a:r>
            <a:r>
              <a:rPr lang="en-AU" dirty="0" smtClean="0"/>
              <a:t>in </a:t>
            </a:r>
            <a:r>
              <a:rPr lang="en-AU" dirty="0"/>
              <a:t>July </a:t>
            </a:r>
            <a:r>
              <a:rPr lang="en-AU" dirty="0" smtClean="0"/>
              <a:t>2014</a:t>
            </a:r>
            <a:endParaRPr lang="en-AU" b="0" dirty="0"/>
          </a:p>
          <a:p>
            <a:r>
              <a:rPr lang="en-US" dirty="0" smtClean="0"/>
              <a:t>60-day</a:t>
            </a:r>
            <a:r>
              <a:rPr lang="en-AU" dirty="0" smtClean="0"/>
              <a:t> </a:t>
            </a:r>
            <a:r>
              <a:rPr lang="en-AU" dirty="0"/>
              <a:t>pre-ballot</a:t>
            </a:r>
            <a:r>
              <a:rPr lang="en-AU" dirty="0" smtClean="0"/>
              <a:t>: </a:t>
            </a:r>
            <a:r>
              <a:rPr lang="en-AU" dirty="0">
                <a:solidFill>
                  <a:srgbClr val="00B050"/>
                </a:solidFill>
              </a:rPr>
              <a:t>passed &amp; comment responses liaised</a:t>
            </a:r>
          </a:p>
          <a:p>
            <a:pPr lvl="1"/>
            <a:r>
              <a:rPr lang="en-AU" dirty="0" smtClean="0"/>
              <a:t>Passed on 19 Mar 2015 with a China NB comment</a:t>
            </a:r>
            <a:endParaRPr lang="en-AU" dirty="0"/>
          </a:p>
          <a:p>
            <a:pPr lvl="2"/>
            <a:r>
              <a:rPr lang="en-AU" dirty="0"/>
              <a:t>Passed </a:t>
            </a:r>
            <a:r>
              <a:rPr lang="en-AU" dirty="0" smtClean="0"/>
              <a:t>9/1/9 </a:t>
            </a:r>
            <a:r>
              <a:rPr lang="en-AU" dirty="0"/>
              <a:t>on need for an ISO </a:t>
            </a:r>
            <a:r>
              <a:rPr lang="en-AU" dirty="0" smtClean="0"/>
              <a:t>standard </a:t>
            </a:r>
            <a:r>
              <a:rPr lang="en-AU" dirty="0"/>
              <a:t>– China NB voted </a:t>
            </a:r>
            <a:r>
              <a:rPr lang="en-AU" dirty="0" smtClean="0"/>
              <a:t>no</a:t>
            </a:r>
            <a:endParaRPr lang="en-AU" dirty="0"/>
          </a:p>
          <a:p>
            <a:pPr lvl="2"/>
            <a:r>
              <a:rPr lang="en-AU" dirty="0"/>
              <a:t>Passed </a:t>
            </a:r>
            <a:r>
              <a:rPr lang="en-AU" dirty="0" smtClean="0"/>
              <a:t>8/1/10 </a:t>
            </a:r>
            <a:r>
              <a:rPr lang="en-AU" dirty="0"/>
              <a:t>on submission to FDIS – China NB voted </a:t>
            </a:r>
            <a:r>
              <a:rPr lang="en-AU" dirty="0" smtClean="0"/>
              <a:t>no</a:t>
            </a:r>
          </a:p>
          <a:p>
            <a:pPr lvl="1"/>
            <a:r>
              <a:rPr lang="en-AU" dirty="0" smtClean="0"/>
              <a:t>802.1 WG responded to comments in June 2015 (see N16255)</a:t>
            </a:r>
            <a:endParaRPr lang="en-AU" dirty="0"/>
          </a:p>
          <a:p>
            <a:r>
              <a:rPr lang="en-AU" dirty="0" smtClean="0"/>
              <a:t>FDIS </a:t>
            </a:r>
            <a:r>
              <a:rPr lang="en-AU" dirty="0"/>
              <a:t>ballot</a:t>
            </a:r>
            <a:r>
              <a:rPr lang="en-AU" dirty="0" smtClean="0"/>
              <a:t>: </a:t>
            </a:r>
            <a:r>
              <a:rPr lang="en-AU" dirty="0" smtClean="0">
                <a:solidFill>
                  <a:srgbClr val="00B050"/>
                </a:solidFill>
              </a:rPr>
              <a:t>passed </a:t>
            </a:r>
            <a:r>
              <a:rPr lang="en-AU" dirty="0">
                <a:solidFill>
                  <a:srgbClr val="00B050"/>
                </a:solidFill>
              </a:rPr>
              <a:t>&amp; comment responses liaised</a:t>
            </a:r>
            <a:endParaRPr lang="en-AU" dirty="0" smtClean="0">
              <a:solidFill>
                <a:srgbClr val="00B050"/>
              </a:solidFill>
            </a:endParaRPr>
          </a:p>
          <a:p>
            <a:pPr lvl="1"/>
            <a:r>
              <a:rPr lang="en-AU" dirty="0" smtClean="0"/>
              <a:t>Passed on 24 Dec 2015 with </a:t>
            </a:r>
            <a:r>
              <a:rPr lang="en-AU" dirty="0"/>
              <a:t>a China </a:t>
            </a:r>
            <a:r>
              <a:rPr lang="en-AU" dirty="0" smtClean="0"/>
              <a:t>comment</a:t>
            </a:r>
          </a:p>
          <a:p>
            <a:pPr lvl="2"/>
            <a:r>
              <a:rPr lang="en-AU" dirty="0" smtClean="0"/>
              <a:t>Passed 15/1/18 – China NB voted no, with comments (see 6N16364)</a:t>
            </a:r>
          </a:p>
          <a:p>
            <a:pPr lvl="1"/>
            <a:r>
              <a:rPr lang="en-AU" dirty="0"/>
              <a:t>802.1 WG responded to the comment </a:t>
            </a:r>
            <a:r>
              <a:rPr lang="en-AU" dirty="0" smtClean="0"/>
              <a:t>on 21 Apr 2016 (see N16424)</a:t>
            </a:r>
          </a:p>
          <a:p>
            <a:pPr lvl="1"/>
            <a:r>
              <a:rPr lang="en-AU" dirty="0" smtClean="0"/>
              <a:t>The standard </a:t>
            </a:r>
            <a:r>
              <a:rPr lang="en-AU" dirty="0"/>
              <a:t>will be known </a:t>
            </a:r>
            <a:r>
              <a:rPr lang="en-AU" dirty="0" smtClean="0"/>
              <a:t>as ISO/IEC/IEEE 8802-1X:2014/Amd1</a:t>
            </a:r>
          </a:p>
          <a:p>
            <a:pPr lvl="2"/>
            <a:r>
              <a:rPr lang="en-AU" dirty="0" smtClean="0"/>
              <a:t>It has been published as of June 2016</a:t>
            </a:r>
            <a:endParaRPr lang="en-AU" dirty="0"/>
          </a:p>
        </p:txBody>
      </p:sp>
      <p:graphicFrame>
        <p:nvGraphicFramePr>
          <p:cNvPr id="2" name="Object 1"/>
          <p:cNvGraphicFramePr>
            <a:graphicFrameLocks noChangeAspect="1"/>
          </p:cNvGraphicFramePr>
          <p:nvPr>
            <p:extLst>
              <p:ext uri="{D42A27DB-BD31-4B8C-83A1-F6EECF244321}">
                <p14:modId xmlns:p14="http://schemas.microsoft.com/office/powerpoint/2010/main" val="2054529409"/>
              </p:ext>
            </p:extLst>
          </p:nvPr>
        </p:nvGraphicFramePr>
        <p:xfrm>
          <a:off x="7391400" y="4105275"/>
          <a:ext cx="914400" cy="771525"/>
        </p:xfrm>
        <a:graphic>
          <a:graphicData uri="http://schemas.openxmlformats.org/presentationml/2006/ole">
            <mc:AlternateContent xmlns:mc="http://schemas.openxmlformats.org/markup-compatibility/2006">
              <mc:Choice xmlns:v="urn:schemas-microsoft-com:vml" Requires="v">
                <p:oleObj spid="_x0000_s238399" name="Acrobat Document" showAsIcon="1" r:id="rId3" imgW="914400" imgH="771480" progId="AcroExch.Document.11">
                  <p:embed/>
                </p:oleObj>
              </mc:Choice>
              <mc:Fallback>
                <p:oleObj name="Acrobat Document" showAsIcon="1" r:id="rId3" imgW="914400" imgH="771480" progId="AcroExch.Document.11">
                  <p:embed/>
                  <p:pic>
                    <p:nvPicPr>
                      <p:cNvPr id="0" name=""/>
                      <p:cNvPicPr/>
                      <p:nvPr/>
                    </p:nvPicPr>
                    <p:blipFill>
                      <a:blip r:embed="rId4"/>
                      <a:stretch>
                        <a:fillRect/>
                      </a:stretch>
                    </p:blipFill>
                    <p:spPr>
                      <a:xfrm>
                        <a:off x="7391400" y="4105275"/>
                        <a:ext cx="914400" cy="771525"/>
                      </a:xfrm>
                      <a:prstGeom prst="rect">
                        <a:avLst/>
                      </a:prstGeom>
                    </p:spPr>
                  </p:pic>
                </p:oleObj>
              </mc:Fallback>
            </mc:AlternateContent>
          </a:graphicData>
        </a:graphic>
      </p:graphicFrame>
    </p:spTree>
    <p:extLst>
      <p:ext uri="{BB962C8B-B14F-4D97-AF65-F5344CB8AC3E}">
        <p14:creationId xmlns:p14="http://schemas.microsoft.com/office/powerpoint/2010/main" val="1911587170"/>
      </p:ext>
    </p:extLst>
  </p:cSld>
  <p:clrMapOvr>
    <a:masterClrMapping/>
  </p:clrMapOvr>
  <p:timing>
    <p:tnLst>
      <p:par>
        <p:cTn id="1" dur="indefinite" restart="never" nodeType="tmRoot"/>
      </p:par>
    </p:tnLst>
  </p:timing>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685800"/>
            <a:ext cx="7848600" cy="1066800"/>
          </a:xfrm>
        </p:spPr>
        <p:txBody>
          <a:bodyPr/>
          <a:lstStyle/>
          <a:p>
            <a:pPr eaLnBrk="1" fontAlgn="auto" hangingPunct="1">
              <a:spcBef>
                <a:spcPts val="0"/>
              </a:spcBef>
              <a:spcAft>
                <a:spcPts val="0"/>
              </a:spcAft>
              <a:defRPr/>
            </a:pPr>
            <a:r>
              <a:rPr lang="en-AU" dirty="0"/>
              <a:t>IEEE 802.</a:t>
            </a:r>
            <a:r>
              <a:rPr lang="en-GB" dirty="0" smtClean="0"/>
              <a:t>1Q-Rev-2014 </a:t>
            </a:r>
            <a:r>
              <a:rPr lang="en-GB" dirty="0"/>
              <a:t>has been published as a ISO/IEC/IEEE standard </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156</a:t>
            </a:fld>
            <a:endParaRPr lang="en-US"/>
          </a:p>
        </p:txBody>
      </p:sp>
      <p:sp>
        <p:nvSpPr>
          <p:cNvPr id="10" name="Content Placeholder 9"/>
          <p:cNvSpPr>
            <a:spLocks noGrp="1"/>
          </p:cNvSpPr>
          <p:nvPr>
            <p:ph idx="1"/>
          </p:nvPr>
        </p:nvSpPr>
        <p:spPr/>
        <p:txBody>
          <a:bodyPr/>
          <a:lstStyle/>
          <a:p>
            <a:r>
              <a:rPr lang="en-AU" dirty="0"/>
              <a:t>Drafts </a:t>
            </a:r>
            <a:r>
              <a:rPr lang="en-GB" dirty="0"/>
              <a:t>sent to SC6</a:t>
            </a:r>
            <a:r>
              <a:rPr lang="en-AU" dirty="0"/>
              <a:t>: </a:t>
            </a:r>
            <a:r>
              <a:rPr lang="en-AU" dirty="0">
                <a:solidFill>
                  <a:srgbClr val="00B050"/>
                </a:solidFill>
              </a:rPr>
              <a:t>sent</a:t>
            </a:r>
          </a:p>
          <a:p>
            <a:pPr lvl="1" eaLnBrk="1" fontAlgn="t" hangingPunct="1"/>
            <a:r>
              <a:rPr lang="en-GB" dirty="0" smtClean="0"/>
              <a:t>D2.0 (Jan </a:t>
            </a:r>
            <a:r>
              <a:rPr lang="en-GB" dirty="0"/>
              <a:t>14)</a:t>
            </a:r>
          </a:p>
          <a:p>
            <a:r>
              <a:rPr lang="en-US" dirty="0" smtClean="0"/>
              <a:t>60-day</a:t>
            </a:r>
            <a:r>
              <a:rPr lang="en-AU" dirty="0" smtClean="0"/>
              <a:t> </a:t>
            </a:r>
            <a:r>
              <a:rPr lang="en-AU" dirty="0"/>
              <a:t>pre-ballot: </a:t>
            </a:r>
            <a:r>
              <a:rPr lang="en-AU" dirty="0">
                <a:solidFill>
                  <a:srgbClr val="00B050"/>
                </a:solidFill>
              </a:rPr>
              <a:t>passed &amp; comment responses liaised</a:t>
            </a:r>
            <a:endParaRPr lang="en-AU" dirty="0">
              <a:solidFill>
                <a:schemeClr val="accent2"/>
              </a:solidFill>
            </a:endParaRPr>
          </a:p>
          <a:p>
            <a:pPr lvl="1"/>
            <a:r>
              <a:rPr lang="en-AU" dirty="0" smtClean="0"/>
              <a:t>Passed on 23 </a:t>
            </a:r>
            <a:r>
              <a:rPr lang="en-AU" dirty="0"/>
              <a:t>Mar </a:t>
            </a:r>
            <a:r>
              <a:rPr lang="en-AU" dirty="0" smtClean="0"/>
              <a:t>2015 </a:t>
            </a:r>
            <a:r>
              <a:rPr lang="en-AU" dirty="0"/>
              <a:t>with a China NB </a:t>
            </a:r>
            <a:r>
              <a:rPr lang="en-AU" dirty="0" smtClean="0"/>
              <a:t>comment</a:t>
            </a:r>
            <a:endParaRPr lang="en-AU" dirty="0"/>
          </a:p>
          <a:p>
            <a:pPr lvl="2"/>
            <a:r>
              <a:rPr lang="en-AU" dirty="0" smtClean="0"/>
              <a:t>Passed </a:t>
            </a:r>
            <a:r>
              <a:rPr lang="en-AU" dirty="0"/>
              <a:t>11/1/16 – China NB voted no (see N16135)</a:t>
            </a:r>
          </a:p>
          <a:p>
            <a:pPr lvl="1"/>
            <a:r>
              <a:rPr lang="en-AU" dirty="0"/>
              <a:t>802.1 WG responded to comments in June </a:t>
            </a:r>
            <a:r>
              <a:rPr lang="en-AU" dirty="0" smtClean="0"/>
              <a:t>2015 (see N16255)</a:t>
            </a:r>
            <a:endParaRPr lang="en-AU" dirty="0"/>
          </a:p>
          <a:p>
            <a:r>
              <a:rPr lang="en-AU" dirty="0" smtClean="0"/>
              <a:t>FDIS </a:t>
            </a:r>
            <a:r>
              <a:rPr lang="en-AU" dirty="0"/>
              <a:t>ballot</a:t>
            </a:r>
            <a:r>
              <a:rPr lang="en-AU" dirty="0" smtClean="0"/>
              <a:t>: </a:t>
            </a:r>
            <a:r>
              <a:rPr lang="en-AU" dirty="0">
                <a:solidFill>
                  <a:srgbClr val="00B050"/>
                </a:solidFill>
              </a:rPr>
              <a:t>passed &amp; comment responses </a:t>
            </a:r>
            <a:r>
              <a:rPr lang="en-AU" dirty="0" smtClean="0">
                <a:solidFill>
                  <a:srgbClr val="00B050"/>
                </a:solidFill>
              </a:rPr>
              <a:t>liaised</a:t>
            </a:r>
            <a:endParaRPr lang="en-AU" dirty="0">
              <a:solidFill>
                <a:srgbClr val="00B050"/>
              </a:solidFill>
            </a:endParaRPr>
          </a:p>
          <a:p>
            <a:pPr lvl="1"/>
            <a:r>
              <a:rPr lang="en-AU" dirty="0"/>
              <a:t>P</a:t>
            </a:r>
            <a:r>
              <a:rPr lang="en-AU" dirty="0" smtClean="0"/>
              <a:t>assed on 28 </a:t>
            </a:r>
            <a:r>
              <a:rPr lang="en-AU" dirty="0"/>
              <a:t>Jan </a:t>
            </a:r>
            <a:r>
              <a:rPr lang="en-AU" dirty="0" smtClean="0"/>
              <a:t>2016 with China NB comments</a:t>
            </a:r>
          </a:p>
          <a:p>
            <a:pPr lvl="2"/>
            <a:r>
              <a:rPr lang="en-AU" dirty="0" smtClean="0"/>
              <a:t>Passed 15/1/20 - </a:t>
            </a:r>
            <a:r>
              <a:rPr lang="en-AU" dirty="0"/>
              <a:t>China NB voted </a:t>
            </a:r>
            <a:r>
              <a:rPr lang="en-AU" dirty="0" smtClean="0"/>
              <a:t>no and commented (see N16377)</a:t>
            </a:r>
          </a:p>
          <a:p>
            <a:pPr lvl="1"/>
            <a:r>
              <a:rPr lang="en-AU" dirty="0"/>
              <a:t>802.1 WG responded to the comment </a:t>
            </a:r>
            <a:r>
              <a:rPr lang="en-AU" dirty="0" smtClean="0"/>
              <a:t>on 21 Apr 2016 (see N16425)</a:t>
            </a:r>
          </a:p>
          <a:p>
            <a:pPr lvl="1"/>
            <a:r>
              <a:rPr lang="en-AU" dirty="0" smtClean="0"/>
              <a:t>The </a:t>
            </a:r>
            <a:r>
              <a:rPr lang="en-AU" dirty="0"/>
              <a:t>standard will be known as ISO/IEC/IEEE </a:t>
            </a:r>
            <a:r>
              <a:rPr lang="en-AU" dirty="0" smtClean="0"/>
              <a:t>8802-1Q:2015</a:t>
            </a:r>
          </a:p>
          <a:p>
            <a:pPr lvl="2"/>
            <a:r>
              <a:rPr lang="en-AU" dirty="0"/>
              <a:t>It has been published as of June 2016</a:t>
            </a:r>
          </a:p>
          <a:p>
            <a:pPr lvl="1"/>
            <a:endParaRPr lang="en-AU" dirty="0" smtClean="0"/>
          </a:p>
          <a:p>
            <a:endParaRPr lang="en-AU" dirty="0">
              <a:solidFill>
                <a:srgbClr val="FF0000"/>
              </a:solidFill>
            </a:endParaRPr>
          </a:p>
        </p:txBody>
      </p:sp>
    </p:spTree>
    <p:extLst>
      <p:ext uri="{BB962C8B-B14F-4D97-AF65-F5344CB8AC3E}">
        <p14:creationId xmlns:p14="http://schemas.microsoft.com/office/powerpoint/2010/main" val="2641530172"/>
      </p:ext>
    </p:extLst>
  </p:cSld>
  <p:clrMapOvr>
    <a:masterClrMapping/>
  </p:clrMapOvr>
  <p:timing>
    <p:tnLst>
      <p:par>
        <p:cTn id="1" dur="indefinite" restart="never" nodeType="tmRoot"/>
      </p:par>
    </p:tnLst>
  </p:timing>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ISO/IEC/IEEE 802-3-2015  is now published</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157</a:t>
            </a:fld>
            <a:endParaRPr lang="en-US"/>
          </a:p>
        </p:txBody>
      </p:sp>
      <p:sp>
        <p:nvSpPr>
          <p:cNvPr id="10" name="Content Placeholder 9"/>
          <p:cNvSpPr>
            <a:spLocks noGrp="1"/>
          </p:cNvSpPr>
          <p:nvPr>
            <p:ph idx="1"/>
          </p:nvPr>
        </p:nvSpPr>
        <p:spPr/>
        <p:txBody>
          <a:bodyPr/>
          <a:lstStyle/>
          <a:p>
            <a:r>
              <a:rPr lang="en-AU" dirty="0"/>
              <a:t>Drafts </a:t>
            </a:r>
            <a:r>
              <a:rPr lang="en-GB" dirty="0"/>
              <a:t>sent to SC6</a:t>
            </a:r>
            <a:r>
              <a:rPr lang="en-AU" dirty="0"/>
              <a:t>: </a:t>
            </a:r>
            <a:r>
              <a:rPr lang="en-AU" dirty="0">
                <a:solidFill>
                  <a:srgbClr val="00B050"/>
                </a:solidFill>
              </a:rPr>
              <a:t>sent</a:t>
            </a:r>
          </a:p>
          <a:p>
            <a:pPr lvl="1"/>
            <a:r>
              <a:rPr lang="en-AU" dirty="0" smtClean="0"/>
              <a:t>Liaised </a:t>
            </a:r>
            <a:r>
              <a:rPr lang="en-AU" dirty="0"/>
              <a:t>to SC6 in </a:t>
            </a:r>
            <a:r>
              <a:rPr lang="en-AU" dirty="0" smtClean="0"/>
              <a:t>Apr 2015</a:t>
            </a:r>
          </a:p>
          <a:p>
            <a:r>
              <a:rPr lang="en-US" dirty="0" smtClean="0"/>
              <a:t>60-day</a:t>
            </a:r>
            <a:r>
              <a:rPr lang="en-AU" dirty="0" smtClean="0"/>
              <a:t> </a:t>
            </a:r>
            <a:r>
              <a:rPr lang="en-AU" dirty="0"/>
              <a:t>pre-ballot</a:t>
            </a:r>
            <a:r>
              <a:rPr lang="en-AU" dirty="0" smtClean="0"/>
              <a:t>: </a:t>
            </a:r>
            <a:r>
              <a:rPr lang="en-AU" dirty="0">
                <a:solidFill>
                  <a:srgbClr val="00B050"/>
                </a:solidFill>
              </a:rPr>
              <a:t>passed </a:t>
            </a:r>
            <a:r>
              <a:rPr lang="en-AU" dirty="0" smtClean="0">
                <a:solidFill>
                  <a:srgbClr val="00B050"/>
                </a:solidFill>
              </a:rPr>
              <a:t>&amp; responses liaised</a:t>
            </a:r>
            <a:endParaRPr lang="en-AU" dirty="0">
              <a:solidFill>
                <a:schemeClr val="accent6"/>
              </a:solidFill>
            </a:endParaRPr>
          </a:p>
          <a:p>
            <a:pPr lvl="1"/>
            <a:r>
              <a:rPr lang="en-AU" dirty="0" smtClean="0"/>
              <a:t>Passed, with </a:t>
            </a:r>
            <a:r>
              <a:rPr lang="en-AU" dirty="0"/>
              <a:t>two </a:t>
            </a:r>
            <a:r>
              <a:rPr lang="en-AU" dirty="0" smtClean="0"/>
              <a:t>comments from </a:t>
            </a:r>
            <a:r>
              <a:rPr lang="en-AU" dirty="0"/>
              <a:t>China NB </a:t>
            </a:r>
          </a:p>
          <a:p>
            <a:pPr lvl="2"/>
            <a:r>
              <a:rPr lang="en-AU" dirty="0" smtClean="0"/>
              <a:t>8/1/9 </a:t>
            </a:r>
            <a:r>
              <a:rPr lang="en-AU" dirty="0"/>
              <a:t>on need for ISO </a:t>
            </a:r>
            <a:r>
              <a:rPr lang="en-AU" dirty="0" smtClean="0"/>
              <a:t>standard</a:t>
            </a:r>
            <a:endParaRPr lang="en-AU" dirty="0"/>
          </a:p>
          <a:p>
            <a:pPr lvl="2"/>
            <a:r>
              <a:rPr lang="en-AU" dirty="0" smtClean="0"/>
              <a:t>8/1/9 </a:t>
            </a:r>
            <a:r>
              <a:rPr lang="en-AU" dirty="0"/>
              <a:t>on support for submission to </a:t>
            </a:r>
            <a:r>
              <a:rPr lang="en-AU" dirty="0" smtClean="0"/>
              <a:t>FDIS</a:t>
            </a:r>
            <a:endParaRPr lang="en-AU" dirty="0" smtClean="0">
              <a:solidFill>
                <a:srgbClr val="FF0000"/>
              </a:solidFill>
            </a:endParaRPr>
          </a:p>
          <a:p>
            <a:pPr lvl="1"/>
            <a:r>
              <a:rPr lang="en-AU" dirty="0" smtClean="0"/>
              <a:t>Responses were </a:t>
            </a:r>
            <a:r>
              <a:rPr lang="en-AU" dirty="0"/>
              <a:t>liaised </a:t>
            </a:r>
            <a:r>
              <a:rPr lang="en-AU" dirty="0" smtClean="0"/>
              <a:t>in Jul 2016 (see N16458)</a:t>
            </a:r>
          </a:p>
          <a:p>
            <a:r>
              <a:rPr lang="en-AU" dirty="0" smtClean="0"/>
              <a:t>FDIS ballot: </a:t>
            </a:r>
            <a:r>
              <a:rPr lang="en-AU" dirty="0" smtClean="0">
                <a:solidFill>
                  <a:srgbClr val="00B050"/>
                </a:solidFill>
              </a:rPr>
              <a:t>passed, responses sent and published</a:t>
            </a:r>
          </a:p>
          <a:p>
            <a:pPr lvl="1"/>
            <a:r>
              <a:rPr lang="en-AU" dirty="0" smtClean="0"/>
              <a:t>Passed by</a:t>
            </a:r>
            <a:r>
              <a:rPr lang="en-AU" b="0" dirty="0" smtClean="0"/>
              <a:t>16/1/20, with two comments from China NB (N16570)</a:t>
            </a:r>
          </a:p>
          <a:p>
            <a:pPr lvl="1"/>
            <a:r>
              <a:rPr lang="en-AU" dirty="0" smtClean="0"/>
              <a:t>Response was sent in March 2017</a:t>
            </a:r>
          </a:p>
          <a:p>
            <a:pPr lvl="1"/>
            <a:r>
              <a:rPr lang="en-AU" b="0" dirty="0" smtClean="0"/>
              <a:t>It has been published as of April 2017</a:t>
            </a:r>
            <a:endParaRPr lang="en-AU" b="0" dirty="0"/>
          </a:p>
          <a:p>
            <a:pPr marL="342900" lvl="1" indent="-342900">
              <a:buNone/>
            </a:pPr>
            <a:endParaRPr lang="en-AU" dirty="0"/>
          </a:p>
          <a:p>
            <a:endParaRPr lang="en-AU" dirty="0" smtClean="0">
              <a:solidFill>
                <a:schemeClr val="accent2"/>
              </a:solidFill>
            </a:endParaRPr>
          </a:p>
        </p:txBody>
      </p:sp>
    </p:spTree>
    <p:extLst>
      <p:ext uri="{BB962C8B-B14F-4D97-AF65-F5344CB8AC3E}">
        <p14:creationId xmlns:p14="http://schemas.microsoft.com/office/powerpoint/2010/main" val="1120571479"/>
      </p:ext>
    </p:extLst>
  </p:cSld>
  <p:clrMapOvr>
    <a:masterClrMapping/>
  </p:clrMapOvr>
  <p:timing>
    <p:tnLst>
      <p:par>
        <p:cTn id="1" dur="indefinite" restart="never" nodeType="tmRoot"/>
      </p:par>
    </p:tnLst>
  </p:timing>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a:t>IEEE </a:t>
            </a:r>
            <a:r>
              <a:rPr lang="en-AU" dirty="0" smtClean="0"/>
              <a:t>802.1Qbv-2015 FDIS ballot passed and has been published</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158</a:t>
            </a:fld>
            <a:endParaRPr lang="en-US"/>
          </a:p>
        </p:txBody>
      </p:sp>
      <p:sp>
        <p:nvSpPr>
          <p:cNvPr id="10" name="Content Placeholder 9"/>
          <p:cNvSpPr>
            <a:spLocks noGrp="1"/>
          </p:cNvSpPr>
          <p:nvPr>
            <p:ph idx="1"/>
          </p:nvPr>
        </p:nvSpPr>
        <p:spPr>
          <a:xfrm>
            <a:off x="685800" y="1676400"/>
            <a:ext cx="7772400" cy="4114800"/>
          </a:xfrm>
        </p:spPr>
        <p:txBody>
          <a:bodyPr/>
          <a:lstStyle/>
          <a:p>
            <a:r>
              <a:rPr lang="en-AU" dirty="0"/>
              <a:t>Drafts </a:t>
            </a:r>
            <a:r>
              <a:rPr lang="en-GB" dirty="0"/>
              <a:t>sent to SC6</a:t>
            </a:r>
            <a:r>
              <a:rPr lang="en-AU" dirty="0"/>
              <a:t>: </a:t>
            </a:r>
            <a:r>
              <a:rPr lang="en-AU" dirty="0" smtClean="0">
                <a:solidFill>
                  <a:srgbClr val="00B050"/>
                </a:solidFill>
              </a:rPr>
              <a:t>sent</a:t>
            </a:r>
          </a:p>
          <a:p>
            <a:pPr lvl="1"/>
            <a:r>
              <a:rPr lang="en-AU" dirty="0" smtClean="0"/>
              <a:t>802.1Qbv D3.0 </a:t>
            </a:r>
            <a:r>
              <a:rPr lang="en-AU" dirty="0"/>
              <a:t>was liaised for information in Nov </a:t>
            </a:r>
            <a:r>
              <a:rPr lang="en-AU" dirty="0" smtClean="0"/>
              <a:t>2015</a:t>
            </a:r>
          </a:p>
          <a:p>
            <a:r>
              <a:rPr lang="en-US" dirty="0" smtClean="0"/>
              <a:t>60-day</a:t>
            </a:r>
            <a:r>
              <a:rPr lang="en-AU" dirty="0" smtClean="0"/>
              <a:t> </a:t>
            </a:r>
            <a:r>
              <a:rPr lang="en-AU" dirty="0"/>
              <a:t>pre-ballot</a:t>
            </a:r>
            <a:r>
              <a:rPr lang="en-AU" dirty="0" smtClean="0"/>
              <a:t>: </a:t>
            </a:r>
            <a:r>
              <a:rPr lang="en-AU" dirty="0" smtClean="0">
                <a:solidFill>
                  <a:srgbClr val="00B050"/>
                </a:solidFill>
              </a:rPr>
              <a:t>passed &amp; response liaised</a:t>
            </a:r>
            <a:endParaRPr lang="en-AU" dirty="0" smtClean="0">
              <a:solidFill>
                <a:schemeClr val="accent2"/>
              </a:solidFill>
            </a:endParaRPr>
          </a:p>
          <a:p>
            <a:pPr lvl="1"/>
            <a:r>
              <a:rPr lang="en-AU" dirty="0"/>
              <a:t>802.1Qbv </a:t>
            </a:r>
            <a:r>
              <a:rPr lang="en-AU" dirty="0" smtClean="0"/>
              <a:t>passed 60 pre-ballot on </a:t>
            </a:r>
            <a:r>
              <a:rPr lang="en-AU" dirty="0"/>
              <a:t>30 May 2016 (see N16412)</a:t>
            </a:r>
          </a:p>
          <a:p>
            <a:pPr lvl="2"/>
            <a:r>
              <a:rPr lang="en-AU" dirty="0"/>
              <a:t>Support need for ISO standard? Passed </a:t>
            </a:r>
            <a:r>
              <a:rPr lang="en-AU" dirty="0" smtClean="0"/>
              <a:t>6/1/11</a:t>
            </a:r>
            <a:endParaRPr lang="en-AU" dirty="0"/>
          </a:p>
          <a:p>
            <a:pPr lvl="2"/>
            <a:r>
              <a:rPr lang="en-AU" dirty="0"/>
              <a:t>Support this submission being sent to FDIS? Passed 6</a:t>
            </a:r>
            <a:r>
              <a:rPr lang="en-AU" dirty="0" smtClean="0"/>
              <a:t>/1/11 </a:t>
            </a:r>
            <a:endParaRPr lang="en-AU" dirty="0"/>
          </a:p>
          <a:p>
            <a:pPr lvl="1"/>
            <a:r>
              <a:rPr lang="en-AU" dirty="0"/>
              <a:t>China NB voted “no” with one comment</a:t>
            </a:r>
          </a:p>
          <a:p>
            <a:pPr lvl="2"/>
            <a:r>
              <a:rPr lang="en-AU" dirty="0" smtClean="0"/>
              <a:t>Response was </a:t>
            </a:r>
            <a:r>
              <a:rPr lang="en-AU" dirty="0"/>
              <a:t>liaised in </a:t>
            </a:r>
            <a:r>
              <a:rPr lang="en-AU" dirty="0" smtClean="0"/>
              <a:t>Oct 2016 (see N16486)</a:t>
            </a:r>
          </a:p>
          <a:p>
            <a:r>
              <a:rPr lang="en-AU" dirty="0" smtClean="0"/>
              <a:t>FDIS ballot: </a:t>
            </a:r>
            <a:r>
              <a:rPr lang="en-AU" dirty="0">
                <a:solidFill>
                  <a:srgbClr val="00B050"/>
                </a:solidFill>
              </a:rPr>
              <a:t>passed </a:t>
            </a:r>
            <a:r>
              <a:rPr lang="en-AU" dirty="0" smtClean="0">
                <a:solidFill>
                  <a:srgbClr val="00B050"/>
                </a:solidFill>
              </a:rPr>
              <a:t>&amp; response </a:t>
            </a:r>
            <a:r>
              <a:rPr lang="en-AU" dirty="0">
                <a:solidFill>
                  <a:srgbClr val="00B050"/>
                </a:solidFill>
              </a:rPr>
              <a:t>liaised</a:t>
            </a:r>
          </a:p>
          <a:p>
            <a:pPr lvl="1"/>
            <a:r>
              <a:rPr lang="en-AU" dirty="0"/>
              <a:t>802.1Qbv </a:t>
            </a:r>
            <a:r>
              <a:rPr lang="en-AU" dirty="0" smtClean="0"/>
              <a:t>passed </a:t>
            </a:r>
            <a:r>
              <a:rPr lang="en-AU" dirty="0"/>
              <a:t>(</a:t>
            </a:r>
            <a:r>
              <a:rPr lang="en-AU" dirty="0" smtClean="0"/>
              <a:t>15/1/17) FDIS ballot on </a:t>
            </a:r>
            <a:r>
              <a:rPr lang="en-AU" dirty="0"/>
              <a:t>18 April 2017 </a:t>
            </a:r>
            <a:r>
              <a:rPr lang="en-AU" dirty="0" smtClean="0"/>
              <a:t>(N16613)</a:t>
            </a:r>
          </a:p>
          <a:p>
            <a:pPr lvl="1"/>
            <a:r>
              <a:rPr lang="en-AU" dirty="0" smtClean="0"/>
              <a:t>Passed China </a:t>
            </a:r>
            <a:r>
              <a:rPr lang="en-AU" dirty="0"/>
              <a:t>NB </a:t>
            </a:r>
            <a:r>
              <a:rPr lang="en-AU" dirty="0" smtClean="0"/>
              <a:t>voted “no” </a:t>
            </a:r>
            <a:r>
              <a:rPr lang="en-AU" dirty="0"/>
              <a:t>with one </a:t>
            </a:r>
            <a:r>
              <a:rPr lang="en-AU" dirty="0" smtClean="0"/>
              <a:t>comment</a:t>
            </a:r>
          </a:p>
          <a:p>
            <a:pPr lvl="2"/>
            <a:r>
              <a:rPr lang="en-AU" dirty="0" smtClean="0"/>
              <a:t>Response (N16687) was liaised in July 2017</a:t>
            </a:r>
          </a:p>
          <a:p>
            <a:pPr lvl="1"/>
            <a:r>
              <a:rPr lang="en-AU" dirty="0" smtClean="0"/>
              <a:t>Published in July 2017</a:t>
            </a:r>
            <a:endParaRPr lang="en-AU" dirty="0"/>
          </a:p>
          <a:p>
            <a:endParaRPr lang="en-AU" dirty="0"/>
          </a:p>
        </p:txBody>
      </p:sp>
    </p:spTree>
    <p:extLst>
      <p:ext uri="{BB962C8B-B14F-4D97-AF65-F5344CB8AC3E}">
        <p14:creationId xmlns:p14="http://schemas.microsoft.com/office/powerpoint/2010/main" val="1350184426"/>
      </p:ext>
    </p:extLst>
  </p:cSld>
  <p:clrMapOvr>
    <a:masterClrMapping/>
  </p:clrMapOvr>
  <p:timing>
    <p:tnLst>
      <p:par>
        <p:cTn id="1" dur="indefinite" restart="never" nodeType="tmRoot"/>
      </p:par>
    </p:tnLst>
  </p:timing>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a:t>IEEE </a:t>
            </a:r>
            <a:r>
              <a:rPr lang="en-AU" dirty="0" smtClean="0"/>
              <a:t>802.1AB-2016 </a:t>
            </a:r>
            <a:r>
              <a:rPr lang="en-AU" dirty="0"/>
              <a:t>FDIS ballot passed and has been published</a:t>
            </a:r>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159</a:t>
            </a:fld>
            <a:endParaRPr lang="en-US"/>
          </a:p>
        </p:txBody>
      </p:sp>
      <p:sp>
        <p:nvSpPr>
          <p:cNvPr id="10" name="Content Placeholder 9"/>
          <p:cNvSpPr>
            <a:spLocks noGrp="1"/>
          </p:cNvSpPr>
          <p:nvPr>
            <p:ph idx="1"/>
          </p:nvPr>
        </p:nvSpPr>
        <p:spPr>
          <a:xfrm>
            <a:off x="685800" y="1676400"/>
            <a:ext cx="7772400" cy="4114800"/>
          </a:xfrm>
        </p:spPr>
        <p:txBody>
          <a:bodyPr/>
          <a:lstStyle/>
          <a:p>
            <a:r>
              <a:rPr lang="en-AU" dirty="0"/>
              <a:t>Drafts </a:t>
            </a:r>
            <a:r>
              <a:rPr lang="en-GB" dirty="0"/>
              <a:t>sent to SC6</a:t>
            </a:r>
            <a:r>
              <a:rPr lang="en-AU" dirty="0"/>
              <a:t>: </a:t>
            </a:r>
            <a:r>
              <a:rPr lang="en-AU" dirty="0" smtClean="0">
                <a:solidFill>
                  <a:srgbClr val="00B050"/>
                </a:solidFill>
              </a:rPr>
              <a:t>sent</a:t>
            </a:r>
          </a:p>
          <a:p>
            <a:pPr lvl="1"/>
            <a:r>
              <a:rPr lang="en-AU" dirty="0" smtClean="0"/>
              <a:t>802.1AB D1.2 was liaised </a:t>
            </a:r>
            <a:r>
              <a:rPr lang="en-AU" dirty="0"/>
              <a:t>for </a:t>
            </a:r>
            <a:r>
              <a:rPr lang="en-AU" dirty="0" smtClean="0"/>
              <a:t>information in Dec 2015</a:t>
            </a:r>
            <a:endParaRPr lang="en-AU" dirty="0">
              <a:solidFill>
                <a:srgbClr val="00B050"/>
              </a:solidFill>
            </a:endParaRPr>
          </a:p>
          <a:p>
            <a:r>
              <a:rPr lang="en-US" dirty="0" smtClean="0"/>
              <a:t>60-day</a:t>
            </a:r>
            <a:r>
              <a:rPr lang="en-AU" dirty="0" smtClean="0"/>
              <a:t> </a:t>
            </a:r>
            <a:r>
              <a:rPr lang="en-AU" dirty="0"/>
              <a:t>pre-ballot</a:t>
            </a:r>
            <a:r>
              <a:rPr lang="en-AU" dirty="0" smtClean="0"/>
              <a:t>: </a:t>
            </a:r>
            <a:r>
              <a:rPr lang="en-AU" dirty="0">
                <a:solidFill>
                  <a:srgbClr val="00B050"/>
                </a:solidFill>
              </a:rPr>
              <a:t>passed </a:t>
            </a:r>
            <a:r>
              <a:rPr lang="en-AU" dirty="0" smtClean="0">
                <a:solidFill>
                  <a:srgbClr val="00B050"/>
                </a:solidFill>
              </a:rPr>
              <a:t>&amp; response </a:t>
            </a:r>
            <a:r>
              <a:rPr lang="en-AU" dirty="0">
                <a:solidFill>
                  <a:srgbClr val="00B050"/>
                </a:solidFill>
              </a:rPr>
              <a:t>liaised</a:t>
            </a:r>
            <a:endParaRPr lang="en-AU" dirty="0">
              <a:solidFill>
                <a:schemeClr val="accent6"/>
              </a:solidFill>
            </a:endParaRPr>
          </a:p>
          <a:p>
            <a:pPr lvl="1"/>
            <a:r>
              <a:rPr lang="en-AU" dirty="0" smtClean="0"/>
              <a:t>802.1QAB-2016 </a:t>
            </a:r>
            <a:r>
              <a:rPr lang="en-AU" dirty="0"/>
              <a:t>passed </a:t>
            </a:r>
            <a:r>
              <a:rPr lang="en-AU" dirty="0" smtClean="0"/>
              <a:t>60-day </a:t>
            </a:r>
            <a:r>
              <a:rPr lang="en-AU" dirty="0"/>
              <a:t>pre-ballot </a:t>
            </a:r>
            <a:r>
              <a:rPr lang="en-AU" dirty="0" smtClean="0"/>
              <a:t>on 13 </a:t>
            </a:r>
            <a:r>
              <a:rPr lang="en-AU" dirty="0"/>
              <a:t>July </a:t>
            </a:r>
            <a:r>
              <a:rPr lang="en-AU" dirty="0" smtClean="0"/>
              <a:t>2016 (N16447)</a:t>
            </a:r>
            <a:endParaRPr lang="en-AU" dirty="0"/>
          </a:p>
          <a:p>
            <a:pPr lvl="2"/>
            <a:r>
              <a:rPr lang="en-AU" dirty="0"/>
              <a:t>Passed 8/1/9 on need for ISO standard</a:t>
            </a:r>
          </a:p>
          <a:p>
            <a:pPr lvl="2"/>
            <a:r>
              <a:rPr lang="en-AU" dirty="0"/>
              <a:t>Passed 8/1/9 on support for submission to FDIS</a:t>
            </a:r>
          </a:p>
          <a:p>
            <a:pPr lvl="1"/>
            <a:r>
              <a:rPr lang="en-AU" dirty="0"/>
              <a:t>China NB voted </a:t>
            </a:r>
            <a:r>
              <a:rPr lang="en-AU" dirty="0" smtClean="0"/>
              <a:t>“no” </a:t>
            </a:r>
            <a:r>
              <a:rPr lang="en-AU" dirty="0"/>
              <a:t>with one comment</a:t>
            </a:r>
          </a:p>
          <a:p>
            <a:pPr lvl="2"/>
            <a:r>
              <a:rPr lang="en-AU" dirty="0"/>
              <a:t>A response was approved in July 2016 </a:t>
            </a:r>
            <a:r>
              <a:rPr lang="en-AU" dirty="0" smtClean="0"/>
              <a:t>&amp; liaised in Oct 2016 (N16487)</a:t>
            </a:r>
            <a:endParaRPr lang="en-AU" dirty="0"/>
          </a:p>
          <a:p>
            <a:r>
              <a:rPr lang="en-AU" dirty="0" smtClean="0"/>
              <a:t>FDIS ballot: </a:t>
            </a:r>
            <a:r>
              <a:rPr lang="en-AU" dirty="0">
                <a:solidFill>
                  <a:srgbClr val="00B050"/>
                </a:solidFill>
              </a:rPr>
              <a:t>passed &amp; response liaised</a:t>
            </a:r>
            <a:endParaRPr lang="en-AU" dirty="0">
              <a:solidFill>
                <a:schemeClr val="accent2"/>
              </a:solidFill>
            </a:endParaRPr>
          </a:p>
          <a:p>
            <a:pPr lvl="1"/>
            <a:r>
              <a:rPr lang="en-AU" dirty="0" smtClean="0"/>
              <a:t>802.1QAB-2016 passed </a:t>
            </a:r>
            <a:r>
              <a:rPr lang="en-AU" dirty="0"/>
              <a:t>FDIS ballot </a:t>
            </a:r>
            <a:r>
              <a:rPr lang="en-AU" dirty="0" smtClean="0"/>
              <a:t>(14/1/20) on </a:t>
            </a:r>
            <a:r>
              <a:rPr lang="en-AU" dirty="0"/>
              <a:t>11 April </a:t>
            </a:r>
            <a:r>
              <a:rPr lang="en-AU" dirty="0" smtClean="0"/>
              <a:t>2017 </a:t>
            </a:r>
            <a:r>
              <a:rPr lang="en-AU" dirty="0"/>
              <a:t>(N16604)</a:t>
            </a:r>
            <a:endParaRPr lang="en-AU" dirty="0" smtClean="0"/>
          </a:p>
          <a:p>
            <a:pPr lvl="1"/>
            <a:r>
              <a:rPr lang="en-AU" dirty="0" smtClean="0"/>
              <a:t>Passed China NB voted “no” vote with one comment </a:t>
            </a:r>
          </a:p>
          <a:p>
            <a:pPr lvl="2"/>
            <a:r>
              <a:rPr lang="en-AU" dirty="0" smtClean="0"/>
              <a:t>Response </a:t>
            </a:r>
            <a:r>
              <a:rPr lang="en-AU" dirty="0"/>
              <a:t>(N16687) was </a:t>
            </a:r>
            <a:r>
              <a:rPr lang="en-AU" dirty="0" smtClean="0"/>
              <a:t>liaised in </a:t>
            </a:r>
            <a:r>
              <a:rPr lang="en-AU" dirty="0"/>
              <a:t>July </a:t>
            </a:r>
            <a:r>
              <a:rPr lang="en-AU" dirty="0" smtClean="0"/>
              <a:t>2017</a:t>
            </a:r>
          </a:p>
          <a:p>
            <a:pPr lvl="1"/>
            <a:r>
              <a:rPr lang="en-AU" dirty="0" smtClean="0"/>
              <a:t>Published in July 2017</a:t>
            </a:r>
            <a:endParaRPr lang="en-AU" dirty="0"/>
          </a:p>
          <a:p>
            <a:endParaRPr lang="en-AU" dirty="0">
              <a:solidFill>
                <a:schemeClr val="accent2"/>
              </a:solidFill>
            </a:endParaRPr>
          </a:p>
          <a:p>
            <a:pPr lvl="1"/>
            <a:endParaRPr lang="en-AU" dirty="0" smtClean="0"/>
          </a:p>
          <a:p>
            <a:pPr lvl="1"/>
            <a:endParaRPr lang="en-AU" dirty="0">
              <a:solidFill>
                <a:schemeClr val="accent6"/>
              </a:solidFill>
            </a:endParaRPr>
          </a:p>
          <a:p>
            <a:endParaRPr lang="en-AU" dirty="0" smtClean="0">
              <a:solidFill>
                <a:schemeClr val="accent2"/>
              </a:solidFill>
            </a:endParaRPr>
          </a:p>
        </p:txBody>
      </p:sp>
    </p:spTree>
    <p:extLst>
      <p:ext uri="{BB962C8B-B14F-4D97-AF65-F5344CB8AC3E}">
        <p14:creationId xmlns:p14="http://schemas.microsoft.com/office/powerpoint/2010/main" val="164387808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IEEE 802.1 WG has pushed 20 standards completely through the PSDO ratification process</a:t>
            </a:r>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16</a:t>
            </a:fld>
            <a:endParaRPr lang="en-US"/>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95778433"/>
              </p:ext>
            </p:extLst>
          </p:nvPr>
        </p:nvGraphicFramePr>
        <p:xfrm>
          <a:off x="762000" y="1600200"/>
          <a:ext cx="7620000" cy="4602480"/>
        </p:xfrm>
        <a:graphic>
          <a:graphicData uri="http://schemas.openxmlformats.org/drawingml/2006/table">
            <a:tbl>
              <a:tblPr firstRow="1" bandRow="1">
                <a:tableStyleId>{21E4AEA4-8DFA-4A89-87EB-49C32662AFE0}</a:tableStyleId>
              </a:tblPr>
              <a:tblGrid>
                <a:gridCol w="1371600">
                  <a:extLst>
                    <a:ext uri="{9D8B030D-6E8A-4147-A177-3AD203B41FA5}">
                      <a16:colId xmlns:a16="http://schemas.microsoft.com/office/drawing/2014/main" val="20000"/>
                    </a:ext>
                  </a:extLst>
                </a:gridCol>
                <a:gridCol w="2030186">
                  <a:extLst>
                    <a:ext uri="{9D8B030D-6E8A-4147-A177-3AD203B41FA5}">
                      <a16:colId xmlns:a16="http://schemas.microsoft.com/office/drawing/2014/main" val="20001"/>
                    </a:ext>
                  </a:extLst>
                </a:gridCol>
                <a:gridCol w="2109107">
                  <a:extLst>
                    <a:ext uri="{9D8B030D-6E8A-4147-A177-3AD203B41FA5}">
                      <a16:colId xmlns:a16="http://schemas.microsoft.com/office/drawing/2014/main" val="20002"/>
                    </a:ext>
                  </a:extLst>
                </a:gridCol>
                <a:gridCol w="2109107">
                  <a:extLst>
                    <a:ext uri="{9D8B030D-6E8A-4147-A177-3AD203B41FA5}">
                      <a16:colId xmlns:a16="http://schemas.microsoft.com/office/drawing/2014/main" val="20003"/>
                    </a:ext>
                  </a:extLst>
                </a:gridCol>
              </a:tblGrid>
              <a:tr h="536222">
                <a:tc>
                  <a:txBody>
                    <a:bodyPr/>
                    <a:lstStyle/>
                    <a:p>
                      <a:r>
                        <a:rPr lang="en-AU" sz="1600" dirty="0" smtClean="0"/>
                        <a:t>IEEE 802</a:t>
                      </a:r>
                      <a:br>
                        <a:rPr lang="en-AU" sz="1600" dirty="0" smtClean="0"/>
                      </a:br>
                      <a:r>
                        <a:rPr lang="en-AU" sz="1600" dirty="0" smtClean="0"/>
                        <a:t>standard</a:t>
                      </a:r>
                      <a:endParaRPr lang="en-AU" sz="1600" dirty="0"/>
                    </a:p>
                  </a:txBody>
                  <a:tcPr marL="115147" marR="115147"/>
                </a:tc>
                <a:tc>
                  <a:txBody>
                    <a:bodyPr/>
                    <a:lstStyle/>
                    <a:p>
                      <a:pPr algn="ctr"/>
                      <a:r>
                        <a:rPr lang="en-US" sz="1600" dirty="0" smtClean="0"/>
                        <a:t>60-day</a:t>
                      </a:r>
                      <a:r>
                        <a:rPr lang="en-AU" sz="1600" dirty="0" smtClean="0"/>
                        <a:t/>
                      </a:r>
                      <a:br>
                        <a:rPr lang="en-AU" sz="1600" dirty="0" smtClean="0"/>
                      </a:br>
                      <a:r>
                        <a:rPr lang="en-AU" sz="1600" dirty="0" smtClean="0"/>
                        <a:t>pre-ballot</a:t>
                      </a:r>
                      <a:endParaRPr lang="en-AU" sz="1600" dirty="0"/>
                    </a:p>
                  </a:txBody>
                  <a:tcPr marL="115147" marR="115147"/>
                </a:tc>
                <a:tc>
                  <a:txBody>
                    <a:bodyPr/>
                    <a:lstStyle/>
                    <a:p>
                      <a:pPr algn="ctr"/>
                      <a:r>
                        <a:rPr lang="en-AU" sz="1600" dirty="0" smtClean="0"/>
                        <a:t>5-month</a:t>
                      </a:r>
                      <a:br>
                        <a:rPr lang="en-AU" sz="1600" dirty="0" smtClean="0"/>
                      </a:br>
                      <a:r>
                        <a:rPr lang="en-AU" sz="1600" dirty="0" smtClean="0"/>
                        <a:t>FDIS ballot</a:t>
                      </a:r>
                      <a:endParaRPr lang="en-AU" sz="1600" dirty="0"/>
                    </a:p>
                  </a:txBody>
                  <a:tcPr marL="115147" marR="115147"/>
                </a:tc>
                <a:tc>
                  <a:txBody>
                    <a:bodyPr/>
                    <a:lstStyle/>
                    <a:p>
                      <a:pPr algn="ctr"/>
                      <a:r>
                        <a:rPr lang="en-AU" sz="1600" dirty="0" smtClean="0"/>
                        <a:t>Comments</a:t>
                      </a:r>
                      <a:r>
                        <a:rPr lang="en-AU" sz="1600" baseline="0" dirty="0" smtClean="0"/>
                        <a:t> resolved by IEEE</a:t>
                      </a:r>
                      <a:endParaRPr lang="en-AU" sz="1600" dirty="0"/>
                    </a:p>
                  </a:txBody>
                  <a:tcPr marL="115147" marR="115147"/>
                </a:tc>
                <a:extLst>
                  <a:ext uri="{0D108BD9-81ED-4DB2-BD59-A6C34878D82A}">
                    <a16:rowId xmlns:a16="http://schemas.microsoft.com/office/drawing/2014/main" val="10000"/>
                  </a:ext>
                </a:extLst>
              </a:tr>
              <a:tr h="310444">
                <a:tc>
                  <a:txBody>
                    <a:bodyPr/>
                    <a:lstStyle/>
                    <a:p>
                      <a:r>
                        <a:rPr lang="en-AU" sz="1600" b="0" dirty="0" smtClean="0"/>
                        <a:t>802</a:t>
                      </a:r>
                      <a:endParaRPr lang="en-AU" sz="1600" b="0" dirty="0">
                        <a:latin typeface="+mj-lt"/>
                        <a:cs typeface="Arial" panose="020B0604020202020204" pitchFamily="34" charset="0"/>
                      </a:endParaRPr>
                    </a:p>
                  </a:txBody>
                  <a:tcPr marL="115147" marR="115147"/>
                </a:tc>
                <a:tc>
                  <a:txBody>
                    <a:bodyPr/>
                    <a:lstStyle/>
                    <a:p>
                      <a:pPr algn="ctr"/>
                      <a:r>
                        <a:rPr lang="en-AU" sz="1600" b="0" kern="1200" dirty="0" smtClean="0">
                          <a:solidFill>
                            <a:srgbClr val="00B050"/>
                          </a:solidFill>
                        </a:rPr>
                        <a:t>Oct 2014</a:t>
                      </a:r>
                      <a:endParaRPr lang="en-AU" sz="1600" b="0" kern="1200" dirty="0">
                        <a:solidFill>
                          <a:srgbClr val="00B050"/>
                        </a:solidFill>
                        <a:latin typeface="+mn-lt"/>
                        <a:ea typeface="+mn-ea"/>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latin typeface="+mj-lt"/>
                        </a:rPr>
                        <a:t>Nov 2015</a:t>
                      </a:r>
                      <a:endParaRPr lang="en-AU" sz="1600" b="0" dirty="0" smtClean="0">
                        <a:solidFill>
                          <a:srgbClr val="00B050"/>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rgbClr val="00B050"/>
                          </a:solidFill>
                        </a:rPr>
                        <a:t>Jan 2016</a:t>
                      </a:r>
                      <a:endParaRPr lang="en-AU" sz="1600" b="0" kern="1200" dirty="0" smtClean="0">
                        <a:solidFill>
                          <a:srgbClr val="00B050"/>
                        </a:solidFill>
                        <a:latin typeface="+mn-lt"/>
                        <a:ea typeface="+mn-ea"/>
                        <a:cs typeface="+mn-cs"/>
                      </a:endParaRPr>
                    </a:p>
                  </a:txBody>
                  <a:tcPr marL="115147" marR="115147"/>
                </a:tc>
                <a:extLst>
                  <a:ext uri="{0D108BD9-81ED-4DB2-BD59-A6C34878D82A}">
                    <a16:rowId xmlns:a16="http://schemas.microsoft.com/office/drawing/2014/main" val="10001"/>
                  </a:ext>
                </a:extLst>
              </a:tr>
              <a:tr h="310444">
                <a:tc>
                  <a:txBody>
                    <a:bodyPr/>
                    <a:lstStyle/>
                    <a:p>
                      <a:r>
                        <a:rPr lang="en-AU" sz="1600" b="0" dirty="0" smtClean="0"/>
                        <a:t>802.1X</a:t>
                      </a:r>
                    </a:p>
                  </a:txBody>
                  <a:tcPr marL="115147" marR="115147"/>
                </a:tc>
                <a:tc>
                  <a:txBody>
                    <a:bodyPr/>
                    <a:lstStyle/>
                    <a:p>
                      <a:pPr algn="ctr"/>
                      <a:r>
                        <a:rPr lang="en-AU" sz="1600" b="0" dirty="0" smtClean="0">
                          <a:solidFill>
                            <a:srgbClr val="00B050"/>
                          </a:solidFill>
                        </a:rPr>
                        <a:t>2013</a:t>
                      </a:r>
                      <a:endParaRPr lang="en-AU" sz="1600" b="0" dirty="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Oct 2013</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Jan 2014</a:t>
                      </a:r>
                    </a:p>
                  </a:txBody>
                  <a:tcPr marL="115147" marR="115147"/>
                </a:tc>
                <a:extLst>
                  <a:ext uri="{0D108BD9-81ED-4DB2-BD59-A6C34878D82A}">
                    <a16:rowId xmlns:a16="http://schemas.microsoft.com/office/drawing/2014/main" val="10002"/>
                  </a:ext>
                </a:extLst>
              </a:tr>
              <a:tr h="310444">
                <a:tc>
                  <a:txBody>
                    <a:bodyPr/>
                    <a:lstStyle/>
                    <a:p>
                      <a:r>
                        <a:rPr lang="en-AU" sz="1600" b="0" dirty="0" smtClean="0"/>
                        <a:t>802.1AE</a:t>
                      </a:r>
                      <a:endParaRPr lang="en-AU" sz="1600" b="0" dirty="0"/>
                    </a:p>
                  </a:txBody>
                  <a:tcPr marL="115147" marR="115147"/>
                </a:tc>
                <a:tc>
                  <a:txBody>
                    <a:bodyPr/>
                    <a:lstStyle/>
                    <a:p>
                      <a:pPr algn="ctr"/>
                      <a:r>
                        <a:rPr lang="en-AU" sz="1600" b="0" baseline="0" dirty="0" smtClean="0">
                          <a:solidFill>
                            <a:srgbClr val="00B050"/>
                          </a:solidFill>
                        </a:rPr>
                        <a:t>2013</a:t>
                      </a:r>
                      <a:endParaRPr lang="en-AU" sz="1600" b="0" dirty="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Oct 2013</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Jan 2014</a:t>
                      </a:r>
                    </a:p>
                  </a:txBody>
                  <a:tcPr marL="115147" marR="115147"/>
                </a:tc>
                <a:extLst>
                  <a:ext uri="{0D108BD9-81ED-4DB2-BD59-A6C34878D82A}">
                    <a16:rowId xmlns:a16="http://schemas.microsoft.com/office/drawing/2014/main" val="10003"/>
                  </a:ext>
                </a:extLst>
              </a:tr>
              <a:tr h="310444">
                <a:tc>
                  <a:txBody>
                    <a:bodyPr/>
                    <a:lstStyle/>
                    <a:p>
                      <a:r>
                        <a:rPr lang="en-AU" sz="1600" b="0" dirty="0" smtClean="0"/>
                        <a:t>802.1AB</a:t>
                      </a:r>
                      <a:endParaRPr lang="en-AU" sz="1600" b="0" dirty="0"/>
                    </a:p>
                  </a:txBody>
                  <a:tcPr marL="115147" marR="115147"/>
                </a:tc>
                <a:tc>
                  <a:txBody>
                    <a:bodyPr/>
                    <a:lstStyle/>
                    <a:p>
                      <a:pPr algn="ctr"/>
                      <a:r>
                        <a:rPr lang="en-AU" sz="1600" b="0" dirty="0" smtClean="0">
                          <a:solidFill>
                            <a:srgbClr val="00B050"/>
                          </a:solidFill>
                        </a:rPr>
                        <a:t>May 2013</a:t>
                      </a:r>
                      <a:endParaRPr lang="en-AU" sz="1600" b="0" dirty="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Dec 2013</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May 2014</a:t>
                      </a:r>
                    </a:p>
                  </a:txBody>
                  <a:tcPr marL="115147" marR="115147"/>
                </a:tc>
                <a:extLst>
                  <a:ext uri="{0D108BD9-81ED-4DB2-BD59-A6C34878D82A}">
                    <a16:rowId xmlns:a16="http://schemas.microsoft.com/office/drawing/2014/main" val="10004"/>
                  </a:ext>
                </a:extLst>
              </a:tr>
              <a:tr h="310444">
                <a:tc>
                  <a:txBody>
                    <a:bodyPr/>
                    <a:lstStyle/>
                    <a:p>
                      <a:r>
                        <a:rPr lang="en-AU" sz="1600" b="0" dirty="0" smtClean="0"/>
                        <a:t>802.1AR</a:t>
                      </a:r>
                      <a:endParaRPr lang="en-AU" sz="1600" b="0" dirty="0"/>
                    </a:p>
                  </a:txBody>
                  <a:tcPr marL="115147" marR="115147"/>
                </a:tc>
                <a:tc>
                  <a:txBody>
                    <a:bodyPr/>
                    <a:lstStyle/>
                    <a:p>
                      <a:pPr algn="ctr"/>
                      <a:r>
                        <a:rPr lang="en-AU" sz="1600" b="0" dirty="0" smtClean="0">
                          <a:solidFill>
                            <a:srgbClr val="00B050"/>
                          </a:solidFill>
                        </a:rPr>
                        <a:t>May 2013</a:t>
                      </a:r>
                      <a:endParaRPr lang="en-AU" sz="1600" b="0" dirty="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Dec 2013</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May 2014</a:t>
                      </a:r>
                    </a:p>
                  </a:txBody>
                  <a:tcPr marL="115147" marR="115147"/>
                </a:tc>
                <a:extLst>
                  <a:ext uri="{0D108BD9-81ED-4DB2-BD59-A6C34878D82A}">
                    <a16:rowId xmlns:a16="http://schemas.microsoft.com/office/drawing/2014/main" val="10005"/>
                  </a:ext>
                </a:extLst>
              </a:tr>
              <a:tr h="310444">
                <a:tc>
                  <a:txBody>
                    <a:bodyPr/>
                    <a:lstStyle/>
                    <a:p>
                      <a:r>
                        <a:rPr lang="en-AU" sz="1600" b="0" dirty="0" smtClean="0"/>
                        <a:t>802.1AS</a:t>
                      </a:r>
                    </a:p>
                  </a:txBody>
                  <a:tcPr marL="115147" marR="115147"/>
                </a:tc>
                <a:tc>
                  <a:txBody>
                    <a:bodyPr/>
                    <a:lstStyle/>
                    <a:p>
                      <a:pPr algn="ctr"/>
                      <a:r>
                        <a:rPr lang="en-AU" sz="1600" b="0" dirty="0" smtClean="0">
                          <a:solidFill>
                            <a:srgbClr val="00B050"/>
                          </a:solidFill>
                        </a:rPr>
                        <a:t>May 2013</a:t>
                      </a:r>
                      <a:endParaRPr lang="en-AU" sz="1600" b="0" dirty="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Dec 2013</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May 2014</a:t>
                      </a:r>
                    </a:p>
                  </a:txBody>
                  <a:tcPr marL="115147" marR="115147"/>
                </a:tc>
                <a:extLst>
                  <a:ext uri="{0D108BD9-81ED-4DB2-BD59-A6C34878D82A}">
                    <a16:rowId xmlns:a16="http://schemas.microsoft.com/office/drawing/2014/main" val="10006"/>
                  </a:ext>
                </a:extLst>
              </a:tr>
              <a:tr h="310444">
                <a:tc>
                  <a:txBody>
                    <a:bodyPr/>
                    <a:lstStyle/>
                    <a:p>
                      <a:r>
                        <a:rPr lang="en-AU" sz="1600" b="0" dirty="0" smtClean="0">
                          <a:latin typeface="+mj-lt"/>
                          <a:cs typeface="Arial" panose="020B0604020202020204" pitchFamily="34" charset="0"/>
                        </a:rPr>
                        <a:t>802.1AEbw</a:t>
                      </a:r>
                      <a:endParaRPr lang="en-AU" sz="1600" b="0" dirty="0">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Jan 2014</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Feb 2015</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Apr</a:t>
                      </a:r>
                      <a:r>
                        <a:rPr lang="en-AU" sz="1600" b="0" baseline="0" dirty="0" smtClean="0">
                          <a:solidFill>
                            <a:srgbClr val="00B050"/>
                          </a:solidFill>
                        </a:rPr>
                        <a:t> 2015</a:t>
                      </a:r>
                    </a:p>
                  </a:txBody>
                  <a:tcPr marL="115147" marR="115147"/>
                </a:tc>
                <a:extLst>
                  <a:ext uri="{0D108BD9-81ED-4DB2-BD59-A6C34878D82A}">
                    <a16:rowId xmlns:a16="http://schemas.microsoft.com/office/drawing/2014/main" val="10007"/>
                  </a:ext>
                </a:extLst>
              </a:tr>
              <a:tr h="310444">
                <a:tc>
                  <a:txBody>
                    <a:bodyPr/>
                    <a:lstStyle/>
                    <a:p>
                      <a:r>
                        <a:rPr lang="en-AU" sz="1600" b="0" dirty="0" smtClean="0">
                          <a:latin typeface="+mj-lt"/>
                          <a:cs typeface="Arial" panose="020B0604020202020204" pitchFamily="34" charset="0"/>
                        </a:rPr>
                        <a:t>802.1AEbn</a:t>
                      </a:r>
                      <a:endParaRPr lang="en-AU" sz="1600" b="0" dirty="0">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Jan 2014</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Feb 2015</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Apr</a:t>
                      </a:r>
                      <a:r>
                        <a:rPr lang="en-AU" sz="1600" b="0" baseline="0" dirty="0" smtClean="0">
                          <a:solidFill>
                            <a:srgbClr val="00B050"/>
                          </a:solidFill>
                        </a:rPr>
                        <a:t> 2015</a:t>
                      </a:r>
                    </a:p>
                  </a:txBody>
                  <a:tcPr marL="115147" marR="115147"/>
                </a:tc>
                <a:extLst>
                  <a:ext uri="{0D108BD9-81ED-4DB2-BD59-A6C34878D82A}">
                    <a16:rowId xmlns:a16="http://schemas.microsoft.com/office/drawing/2014/main" val="10008"/>
                  </a:ext>
                </a:extLst>
              </a:tr>
              <a:tr h="310444">
                <a:tc>
                  <a:txBody>
                    <a:bodyPr/>
                    <a:lstStyle/>
                    <a:p>
                      <a:r>
                        <a:rPr lang="en-AU" sz="1600" b="0" dirty="0" smtClean="0">
                          <a:latin typeface="+mj-lt"/>
                          <a:cs typeface="Arial" panose="020B0604020202020204" pitchFamily="34" charset="0"/>
                        </a:rPr>
                        <a:t>802.1AX</a:t>
                      </a:r>
                      <a:endParaRPr lang="en-AU" sz="1600" b="0" dirty="0">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May 2015</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Nov 2015</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n/a</a:t>
                      </a:r>
                    </a:p>
                  </a:txBody>
                  <a:tcPr marL="115147" marR="115147"/>
                </a:tc>
                <a:extLst>
                  <a:ext uri="{0D108BD9-81ED-4DB2-BD59-A6C34878D82A}">
                    <a16:rowId xmlns:a16="http://schemas.microsoft.com/office/drawing/2014/main" val="10009"/>
                  </a:ext>
                </a:extLst>
              </a:tr>
              <a:tr h="310444">
                <a:tc>
                  <a:txBody>
                    <a:bodyPr/>
                    <a:lstStyle/>
                    <a:p>
                      <a:r>
                        <a:rPr lang="en-AU" sz="1600" b="0" dirty="0" smtClean="0">
                          <a:latin typeface="+mj-lt"/>
                          <a:cs typeface="Arial" panose="020B0604020202020204" pitchFamily="34" charset="0"/>
                        </a:rPr>
                        <a:t>802.1Xbx</a:t>
                      </a:r>
                      <a:endParaRPr lang="en-AU" sz="1600" b="0" dirty="0">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Ma</a:t>
                      </a:r>
                      <a:r>
                        <a:rPr lang="en-AU" sz="1600" b="0" baseline="0" dirty="0" smtClean="0">
                          <a:solidFill>
                            <a:srgbClr val="00B050"/>
                          </a:solidFill>
                        </a:rPr>
                        <a:t>r 2015</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Dec</a:t>
                      </a:r>
                      <a:r>
                        <a:rPr lang="en-AU" sz="1600" b="0" baseline="0" dirty="0" smtClean="0">
                          <a:solidFill>
                            <a:srgbClr val="00B050"/>
                          </a:solidFill>
                        </a:rPr>
                        <a:t> 2015</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May 2016</a:t>
                      </a:r>
                    </a:p>
                  </a:txBody>
                  <a:tcPr marL="115147" marR="115147"/>
                </a:tc>
                <a:extLst>
                  <a:ext uri="{0D108BD9-81ED-4DB2-BD59-A6C34878D82A}">
                    <a16:rowId xmlns:a16="http://schemas.microsoft.com/office/drawing/2014/main" val="10010"/>
                  </a:ext>
                </a:extLst>
              </a:tr>
              <a:tr h="310444">
                <a:tc>
                  <a:txBody>
                    <a:bodyPr/>
                    <a:lstStyle/>
                    <a:p>
                      <a:r>
                        <a:rPr lang="en-AU" sz="1600" b="0" dirty="0" smtClean="0">
                          <a:latin typeface="+mj-lt"/>
                          <a:cs typeface="Arial" panose="020B0604020202020204" pitchFamily="34" charset="0"/>
                        </a:rPr>
                        <a:t>802.1Q-Rev</a:t>
                      </a:r>
                      <a:endParaRPr lang="en-AU" sz="1600" b="0" dirty="0">
                        <a:latin typeface="+mj-lt"/>
                        <a:cs typeface="Arial" panose="020B0604020202020204" pitchFamily="34" charset="0"/>
                      </a:endParaRPr>
                    </a:p>
                  </a:txBody>
                  <a:tcPr marL="115147" marR="115147">
                    <a:lnB w="12700" cmpd="sng">
                      <a:noFill/>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Mar 2015</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Jan 2016</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May 2016</a:t>
                      </a:r>
                    </a:p>
                  </a:txBody>
                  <a:tcPr marL="115147" marR="115147"/>
                </a:tc>
                <a:extLst>
                  <a:ext uri="{0D108BD9-81ED-4DB2-BD59-A6C34878D82A}">
                    <a16:rowId xmlns:a16="http://schemas.microsoft.com/office/drawing/2014/main" val="10011"/>
                  </a:ext>
                </a:extLst>
              </a:tr>
              <a:tr h="310444">
                <a:tc>
                  <a:txBody>
                    <a:bodyPr/>
                    <a:lstStyle/>
                    <a:p>
                      <a:r>
                        <a:rPr lang="en-AU" sz="1600" dirty="0" smtClean="0"/>
                        <a:t>802.1BA</a:t>
                      </a:r>
                      <a:endParaRPr lang="en-AU" sz="1600" dirty="0"/>
                    </a:p>
                  </a:txBody>
                  <a:tcPr marL="115147" marR="115147">
                    <a:lnL w="38100" cap="flat" cmpd="sng" algn="ctr">
                      <a:no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Sep 2015</a:t>
                      </a:r>
                      <a:endParaRPr lang="en-AU" sz="1600" b="0" dirty="0" smtClean="0">
                        <a:solidFill>
                          <a:srgbClr val="00B050"/>
                        </a:solidFill>
                      </a:endParaRPr>
                    </a:p>
                  </a:txBody>
                  <a:tcPr marL="115147" marR="115147">
                    <a:lnL w="12700" cmpd="sng">
                      <a:noFill/>
                    </a:ln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Aug</a:t>
                      </a:r>
                      <a:r>
                        <a:rPr lang="en-AU" sz="1600" b="0" baseline="0" dirty="0" smtClean="0">
                          <a:solidFill>
                            <a:srgbClr val="00B050"/>
                          </a:solidFill>
                        </a:rPr>
                        <a:t> </a:t>
                      </a:r>
                      <a:r>
                        <a:rPr lang="en-AU" sz="1600" b="0" dirty="0" smtClean="0">
                          <a:solidFill>
                            <a:srgbClr val="00B050"/>
                          </a:solidFill>
                        </a:rPr>
                        <a:t>2016</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n/a</a:t>
                      </a:r>
                    </a:p>
                  </a:txBody>
                  <a:tcPr marL="115147" marR="115147"/>
                </a:tc>
                <a:extLst>
                  <a:ext uri="{0D108BD9-81ED-4DB2-BD59-A6C34878D82A}">
                    <a16:rowId xmlns:a16="http://schemas.microsoft.com/office/drawing/2014/main" val="10012"/>
                  </a:ext>
                </a:extLst>
              </a:tr>
            </a:tbl>
          </a:graphicData>
        </a:graphic>
      </p:graphicFrame>
    </p:spTree>
    <p:extLst>
      <p:ext uri="{BB962C8B-B14F-4D97-AF65-F5344CB8AC3E}">
        <p14:creationId xmlns:p14="http://schemas.microsoft.com/office/powerpoint/2010/main" val="2006924699"/>
      </p:ext>
    </p:extLst>
  </p:cSld>
  <p:clrMapOvr>
    <a:masterClrMapping/>
  </p:clrMapOvr>
  <p:timing>
    <p:tnLst>
      <p:par>
        <p:cTn id="1" dur="indefinite" restart="never" nodeType="tmRoot"/>
      </p:par>
    </p:tnLst>
  </p:timing>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a:t>IEEE </a:t>
            </a:r>
            <a:r>
              <a:rPr lang="en-AU" dirty="0" smtClean="0"/>
              <a:t>802.1Qca-2015</a:t>
            </a:r>
            <a:r>
              <a:rPr lang="en-GB" dirty="0" smtClean="0"/>
              <a:t> </a:t>
            </a:r>
            <a:r>
              <a:rPr lang="en-AU" dirty="0"/>
              <a:t>FDIS ballot passed and has been published</a:t>
            </a:r>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160</a:t>
            </a:fld>
            <a:endParaRPr lang="en-US"/>
          </a:p>
        </p:txBody>
      </p:sp>
      <p:sp>
        <p:nvSpPr>
          <p:cNvPr id="10" name="Content Placeholder 9"/>
          <p:cNvSpPr>
            <a:spLocks noGrp="1"/>
          </p:cNvSpPr>
          <p:nvPr>
            <p:ph idx="1"/>
          </p:nvPr>
        </p:nvSpPr>
        <p:spPr>
          <a:xfrm>
            <a:off x="685800" y="1600200"/>
            <a:ext cx="7772400" cy="4114800"/>
          </a:xfrm>
        </p:spPr>
        <p:txBody>
          <a:bodyPr/>
          <a:lstStyle/>
          <a:p>
            <a:r>
              <a:rPr lang="en-AU" dirty="0"/>
              <a:t>Drafts </a:t>
            </a:r>
            <a:r>
              <a:rPr lang="en-GB" dirty="0"/>
              <a:t>sent to SC6</a:t>
            </a:r>
            <a:r>
              <a:rPr lang="en-AU" dirty="0"/>
              <a:t>: </a:t>
            </a:r>
            <a:r>
              <a:rPr lang="en-AU" dirty="0" smtClean="0">
                <a:solidFill>
                  <a:srgbClr val="00B050"/>
                </a:solidFill>
              </a:rPr>
              <a:t>sent</a:t>
            </a:r>
          </a:p>
          <a:p>
            <a:pPr marL="174625" lvl="1" indent="-174625"/>
            <a:r>
              <a:rPr lang="en-AU" dirty="0" smtClean="0"/>
              <a:t>802.1Qca </a:t>
            </a:r>
            <a:r>
              <a:rPr lang="en-AU" dirty="0"/>
              <a:t>D2.1 was liaised for information in Nov 2015</a:t>
            </a:r>
          </a:p>
          <a:p>
            <a:r>
              <a:rPr lang="en-US" dirty="0" smtClean="0"/>
              <a:t>60-day</a:t>
            </a:r>
            <a:r>
              <a:rPr lang="en-AU" dirty="0" smtClean="0"/>
              <a:t> </a:t>
            </a:r>
            <a:r>
              <a:rPr lang="en-AU" dirty="0"/>
              <a:t>pre-ballot</a:t>
            </a:r>
            <a:r>
              <a:rPr lang="en-AU" dirty="0" smtClean="0"/>
              <a:t>: </a:t>
            </a:r>
            <a:r>
              <a:rPr lang="en-AU" dirty="0">
                <a:solidFill>
                  <a:srgbClr val="00B050"/>
                </a:solidFill>
              </a:rPr>
              <a:t>passed </a:t>
            </a:r>
            <a:r>
              <a:rPr lang="en-AU" dirty="0" smtClean="0">
                <a:solidFill>
                  <a:srgbClr val="00B050"/>
                </a:solidFill>
              </a:rPr>
              <a:t>&amp; response </a:t>
            </a:r>
            <a:r>
              <a:rPr lang="en-AU" dirty="0">
                <a:solidFill>
                  <a:srgbClr val="00B050"/>
                </a:solidFill>
              </a:rPr>
              <a:t>liaised</a:t>
            </a:r>
            <a:endParaRPr lang="en-AU" dirty="0">
              <a:solidFill>
                <a:schemeClr val="accent6"/>
              </a:solidFill>
            </a:endParaRPr>
          </a:p>
          <a:p>
            <a:pPr lvl="1"/>
            <a:r>
              <a:rPr lang="en-AU" dirty="0" smtClean="0"/>
              <a:t>802.1Qca-2015 passed 60-day pre-ballot on 13 July 2016 (N16446)</a:t>
            </a:r>
          </a:p>
          <a:p>
            <a:pPr lvl="2"/>
            <a:r>
              <a:rPr lang="en-AU" dirty="0" smtClean="0"/>
              <a:t>Passed 8/1/9 on need for ISO standard</a:t>
            </a:r>
          </a:p>
          <a:p>
            <a:pPr lvl="2"/>
            <a:r>
              <a:rPr lang="en-AU" dirty="0" smtClean="0"/>
              <a:t>Passed 8/1/9 on support for submission to FDIS</a:t>
            </a:r>
          </a:p>
          <a:p>
            <a:pPr lvl="1"/>
            <a:r>
              <a:rPr lang="en-AU" dirty="0" smtClean="0"/>
              <a:t>China NB voted “no” with one comment</a:t>
            </a:r>
          </a:p>
          <a:p>
            <a:pPr lvl="2"/>
            <a:r>
              <a:rPr lang="en-AU" dirty="0"/>
              <a:t>A response was approved in July 2016 </a:t>
            </a:r>
            <a:r>
              <a:rPr lang="en-AU" dirty="0" smtClean="0"/>
              <a:t>and liaised in Oct 2016 (see  N16485)</a:t>
            </a:r>
          </a:p>
          <a:p>
            <a:r>
              <a:rPr lang="en-AU" dirty="0" smtClean="0"/>
              <a:t>FDIS ballot: </a:t>
            </a:r>
            <a:r>
              <a:rPr lang="en-AU" dirty="0">
                <a:solidFill>
                  <a:srgbClr val="00B050"/>
                </a:solidFill>
              </a:rPr>
              <a:t>passed &amp; response liaised</a:t>
            </a:r>
            <a:endParaRPr lang="en-AU" dirty="0" smtClean="0">
              <a:solidFill>
                <a:schemeClr val="accent6"/>
              </a:solidFill>
            </a:endParaRPr>
          </a:p>
          <a:p>
            <a:pPr lvl="1"/>
            <a:r>
              <a:rPr lang="en-AU" dirty="0"/>
              <a:t>802.1Qca-2015 </a:t>
            </a:r>
            <a:r>
              <a:rPr lang="en-AU" dirty="0" smtClean="0"/>
              <a:t>passed FDIS ballot </a:t>
            </a:r>
            <a:r>
              <a:rPr lang="en-AU" dirty="0"/>
              <a:t>(</a:t>
            </a:r>
            <a:r>
              <a:rPr lang="en-AU" dirty="0" smtClean="0"/>
              <a:t>15/1/17) on 18 April 2017 (N16612)</a:t>
            </a:r>
          </a:p>
          <a:p>
            <a:pPr lvl="1"/>
            <a:r>
              <a:rPr lang="en-AU" dirty="0" smtClean="0"/>
              <a:t>China NB voted “no” with one comment</a:t>
            </a:r>
          </a:p>
          <a:p>
            <a:pPr lvl="2"/>
            <a:r>
              <a:rPr lang="en-AU" dirty="0"/>
              <a:t>Response (N16687) was liaised in July </a:t>
            </a:r>
            <a:r>
              <a:rPr lang="en-AU" dirty="0" smtClean="0"/>
              <a:t>2017</a:t>
            </a:r>
          </a:p>
          <a:p>
            <a:pPr lvl="1"/>
            <a:r>
              <a:rPr lang="en-AU" dirty="0"/>
              <a:t>Published in July </a:t>
            </a:r>
            <a:r>
              <a:rPr lang="en-AU" dirty="0" smtClean="0"/>
              <a:t>2017</a:t>
            </a:r>
            <a:endParaRPr lang="en-AU" dirty="0">
              <a:solidFill>
                <a:schemeClr val="accent2"/>
              </a:solidFill>
            </a:endParaRPr>
          </a:p>
          <a:p>
            <a:pPr lvl="1"/>
            <a:endParaRPr lang="en-AU" dirty="0" smtClean="0"/>
          </a:p>
        </p:txBody>
      </p:sp>
    </p:spTree>
    <p:extLst>
      <p:ext uri="{BB962C8B-B14F-4D97-AF65-F5344CB8AC3E}">
        <p14:creationId xmlns:p14="http://schemas.microsoft.com/office/powerpoint/2010/main" val="2288412255"/>
      </p:ext>
    </p:extLst>
  </p:cSld>
  <p:clrMapOvr>
    <a:masterClrMapping/>
  </p:clrMapOvr>
  <p:timing>
    <p:tnLst>
      <p:par>
        <p:cTn id="1" dur="indefinite" restart="never" nodeType="tmRoot"/>
      </p:par>
    </p:tnLst>
  </p:timing>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802.22a has been </a:t>
            </a:r>
            <a:r>
              <a:rPr lang="en-AU" dirty="0" smtClean="0">
                <a:solidFill>
                  <a:schemeClr val="accent6"/>
                </a:solidFill>
              </a:rPr>
              <a:t>published</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161</a:t>
            </a:fld>
            <a:endParaRPr lang="en-US"/>
          </a:p>
        </p:txBody>
      </p:sp>
      <p:sp>
        <p:nvSpPr>
          <p:cNvPr id="10" name="Content Placeholder 9"/>
          <p:cNvSpPr>
            <a:spLocks noGrp="1"/>
          </p:cNvSpPr>
          <p:nvPr>
            <p:ph idx="1"/>
          </p:nvPr>
        </p:nvSpPr>
        <p:spPr>
          <a:xfrm>
            <a:off x="685800" y="1752600"/>
            <a:ext cx="7772400" cy="4114800"/>
          </a:xfrm>
        </p:spPr>
        <p:txBody>
          <a:bodyPr/>
          <a:lstStyle/>
          <a:p>
            <a:r>
              <a:rPr lang="en-AU" dirty="0"/>
              <a:t>Drafts </a:t>
            </a:r>
            <a:r>
              <a:rPr lang="en-GB" dirty="0"/>
              <a:t>sent to SC6</a:t>
            </a:r>
            <a:r>
              <a:rPr lang="en-AU" dirty="0"/>
              <a:t>: </a:t>
            </a:r>
            <a:r>
              <a:rPr lang="en-AU" dirty="0" smtClean="0">
                <a:solidFill>
                  <a:srgbClr val="00B050"/>
                </a:solidFill>
              </a:rPr>
              <a:t>sent</a:t>
            </a:r>
          </a:p>
          <a:p>
            <a:pPr lvl="1"/>
            <a:r>
              <a:rPr lang="en-AU" dirty="0" smtClean="0"/>
              <a:t>IEEE </a:t>
            </a:r>
            <a:r>
              <a:rPr lang="en-AU" dirty="0"/>
              <a:t>802.22a was liaised in July 2015 to SC6  to allow them to become familiar with it before submission for approval under the PSDO </a:t>
            </a:r>
            <a:r>
              <a:rPr lang="en-AU" dirty="0" smtClean="0"/>
              <a:t>process</a:t>
            </a:r>
          </a:p>
          <a:p>
            <a:r>
              <a:rPr lang="en-US" dirty="0" smtClean="0"/>
              <a:t>60-day</a:t>
            </a:r>
            <a:r>
              <a:rPr lang="en-AU" dirty="0" smtClean="0"/>
              <a:t> </a:t>
            </a:r>
            <a:r>
              <a:rPr lang="en-AU" dirty="0"/>
              <a:t>pre-ballot</a:t>
            </a:r>
            <a:r>
              <a:rPr lang="en-AU" dirty="0" smtClean="0"/>
              <a:t>: </a:t>
            </a:r>
            <a:r>
              <a:rPr lang="en-AU" dirty="0" smtClean="0">
                <a:solidFill>
                  <a:srgbClr val="00B050"/>
                </a:solidFill>
              </a:rPr>
              <a:t>passed  &amp; response sent</a:t>
            </a:r>
            <a:endParaRPr lang="en-AU" dirty="0">
              <a:solidFill>
                <a:srgbClr val="00B050"/>
              </a:solidFill>
            </a:endParaRPr>
          </a:p>
          <a:p>
            <a:pPr lvl="1"/>
            <a:r>
              <a:rPr lang="en-AU" dirty="0"/>
              <a:t>IEEE 802.22a was </a:t>
            </a:r>
            <a:r>
              <a:rPr lang="en-AU" dirty="0" smtClean="0"/>
              <a:t>submitted for </a:t>
            </a:r>
            <a:r>
              <a:rPr lang="en-US" dirty="0" smtClean="0"/>
              <a:t>60-day</a:t>
            </a:r>
            <a:r>
              <a:rPr lang="en-AU" dirty="0" smtClean="0"/>
              <a:t> ballot in December 2015, and after a delay the ballot passed on 3 April 2016 (N16414)</a:t>
            </a:r>
          </a:p>
          <a:p>
            <a:pPr lvl="2"/>
            <a:r>
              <a:rPr lang="en-AU" dirty="0"/>
              <a:t>Support need for ISO standard? Passed </a:t>
            </a:r>
            <a:r>
              <a:rPr lang="en-AU" dirty="0" smtClean="0"/>
              <a:t>10/0/8</a:t>
            </a:r>
            <a:endParaRPr lang="en-AU" dirty="0"/>
          </a:p>
          <a:p>
            <a:pPr lvl="2"/>
            <a:r>
              <a:rPr lang="en-AU" dirty="0"/>
              <a:t>Support this submission being sent to FDIS? </a:t>
            </a:r>
            <a:r>
              <a:rPr lang="en-AU" dirty="0" smtClean="0"/>
              <a:t>9/1/8</a:t>
            </a:r>
            <a:endParaRPr lang="en-AU" dirty="0"/>
          </a:p>
          <a:p>
            <a:pPr lvl="1"/>
            <a:r>
              <a:rPr lang="en-AU" dirty="0" smtClean="0"/>
              <a:t>The only comment was a security related comment from the China NB</a:t>
            </a:r>
          </a:p>
          <a:p>
            <a:pPr lvl="2"/>
            <a:r>
              <a:rPr lang="en-AU" dirty="0"/>
              <a:t>802.22 WG response </a:t>
            </a:r>
            <a:r>
              <a:rPr lang="en-AU" dirty="0" smtClean="0"/>
              <a:t>was sent in Nov 2016</a:t>
            </a:r>
            <a:endParaRPr lang="en-AU" dirty="0"/>
          </a:p>
          <a:p>
            <a:r>
              <a:rPr lang="en-AU" dirty="0" smtClean="0"/>
              <a:t>FDIS ballot: </a:t>
            </a:r>
            <a:r>
              <a:rPr lang="en-AU" dirty="0" smtClean="0">
                <a:solidFill>
                  <a:srgbClr val="00B050"/>
                </a:solidFill>
              </a:rPr>
              <a:t>passed </a:t>
            </a:r>
            <a:r>
              <a:rPr lang="en-AU" dirty="0">
                <a:solidFill>
                  <a:srgbClr val="00B050"/>
                </a:solidFill>
              </a:rPr>
              <a:t>&amp; </a:t>
            </a:r>
            <a:r>
              <a:rPr lang="en-AU" dirty="0" smtClean="0">
                <a:solidFill>
                  <a:srgbClr val="00B050"/>
                </a:solidFill>
              </a:rPr>
              <a:t>published</a:t>
            </a:r>
          </a:p>
          <a:p>
            <a:pPr lvl="1"/>
            <a:r>
              <a:rPr lang="en-AU" dirty="0" smtClean="0"/>
              <a:t>Passed on 27 July 2017 (12/0/17) with no comments (N16686)</a:t>
            </a:r>
          </a:p>
          <a:p>
            <a:pPr lvl="1"/>
            <a:r>
              <a:rPr lang="en-AU" dirty="0" smtClean="0"/>
              <a:t>Final </a:t>
            </a:r>
            <a:r>
              <a:rPr lang="en-AU" dirty="0"/>
              <a:t>standard </a:t>
            </a:r>
            <a:r>
              <a:rPr lang="en-AU" dirty="0" smtClean="0"/>
              <a:t>was published in Oct 2017</a:t>
            </a:r>
            <a:endParaRPr lang="en-AU" dirty="0"/>
          </a:p>
          <a:p>
            <a:pPr lvl="1"/>
            <a:endParaRPr lang="en-AU" dirty="0">
              <a:solidFill>
                <a:schemeClr val="accent2"/>
              </a:solidFill>
            </a:endParaRPr>
          </a:p>
        </p:txBody>
      </p:sp>
    </p:spTree>
    <p:extLst>
      <p:ext uri="{BB962C8B-B14F-4D97-AF65-F5344CB8AC3E}">
        <p14:creationId xmlns:p14="http://schemas.microsoft.com/office/powerpoint/2010/main" val="1527594625"/>
      </p:ext>
    </p:extLst>
  </p:cSld>
  <p:clrMapOvr>
    <a:masterClrMapping/>
  </p:clrMapOvr>
  <p:timing>
    <p:tnLst>
      <p:par>
        <p:cTn id="1" dur="indefinite" restart="never" nodeType="tmRoot"/>
      </p:par>
    </p:tnLst>
  </p:timing>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ISO/IEC/IEEE 8802.1Qbu was published in Nov 2017</a:t>
            </a:r>
            <a:endParaRPr lang="en-AU" dirty="0">
              <a:solidFill>
                <a:schemeClr val="accent6"/>
              </a:solidFill>
            </a:endParaRPr>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162</a:t>
            </a:fld>
            <a:endParaRPr lang="en-US"/>
          </a:p>
        </p:txBody>
      </p:sp>
      <p:sp>
        <p:nvSpPr>
          <p:cNvPr id="10" name="Content Placeholder 9"/>
          <p:cNvSpPr>
            <a:spLocks noGrp="1"/>
          </p:cNvSpPr>
          <p:nvPr>
            <p:ph idx="1"/>
          </p:nvPr>
        </p:nvSpPr>
        <p:spPr/>
        <p:txBody>
          <a:bodyPr/>
          <a:lstStyle/>
          <a:p>
            <a:r>
              <a:rPr lang="en-AU" dirty="0"/>
              <a:t>Drafts </a:t>
            </a:r>
            <a:r>
              <a:rPr lang="en-GB" dirty="0"/>
              <a:t>sent to SC6</a:t>
            </a:r>
            <a:r>
              <a:rPr lang="en-AU" dirty="0"/>
              <a:t>: </a:t>
            </a:r>
            <a:r>
              <a:rPr lang="en-AU" dirty="0">
                <a:solidFill>
                  <a:srgbClr val="00B050"/>
                </a:solidFill>
              </a:rPr>
              <a:t>sent</a:t>
            </a:r>
          </a:p>
          <a:p>
            <a:pPr marL="285750" lvl="1" indent="-285750"/>
            <a:r>
              <a:rPr lang="en-AU" dirty="0" smtClean="0"/>
              <a:t>802.1Qbu D3.0 </a:t>
            </a:r>
            <a:r>
              <a:rPr lang="en-AU" dirty="0"/>
              <a:t>was liaised for information in Nov </a:t>
            </a:r>
            <a:r>
              <a:rPr lang="en-AU" dirty="0" smtClean="0"/>
              <a:t>2015</a:t>
            </a:r>
          </a:p>
          <a:p>
            <a:r>
              <a:rPr lang="en-US" dirty="0" smtClean="0"/>
              <a:t>60-day</a:t>
            </a:r>
            <a:r>
              <a:rPr lang="en-AU" dirty="0" smtClean="0"/>
              <a:t> pre-ballot: </a:t>
            </a:r>
            <a:r>
              <a:rPr lang="en-AU" dirty="0" smtClean="0">
                <a:solidFill>
                  <a:srgbClr val="00B050"/>
                </a:solidFill>
              </a:rPr>
              <a:t>passed</a:t>
            </a:r>
            <a:r>
              <a:rPr lang="en-AU" dirty="0" smtClean="0">
                <a:solidFill>
                  <a:schemeClr val="accent2"/>
                </a:solidFill>
              </a:rPr>
              <a:t> </a:t>
            </a:r>
            <a:r>
              <a:rPr lang="en-AU" dirty="0" smtClean="0">
                <a:solidFill>
                  <a:srgbClr val="00B050"/>
                </a:solidFill>
              </a:rPr>
              <a:t>&amp; response liaised</a:t>
            </a:r>
          </a:p>
          <a:p>
            <a:pPr lvl="1"/>
            <a:r>
              <a:rPr lang="en-AU" dirty="0" smtClean="0"/>
              <a:t>802.1Qbu-2016 passed its 60-day </a:t>
            </a:r>
            <a:r>
              <a:rPr lang="en-AU" dirty="0"/>
              <a:t>ballot </a:t>
            </a:r>
            <a:r>
              <a:rPr lang="en-AU" dirty="0" smtClean="0"/>
              <a:t>on </a:t>
            </a:r>
            <a:r>
              <a:rPr lang="en-AU" dirty="0"/>
              <a:t>7 Feb </a:t>
            </a:r>
            <a:r>
              <a:rPr lang="en-AU" dirty="0" smtClean="0"/>
              <a:t>2017 (N16541)</a:t>
            </a:r>
          </a:p>
          <a:p>
            <a:pPr lvl="2"/>
            <a:r>
              <a:rPr lang="en-AU" dirty="0"/>
              <a:t>Passed </a:t>
            </a:r>
            <a:r>
              <a:rPr lang="en-AU" dirty="0" smtClean="0"/>
              <a:t>9/0/11 on </a:t>
            </a:r>
            <a:r>
              <a:rPr lang="en-AU" dirty="0"/>
              <a:t>need for ISO standard</a:t>
            </a:r>
          </a:p>
          <a:p>
            <a:pPr lvl="2"/>
            <a:r>
              <a:rPr lang="en-AU" dirty="0"/>
              <a:t>Passed </a:t>
            </a:r>
            <a:r>
              <a:rPr lang="en-AU" dirty="0" smtClean="0"/>
              <a:t>7/1/12 on </a:t>
            </a:r>
            <a:r>
              <a:rPr lang="en-AU" dirty="0"/>
              <a:t>support for submission to FDIS</a:t>
            </a:r>
          </a:p>
          <a:p>
            <a:pPr lvl="1"/>
            <a:r>
              <a:rPr lang="en-AU" dirty="0"/>
              <a:t>China NB voted </a:t>
            </a:r>
            <a:r>
              <a:rPr lang="en-AU" dirty="0" smtClean="0"/>
              <a:t>“no” </a:t>
            </a:r>
            <a:r>
              <a:rPr lang="en-AU" dirty="0"/>
              <a:t>with one </a:t>
            </a:r>
            <a:r>
              <a:rPr lang="en-AU" dirty="0" smtClean="0"/>
              <a:t>comment</a:t>
            </a:r>
          </a:p>
          <a:p>
            <a:pPr lvl="2"/>
            <a:r>
              <a:rPr lang="en-AU" dirty="0" smtClean="0"/>
              <a:t>Response sent to China NB comments (N16601)</a:t>
            </a:r>
            <a:endParaRPr lang="en-AU" dirty="0"/>
          </a:p>
          <a:p>
            <a:r>
              <a:rPr lang="en-AU" dirty="0" smtClean="0"/>
              <a:t>FDIS ballot: </a:t>
            </a:r>
            <a:r>
              <a:rPr lang="en-AU" dirty="0">
                <a:solidFill>
                  <a:srgbClr val="00B050"/>
                </a:solidFill>
              </a:rPr>
              <a:t>passed &amp; </a:t>
            </a:r>
            <a:r>
              <a:rPr lang="en-AU" dirty="0" smtClean="0">
                <a:solidFill>
                  <a:srgbClr val="00B050"/>
                </a:solidFill>
              </a:rPr>
              <a:t>published</a:t>
            </a:r>
          </a:p>
          <a:p>
            <a:pPr lvl="1"/>
            <a:r>
              <a:rPr lang="en-AU" dirty="0"/>
              <a:t>802.1Qbu-2016 passed its </a:t>
            </a:r>
            <a:r>
              <a:rPr lang="en-AU" dirty="0" smtClean="0"/>
              <a:t>FDIS ballot </a:t>
            </a:r>
            <a:r>
              <a:rPr lang="en-AU" dirty="0"/>
              <a:t>on </a:t>
            </a:r>
            <a:r>
              <a:rPr lang="en-AU" dirty="0" smtClean="0"/>
              <a:t>11 Oct 2017(N16721?)</a:t>
            </a:r>
          </a:p>
          <a:p>
            <a:pPr lvl="2"/>
            <a:r>
              <a:rPr lang="en-AU" dirty="0"/>
              <a:t>Passed </a:t>
            </a:r>
            <a:r>
              <a:rPr lang="en-AU" dirty="0" smtClean="0"/>
              <a:t>11/0/10</a:t>
            </a:r>
          </a:p>
          <a:p>
            <a:pPr lvl="1"/>
            <a:r>
              <a:rPr lang="en-AU" dirty="0" smtClean="0"/>
              <a:t>Published in Nov 2017</a:t>
            </a:r>
            <a:endParaRPr lang="en-AU" dirty="0"/>
          </a:p>
          <a:p>
            <a:endParaRPr lang="en-AU" dirty="0" smtClean="0">
              <a:solidFill>
                <a:schemeClr val="accent2"/>
              </a:solidFill>
            </a:endParaRPr>
          </a:p>
        </p:txBody>
      </p:sp>
    </p:spTree>
    <p:extLst>
      <p:ext uri="{BB962C8B-B14F-4D97-AF65-F5344CB8AC3E}">
        <p14:creationId xmlns:p14="http://schemas.microsoft.com/office/powerpoint/2010/main" val="2824333331"/>
      </p:ext>
    </p:extLst>
  </p:cSld>
  <p:clrMapOvr>
    <a:masterClrMapping/>
  </p:clrMapOvr>
  <p:timing>
    <p:tnLst>
      <p:par>
        <p:cTn id="1" dur="indefinite" restart="never" nodeType="tmRoot"/>
      </p:par>
    </p:tnLst>
  </p:timing>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ISO/IEC/IEEE 8802.1Qbz </a:t>
            </a:r>
            <a:r>
              <a:rPr lang="en-AU" dirty="0"/>
              <a:t>was published in Nov 2017</a:t>
            </a:r>
            <a:endParaRPr lang="en-AU" dirty="0">
              <a:solidFill>
                <a:schemeClr val="accent6"/>
              </a:solidFill>
            </a:endParaRPr>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163</a:t>
            </a:fld>
            <a:endParaRPr lang="en-US"/>
          </a:p>
        </p:txBody>
      </p:sp>
      <p:sp>
        <p:nvSpPr>
          <p:cNvPr id="10" name="Content Placeholder 9"/>
          <p:cNvSpPr>
            <a:spLocks noGrp="1"/>
          </p:cNvSpPr>
          <p:nvPr>
            <p:ph idx="1"/>
          </p:nvPr>
        </p:nvSpPr>
        <p:spPr/>
        <p:txBody>
          <a:bodyPr/>
          <a:lstStyle/>
          <a:p>
            <a:r>
              <a:rPr lang="en-AU" dirty="0"/>
              <a:t>Drafts </a:t>
            </a:r>
            <a:r>
              <a:rPr lang="en-GB" dirty="0"/>
              <a:t>sent to SC6</a:t>
            </a:r>
            <a:r>
              <a:rPr lang="en-AU" dirty="0"/>
              <a:t>: </a:t>
            </a:r>
            <a:r>
              <a:rPr lang="en-AU" dirty="0">
                <a:solidFill>
                  <a:srgbClr val="00B050"/>
                </a:solidFill>
              </a:rPr>
              <a:t>sent</a:t>
            </a:r>
          </a:p>
          <a:p>
            <a:pPr marL="342900" lvl="1" indent="-342900"/>
            <a:r>
              <a:rPr lang="en-AU" dirty="0"/>
              <a:t>IEEE </a:t>
            </a:r>
            <a:r>
              <a:rPr lang="en-AU" dirty="0" smtClean="0"/>
              <a:t>802.1Qbz D3.0 </a:t>
            </a:r>
            <a:r>
              <a:rPr lang="en-AU" dirty="0"/>
              <a:t>was liaised for information in </a:t>
            </a:r>
            <a:r>
              <a:rPr lang="en-AU" dirty="0" smtClean="0"/>
              <a:t>Dec 2015</a:t>
            </a:r>
          </a:p>
          <a:p>
            <a:r>
              <a:rPr lang="en-US" dirty="0"/>
              <a:t>60-day</a:t>
            </a:r>
            <a:r>
              <a:rPr lang="en-AU" dirty="0"/>
              <a:t> pre-ballot: </a:t>
            </a:r>
            <a:r>
              <a:rPr lang="en-AU" dirty="0">
                <a:solidFill>
                  <a:srgbClr val="00B050"/>
                </a:solidFill>
              </a:rPr>
              <a:t>passed</a:t>
            </a:r>
            <a:r>
              <a:rPr lang="en-AU" dirty="0">
                <a:solidFill>
                  <a:schemeClr val="accent2"/>
                </a:solidFill>
              </a:rPr>
              <a:t> </a:t>
            </a:r>
            <a:r>
              <a:rPr lang="en-AU" dirty="0">
                <a:solidFill>
                  <a:srgbClr val="00B050"/>
                </a:solidFill>
              </a:rPr>
              <a:t>&amp; response liaised</a:t>
            </a:r>
            <a:endParaRPr lang="en-AU" dirty="0"/>
          </a:p>
          <a:p>
            <a:pPr lvl="1"/>
            <a:r>
              <a:rPr lang="en-AU" dirty="0"/>
              <a:t>IEEE </a:t>
            </a:r>
            <a:r>
              <a:rPr lang="en-AU" dirty="0" smtClean="0"/>
              <a:t>802.1Qbz-2016 </a:t>
            </a:r>
            <a:r>
              <a:rPr lang="en-AU" dirty="0"/>
              <a:t>passed its 60-day ballot on 7 Feb </a:t>
            </a:r>
            <a:r>
              <a:rPr lang="en-AU" dirty="0" smtClean="0"/>
              <a:t>2017 (N16540)</a:t>
            </a:r>
            <a:endParaRPr lang="en-AU" dirty="0"/>
          </a:p>
          <a:p>
            <a:pPr lvl="2"/>
            <a:r>
              <a:rPr lang="en-AU" dirty="0"/>
              <a:t>Passed 9/0/11 on need for ISO standard</a:t>
            </a:r>
          </a:p>
          <a:p>
            <a:pPr lvl="2"/>
            <a:r>
              <a:rPr lang="en-AU" dirty="0"/>
              <a:t>Passed 7/1/12 on support for submission to FDIS</a:t>
            </a:r>
          </a:p>
          <a:p>
            <a:pPr lvl="1"/>
            <a:r>
              <a:rPr lang="en-AU" dirty="0" smtClean="0"/>
              <a:t>China NB voted “no” with one comment</a:t>
            </a:r>
          </a:p>
          <a:p>
            <a:pPr lvl="2"/>
            <a:r>
              <a:rPr lang="en-AU" dirty="0" smtClean="0"/>
              <a:t>Response </a:t>
            </a:r>
            <a:r>
              <a:rPr lang="en-AU" dirty="0"/>
              <a:t>sent </a:t>
            </a:r>
            <a:r>
              <a:rPr lang="en-AU" dirty="0" smtClean="0"/>
              <a:t>in March 2017 to </a:t>
            </a:r>
            <a:r>
              <a:rPr lang="en-AU" dirty="0"/>
              <a:t>China NB </a:t>
            </a:r>
            <a:r>
              <a:rPr lang="en-AU" dirty="0" smtClean="0"/>
              <a:t>comments (N16601)</a:t>
            </a:r>
          </a:p>
          <a:p>
            <a:r>
              <a:rPr lang="en-AU" dirty="0"/>
              <a:t>FDIS ballot: </a:t>
            </a:r>
            <a:r>
              <a:rPr lang="en-AU" dirty="0" smtClean="0">
                <a:solidFill>
                  <a:srgbClr val="00B050"/>
                </a:solidFill>
              </a:rPr>
              <a:t>passed &amp; published</a:t>
            </a:r>
            <a:endParaRPr lang="en-AU" dirty="0">
              <a:solidFill>
                <a:srgbClr val="00B050"/>
              </a:solidFill>
            </a:endParaRPr>
          </a:p>
          <a:p>
            <a:pPr lvl="1"/>
            <a:r>
              <a:rPr lang="en-AU" dirty="0" smtClean="0"/>
              <a:t>802.1Qbz-2016 </a:t>
            </a:r>
            <a:r>
              <a:rPr lang="en-AU" dirty="0"/>
              <a:t>passed its FDIS ballot on 11 Oct (</a:t>
            </a:r>
            <a:r>
              <a:rPr lang="en-AU" dirty="0" smtClean="0"/>
              <a:t>N16722?)</a:t>
            </a:r>
            <a:endParaRPr lang="en-AU" dirty="0"/>
          </a:p>
          <a:p>
            <a:pPr lvl="2"/>
            <a:r>
              <a:rPr lang="en-AU" dirty="0"/>
              <a:t>Passed </a:t>
            </a:r>
            <a:r>
              <a:rPr lang="en-AU" dirty="0" smtClean="0"/>
              <a:t>11/0/10</a:t>
            </a:r>
          </a:p>
          <a:p>
            <a:pPr lvl="1"/>
            <a:r>
              <a:rPr lang="en-AU" dirty="0"/>
              <a:t>Published in Nov </a:t>
            </a:r>
            <a:r>
              <a:rPr lang="en-AU" dirty="0" smtClean="0"/>
              <a:t>2017</a:t>
            </a:r>
            <a:endParaRPr lang="en-AU" dirty="0"/>
          </a:p>
        </p:txBody>
      </p:sp>
    </p:spTree>
    <p:extLst>
      <p:ext uri="{BB962C8B-B14F-4D97-AF65-F5344CB8AC3E}">
        <p14:creationId xmlns:p14="http://schemas.microsoft.com/office/powerpoint/2010/main" val="345559998"/>
      </p:ext>
    </p:extLst>
  </p:cSld>
  <p:clrMapOvr>
    <a:masterClrMapping/>
  </p:clrMapOvr>
  <p:timing>
    <p:tnLst>
      <p:par>
        <p:cTn id="1" dur="indefinite" restart="never" nodeType="tmRoot"/>
      </p:par>
    </p:tnLst>
  </p:timing>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802.1Qcd-2015 </a:t>
            </a:r>
            <a:r>
              <a:rPr lang="en-AU" dirty="0"/>
              <a:t>FDIS </a:t>
            </a:r>
            <a:r>
              <a:rPr lang="en-AU" dirty="0" smtClean="0"/>
              <a:t>was </a:t>
            </a:r>
            <a:r>
              <a:rPr lang="en-AU" dirty="0" smtClean="0">
                <a:solidFill>
                  <a:schemeClr val="accent6"/>
                </a:solidFill>
              </a:rPr>
              <a:t>published in Jan 2018</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AU" dirty="0">
                <a:solidFill>
                  <a:schemeClr val="tx2"/>
                </a:solidFill>
              </a:rPr>
              <a:t>802.1Qcd-2015 was liaised for information on 26 May </a:t>
            </a:r>
            <a:r>
              <a:rPr lang="en-AU" dirty="0" smtClean="0">
                <a:solidFill>
                  <a:schemeClr val="tx2"/>
                </a:solidFill>
              </a:rPr>
              <a:t>2015</a:t>
            </a:r>
          </a:p>
          <a:p>
            <a:r>
              <a:rPr lang="en-US" dirty="0" smtClean="0"/>
              <a:t>60-day</a:t>
            </a:r>
            <a:r>
              <a:rPr lang="en-AU" dirty="0" smtClean="0"/>
              <a:t> pre-ballot: </a:t>
            </a:r>
            <a:r>
              <a:rPr lang="en-AU" dirty="0" smtClean="0">
                <a:solidFill>
                  <a:srgbClr val="00B050"/>
                </a:solidFill>
              </a:rPr>
              <a:t>passed </a:t>
            </a:r>
            <a:r>
              <a:rPr lang="en-AU" dirty="0">
                <a:solidFill>
                  <a:srgbClr val="00B050"/>
                </a:solidFill>
              </a:rPr>
              <a:t>&amp; response </a:t>
            </a:r>
            <a:r>
              <a:rPr lang="en-AU" dirty="0" smtClean="0">
                <a:solidFill>
                  <a:srgbClr val="00B050"/>
                </a:solidFill>
              </a:rPr>
              <a:t>sent</a:t>
            </a:r>
            <a:endParaRPr lang="en-AU" dirty="0">
              <a:solidFill>
                <a:srgbClr val="00B050"/>
              </a:solidFill>
            </a:endParaRPr>
          </a:p>
          <a:p>
            <a:pPr lvl="1"/>
            <a:r>
              <a:rPr lang="en-AU" dirty="0" smtClean="0"/>
              <a:t>802.1Qcd-2015 </a:t>
            </a:r>
            <a:r>
              <a:rPr lang="en-AU" dirty="0"/>
              <a:t>passed </a:t>
            </a:r>
            <a:r>
              <a:rPr lang="en-AU" dirty="0" smtClean="0"/>
              <a:t>60-day </a:t>
            </a:r>
            <a:r>
              <a:rPr lang="en-AU" dirty="0"/>
              <a:t>pre-ballot on 23 Oct </a:t>
            </a:r>
            <a:r>
              <a:rPr lang="en-AU" dirty="0" smtClean="0"/>
              <a:t>2016 (N16496)</a:t>
            </a:r>
            <a:endParaRPr lang="en-AU" dirty="0"/>
          </a:p>
          <a:p>
            <a:pPr lvl="2"/>
            <a:r>
              <a:rPr lang="en-AU" dirty="0"/>
              <a:t>Passed </a:t>
            </a:r>
            <a:r>
              <a:rPr lang="en-AU" dirty="0" smtClean="0"/>
              <a:t>8/0/10 </a:t>
            </a:r>
            <a:r>
              <a:rPr lang="en-AU" dirty="0"/>
              <a:t>on need for ISO standard</a:t>
            </a:r>
          </a:p>
          <a:p>
            <a:pPr lvl="2"/>
            <a:r>
              <a:rPr lang="en-AU" dirty="0"/>
              <a:t>Passed </a:t>
            </a:r>
            <a:r>
              <a:rPr lang="en-AU" dirty="0" smtClean="0"/>
              <a:t>6/1/11 on </a:t>
            </a:r>
            <a:r>
              <a:rPr lang="en-AU" dirty="0"/>
              <a:t>support for submission to FDIS</a:t>
            </a:r>
          </a:p>
          <a:p>
            <a:pPr lvl="1"/>
            <a:r>
              <a:rPr lang="en-AU" dirty="0"/>
              <a:t>China NB voted </a:t>
            </a:r>
            <a:r>
              <a:rPr lang="en-AU" dirty="0" smtClean="0"/>
              <a:t>“no” </a:t>
            </a:r>
            <a:r>
              <a:rPr lang="en-AU" dirty="0"/>
              <a:t>with one </a:t>
            </a:r>
            <a:r>
              <a:rPr lang="en-AU" dirty="0" smtClean="0"/>
              <a:t>comment</a:t>
            </a:r>
          </a:p>
          <a:p>
            <a:pPr lvl="2"/>
            <a:r>
              <a:rPr lang="en-AU" dirty="0" smtClean="0"/>
              <a:t>The response was sent in Nov 2016 (N16505)</a:t>
            </a:r>
          </a:p>
          <a:p>
            <a:r>
              <a:rPr lang="en-AU" dirty="0" smtClean="0"/>
              <a:t>FDIS ballot: </a:t>
            </a:r>
            <a:r>
              <a:rPr lang="en-AU" dirty="0">
                <a:solidFill>
                  <a:srgbClr val="00B050"/>
                </a:solidFill>
              </a:rPr>
              <a:t>passed &amp; </a:t>
            </a:r>
            <a:r>
              <a:rPr lang="en-AU" dirty="0" smtClean="0">
                <a:solidFill>
                  <a:srgbClr val="00B050"/>
                </a:solidFill>
              </a:rPr>
              <a:t>published</a:t>
            </a:r>
          </a:p>
          <a:p>
            <a:pPr lvl="1"/>
            <a:r>
              <a:rPr lang="en-AU" dirty="0" smtClean="0"/>
              <a:t>802.1Qcd-2015 </a:t>
            </a:r>
            <a:r>
              <a:rPr lang="en-AU" dirty="0"/>
              <a:t>passed its FDIS ballot on </a:t>
            </a:r>
            <a:r>
              <a:rPr lang="en-AU" dirty="0" smtClean="0"/>
              <a:t>1 Dec 2017 (</a:t>
            </a:r>
            <a:r>
              <a:rPr lang="en-AU" dirty="0" smtClean="0">
                <a:solidFill>
                  <a:srgbClr val="FF0000"/>
                </a:solidFill>
              </a:rPr>
              <a:t>N??????</a:t>
            </a:r>
            <a:r>
              <a:rPr lang="en-AU" dirty="0" smtClean="0"/>
              <a:t>)</a:t>
            </a:r>
            <a:endParaRPr lang="en-AU" dirty="0"/>
          </a:p>
          <a:p>
            <a:pPr lvl="2"/>
            <a:r>
              <a:rPr lang="en-AU" dirty="0"/>
              <a:t>Passed </a:t>
            </a:r>
            <a:r>
              <a:rPr lang="en-AU" dirty="0" smtClean="0"/>
              <a:t>14/0/13</a:t>
            </a:r>
          </a:p>
          <a:p>
            <a:pPr lvl="1"/>
            <a:r>
              <a:rPr lang="en-AU" dirty="0" smtClean="0"/>
              <a:t>Published in Jan 2018</a:t>
            </a: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164</a:t>
            </a:fld>
            <a:endParaRPr lang="en-US"/>
          </a:p>
        </p:txBody>
      </p:sp>
    </p:spTree>
    <p:extLst>
      <p:ext uri="{BB962C8B-B14F-4D97-AF65-F5344CB8AC3E}">
        <p14:creationId xmlns:p14="http://schemas.microsoft.com/office/powerpoint/2010/main" val="1839270550"/>
      </p:ext>
    </p:extLst>
  </p:cSld>
  <p:clrMapOvr>
    <a:masterClrMapping/>
  </p:clrMapOvr>
  <p:timing>
    <p:tnLst>
      <p:par>
        <p:cTn id="1" dur="indefinite" restart="never" nodeType="tmRoot"/>
      </p:par>
    </p:tnLst>
  </p:timing>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GB" dirty="0" smtClean="0"/>
              <a:t>IEEE </a:t>
            </a:r>
            <a:r>
              <a:rPr lang="en-GB" dirty="0"/>
              <a:t>802.1Q-2014/</a:t>
            </a:r>
            <a:r>
              <a:rPr lang="en-GB" dirty="0" err="1"/>
              <a:t>Cor</a:t>
            </a:r>
            <a:r>
              <a:rPr lang="en-GB" dirty="0"/>
              <a:t> </a:t>
            </a:r>
            <a:r>
              <a:rPr lang="en-GB"/>
              <a:t>1-2015</a:t>
            </a:r>
            <a:r>
              <a:rPr lang="en-AU" smtClean="0"/>
              <a:t> was published in Oct 2017</a:t>
            </a:r>
            <a:endParaRPr lang="en-AU" dirty="0"/>
          </a:p>
        </p:txBody>
      </p:sp>
      <p:sp>
        <p:nvSpPr>
          <p:cNvPr id="10" name="Content Placeholder 9"/>
          <p:cNvSpPr>
            <a:spLocks noGrp="1"/>
          </p:cNvSpPr>
          <p:nvPr>
            <p:ph idx="1"/>
          </p:nvPr>
        </p:nvSpPr>
        <p:spPr/>
        <p:txBody>
          <a:bodyPr/>
          <a:lstStyle/>
          <a:p>
            <a:r>
              <a:rPr lang="en-US" dirty="0" smtClean="0"/>
              <a:t>90-day</a:t>
            </a:r>
            <a:r>
              <a:rPr lang="en-AU" dirty="0" smtClean="0"/>
              <a:t>  FDIS ballot: </a:t>
            </a:r>
            <a:r>
              <a:rPr lang="en-AU" dirty="0" smtClean="0">
                <a:solidFill>
                  <a:srgbClr val="00B050"/>
                </a:solidFill>
              </a:rPr>
              <a:t>passed &amp; published</a:t>
            </a:r>
            <a:endParaRPr lang="en-AU" dirty="0" smtClean="0">
              <a:solidFill>
                <a:schemeClr val="accent2"/>
              </a:solidFill>
            </a:endParaRPr>
          </a:p>
          <a:p>
            <a:pPr lvl="1"/>
            <a:r>
              <a:rPr lang="en-AU" dirty="0" smtClean="0"/>
              <a:t>802.1Q-2014/</a:t>
            </a:r>
            <a:r>
              <a:rPr lang="en-AU" dirty="0" err="1" smtClean="0"/>
              <a:t>Cor</a:t>
            </a:r>
            <a:r>
              <a:rPr lang="en-AU" dirty="0" smtClean="0"/>
              <a:t> </a:t>
            </a:r>
            <a:r>
              <a:rPr lang="en-AU" dirty="0"/>
              <a:t>1-2015 </a:t>
            </a:r>
            <a:r>
              <a:rPr lang="en-AU" dirty="0" smtClean="0"/>
              <a:t>was submitted to PSDO using a special process for corrigenda</a:t>
            </a:r>
          </a:p>
          <a:p>
            <a:pPr lvl="1"/>
            <a:r>
              <a:rPr lang="en-AU" dirty="0" smtClean="0"/>
              <a:t>The ballot passed on 16 March 2017 (N16589)</a:t>
            </a:r>
          </a:p>
          <a:p>
            <a:pPr lvl="2"/>
            <a:r>
              <a:rPr lang="en-AU" dirty="0"/>
              <a:t>Do you support the need for a corrigendum to the subject ISO/IEC/IEEE International Standard? </a:t>
            </a:r>
            <a:r>
              <a:rPr lang="en-AU" dirty="0" smtClean="0"/>
              <a:t> 9/0/11</a:t>
            </a:r>
          </a:p>
          <a:p>
            <a:pPr lvl="2"/>
            <a:r>
              <a:rPr lang="en-AU" dirty="0" smtClean="0"/>
              <a:t>Do </a:t>
            </a:r>
            <a:r>
              <a:rPr lang="en-AU" dirty="0"/>
              <a:t>you approve the draft for publication? </a:t>
            </a:r>
            <a:r>
              <a:rPr lang="en-AU" dirty="0" smtClean="0"/>
              <a:t> 8/1/11</a:t>
            </a:r>
          </a:p>
          <a:p>
            <a:pPr lvl="1"/>
            <a:r>
              <a:rPr lang="en-AU" dirty="0" smtClean="0"/>
              <a:t>China NB voted “no” with an objection to the use of IEEE 802.1X based security</a:t>
            </a:r>
          </a:p>
          <a:p>
            <a:pPr lvl="2"/>
            <a:r>
              <a:rPr lang="en-AU" dirty="0"/>
              <a:t>Response (</a:t>
            </a:r>
            <a:r>
              <a:rPr lang="en-AU" dirty="0" smtClean="0"/>
              <a:t>N16687) </a:t>
            </a:r>
            <a:r>
              <a:rPr lang="en-AU" dirty="0"/>
              <a:t>was liaised in July </a:t>
            </a:r>
            <a:r>
              <a:rPr lang="en-AU" dirty="0" smtClean="0"/>
              <a:t>2017</a:t>
            </a:r>
          </a:p>
          <a:p>
            <a:pPr lvl="1"/>
            <a:r>
              <a:rPr lang="en-AU" dirty="0" smtClean="0"/>
              <a:t>Published in Oct 2017</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165</a:t>
            </a:fld>
            <a:endParaRPr lang="en-US"/>
          </a:p>
        </p:txBody>
      </p:sp>
    </p:spTree>
    <p:extLst>
      <p:ext uri="{BB962C8B-B14F-4D97-AF65-F5344CB8AC3E}">
        <p14:creationId xmlns:p14="http://schemas.microsoft.com/office/powerpoint/2010/main" val="3663221656"/>
      </p:ext>
    </p:extLst>
  </p:cSld>
  <p:clrMapOvr>
    <a:masterClrMapping/>
  </p:clrMapOvr>
  <p:timing>
    <p:tnLst>
      <p:par>
        <p:cTn id="1" dur="indefinite" restart="never" nodeType="tmRoot"/>
      </p:par>
    </p:tnLst>
  </p:timing>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ISO/IEC/IEEE 8802.3bw was published in Oct 2017</a:t>
            </a:r>
            <a:endParaRPr lang="en-AU" dirty="0">
              <a:solidFill>
                <a:srgbClr val="FF0000"/>
              </a:solidFill>
            </a:endParaRPr>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166</a:t>
            </a:fld>
            <a:endParaRPr lang="en-US"/>
          </a:p>
        </p:txBody>
      </p:sp>
      <p:sp>
        <p:nvSpPr>
          <p:cNvPr id="10" name="Content Placeholder 9"/>
          <p:cNvSpPr>
            <a:spLocks noGrp="1"/>
          </p:cNvSpPr>
          <p:nvPr>
            <p:ph idx="1"/>
          </p:nvPr>
        </p:nvSpPr>
        <p:spPr>
          <a:xfrm>
            <a:off x="685800" y="1447800"/>
            <a:ext cx="7772400" cy="4114800"/>
          </a:xfrm>
        </p:spPr>
        <p:txBody>
          <a:bodyPr/>
          <a:lstStyle/>
          <a:p>
            <a:r>
              <a:rPr lang="en-AU" dirty="0"/>
              <a:t>Drafts </a:t>
            </a:r>
            <a:r>
              <a:rPr lang="en-GB" dirty="0"/>
              <a:t>sent to SC6</a:t>
            </a:r>
            <a:r>
              <a:rPr lang="en-AU" dirty="0"/>
              <a:t>: </a:t>
            </a:r>
            <a:r>
              <a:rPr lang="en-AU" dirty="0" smtClean="0">
                <a:solidFill>
                  <a:srgbClr val="00B050"/>
                </a:solidFill>
              </a:rPr>
              <a:t>sent</a:t>
            </a:r>
          </a:p>
          <a:p>
            <a:pPr lvl="1"/>
            <a:r>
              <a:rPr lang="en-AU" dirty="0" smtClean="0"/>
              <a:t>802.3bw was </a:t>
            </a:r>
            <a:r>
              <a:rPr lang="en-AU" dirty="0"/>
              <a:t>liaised to SC6  in </a:t>
            </a:r>
            <a:r>
              <a:rPr lang="en-AU" dirty="0" smtClean="0"/>
              <a:t>Nov 2015 </a:t>
            </a:r>
            <a:r>
              <a:rPr lang="en-AU" dirty="0"/>
              <a:t>to allow them to become familiar with it before submission for approval under the PSDO </a:t>
            </a:r>
            <a:r>
              <a:rPr lang="en-AU" dirty="0" smtClean="0"/>
              <a:t>process</a:t>
            </a:r>
            <a:endParaRPr lang="en-AU" dirty="0">
              <a:solidFill>
                <a:srgbClr val="00B050"/>
              </a:solidFill>
            </a:endParaRPr>
          </a:p>
          <a:p>
            <a:r>
              <a:rPr lang="en-US" dirty="0" smtClean="0"/>
              <a:t>60-day</a:t>
            </a:r>
            <a:r>
              <a:rPr lang="en-AU" dirty="0" smtClean="0"/>
              <a:t> </a:t>
            </a:r>
            <a:r>
              <a:rPr lang="en-AU" dirty="0"/>
              <a:t>pre-ballot</a:t>
            </a:r>
            <a:r>
              <a:rPr lang="en-AU" dirty="0" smtClean="0"/>
              <a:t>: </a:t>
            </a:r>
            <a:r>
              <a:rPr lang="en-AU" dirty="0" smtClean="0">
                <a:solidFill>
                  <a:srgbClr val="00B050"/>
                </a:solidFill>
              </a:rPr>
              <a:t>passed &amp; response liaised</a:t>
            </a:r>
            <a:endParaRPr lang="en-AU" dirty="0">
              <a:solidFill>
                <a:srgbClr val="00B050"/>
              </a:solidFill>
            </a:endParaRPr>
          </a:p>
          <a:p>
            <a:pPr lvl="1"/>
            <a:r>
              <a:rPr lang="en-AU" dirty="0" smtClean="0"/>
              <a:t>802.3bw passed 60-day ballot on 19 Sep 2016 (see N16478)</a:t>
            </a:r>
          </a:p>
          <a:p>
            <a:pPr lvl="2"/>
            <a:r>
              <a:rPr lang="en-AU" dirty="0" smtClean="0"/>
              <a:t>Support need for IS: passed 7/1/10 (</a:t>
            </a:r>
            <a:r>
              <a:rPr lang="en-AU" dirty="0"/>
              <a:t>China NB voted </a:t>
            </a:r>
            <a:r>
              <a:rPr lang="en-AU" dirty="0" smtClean="0"/>
              <a:t>no)</a:t>
            </a:r>
          </a:p>
          <a:p>
            <a:pPr lvl="2"/>
            <a:r>
              <a:rPr lang="en-AU" dirty="0" smtClean="0"/>
              <a:t>Support submission for this IS: </a:t>
            </a:r>
            <a:r>
              <a:rPr lang="en-AU" dirty="0"/>
              <a:t>passed 6/1/11 (China NB voted </a:t>
            </a:r>
            <a:r>
              <a:rPr lang="en-AU" dirty="0" smtClean="0"/>
              <a:t>no)</a:t>
            </a:r>
          </a:p>
          <a:p>
            <a:pPr lvl="1"/>
            <a:r>
              <a:rPr lang="en-AU" dirty="0"/>
              <a:t>China NB voted </a:t>
            </a:r>
            <a:r>
              <a:rPr lang="en-AU" dirty="0" smtClean="0"/>
              <a:t>“no” with comments </a:t>
            </a:r>
          </a:p>
          <a:p>
            <a:pPr lvl="2"/>
            <a:r>
              <a:rPr lang="en-AU" dirty="0" smtClean="0"/>
              <a:t>Response sent to SC6 in Dec 2016 (see N16509)</a:t>
            </a:r>
          </a:p>
          <a:p>
            <a:r>
              <a:rPr lang="en-AU" dirty="0" smtClean="0"/>
              <a:t>FDIS ballot: </a:t>
            </a:r>
            <a:r>
              <a:rPr lang="en-AU" dirty="0">
                <a:solidFill>
                  <a:srgbClr val="00B050"/>
                </a:solidFill>
              </a:rPr>
              <a:t>passed </a:t>
            </a:r>
            <a:r>
              <a:rPr lang="en-AU" dirty="0" smtClean="0">
                <a:solidFill>
                  <a:srgbClr val="00B050"/>
                </a:solidFill>
              </a:rPr>
              <a:t>&amp; published</a:t>
            </a:r>
          </a:p>
          <a:p>
            <a:pPr lvl="1"/>
            <a:r>
              <a:rPr lang="en-AU" dirty="0" smtClean="0"/>
              <a:t>Passed on 11 Sep 2017 by 15/0/13 (N16712)</a:t>
            </a:r>
          </a:p>
          <a:p>
            <a:pPr lvl="2"/>
            <a:r>
              <a:rPr lang="en-AU" dirty="0" smtClean="0"/>
              <a:t>China NB voted “yes” with one comment</a:t>
            </a:r>
          </a:p>
          <a:p>
            <a:pPr lvl="2"/>
            <a:r>
              <a:rPr lang="en-AU" dirty="0" smtClean="0"/>
              <a:t>Response sent on 14 Nov 2017 (N16744)</a:t>
            </a:r>
          </a:p>
          <a:p>
            <a:pPr lvl="1"/>
            <a:r>
              <a:rPr lang="en-AU" dirty="0" smtClean="0"/>
              <a:t>Published in Oct 2017</a:t>
            </a:r>
          </a:p>
        </p:txBody>
      </p:sp>
    </p:spTree>
    <p:extLst>
      <p:ext uri="{BB962C8B-B14F-4D97-AF65-F5344CB8AC3E}">
        <p14:creationId xmlns:p14="http://schemas.microsoft.com/office/powerpoint/2010/main" val="2385935049"/>
      </p:ext>
    </p:extLst>
  </p:cSld>
  <p:clrMapOvr>
    <a:masterClrMapping/>
  </p:clrMapOvr>
  <p:timing>
    <p:tnLst>
      <p:par>
        <p:cTn id="1" dur="indefinite" restart="never" nodeType="tmRoot"/>
      </p:par>
    </p:tnLst>
  </p:timing>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ISO/IEC/IEEE 8802.3bp was published in Nov 2017</a:t>
            </a:r>
            <a:endParaRPr lang="en-AU" dirty="0"/>
          </a:p>
        </p:txBody>
      </p:sp>
      <p:sp>
        <p:nvSpPr>
          <p:cNvPr id="5" name="Footer Placeholder 4"/>
          <p:cNvSpPr>
            <a:spLocks noGrp="1"/>
          </p:cNvSpPr>
          <p:nvPr>
            <p:ph type="ftr" sz="quarter" idx="10"/>
          </p:nvPr>
        </p:nvSpPr>
        <p:spPr/>
        <p:txBody>
          <a:bodyPr/>
          <a:lstStyle/>
          <a:p>
            <a:pPr>
              <a:defRPr/>
            </a:pPr>
            <a:r>
              <a:rPr lang="en-US" dirty="0"/>
              <a:t>IEEE 802</a:t>
            </a:r>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167</a:t>
            </a:fld>
            <a:endParaRPr lang="en-US"/>
          </a:p>
        </p:txBody>
      </p:sp>
      <p:sp>
        <p:nvSpPr>
          <p:cNvPr id="10" name="Content Placeholder 9"/>
          <p:cNvSpPr>
            <a:spLocks noGrp="1"/>
          </p:cNvSpPr>
          <p:nvPr>
            <p:ph idx="1"/>
          </p:nvPr>
        </p:nvSpPr>
        <p:spPr>
          <a:xfrm>
            <a:off x="685800" y="1676400"/>
            <a:ext cx="7772400" cy="4114800"/>
          </a:xfrm>
        </p:spPr>
        <p:txBody>
          <a:bodyPr/>
          <a:lstStyle/>
          <a:p>
            <a:r>
              <a:rPr lang="en-AU" dirty="0"/>
              <a:t>Drafts </a:t>
            </a:r>
            <a:r>
              <a:rPr lang="en-GB" dirty="0"/>
              <a:t>sent to SC6</a:t>
            </a:r>
            <a:r>
              <a:rPr lang="en-AU" dirty="0"/>
              <a:t>: </a:t>
            </a:r>
            <a:r>
              <a:rPr lang="en-AU" dirty="0" smtClean="0">
                <a:solidFill>
                  <a:srgbClr val="00B050"/>
                </a:solidFill>
              </a:rPr>
              <a:t>sent</a:t>
            </a:r>
          </a:p>
          <a:p>
            <a:pPr lvl="1"/>
            <a:r>
              <a:rPr lang="en-AU" dirty="0" smtClean="0"/>
              <a:t>D3.0 was </a:t>
            </a:r>
            <a:r>
              <a:rPr lang="en-AU" dirty="0"/>
              <a:t>liaised to SC6  in </a:t>
            </a:r>
            <a:r>
              <a:rPr lang="en-AU" dirty="0" smtClean="0"/>
              <a:t>Feb 2016 to </a:t>
            </a:r>
            <a:r>
              <a:rPr lang="en-AU" dirty="0"/>
              <a:t>allow them to become familiar with it before submission for approval under the PSDO </a:t>
            </a:r>
            <a:r>
              <a:rPr lang="en-AU" dirty="0" smtClean="0"/>
              <a:t>process</a:t>
            </a:r>
          </a:p>
          <a:p>
            <a:r>
              <a:rPr lang="en-US" dirty="0" smtClean="0"/>
              <a:t>60-day</a:t>
            </a:r>
            <a:r>
              <a:rPr lang="en-AU" dirty="0" smtClean="0"/>
              <a:t> pre-ballot: </a:t>
            </a:r>
            <a:r>
              <a:rPr lang="en-AU" dirty="0">
                <a:solidFill>
                  <a:srgbClr val="00B050"/>
                </a:solidFill>
              </a:rPr>
              <a:t>passed</a:t>
            </a:r>
            <a:r>
              <a:rPr lang="en-AU" dirty="0">
                <a:solidFill>
                  <a:schemeClr val="accent2"/>
                </a:solidFill>
              </a:rPr>
              <a:t> </a:t>
            </a:r>
            <a:r>
              <a:rPr lang="en-AU" dirty="0">
                <a:solidFill>
                  <a:srgbClr val="00B050"/>
                </a:solidFill>
              </a:rPr>
              <a:t>with comments </a:t>
            </a:r>
            <a:r>
              <a:rPr lang="en-AU" dirty="0" smtClean="0">
                <a:solidFill>
                  <a:srgbClr val="00B050"/>
                </a:solidFill>
              </a:rPr>
              <a:t>resolved</a:t>
            </a:r>
          </a:p>
          <a:p>
            <a:pPr lvl="1"/>
            <a:r>
              <a:rPr lang="en-AU" dirty="0" smtClean="0"/>
              <a:t>Passed on 11 Jan </a:t>
            </a:r>
            <a:r>
              <a:rPr lang="en-AU" dirty="0"/>
              <a:t>2017 (N16537)</a:t>
            </a:r>
            <a:endParaRPr lang="en-AU" dirty="0" smtClean="0"/>
          </a:p>
          <a:p>
            <a:pPr lvl="2"/>
            <a:r>
              <a:rPr lang="en-AU" dirty="0"/>
              <a:t>Support need for IS: passed </a:t>
            </a:r>
            <a:r>
              <a:rPr lang="en-AU" dirty="0" smtClean="0"/>
              <a:t>9/0/10 </a:t>
            </a:r>
            <a:endParaRPr lang="en-AU" dirty="0"/>
          </a:p>
          <a:p>
            <a:pPr lvl="2"/>
            <a:r>
              <a:rPr lang="en-AU" dirty="0"/>
              <a:t>Support submission for this IS: passed </a:t>
            </a:r>
            <a:r>
              <a:rPr lang="en-AU" dirty="0" smtClean="0"/>
              <a:t>7/1/11 </a:t>
            </a:r>
            <a:endParaRPr lang="en-AU" dirty="0"/>
          </a:p>
          <a:p>
            <a:pPr lvl="1"/>
            <a:r>
              <a:rPr lang="en-AU" dirty="0" smtClean="0"/>
              <a:t>China </a:t>
            </a:r>
            <a:r>
              <a:rPr lang="en-AU" dirty="0"/>
              <a:t>NB voted </a:t>
            </a:r>
            <a:r>
              <a:rPr lang="en-AU" dirty="0" smtClean="0"/>
              <a:t>“no” with two comments</a:t>
            </a:r>
          </a:p>
          <a:p>
            <a:pPr lvl="2"/>
            <a:r>
              <a:rPr lang="en-AU" dirty="0" smtClean="0"/>
              <a:t>IEEE 802.3 sent a response in March 2017 (N16590)</a:t>
            </a:r>
          </a:p>
          <a:p>
            <a:r>
              <a:rPr lang="en-AU" dirty="0"/>
              <a:t>FDIS ballot: </a:t>
            </a:r>
            <a:r>
              <a:rPr lang="en-AU" dirty="0">
                <a:solidFill>
                  <a:srgbClr val="00B050"/>
                </a:solidFill>
              </a:rPr>
              <a:t>passed &amp; </a:t>
            </a:r>
            <a:r>
              <a:rPr lang="en-AU" dirty="0" smtClean="0">
                <a:solidFill>
                  <a:srgbClr val="00B050"/>
                </a:solidFill>
              </a:rPr>
              <a:t>published</a:t>
            </a:r>
            <a:endParaRPr lang="en-AU" dirty="0">
              <a:solidFill>
                <a:srgbClr val="00B050"/>
              </a:solidFill>
            </a:endParaRPr>
          </a:p>
          <a:p>
            <a:pPr lvl="1"/>
            <a:r>
              <a:rPr lang="en-AU" dirty="0" smtClean="0"/>
              <a:t>802.3bp </a:t>
            </a:r>
            <a:r>
              <a:rPr lang="en-AU" dirty="0"/>
              <a:t>passed FDIS </a:t>
            </a:r>
            <a:r>
              <a:rPr lang="en-AU" dirty="0" smtClean="0"/>
              <a:t>ballot </a:t>
            </a:r>
            <a:r>
              <a:rPr lang="en-AU" dirty="0"/>
              <a:t>on </a:t>
            </a:r>
            <a:r>
              <a:rPr lang="en-AU" dirty="0" smtClean="0"/>
              <a:t>18 </a:t>
            </a:r>
            <a:r>
              <a:rPr lang="en-AU" dirty="0"/>
              <a:t>Oct </a:t>
            </a:r>
            <a:r>
              <a:rPr lang="en-AU" dirty="0" smtClean="0"/>
              <a:t>2017</a:t>
            </a:r>
            <a:endParaRPr lang="en-AU" dirty="0">
              <a:solidFill>
                <a:srgbClr val="FF0000"/>
              </a:solidFill>
            </a:endParaRPr>
          </a:p>
          <a:p>
            <a:pPr lvl="2"/>
            <a:r>
              <a:rPr lang="en-AU" dirty="0"/>
              <a:t>Passed </a:t>
            </a:r>
            <a:r>
              <a:rPr lang="en-AU" dirty="0" smtClean="0"/>
              <a:t>12/0/8</a:t>
            </a:r>
          </a:p>
          <a:p>
            <a:pPr lvl="1"/>
            <a:r>
              <a:rPr lang="en-AU" dirty="0" smtClean="0"/>
              <a:t>Published in Nov 2017</a:t>
            </a:r>
            <a:endParaRPr lang="en-AU" dirty="0"/>
          </a:p>
        </p:txBody>
      </p:sp>
    </p:spTree>
    <p:extLst>
      <p:ext uri="{BB962C8B-B14F-4D97-AF65-F5344CB8AC3E}">
        <p14:creationId xmlns:p14="http://schemas.microsoft.com/office/powerpoint/2010/main" val="3415549720"/>
      </p:ext>
    </p:extLst>
  </p:cSld>
  <p:clrMapOvr>
    <a:masterClrMapping/>
  </p:clrMapOvr>
  <p:timing>
    <p:tnLst>
      <p:par>
        <p:cTn id="1" dur="indefinite" restart="never" nodeType="tmRoot"/>
      </p:par>
    </p:tnLst>
  </p:timing>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ISO/IEC/IEEE 8802.3bq was published in Nov 2017</a:t>
            </a:r>
            <a:endParaRPr lang="en-AU" dirty="0"/>
          </a:p>
        </p:txBody>
      </p:sp>
      <p:sp>
        <p:nvSpPr>
          <p:cNvPr id="5" name="Footer Placeholder 4"/>
          <p:cNvSpPr>
            <a:spLocks noGrp="1"/>
          </p:cNvSpPr>
          <p:nvPr>
            <p:ph type="ftr" sz="quarter" idx="10"/>
          </p:nvPr>
        </p:nvSpPr>
        <p:spPr/>
        <p:txBody>
          <a:bodyPr/>
          <a:lstStyle/>
          <a:p>
            <a:pPr>
              <a:defRPr/>
            </a:pPr>
            <a:r>
              <a:rPr lang="en-US" dirty="0"/>
              <a:t>IEEE 802</a:t>
            </a:r>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168</a:t>
            </a:fld>
            <a:endParaRPr lang="en-US"/>
          </a:p>
        </p:txBody>
      </p:sp>
      <p:sp>
        <p:nvSpPr>
          <p:cNvPr id="10" name="Content Placeholder 9"/>
          <p:cNvSpPr>
            <a:spLocks noGrp="1"/>
          </p:cNvSpPr>
          <p:nvPr>
            <p:ph idx="1"/>
          </p:nvPr>
        </p:nvSpPr>
        <p:spPr>
          <a:xfrm>
            <a:off x="685800" y="1600200"/>
            <a:ext cx="7772400" cy="4114800"/>
          </a:xfrm>
        </p:spPr>
        <p:txBody>
          <a:bodyPr/>
          <a:lstStyle/>
          <a:p>
            <a:r>
              <a:rPr lang="en-AU" dirty="0"/>
              <a:t>Drafts </a:t>
            </a:r>
            <a:r>
              <a:rPr lang="en-GB" dirty="0"/>
              <a:t>sent to SC6</a:t>
            </a:r>
            <a:r>
              <a:rPr lang="en-AU" dirty="0"/>
              <a:t>: </a:t>
            </a:r>
            <a:r>
              <a:rPr lang="en-AU" dirty="0" smtClean="0">
                <a:solidFill>
                  <a:srgbClr val="00B050"/>
                </a:solidFill>
              </a:rPr>
              <a:t>sent</a:t>
            </a:r>
          </a:p>
          <a:p>
            <a:pPr lvl="1"/>
            <a:r>
              <a:rPr lang="en-AU" dirty="0"/>
              <a:t>802.3bq </a:t>
            </a:r>
            <a:r>
              <a:rPr lang="en-AU" dirty="0" smtClean="0">
                <a:solidFill>
                  <a:schemeClr val="tx2"/>
                </a:solidFill>
              </a:rPr>
              <a:t>D3.0 was </a:t>
            </a:r>
            <a:r>
              <a:rPr lang="en-AU" dirty="0">
                <a:solidFill>
                  <a:schemeClr val="tx2"/>
                </a:solidFill>
              </a:rPr>
              <a:t>liaised to SC6  in </a:t>
            </a:r>
            <a:r>
              <a:rPr lang="en-AU" dirty="0" smtClean="0">
                <a:solidFill>
                  <a:schemeClr val="tx2"/>
                </a:solidFill>
              </a:rPr>
              <a:t>Feb 2016 to </a:t>
            </a:r>
            <a:r>
              <a:rPr lang="en-AU" dirty="0">
                <a:solidFill>
                  <a:schemeClr val="tx2"/>
                </a:solidFill>
              </a:rPr>
              <a:t>allow them to become familiar with it before submission for approval under the PSDO </a:t>
            </a:r>
            <a:r>
              <a:rPr lang="en-AU" dirty="0" smtClean="0">
                <a:solidFill>
                  <a:schemeClr val="tx2"/>
                </a:solidFill>
              </a:rPr>
              <a:t>process</a:t>
            </a:r>
          </a:p>
          <a:p>
            <a:r>
              <a:rPr lang="en-US" dirty="0" smtClean="0"/>
              <a:t>60-day</a:t>
            </a:r>
            <a:r>
              <a:rPr lang="en-AU" dirty="0" smtClean="0"/>
              <a:t> </a:t>
            </a:r>
            <a:r>
              <a:rPr lang="en-AU" dirty="0"/>
              <a:t>pre-ballot</a:t>
            </a:r>
            <a:r>
              <a:rPr lang="en-AU" dirty="0" smtClean="0"/>
              <a:t>: </a:t>
            </a:r>
            <a:r>
              <a:rPr lang="en-AU" dirty="0">
                <a:solidFill>
                  <a:srgbClr val="00B050"/>
                </a:solidFill>
              </a:rPr>
              <a:t>passed</a:t>
            </a:r>
            <a:r>
              <a:rPr lang="en-AU" dirty="0">
                <a:solidFill>
                  <a:schemeClr val="accent2"/>
                </a:solidFill>
              </a:rPr>
              <a:t> </a:t>
            </a:r>
            <a:r>
              <a:rPr lang="en-AU" dirty="0">
                <a:solidFill>
                  <a:srgbClr val="00B050"/>
                </a:solidFill>
              </a:rPr>
              <a:t>with comments resolved</a:t>
            </a:r>
            <a:endParaRPr lang="en-AU" dirty="0">
              <a:solidFill>
                <a:schemeClr val="accent2"/>
              </a:solidFill>
            </a:endParaRPr>
          </a:p>
          <a:p>
            <a:pPr lvl="1"/>
            <a:r>
              <a:rPr lang="en-AU" dirty="0"/>
              <a:t>802.3bq </a:t>
            </a:r>
            <a:r>
              <a:rPr lang="en-AU" dirty="0" smtClean="0"/>
              <a:t>passed 60-day pre-ballot on </a:t>
            </a:r>
            <a:r>
              <a:rPr lang="en-AU" dirty="0"/>
              <a:t>11 Jan 2017 (N16536)</a:t>
            </a:r>
          </a:p>
          <a:p>
            <a:pPr lvl="2"/>
            <a:r>
              <a:rPr lang="en-AU" dirty="0"/>
              <a:t>Support need for IS: passed 9/0/10 </a:t>
            </a:r>
          </a:p>
          <a:p>
            <a:pPr lvl="2"/>
            <a:r>
              <a:rPr lang="en-AU" dirty="0"/>
              <a:t>Support submission for this IS: passed 7/1/11 </a:t>
            </a:r>
            <a:endParaRPr lang="en-AU" dirty="0" smtClean="0"/>
          </a:p>
          <a:p>
            <a:pPr lvl="1"/>
            <a:r>
              <a:rPr lang="en-AU" dirty="0" smtClean="0"/>
              <a:t>China </a:t>
            </a:r>
            <a:r>
              <a:rPr lang="en-AU" dirty="0"/>
              <a:t>NB voted </a:t>
            </a:r>
            <a:r>
              <a:rPr lang="en-AU" dirty="0" smtClean="0"/>
              <a:t>“no” with two comments</a:t>
            </a:r>
          </a:p>
          <a:p>
            <a:pPr lvl="2"/>
            <a:r>
              <a:rPr lang="en-AU" dirty="0"/>
              <a:t>IEEE 802.3 sent a response in March </a:t>
            </a:r>
            <a:r>
              <a:rPr lang="en-AU" dirty="0" smtClean="0"/>
              <a:t>2017 (see 802.3bp response)</a:t>
            </a:r>
            <a:endParaRPr lang="en-AU" dirty="0"/>
          </a:p>
          <a:p>
            <a:r>
              <a:rPr lang="en-AU" dirty="0"/>
              <a:t>FDIS ballot: </a:t>
            </a:r>
            <a:r>
              <a:rPr lang="en-AU" dirty="0">
                <a:solidFill>
                  <a:srgbClr val="00B050"/>
                </a:solidFill>
              </a:rPr>
              <a:t>passed </a:t>
            </a:r>
            <a:r>
              <a:rPr lang="en-AU" dirty="0" smtClean="0">
                <a:solidFill>
                  <a:srgbClr val="00B050"/>
                </a:solidFill>
              </a:rPr>
              <a:t>&amp; published</a:t>
            </a:r>
            <a:endParaRPr lang="en-AU" dirty="0">
              <a:solidFill>
                <a:srgbClr val="00B050"/>
              </a:solidFill>
            </a:endParaRPr>
          </a:p>
          <a:p>
            <a:pPr lvl="1"/>
            <a:r>
              <a:rPr lang="en-AU" dirty="0" smtClean="0"/>
              <a:t>802.3bq </a:t>
            </a:r>
            <a:r>
              <a:rPr lang="en-AU" dirty="0"/>
              <a:t>passed FDIS </a:t>
            </a:r>
            <a:r>
              <a:rPr lang="en-AU" dirty="0" smtClean="0"/>
              <a:t>ballot </a:t>
            </a:r>
            <a:r>
              <a:rPr lang="en-AU" dirty="0"/>
              <a:t>on 18 Oct </a:t>
            </a:r>
            <a:r>
              <a:rPr lang="en-AU" dirty="0" smtClean="0"/>
              <a:t>2017</a:t>
            </a:r>
            <a:endParaRPr lang="en-AU" dirty="0"/>
          </a:p>
          <a:p>
            <a:pPr lvl="2"/>
            <a:r>
              <a:rPr lang="en-AU" dirty="0"/>
              <a:t>Passed </a:t>
            </a:r>
            <a:r>
              <a:rPr lang="en-AU" dirty="0" smtClean="0"/>
              <a:t>12/0/8</a:t>
            </a:r>
          </a:p>
          <a:p>
            <a:pPr lvl="1"/>
            <a:r>
              <a:rPr lang="en-AU" dirty="0" smtClean="0"/>
              <a:t>Published in Nov 2017</a:t>
            </a:r>
            <a:endParaRPr lang="en-AU" dirty="0"/>
          </a:p>
          <a:p>
            <a:pPr lvl="2"/>
            <a:endParaRPr lang="en-AU" dirty="0"/>
          </a:p>
        </p:txBody>
      </p:sp>
    </p:spTree>
    <p:extLst>
      <p:ext uri="{BB962C8B-B14F-4D97-AF65-F5344CB8AC3E}">
        <p14:creationId xmlns:p14="http://schemas.microsoft.com/office/powerpoint/2010/main" val="4159450296"/>
      </p:ext>
    </p:extLst>
  </p:cSld>
  <p:clrMapOvr>
    <a:masterClrMapping/>
  </p:clrMapOvr>
  <p:timing>
    <p:tnLst>
      <p:par>
        <p:cTn id="1" dur="indefinite" restart="never" nodeType="tmRoot"/>
      </p:par>
    </p:tnLst>
  </p:timing>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ISO/IEC/IEEE 8802.3br was published in Nov 2017</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169</a:t>
            </a:fld>
            <a:endParaRPr lang="en-US"/>
          </a:p>
        </p:txBody>
      </p:sp>
      <p:sp>
        <p:nvSpPr>
          <p:cNvPr id="10" name="Content Placeholder 9"/>
          <p:cNvSpPr>
            <a:spLocks noGrp="1"/>
          </p:cNvSpPr>
          <p:nvPr>
            <p:ph idx="1"/>
          </p:nvPr>
        </p:nvSpPr>
        <p:spPr>
          <a:xfrm>
            <a:off x="685800" y="1676400"/>
            <a:ext cx="7772400" cy="4114800"/>
          </a:xfrm>
        </p:spPr>
        <p:txBody>
          <a:bodyPr/>
          <a:lstStyle/>
          <a:p>
            <a:r>
              <a:rPr lang="en-AU" dirty="0"/>
              <a:t>Drafts </a:t>
            </a:r>
            <a:r>
              <a:rPr lang="en-GB" dirty="0"/>
              <a:t>sent to SC6</a:t>
            </a:r>
            <a:r>
              <a:rPr lang="en-AU" dirty="0"/>
              <a:t>: </a:t>
            </a:r>
            <a:r>
              <a:rPr lang="en-AU" dirty="0" smtClean="0">
                <a:solidFill>
                  <a:srgbClr val="00B050"/>
                </a:solidFill>
              </a:rPr>
              <a:t>sent</a:t>
            </a:r>
          </a:p>
          <a:p>
            <a:pPr lvl="1"/>
            <a:r>
              <a:rPr lang="en-AU" dirty="0" smtClean="0"/>
              <a:t>802.3br D3.0 was </a:t>
            </a:r>
            <a:r>
              <a:rPr lang="en-AU" dirty="0"/>
              <a:t>liaised to SC6  in </a:t>
            </a:r>
            <a:r>
              <a:rPr lang="en-AU" dirty="0" smtClean="0"/>
              <a:t>Feb 2016 to </a:t>
            </a:r>
            <a:r>
              <a:rPr lang="en-AU" dirty="0"/>
              <a:t>allow them to become familiar with it before submission for approval under the PSDO </a:t>
            </a:r>
            <a:r>
              <a:rPr lang="en-AU" dirty="0" smtClean="0"/>
              <a:t>process</a:t>
            </a:r>
          </a:p>
          <a:p>
            <a:r>
              <a:rPr lang="en-US" dirty="0" smtClean="0"/>
              <a:t>60-day</a:t>
            </a:r>
            <a:r>
              <a:rPr lang="en-AU" dirty="0" smtClean="0"/>
              <a:t> </a:t>
            </a:r>
            <a:r>
              <a:rPr lang="en-AU" dirty="0"/>
              <a:t>pre-ballot</a:t>
            </a:r>
            <a:r>
              <a:rPr lang="en-AU" dirty="0" smtClean="0"/>
              <a:t>: </a:t>
            </a:r>
            <a:r>
              <a:rPr lang="en-AU" dirty="0">
                <a:solidFill>
                  <a:srgbClr val="00B050"/>
                </a:solidFill>
              </a:rPr>
              <a:t>passed</a:t>
            </a:r>
            <a:r>
              <a:rPr lang="en-AU" dirty="0">
                <a:solidFill>
                  <a:schemeClr val="accent2"/>
                </a:solidFill>
              </a:rPr>
              <a:t> </a:t>
            </a:r>
            <a:r>
              <a:rPr lang="en-AU" dirty="0">
                <a:solidFill>
                  <a:srgbClr val="00B050"/>
                </a:solidFill>
              </a:rPr>
              <a:t>with comments resolved</a:t>
            </a:r>
            <a:endParaRPr lang="en-AU" dirty="0">
              <a:solidFill>
                <a:schemeClr val="accent2"/>
              </a:solidFill>
            </a:endParaRPr>
          </a:p>
          <a:p>
            <a:pPr lvl="1"/>
            <a:r>
              <a:rPr lang="en-AU" dirty="0" smtClean="0"/>
              <a:t>802.3br passed 60-day pre-ballot on 16 Feb </a:t>
            </a:r>
            <a:r>
              <a:rPr lang="en-AU" dirty="0"/>
              <a:t>2017 (N16568)</a:t>
            </a:r>
          </a:p>
          <a:p>
            <a:pPr lvl="2"/>
            <a:r>
              <a:rPr lang="en-AU" dirty="0"/>
              <a:t>Support need for IS: passed </a:t>
            </a:r>
            <a:r>
              <a:rPr lang="en-AU" dirty="0" smtClean="0"/>
              <a:t>11/0/9</a:t>
            </a:r>
            <a:endParaRPr lang="en-AU" dirty="0"/>
          </a:p>
          <a:p>
            <a:pPr lvl="2"/>
            <a:r>
              <a:rPr lang="en-AU" dirty="0"/>
              <a:t>Support submission for this IS: passed </a:t>
            </a:r>
            <a:r>
              <a:rPr lang="en-AU" dirty="0" smtClean="0"/>
              <a:t>10/1/9</a:t>
            </a:r>
          </a:p>
          <a:p>
            <a:pPr lvl="1"/>
            <a:r>
              <a:rPr lang="en-AU" dirty="0" smtClean="0"/>
              <a:t>China </a:t>
            </a:r>
            <a:r>
              <a:rPr lang="en-AU" dirty="0"/>
              <a:t>NB voted </a:t>
            </a:r>
            <a:r>
              <a:rPr lang="en-AU" dirty="0" smtClean="0"/>
              <a:t>“no” with one comment</a:t>
            </a:r>
          </a:p>
          <a:p>
            <a:pPr lvl="2"/>
            <a:r>
              <a:rPr lang="en-AU" dirty="0"/>
              <a:t>IEEE 802.3 sent a response in March </a:t>
            </a:r>
            <a:r>
              <a:rPr lang="en-AU" dirty="0" smtClean="0"/>
              <a:t>2017 (see </a:t>
            </a:r>
            <a:r>
              <a:rPr lang="en-AU" dirty="0"/>
              <a:t>IEEE 802.3bp </a:t>
            </a:r>
            <a:r>
              <a:rPr lang="en-AU" dirty="0" smtClean="0"/>
              <a:t>response)</a:t>
            </a:r>
            <a:endParaRPr lang="en-AU" dirty="0"/>
          </a:p>
          <a:p>
            <a:r>
              <a:rPr lang="en-AU" dirty="0" smtClean="0"/>
              <a:t>FDIS </a:t>
            </a:r>
            <a:r>
              <a:rPr lang="en-AU" dirty="0"/>
              <a:t>ballot: </a:t>
            </a:r>
            <a:r>
              <a:rPr lang="en-AU" dirty="0">
                <a:solidFill>
                  <a:srgbClr val="00B050"/>
                </a:solidFill>
              </a:rPr>
              <a:t>passed </a:t>
            </a:r>
            <a:r>
              <a:rPr lang="en-AU" dirty="0" smtClean="0">
                <a:solidFill>
                  <a:srgbClr val="00B050"/>
                </a:solidFill>
              </a:rPr>
              <a:t>&amp; published</a:t>
            </a:r>
          </a:p>
          <a:p>
            <a:pPr lvl="1"/>
            <a:r>
              <a:rPr lang="en-AU" dirty="0"/>
              <a:t>802.3br passed </a:t>
            </a:r>
            <a:r>
              <a:rPr lang="en-AU" dirty="0" smtClean="0"/>
              <a:t>FDIS ballot on 11 Oct 2017 </a:t>
            </a:r>
            <a:r>
              <a:rPr lang="en-AU" dirty="0"/>
              <a:t>(</a:t>
            </a:r>
            <a:r>
              <a:rPr lang="en-AU" dirty="0" smtClean="0"/>
              <a:t>N16723?)</a:t>
            </a:r>
          </a:p>
          <a:p>
            <a:pPr lvl="2"/>
            <a:r>
              <a:rPr lang="en-AU" dirty="0" smtClean="0"/>
              <a:t>Passed 11/0/10</a:t>
            </a:r>
          </a:p>
          <a:p>
            <a:pPr lvl="1"/>
            <a:r>
              <a:rPr lang="en-AU" dirty="0" smtClean="0"/>
              <a:t>Published in Nov 2017</a:t>
            </a:r>
            <a:endParaRPr lang="en-AU" dirty="0"/>
          </a:p>
          <a:p>
            <a:endParaRPr lang="en-AU" dirty="0">
              <a:solidFill>
                <a:schemeClr val="accent6"/>
              </a:solidFill>
            </a:endParaRPr>
          </a:p>
        </p:txBody>
      </p:sp>
    </p:spTree>
    <p:extLst>
      <p:ext uri="{BB962C8B-B14F-4D97-AF65-F5344CB8AC3E}">
        <p14:creationId xmlns:p14="http://schemas.microsoft.com/office/powerpoint/2010/main" val="306590285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IEEE 802.1 WG has pushed 20 standards completely through the PSDO ratification process</a:t>
            </a:r>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17</a:t>
            </a:fld>
            <a:endParaRPr lang="en-US"/>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2095478225"/>
              </p:ext>
            </p:extLst>
          </p:nvPr>
        </p:nvGraphicFramePr>
        <p:xfrm>
          <a:off x="761999" y="1712148"/>
          <a:ext cx="7696200" cy="3422415"/>
        </p:xfrm>
        <a:graphic>
          <a:graphicData uri="http://schemas.openxmlformats.org/drawingml/2006/table">
            <a:tbl>
              <a:tblPr firstRow="1" bandRow="1">
                <a:tableStyleId>{21E4AEA4-8DFA-4A89-87EB-49C32662AFE0}</a:tableStyleId>
              </a:tblPr>
              <a:tblGrid>
                <a:gridCol w="1371601">
                  <a:extLst>
                    <a:ext uri="{9D8B030D-6E8A-4147-A177-3AD203B41FA5}">
                      <a16:colId xmlns:a16="http://schemas.microsoft.com/office/drawing/2014/main" val="20000"/>
                    </a:ext>
                  </a:extLst>
                </a:gridCol>
                <a:gridCol w="2064203">
                  <a:extLst>
                    <a:ext uri="{9D8B030D-6E8A-4147-A177-3AD203B41FA5}">
                      <a16:colId xmlns:a16="http://schemas.microsoft.com/office/drawing/2014/main" val="20001"/>
                    </a:ext>
                  </a:extLst>
                </a:gridCol>
                <a:gridCol w="2130198">
                  <a:extLst>
                    <a:ext uri="{9D8B030D-6E8A-4147-A177-3AD203B41FA5}">
                      <a16:colId xmlns:a16="http://schemas.microsoft.com/office/drawing/2014/main" val="20002"/>
                    </a:ext>
                  </a:extLst>
                </a:gridCol>
                <a:gridCol w="2130198">
                  <a:extLst>
                    <a:ext uri="{9D8B030D-6E8A-4147-A177-3AD203B41FA5}">
                      <a16:colId xmlns:a16="http://schemas.microsoft.com/office/drawing/2014/main" val="20003"/>
                    </a:ext>
                  </a:extLst>
                </a:gridCol>
              </a:tblGrid>
              <a:tr h="607719">
                <a:tc>
                  <a:txBody>
                    <a:bodyPr/>
                    <a:lstStyle/>
                    <a:p>
                      <a:r>
                        <a:rPr lang="en-AU" sz="1600" dirty="0" smtClean="0"/>
                        <a:t>IEEE 802</a:t>
                      </a:r>
                      <a:br>
                        <a:rPr lang="en-AU" sz="1600" dirty="0" smtClean="0"/>
                      </a:br>
                      <a:r>
                        <a:rPr lang="en-AU" sz="1600" dirty="0" smtClean="0"/>
                        <a:t>standard</a:t>
                      </a:r>
                      <a:endParaRPr lang="en-AU" sz="1600" dirty="0"/>
                    </a:p>
                  </a:txBody>
                  <a:tcPr marL="115147" marR="115147"/>
                </a:tc>
                <a:tc>
                  <a:txBody>
                    <a:bodyPr/>
                    <a:lstStyle/>
                    <a:p>
                      <a:pPr algn="ctr"/>
                      <a:r>
                        <a:rPr lang="en-US" sz="1600" dirty="0" smtClean="0"/>
                        <a:t>60-day</a:t>
                      </a:r>
                      <a:r>
                        <a:rPr lang="en-AU" sz="1600" dirty="0" smtClean="0"/>
                        <a:t/>
                      </a:r>
                      <a:br>
                        <a:rPr lang="en-AU" sz="1600" dirty="0" smtClean="0"/>
                      </a:br>
                      <a:r>
                        <a:rPr lang="en-AU" sz="1600" dirty="0" smtClean="0"/>
                        <a:t>pre-ballot</a:t>
                      </a:r>
                      <a:endParaRPr lang="en-AU" sz="1600" dirty="0"/>
                    </a:p>
                  </a:txBody>
                  <a:tcPr marL="115147" marR="115147"/>
                </a:tc>
                <a:tc>
                  <a:txBody>
                    <a:bodyPr/>
                    <a:lstStyle/>
                    <a:p>
                      <a:pPr algn="ctr"/>
                      <a:r>
                        <a:rPr lang="en-AU" sz="1600" dirty="0" smtClean="0"/>
                        <a:t>5-month</a:t>
                      </a:r>
                      <a:br>
                        <a:rPr lang="en-AU" sz="1600" dirty="0" smtClean="0"/>
                      </a:br>
                      <a:r>
                        <a:rPr lang="en-AU" sz="1600" dirty="0" smtClean="0"/>
                        <a:t>FDIS ballot</a:t>
                      </a:r>
                      <a:endParaRPr lang="en-AU" sz="1600" dirty="0"/>
                    </a:p>
                  </a:txBody>
                  <a:tcPr marL="115147" marR="115147"/>
                </a:tc>
                <a:tc>
                  <a:txBody>
                    <a:bodyPr/>
                    <a:lstStyle/>
                    <a:p>
                      <a:pPr algn="ctr"/>
                      <a:r>
                        <a:rPr lang="en-AU" sz="1600" dirty="0" smtClean="0"/>
                        <a:t>Comments</a:t>
                      </a:r>
                      <a:r>
                        <a:rPr lang="en-AU" sz="1600" baseline="0" dirty="0" smtClean="0"/>
                        <a:t> resolved by IEEE</a:t>
                      </a:r>
                      <a:endParaRPr lang="en-AU" sz="1600" dirty="0"/>
                    </a:p>
                  </a:txBody>
                  <a:tcPr marL="115147" marR="115147"/>
                </a:tc>
                <a:extLst>
                  <a:ext uri="{0D108BD9-81ED-4DB2-BD59-A6C34878D82A}">
                    <a16:rowId xmlns:a16="http://schemas.microsoft.com/office/drawing/2014/main" val="10000"/>
                  </a:ext>
                </a:extLst>
              </a:tr>
              <a:tr h="351837">
                <a:tc>
                  <a:txBody>
                    <a:bodyPr/>
                    <a:lstStyle/>
                    <a:p>
                      <a:r>
                        <a:rPr lang="en-AU" sz="1600" dirty="0" smtClean="0"/>
                        <a:t>802.1BR</a:t>
                      </a:r>
                      <a:endParaRPr lang="en-AU" sz="1600" dirty="0"/>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Sep 2015</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Aug</a:t>
                      </a:r>
                      <a:r>
                        <a:rPr lang="en-AU" sz="1600" b="0" baseline="0" dirty="0" smtClean="0">
                          <a:solidFill>
                            <a:srgbClr val="00B050"/>
                          </a:solidFill>
                        </a:rPr>
                        <a:t> </a:t>
                      </a:r>
                      <a:r>
                        <a:rPr lang="en-AU" sz="1600" b="0" dirty="0" smtClean="0">
                          <a:solidFill>
                            <a:srgbClr val="00B050"/>
                          </a:solidFill>
                        </a:rPr>
                        <a:t>2016</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n/a</a:t>
                      </a:r>
                    </a:p>
                  </a:txBody>
                  <a:tcPr marL="115147" marR="115147"/>
                </a:tc>
                <a:extLst>
                  <a:ext uri="{0D108BD9-81ED-4DB2-BD59-A6C34878D82A}">
                    <a16:rowId xmlns:a16="http://schemas.microsoft.com/office/drawing/2014/main" val="3362392614"/>
                  </a:ext>
                </a:extLst>
              </a:tr>
              <a:tr h="351837">
                <a:tc>
                  <a:txBody>
                    <a:bodyPr/>
                    <a:lstStyle/>
                    <a:p>
                      <a:r>
                        <a:rPr lang="en-AU" sz="1600" dirty="0" smtClean="0"/>
                        <a:t>802.1Qbv</a:t>
                      </a:r>
                      <a:endParaRPr lang="en-AU" sz="1600" dirty="0"/>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May 2016</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Apr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Jul 2017</a:t>
                      </a:r>
                    </a:p>
                  </a:txBody>
                  <a:tcPr marL="115147" marR="115147"/>
                </a:tc>
                <a:extLst>
                  <a:ext uri="{0D108BD9-81ED-4DB2-BD59-A6C34878D82A}">
                    <a16:rowId xmlns:a16="http://schemas.microsoft.com/office/drawing/2014/main" val="3405036956"/>
                  </a:ext>
                </a:extLst>
              </a:tr>
              <a:tr h="351837">
                <a:tc>
                  <a:txBody>
                    <a:bodyPr/>
                    <a:lstStyle/>
                    <a:p>
                      <a:r>
                        <a:rPr lang="en-AU" sz="1600" dirty="0" smtClean="0"/>
                        <a:t>802.1AB</a:t>
                      </a:r>
                      <a:endParaRPr lang="en-AU" sz="1600" dirty="0"/>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Jul</a:t>
                      </a:r>
                      <a:r>
                        <a:rPr lang="en-AU" sz="1600" b="0" baseline="0" dirty="0" smtClean="0">
                          <a:solidFill>
                            <a:srgbClr val="00B050"/>
                          </a:solidFill>
                        </a:rPr>
                        <a:t> 2016</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Apr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Jul 2017</a:t>
                      </a:r>
                    </a:p>
                  </a:txBody>
                  <a:tcPr marL="115147" marR="115147"/>
                </a:tc>
                <a:extLst>
                  <a:ext uri="{0D108BD9-81ED-4DB2-BD59-A6C34878D82A}">
                    <a16:rowId xmlns:a16="http://schemas.microsoft.com/office/drawing/2014/main" val="3324006233"/>
                  </a:ext>
                </a:extLst>
              </a:tr>
              <a:tr h="351837">
                <a:tc>
                  <a:txBody>
                    <a:bodyPr/>
                    <a:lstStyle/>
                    <a:p>
                      <a:r>
                        <a:rPr lang="en-AU" sz="1600" dirty="0" smtClean="0"/>
                        <a:t>802.1Qca</a:t>
                      </a:r>
                      <a:endParaRPr lang="en-AU" sz="1600" dirty="0"/>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Jul</a:t>
                      </a:r>
                      <a:r>
                        <a:rPr lang="en-AU" sz="1600" b="0" baseline="0" dirty="0" smtClean="0">
                          <a:solidFill>
                            <a:srgbClr val="00B050"/>
                          </a:solidFill>
                        </a:rPr>
                        <a:t> 2016</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Apr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Jul 2017</a:t>
                      </a:r>
                    </a:p>
                  </a:txBody>
                  <a:tcPr marL="115147" marR="115147"/>
                </a:tc>
                <a:extLst>
                  <a:ext uri="{0D108BD9-81ED-4DB2-BD59-A6C34878D82A}">
                    <a16:rowId xmlns:a16="http://schemas.microsoft.com/office/drawing/2014/main" val="10001"/>
                  </a:ext>
                </a:extLst>
              </a:tr>
              <a:tr h="351837">
                <a:tc>
                  <a:txBody>
                    <a:bodyPr/>
                    <a:lstStyle/>
                    <a:p>
                      <a:r>
                        <a:rPr lang="en-AU" sz="1600" b="0" dirty="0" smtClean="0"/>
                        <a:t>802.1Qbu</a:t>
                      </a:r>
                      <a:endParaRPr lang="en-AU" sz="1600" b="0" dirty="0"/>
                    </a:p>
                  </a:txBody>
                  <a:tcPr marL="115147" marR="115147"/>
                </a:tc>
                <a:tc>
                  <a:txBody>
                    <a:bodyPr/>
                    <a:lstStyle/>
                    <a:p>
                      <a:pPr algn="ctr"/>
                      <a:r>
                        <a:rPr lang="en-AU" sz="1600" b="0" dirty="0" smtClean="0">
                          <a:solidFill>
                            <a:srgbClr val="00B050"/>
                          </a:solidFill>
                        </a:rPr>
                        <a:t>Feb 2017</a:t>
                      </a:r>
                      <a:endParaRPr lang="en-AU" sz="1600" b="0" dirty="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Oct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n/a</a:t>
                      </a:r>
                    </a:p>
                  </a:txBody>
                  <a:tcPr marL="115147" marR="115147"/>
                </a:tc>
                <a:extLst>
                  <a:ext uri="{0D108BD9-81ED-4DB2-BD59-A6C34878D82A}">
                    <a16:rowId xmlns:a16="http://schemas.microsoft.com/office/drawing/2014/main" val="1296114236"/>
                  </a:ext>
                </a:extLst>
              </a:tr>
              <a:tr h="351837">
                <a:tc>
                  <a:txBody>
                    <a:bodyPr/>
                    <a:lstStyle/>
                    <a:p>
                      <a:r>
                        <a:rPr lang="en-AU" sz="1600" b="0" dirty="0" smtClean="0"/>
                        <a:t>802.1Qbz</a:t>
                      </a:r>
                      <a:endParaRPr lang="en-AU" sz="1600" b="0" dirty="0"/>
                    </a:p>
                  </a:txBody>
                  <a:tcPr marL="115147" marR="115147"/>
                </a:tc>
                <a:tc>
                  <a:txBody>
                    <a:bodyPr/>
                    <a:lstStyle/>
                    <a:p>
                      <a:pPr algn="ctr"/>
                      <a:r>
                        <a:rPr lang="en-AU" sz="1600" b="0" dirty="0" smtClean="0">
                          <a:solidFill>
                            <a:srgbClr val="00B050"/>
                          </a:solidFill>
                        </a:rPr>
                        <a:t>Feb 2017</a:t>
                      </a:r>
                      <a:endParaRPr lang="en-AU" sz="1600" b="0" dirty="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Oct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n/a</a:t>
                      </a:r>
                    </a:p>
                  </a:txBody>
                  <a:tcPr marL="115147" marR="115147"/>
                </a:tc>
                <a:extLst>
                  <a:ext uri="{0D108BD9-81ED-4DB2-BD59-A6C34878D82A}">
                    <a16:rowId xmlns:a16="http://schemas.microsoft.com/office/drawing/2014/main" val="3459995518"/>
                  </a:ext>
                </a:extLst>
              </a:tr>
              <a:tr h="351837">
                <a:tc>
                  <a:txBody>
                    <a:bodyPr/>
                    <a:lstStyle/>
                    <a:p>
                      <a:r>
                        <a:rPr lang="en-AU" sz="1600" dirty="0" smtClean="0">
                          <a:latin typeface="+mj-lt"/>
                          <a:cs typeface="Arial" panose="020B0604020202020204" pitchFamily="34" charset="0"/>
                        </a:rPr>
                        <a:t>802.1Qcd</a:t>
                      </a:r>
                      <a:endParaRPr lang="en-AU" sz="1600" b="0" dirty="0"/>
                    </a:p>
                  </a:txBody>
                  <a:tcPr marL="115147" marR="115147"/>
                </a:tc>
                <a:tc>
                  <a:txBody>
                    <a:bodyPr/>
                    <a:lstStyle/>
                    <a:p>
                      <a:pPr algn="ctr"/>
                      <a:r>
                        <a:rPr lang="en-AU" sz="1600" b="0" dirty="0" smtClean="0">
                          <a:solidFill>
                            <a:srgbClr val="00B050"/>
                          </a:solidFill>
                        </a:rPr>
                        <a:t>Oct</a:t>
                      </a:r>
                      <a:r>
                        <a:rPr lang="en-AU" sz="1600" b="0" baseline="0" dirty="0" smtClean="0">
                          <a:solidFill>
                            <a:srgbClr val="00B050"/>
                          </a:solidFill>
                        </a:rPr>
                        <a:t> 2016</a:t>
                      </a:r>
                      <a:endParaRPr lang="en-AU" sz="1600" b="0" dirty="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Dec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n/a</a:t>
                      </a:r>
                    </a:p>
                  </a:txBody>
                  <a:tcPr marL="115147" marR="115147"/>
                </a:tc>
                <a:extLst>
                  <a:ext uri="{0D108BD9-81ED-4DB2-BD59-A6C34878D82A}">
                    <a16:rowId xmlns:a16="http://schemas.microsoft.com/office/drawing/2014/main" val="4119813029"/>
                  </a:ext>
                </a:extLst>
              </a:tr>
              <a:tr h="351837">
                <a:tc>
                  <a:txBody>
                    <a:bodyPr/>
                    <a:lstStyle/>
                    <a:p>
                      <a:r>
                        <a:rPr lang="en-AU" sz="1600" b="0" dirty="0" smtClean="0"/>
                        <a:t>802.1Q-Cor1</a:t>
                      </a:r>
                      <a:endParaRPr lang="en-AU" sz="1600" b="0" dirty="0"/>
                    </a:p>
                  </a:txBody>
                  <a:tcPr marL="115147" marR="0"/>
                </a:tc>
                <a:tc>
                  <a:txBody>
                    <a:bodyPr/>
                    <a:lstStyle/>
                    <a:p>
                      <a:pPr algn="ctr"/>
                      <a:r>
                        <a:rPr lang="en-AU" sz="1600" b="0" dirty="0" smtClean="0">
                          <a:solidFill>
                            <a:srgbClr val="00B050"/>
                          </a:solidFill>
                        </a:rPr>
                        <a:t>-</a:t>
                      </a:r>
                      <a:endParaRPr lang="en-AU" sz="1600" b="0" dirty="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Mar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Jul</a:t>
                      </a:r>
                      <a:r>
                        <a:rPr lang="en-AU" sz="1600" b="0" baseline="0" dirty="0" smtClean="0">
                          <a:solidFill>
                            <a:srgbClr val="00B050"/>
                          </a:solidFill>
                        </a:rPr>
                        <a:t> 2017</a:t>
                      </a:r>
                      <a:endParaRPr lang="en-AU" sz="1600" b="0" dirty="0" smtClean="0">
                        <a:solidFill>
                          <a:srgbClr val="00B050"/>
                        </a:solidFill>
                      </a:endParaRPr>
                    </a:p>
                  </a:txBody>
                  <a:tcPr marL="115147" marR="115147"/>
                </a:tc>
                <a:extLst>
                  <a:ext uri="{0D108BD9-81ED-4DB2-BD59-A6C34878D82A}">
                    <a16:rowId xmlns:a16="http://schemas.microsoft.com/office/drawing/2014/main" val="302007147"/>
                  </a:ext>
                </a:extLst>
              </a:tr>
            </a:tbl>
          </a:graphicData>
        </a:graphic>
      </p:graphicFrame>
    </p:spTree>
    <p:extLst>
      <p:ext uri="{BB962C8B-B14F-4D97-AF65-F5344CB8AC3E}">
        <p14:creationId xmlns:p14="http://schemas.microsoft.com/office/powerpoint/2010/main" val="2095311513"/>
      </p:ext>
    </p:extLst>
  </p:cSld>
  <p:clrMapOvr>
    <a:masterClrMapping/>
  </p:clrMapOvr>
  <p:timing>
    <p:tnLst>
      <p:par>
        <p:cTn id="1" dur="indefinite" restart="never" nodeType="tmRoot"/>
      </p:par>
    </p:tnLst>
  </p:timing>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ISO/IEC/IEEE 8802.3by was published in Nov 2017</a:t>
            </a:r>
            <a:endParaRPr lang="en-AU" dirty="0"/>
          </a:p>
        </p:txBody>
      </p:sp>
      <p:sp>
        <p:nvSpPr>
          <p:cNvPr id="5" name="Footer Placeholder 4"/>
          <p:cNvSpPr>
            <a:spLocks noGrp="1"/>
          </p:cNvSpPr>
          <p:nvPr>
            <p:ph type="ftr" sz="quarter" idx="10"/>
          </p:nvPr>
        </p:nvSpPr>
        <p:spPr/>
        <p:txBody>
          <a:bodyPr/>
          <a:lstStyle/>
          <a:p>
            <a:pPr>
              <a:defRPr/>
            </a:pPr>
            <a:r>
              <a:rPr lang="en-US" dirty="0"/>
              <a:t>IEEE 802</a:t>
            </a:r>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170</a:t>
            </a:fld>
            <a:endParaRPr lang="en-US"/>
          </a:p>
        </p:txBody>
      </p:sp>
      <p:sp>
        <p:nvSpPr>
          <p:cNvPr id="10" name="Content Placeholder 9"/>
          <p:cNvSpPr>
            <a:spLocks noGrp="1"/>
          </p:cNvSpPr>
          <p:nvPr>
            <p:ph idx="1"/>
          </p:nvPr>
        </p:nvSpPr>
        <p:spPr>
          <a:xfrm>
            <a:off x="685800" y="1676400"/>
            <a:ext cx="7772400" cy="4114800"/>
          </a:xfrm>
        </p:spPr>
        <p:txBody>
          <a:bodyPr/>
          <a:lstStyle/>
          <a:p>
            <a:r>
              <a:rPr lang="en-AU" dirty="0"/>
              <a:t>Drafts </a:t>
            </a:r>
            <a:r>
              <a:rPr lang="en-GB" dirty="0"/>
              <a:t>sent to SC6</a:t>
            </a:r>
            <a:r>
              <a:rPr lang="en-AU" dirty="0"/>
              <a:t>: </a:t>
            </a:r>
            <a:r>
              <a:rPr lang="en-AU" dirty="0" smtClean="0">
                <a:solidFill>
                  <a:srgbClr val="00B050"/>
                </a:solidFill>
              </a:rPr>
              <a:t>sent</a:t>
            </a:r>
          </a:p>
          <a:p>
            <a:pPr lvl="1"/>
            <a:r>
              <a:rPr lang="en-AU" dirty="0" smtClean="0"/>
              <a:t>802.3by D3.0 was </a:t>
            </a:r>
            <a:r>
              <a:rPr lang="en-AU" dirty="0"/>
              <a:t>liaised to SC6  in </a:t>
            </a:r>
            <a:r>
              <a:rPr lang="en-AU" dirty="0" smtClean="0"/>
              <a:t>Feb 2016 to </a:t>
            </a:r>
            <a:r>
              <a:rPr lang="en-AU" dirty="0"/>
              <a:t>allow them to become familiar with it before submission for approval under the PSDO </a:t>
            </a:r>
            <a:r>
              <a:rPr lang="en-AU" dirty="0" smtClean="0"/>
              <a:t>process</a:t>
            </a:r>
          </a:p>
          <a:p>
            <a:r>
              <a:rPr lang="en-US" dirty="0" smtClean="0"/>
              <a:t>60-day</a:t>
            </a:r>
            <a:r>
              <a:rPr lang="en-AU" dirty="0" smtClean="0"/>
              <a:t> </a:t>
            </a:r>
            <a:r>
              <a:rPr lang="en-AU" dirty="0"/>
              <a:t>pre-ballot: </a:t>
            </a:r>
            <a:r>
              <a:rPr lang="en-AU" dirty="0">
                <a:solidFill>
                  <a:srgbClr val="00B050"/>
                </a:solidFill>
              </a:rPr>
              <a:t>passed</a:t>
            </a:r>
            <a:r>
              <a:rPr lang="en-AU" dirty="0">
                <a:solidFill>
                  <a:schemeClr val="accent2"/>
                </a:solidFill>
              </a:rPr>
              <a:t> </a:t>
            </a:r>
            <a:r>
              <a:rPr lang="en-AU" dirty="0">
                <a:solidFill>
                  <a:srgbClr val="00B050"/>
                </a:solidFill>
              </a:rPr>
              <a:t>with comments resolved</a:t>
            </a:r>
            <a:endParaRPr lang="en-AU" dirty="0">
              <a:solidFill>
                <a:schemeClr val="accent2"/>
              </a:solidFill>
            </a:endParaRPr>
          </a:p>
          <a:p>
            <a:pPr lvl="1"/>
            <a:r>
              <a:rPr lang="en-AU" dirty="0" smtClean="0"/>
              <a:t>802.3by passed 60-day pre-ballot on </a:t>
            </a:r>
            <a:r>
              <a:rPr lang="en-AU" dirty="0"/>
              <a:t>11 Jan 2017 (N16535)</a:t>
            </a:r>
          </a:p>
          <a:p>
            <a:pPr lvl="2"/>
            <a:r>
              <a:rPr lang="en-AU" dirty="0"/>
              <a:t>Support need for IS: passed 9/0/10 </a:t>
            </a:r>
          </a:p>
          <a:p>
            <a:pPr lvl="2"/>
            <a:r>
              <a:rPr lang="en-AU" dirty="0"/>
              <a:t>Support submission for this IS: passed </a:t>
            </a:r>
            <a:r>
              <a:rPr lang="en-AU" dirty="0" smtClean="0"/>
              <a:t>7/1/11</a:t>
            </a:r>
          </a:p>
          <a:p>
            <a:pPr lvl="1"/>
            <a:r>
              <a:rPr lang="en-AU" dirty="0" smtClean="0"/>
              <a:t>China </a:t>
            </a:r>
            <a:r>
              <a:rPr lang="en-AU" dirty="0"/>
              <a:t>NB voted </a:t>
            </a:r>
            <a:r>
              <a:rPr lang="en-AU" dirty="0" smtClean="0"/>
              <a:t>“no” with two comments</a:t>
            </a:r>
          </a:p>
          <a:p>
            <a:pPr lvl="2"/>
            <a:r>
              <a:rPr lang="en-AU" dirty="0"/>
              <a:t>IEEE 802.3 sent a response in March </a:t>
            </a:r>
            <a:r>
              <a:rPr lang="en-AU" dirty="0" smtClean="0"/>
              <a:t>2017 (see </a:t>
            </a:r>
            <a:r>
              <a:rPr lang="en-AU" dirty="0"/>
              <a:t>IEEE 802.3bp </a:t>
            </a:r>
            <a:r>
              <a:rPr lang="en-AU" dirty="0" smtClean="0"/>
              <a:t>response)</a:t>
            </a:r>
            <a:endParaRPr lang="en-AU" dirty="0"/>
          </a:p>
          <a:p>
            <a:r>
              <a:rPr lang="en-AU" dirty="0"/>
              <a:t>FDIS ballot: </a:t>
            </a:r>
            <a:r>
              <a:rPr lang="en-AU" dirty="0">
                <a:solidFill>
                  <a:srgbClr val="00B050"/>
                </a:solidFill>
              </a:rPr>
              <a:t>passed</a:t>
            </a:r>
            <a:r>
              <a:rPr lang="en-AU" dirty="0">
                <a:solidFill>
                  <a:schemeClr val="accent2"/>
                </a:solidFill>
              </a:rPr>
              <a:t> </a:t>
            </a:r>
            <a:r>
              <a:rPr lang="en-AU" dirty="0">
                <a:solidFill>
                  <a:srgbClr val="00B050"/>
                </a:solidFill>
              </a:rPr>
              <a:t>&amp; </a:t>
            </a:r>
            <a:r>
              <a:rPr lang="en-AU" dirty="0" smtClean="0">
                <a:solidFill>
                  <a:srgbClr val="00B050"/>
                </a:solidFill>
              </a:rPr>
              <a:t>published</a:t>
            </a:r>
            <a:endParaRPr lang="en-AU" dirty="0">
              <a:solidFill>
                <a:srgbClr val="00B050"/>
              </a:solidFill>
            </a:endParaRPr>
          </a:p>
          <a:p>
            <a:pPr lvl="1"/>
            <a:r>
              <a:rPr lang="en-AU" dirty="0" smtClean="0"/>
              <a:t>802.3by </a:t>
            </a:r>
            <a:r>
              <a:rPr lang="en-AU" dirty="0"/>
              <a:t>passed FDIS </a:t>
            </a:r>
            <a:r>
              <a:rPr lang="en-AU" dirty="0" smtClean="0"/>
              <a:t>ballot </a:t>
            </a:r>
            <a:r>
              <a:rPr lang="en-AU" dirty="0"/>
              <a:t>on 18 Oct </a:t>
            </a:r>
            <a:r>
              <a:rPr lang="en-AU" dirty="0" smtClean="0"/>
              <a:t>2017</a:t>
            </a:r>
            <a:endParaRPr lang="en-AU" dirty="0"/>
          </a:p>
          <a:p>
            <a:pPr lvl="2"/>
            <a:r>
              <a:rPr lang="en-AU" dirty="0"/>
              <a:t>Passed </a:t>
            </a:r>
            <a:r>
              <a:rPr lang="en-AU" dirty="0" smtClean="0"/>
              <a:t>12/0/8</a:t>
            </a:r>
          </a:p>
          <a:p>
            <a:pPr lvl="1"/>
            <a:r>
              <a:rPr lang="en-AU" dirty="0" smtClean="0"/>
              <a:t>Published in Nov 2017</a:t>
            </a:r>
            <a:endParaRPr lang="en-AU" dirty="0"/>
          </a:p>
        </p:txBody>
      </p:sp>
    </p:spTree>
    <p:extLst>
      <p:ext uri="{BB962C8B-B14F-4D97-AF65-F5344CB8AC3E}">
        <p14:creationId xmlns:p14="http://schemas.microsoft.com/office/powerpoint/2010/main" val="27392361"/>
      </p:ext>
    </p:extLst>
  </p:cSld>
  <p:clrMapOvr>
    <a:masterClrMapping/>
  </p:clrMapOvr>
  <p:timing>
    <p:tnLst>
      <p:par>
        <p:cTn id="1" dur="indefinite" restart="never" nodeType="tmRoot"/>
      </p:par>
    </p:tnLst>
  </p:timing>
</p:sld>
</file>

<file path=ppt/slides/slide1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ISO/IEC/IEEE 8802.3bz was published in Nov 2017</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AU" dirty="0" smtClean="0"/>
              <a:t>802.3bz was liaised in June 2016 (when in SB)</a:t>
            </a:r>
          </a:p>
          <a:p>
            <a:r>
              <a:rPr lang="en-US" dirty="0" smtClean="0"/>
              <a:t>60-day</a:t>
            </a:r>
            <a:r>
              <a:rPr lang="en-AU" dirty="0" smtClean="0"/>
              <a:t> pre-ballot: </a:t>
            </a:r>
            <a:r>
              <a:rPr lang="en-AU" dirty="0">
                <a:solidFill>
                  <a:srgbClr val="00B050"/>
                </a:solidFill>
              </a:rPr>
              <a:t>passed</a:t>
            </a:r>
            <a:r>
              <a:rPr lang="en-AU" dirty="0">
                <a:solidFill>
                  <a:schemeClr val="accent2"/>
                </a:solidFill>
              </a:rPr>
              <a:t> </a:t>
            </a:r>
            <a:r>
              <a:rPr lang="en-AU" dirty="0">
                <a:solidFill>
                  <a:srgbClr val="00B050"/>
                </a:solidFill>
              </a:rPr>
              <a:t>with comments resolved</a:t>
            </a:r>
            <a:endParaRPr lang="en-AU" dirty="0" smtClean="0">
              <a:solidFill>
                <a:schemeClr val="accent2"/>
              </a:solidFill>
            </a:endParaRPr>
          </a:p>
          <a:p>
            <a:pPr lvl="1"/>
            <a:r>
              <a:rPr lang="en-AU" dirty="0"/>
              <a:t>Passed on 16 Feb 2017 (N16567)</a:t>
            </a:r>
          </a:p>
          <a:p>
            <a:pPr lvl="2"/>
            <a:r>
              <a:rPr lang="en-AU" dirty="0"/>
              <a:t>Support need for IS: passed 11/0/9</a:t>
            </a:r>
          </a:p>
          <a:p>
            <a:pPr lvl="2"/>
            <a:r>
              <a:rPr lang="en-AU" dirty="0"/>
              <a:t>Support submission for this IS: passed 10/1/9 </a:t>
            </a:r>
            <a:endParaRPr lang="en-AU" dirty="0" smtClean="0"/>
          </a:p>
          <a:p>
            <a:pPr lvl="1"/>
            <a:r>
              <a:rPr lang="en-AU" dirty="0" smtClean="0"/>
              <a:t>China </a:t>
            </a:r>
            <a:r>
              <a:rPr lang="en-AU" dirty="0"/>
              <a:t>NB voted </a:t>
            </a:r>
            <a:r>
              <a:rPr lang="en-AU" dirty="0" smtClean="0"/>
              <a:t>“no” with two comments</a:t>
            </a:r>
          </a:p>
          <a:p>
            <a:pPr lvl="2"/>
            <a:r>
              <a:rPr lang="en-AU" dirty="0"/>
              <a:t>IEEE 802.3 sent a response in March </a:t>
            </a:r>
            <a:r>
              <a:rPr lang="en-AU" dirty="0" smtClean="0"/>
              <a:t>2017 (see </a:t>
            </a:r>
            <a:r>
              <a:rPr lang="en-AU" dirty="0"/>
              <a:t>IEEE 802.3bp </a:t>
            </a:r>
            <a:r>
              <a:rPr lang="en-AU" dirty="0" smtClean="0"/>
              <a:t>response)</a:t>
            </a:r>
            <a:endParaRPr lang="en-AU" dirty="0"/>
          </a:p>
          <a:p>
            <a:r>
              <a:rPr lang="en-AU" dirty="0"/>
              <a:t>FDIS ballot: </a:t>
            </a:r>
            <a:r>
              <a:rPr lang="en-AU" dirty="0">
                <a:solidFill>
                  <a:srgbClr val="00B050"/>
                </a:solidFill>
              </a:rPr>
              <a:t>passed &amp; </a:t>
            </a:r>
            <a:r>
              <a:rPr lang="en-AU" dirty="0" smtClean="0">
                <a:solidFill>
                  <a:srgbClr val="00B050"/>
                </a:solidFill>
              </a:rPr>
              <a:t>published</a:t>
            </a:r>
            <a:endParaRPr lang="en-AU" dirty="0">
              <a:solidFill>
                <a:srgbClr val="00B050"/>
              </a:solidFill>
            </a:endParaRPr>
          </a:p>
          <a:p>
            <a:pPr lvl="1"/>
            <a:r>
              <a:rPr lang="en-AU" dirty="0" smtClean="0"/>
              <a:t>802.3bz </a:t>
            </a:r>
            <a:r>
              <a:rPr lang="en-AU" dirty="0"/>
              <a:t>passed FDIS pre-ballot on 11 Oct 2017 (</a:t>
            </a:r>
            <a:r>
              <a:rPr lang="en-AU" dirty="0" smtClean="0"/>
              <a:t>N16724)</a:t>
            </a:r>
            <a:endParaRPr lang="en-AU" dirty="0"/>
          </a:p>
          <a:p>
            <a:pPr lvl="2"/>
            <a:r>
              <a:rPr lang="en-AU" dirty="0"/>
              <a:t>Passed </a:t>
            </a:r>
            <a:r>
              <a:rPr lang="en-AU" dirty="0" smtClean="0"/>
              <a:t>11/0/10</a:t>
            </a:r>
          </a:p>
          <a:p>
            <a:pPr lvl="1"/>
            <a:r>
              <a:rPr lang="en-AU" dirty="0" smtClean="0"/>
              <a:t>Published in Nov 2017</a:t>
            </a:r>
            <a:endParaRPr lang="en-AU" dirty="0"/>
          </a:p>
          <a:p>
            <a:pPr lvl="2"/>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171</a:t>
            </a:fld>
            <a:endParaRPr lang="en-US"/>
          </a:p>
        </p:txBody>
      </p:sp>
    </p:spTree>
    <p:extLst>
      <p:ext uri="{BB962C8B-B14F-4D97-AF65-F5344CB8AC3E}">
        <p14:creationId xmlns:p14="http://schemas.microsoft.com/office/powerpoint/2010/main" val="1168930436"/>
      </p:ext>
    </p:extLst>
  </p:cSld>
  <p:clrMapOvr>
    <a:masterClrMapping/>
  </p:clrMapOvr>
  <p:timing>
    <p:tnLst>
      <p:par>
        <p:cTn id="1" dur="indefinite" restart="never" nodeType="tmRoot"/>
      </p:par>
    </p:tnLst>
  </p:timing>
</p:sld>
</file>

<file path=ppt/slides/slide1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ISO/IEC/IEEE 802.15.3 was published in Oct 2017</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GB" dirty="0" smtClean="0"/>
              <a:t>802.15.3-revA D2.0 was </a:t>
            </a:r>
            <a:r>
              <a:rPr lang="en-GB" dirty="0"/>
              <a:t>liaised </a:t>
            </a:r>
            <a:r>
              <a:rPr lang="en-GB" dirty="0" smtClean="0"/>
              <a:t>in Dec 2015 for information</a:t>
            </a:r>
          </a:p>
          <a:p>
            <a:r>
              <a:rPr lang="en-US" dirty="0" smtClean="0"/>
              <a:t>60-day</a:t>
            </a:r>
            <a:r>
              <a:rPr lang="en-AU" dirty="0" smtClean="0"/>
              <a:t> pre-ballot: </a:t>
            </a:r>
            <a:r>
              <a:rPr lang="en-AU" dirty="0">
                <a:solidFill>
                  <a:srgbClr val="00B050"/>
                </a:solidFill>
              </a:rPr>
              <a:t>passed &amp; response </a:t>
            </a:r>
            <a:r>
              <a:rPr lang="en-AU" dirty="0" smtClean="0">
                <a:solidFill>
                  <a:srgbClr val="00B050"/>
                </a:solidFill>
              </a:rPr>
              <a:t>sent</a:t>
            </a:r>
            <a:endParaRPr lang="en-AU" dirty="0">
              <a:solidFill>
                <a:srgbClr val="00B050"/>
              </a:solidFill>
            </a:endParaRPr>
          </a:p>
          <a:p>
            <a:pPr lvl="1"/>
            <a:r>
              <a:rPr lang="en-AU" dirty="0"/>
              <a:t>IEEE 802.15.3-2016</a:t>
            </a:r>
            <a:r>
              <a:rPr lang="en-AU" dirty="0" smtClean="0"/>
              <a:t> </a:t>
            </a:r>
            <a:r>
              <a:rPr lang="en-AU" dirty="0"/>
              <a:t>passed </a:t>
            </a:r>
            <a:r>
              <a:rPr lang="en-AU" dirty="0" smtClean="0"/>
              <a:t>60-day </a:t>
            </a:r>
            <a:r>
              <a:rPr lang="en-AU" dirty="0"/>
              <a:t>pre-ballot </a:t>
            </a:r>
            <a:r>
              <a:rPr lang="en-AU" dirty="0" smtClean="0"/>
              <a:t>on 23 Oct 2016 (N16495)</a:t>
            </a:r>
            <a:endParaRPr lang="en-AU" dirty="0"/>
          </a:p>
          <a:p>
            <a:pPr lvl="2"/>
            <a:r>
              <a:rPr lang="en-AU" dirty="0"/>
              <a:t>Passed 8/0/10 on need for ISO standard</a:t>
            </a:r>
          </a:p>
          <a:p>
            <a:pPr lvl="2"/>
            <a:r>
              <a:rPr lang="en-AU" dirty="0"/>
              <a:t>Passed </a:t>
            </a:r>
            <a:r>
              <a:rPr lang="en-AU" dirty="0" smtClean="0"/>
              <a:t>7/0/11 </a:t>
            </a:r>
            <a:r>
              <a:rPr lang="en-AU" dirty="0"/>
              <a:t>on support for submission to FDIS</a:t>
            </a:r>
          </a:p>
          <a:p>
            <a:pPr lvl="2"/>
            <a:r>
              <a:rPr lang="en-AU" dirty="0"/>
              <a:t>China NB voted </a:t>
            </a:r>
            <a:r>
              <a:rPr lang="en-AU" dirty="0" smtClean="0"/>
              <a:t>yes with </a:t>
            </a:r>
            <a:r>
              <a:rPr lang="en-AU" dirty="0"/>
              <a:t>one </a:t>
            </a:r>
            <a:r>
              <a:rPr lang="en-AU" dirty="0" smtClean="0"/>
              <a:t>comment</a:t>
            </a:r>
          </a:p>
          <a:p>
            <a:pPr lvl="1"/>
            <a:r>
              <a:rPr lang="en-AU" dirty="0" smtClean="0"/>
              <a:t>Response was approved by 802 EC in Nov 2016 and sent in Feb 2017</a:t>
            </a:r>
          </a:p>
          <a:p>
            <a:pPr lvl="2"/>
            <a:r>
              <a:rPr lang="en-AU" dirty="0" smtClean="0"/>
              <a:t>See </a:t>
            </a:r>
            <a:r>
              <a:rPr lang="en-AU" dirty="0" smtClean="0">
                <a:hlinkClick r:id="rId2"/>
              </a:rPr>
              <a:t>15-16-0768-01</a:t>
            </a:r>
            <a:endParaRPr lang="en-AU" dirty="0"/>
          </a:p>
          <a:p>
            <a:r>
              <a:rPr lang="en-AU" dirty="0" smtClean="0"/>
              <a:t>FDIS ballot: </a:t>
            </a:r>
            <a:r>
              <a:rPr lang="en-AU" dirty="0" smtClean="0">
                <a:solidFill>
                  <a:srgbClr val="00B050"/>
                </a:solidFill>
              </a:rPr>
              <a:t>passed &amp; published</a:t>
            </a:r>
            <a:endParaRPr lang="en-AU" dirty="0" smtClean="0">
              <a:solidFill>
                <a:schemeClr val="accent6"/>
              </a:solidFill>
            </a:endParaRPr>
          </a:p>
          <a:p>
            <a:pPr lvl="1"/>
            <a:r>
              <a:rPr lang="en-AU" dirty="0" smtClean="0"/>
              <a:t>Passed on 7 Sep 2017 by 14/0/14 (N16710)</a:t>
            </a:r>
          </a:p>
          <a:p>
            <a:pPr lvl="1"/>
            <a:r>
              <a:rPr lang="en-AU" dirty="0" smtClean="0"/>
              <a:t>Published in Oct 2017</a:t>
            </a:r>
            <a:endParaRPr lang="en-AU" dirty="0"/>
          </a:p>
          <a:p>
            <a:pPr lvl="1"/>
            <a:endParaRPr lang="en-AU" dirty="0" smtClean="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172</a:t>
            </a:fld>
            <a:endParaRPr lang="en-US"/>
          </a:p>
        </p:txBody>
      </p:sp>
    </p:spTree>
    <p:extLst>
      <p:ext uri="{BB962C8B-B14F-4D97-AF65-F5344CB8AC3E}">
        <p14:creationId xmlns:p14="http://schemas.microsoft.com/office/powerpoint/2010/main" val="237395555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IEEE 802.3 WG has pushed 9 standards completely through the PSDO ratification process</a:t>
            </a:r>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18</a:t>
            </a:fld>
            <a:endParaRPr lang="en-US"/>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3704761643"/>
              </p:ext>
            </p:extLst>
          </p:nvPr>
        </p:nvGraphicFramePr>
        <p:xfrm>
          <a:off x="761999" y="1712148"/>
          <a:ext cx="7696200" cy="3774252"/>
        </p:xfrm>
        <a:graphic>
          <a:graphicData uri="http://schemas.openxmlformats.org/drawingml/2006/table">
            <a:tbl>
              <a:tblPr firstRow="1" bandRow="1">
                <a:tableStyleId>{21E4AEA4-8DFA-4A89-87EB-49C32662AFE0}</a:tableStyleId>
              </a:tblPr>
              <a:tblGrid>
                <a:gridCol w="1371601">
                  <a:extLst>
                    <a:ext uri="{9D8B030D-6E8A-4147-A177-3AD203B41FA5}">
                      <a16:colId xmlns:a16="http://schemas.microsoft.com/office/drawing/2014/main" val="20000"/>
                    </a:ext>
                  </a:extLst>
                </a:gridCol>
                <a:gridCol w="2064203">
                  <a:extLst>
                    <a:ext uri="{9D8B030D-6E8A-4147-A177-3AD203B41FA5}">
                      <a16:colId xmlns:a16="http://schemas.microsoft.com/office/drawing/2014/main" val="20001"/>
                    </a:ext>
                  </a:extLst>
                </a:gridCol>
                <a:gridCol w="2130198">
                  <a:extLst>
                    <a:ext uri="{9D8B030D-6E8A-4147-A177-3AD203B41FA5}">
                      <a16:colId xmlns:a16="http://schemas.microsoft.com/office/drawing/2014/main" val="20002"/>
                    </a:ext>
                  </a:extLst>
                </a:gridCol>
                <a:gridCol w="2130198">
                  <a:extLst>
                    <a:ext uri="{9D8B030D-6E8A-4147-A177-3AD203B41FA5}">
                      <a16:colId xmlns:a16="http://schemas.microsoft.com/office/drawing/2014/main" val="20003"/>
                    </a:ext>
                  </a:extLst>
                </a:gridCol>
              </a:tblGrid>
              <a:tr h="607719">
                <a:tc>
                  <a:txBody>
                    <a:bodyPr/>
                    <a:lstStyle/>
                    <a:p>
                      <a:r>
                        <a:rPr lang="en-AU" sz="1600" dirty="0" smtClean="0"/>
                        <a:t>IEEE 802</a:t>
                      </a:r>
                      <a:br>
                        <a:rPr lang="en-AU" sz="1600" dirty="0" smtClean="0"/>
                      </a:br>
                      <a:r>
                        <a:rPr lang="en-AU" sz="1600" dirty="0" smtClean="0"/>
                        <a:t>standard</a:t>
                      </a:r>
                      <a:endParaRPr lang="en-AU" sz="1600" dirty="0"/>
                    </a:p>
                  </a:txBody>
                  <a:tcPr marL="115147" marR="115147"/>
                </a:tc>
                <a:tc>
                  <a:txBody>
                    <a:bodyPr/>
                    <a:lstStyle/>
                    <a:p>
                      <a:pPr algn="ctr"/>
                      <a:r>
                        <a:rPr lang="en-US" sz="1600" dirty="0" smtClean="0"/>
                        <a:t>60-day</a:t>
                      </a:r>
                      <a:r>
                        <a:rPr lang="en-AU" sz="1600" dirty="0" smtClean="0"/>
                        <a:t/>
                      </a:r>
                      <a:br>
                        <a:rPr lang="en-AU" sz="1600" dirty="0" smtClean="0"/>
                      </a:br>
                      <a:r>
                        <a:rPr lang="en-AU" sz="1600" dirty="0" smtClean="0"/>
                        <a:t>pre-ballot</a:t>
                      </a:r>
                      <a:endParaRPr lang="en-AU" sz="1600" dirty="0"/>
                    </a:p>
                  </a:txBody>
                  <a:tcPr marL="115147" marR="115147"/>
                </a:tc>
                <a:tc>
                  <a:txBody>
                    <a:bodyPr/>
                    <a:lstStyle/>
                    <a:p>
                      <a:pPr algn="ctr"/>
                      <a:r>
                        <a:rPr lang="en-AU" sz="1600" dirty="0" smtClean="0"/>
                        <a:t>5-month</a:t>
                      </a:r>
                      <a:br>
                        <a:rPr lang="en-AU" sz="1600" dirty="0" smtClean="0"/>
                      </a:br>
                      <a:r>
                        <a:rPr lang="en-AU" sz="1600" dirty="0" smtClean="0"/>
                        <a:t>FDIS ballot</a:t>
                      </a:r>
                      <a:endParaRPr lang="en-AU" sz="1600" dirty="0"/>
                    </a:p>
                  </a:txBody>
                  <a:tcPr marL="115147" marR="115147"/>
                </a:tc>
                <a:tc>
                  <a:txBody>
                    <a:bodyPr/>
                    <a:lstStyle/>
                    <a:p>
                      <a:pPr algn="ctr"/>
                      <a:r>
                        <a:rPr lang="en-AU" sz="1600" dirty="0" smtClean="0"/>
                        <a:t>Comments</a:t>
                      </a:r>
                      <a:r>
                        <a:rPr lang="en-AU" sz="1600" baseline="0" dirty="0" smtClean="0"/>
                        <a:t> resolved by IEEE</a:t>
                      </a:r>
                      <a:endParaRPr lang="en-AU" sz="1600" dirty="0"/>
                    </a:p>
                  </a:txBody>
                  <a:tcPr marL="115147" marR="115147"/>
                </a:tc>
                <a:extLst>
                  <a:ext uri="{0D108BD9-81ED-4DB2-BD59-A6C34878D82A}">
                    <a16:rowId xmlns:a16="http://schemas.microsoft.com/office/drawing/2014/main" val="10000"/>
                  </a:ext>
                </a:extLst>
              </a:tr>
              <a:tr h="351837">
                <a:tc>
                  <a:txBody>
                    <a:bodyPr/>
                    <a:lstStyle/>
                    <a:p>
                      <a:r>
                        <a:rPr lang="en-AU" sz="1600" b="0" dirty="0" smtClean="0"/>
                        <a:t>802.3</a:t>
                      </a:r>
                      <a:endParaRPr lang="en-AU" sz="1600" b="0" dirty="0"/>
                    </a:p>
                  </a:txBody>
                  <a:tcPr marL="115147" marR="115147"/>
                </a:tc>
                <a:tc>
                  <a:txBody>
                    <a:bodyPr/>
                    <a:lstStyle/>
                    <a:p>
                      <a:pPr algn="ctr"/>
                      <a:r>
                        <a:rPr lang="en-AU" sz="1600" b="0" dirty="0" smtClean="0">
                          <a:solidFill>
                            <a:srgbClr val="00B050"/>
                          </a:solidFill>
                        </a:rPr>
                        <a:t>2013</a:t>
                      </a:r>
                      <a:endParaRPr lang="en-AU" sz="1600" b="0" dirty="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Feb 2014</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n/a</a:t>
                      </a:r>
                    </a:p>
                  </a:txBody>
                  <a:tcPr marL="115147" marR="115147"/>
                </a:tc>
                <a:extLst>
                  <a:ext uri="{0D108BD9-81ED-4DB2-BD59-A6C34878D82A}">
                    <a16:rowId xmlns:a16="http://schemas.microsoft.com/office/drawing/2014/main" val="10002"/>
                  </a:ext>
                </a:extLst>
              </a:tr>
              <a:tr h="351837">
                <a:tc>
                  <a:txBody>
                    <a:bodyPr/>
                    <a:lstStyle/>
                    <a:p>
                      <a:r>
                        <a:rPr lang="en-AU" sz="1600" b="0" dirty="0" smtClean="0">
                          <a:latin typeface="+mj-lt"/>
                          <a:cs typeface="Arial" panose="020B0604020202020204" pitchFamily="34" charset="0"/>
                        </a:rPr>
                        <a:t>802.3</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Jul 2016</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Mar</a:t>
                      </a:r>
                      <a:r>
                        <a:rPr lang="en-AU" sz="1600" b="0" baseline="0" dirty="0" smtClean="0">
                          <a:solidFill>
                            <a:srgbClr val="00B050"/>
                          </a:solidFill>
                        </a:rPr>
                        <a:t> 2017</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Mar 2017</a:t>
                      </a:r>
                    </a:p>
                  </a:txBody>
                  <a:tcPr marL="115147" marR="115147"/>
                </a:tc>
                <a:extLst>
                  <a:ext uri="{0D108BD9-81ED-4DB2-BD59-A6C34878D82A}">
                    <a16:rowId xmlns:a16="http://schemas.microsoft.com/office/drawing/2014/main" val="10003"/>
                  </a:ext>
                </a:extLst>
              </a:tr>
              <a:tr h="351837">
                <a:tc>
                  <a:txBody>
                    <a:bodyPr/>
                    <a:lstStyle/>
                    <a:p>
                      <a:r>
                        <a:rPr lang="en-AU" sz="1600" b="0" dirty="0" smtClean="0">
                          <a:latin typeface="+mj-lt"/>
                          <a:cs typeface="Arial" panose="020B0604020202020204" pitchFamily="34" charset="0"/>
                        </a:rPr>
                        <a:t>802.3.1</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Oct 2014</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Jun 2015</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Apr</a:t>
                      </a:r>
                      <a:r>
                        <a:rPr lang="en-AU" sz="1600" b="0" baseline="0" dirty="0" smtClean="0">
                          <a:solidFill>
                            <a:srgbClr val="00B050"/>
                          </a:solidFill>
                        </a:rPr>
                        <a:t> 2015</a:t>
                      </a:r>
                    </a:p>
                  </a:txBody>
                  <a:tcPr marL="115147" marR="115147"/>
                </a:tc>
                <a:extLst>
                  <a:ext uri="{0D108BD9-81ED-4DB2-BD59-A6C34878D82A}">
                    <a16:rowId xmlns:a16="http://schemas.microsoft.com/office/drawing/2014/main" val="10004"/>
                  </a:ext>
                </a:extLst>
              </a:tr>
              <a:tr h="351837">
                <a:tc>
                  <a:txBody>
                    <a:bodyPr/>
                    <a:lstStyle/>
                    <a:p>
                      <a:r>
                        <a:rPr lang="en-AU" sz="1600" b="0" dirty="0" smtClean="0">
                          <a:latin typeface="+mj-lt"/>
                          <a:cs typeface="Arial" panose="020B0604020202020204" pitchFamily="34" charset="0"/>
                        </a:rPr>
                        <a:t>802.3bw</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Sep 2016</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Sep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Nov 2017</a:t>
                      </a:r>
                    </a:p>
                  </a:txBody>
                  <a:tcPr marL="115147" marR="115147"/>
                </a:tc>
                <a:extLst>
                  <a:ext uri="{0D108BD9-81ED-4DB2-BD59-A6C34878D82A}">
                    <a16:rowId xmlns:a16="http://schemas.microsoft.com/office/drawing/2014/main" val="1748773060"/>
                  </a:ext>
                </a:extLst>
              </a:tr>
              <a:tr h="351837">
                <a:tc>
                  <a:txBody>
                    <a:bodyPr/>
                    <a:lstStyle/>
                    <a:p>
                      <a:r>
                        <a:rPr lang="en-AU" sz="1600" b="0" dirty="0" smtClean="0">
                          <a:latin typeface="+mj-lt"/>
                          <a:cs typeface="Arial" panose="020B0604020202020204" pitchFamily="34" charset="0"/>
                        </a:rPr>
                        <a:t>802.3bp</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Jan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Oct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n/a</a:t>
                      </a:r>
                    </a:p>
                  </a:txBody>
                  <a:tcPr marL="115147" marR="115147"/>
                </a:tc>
                <a:extLst>
                  <a:ext uri="{0D108BD9-81ED-4DB2-BD59-A6C34878D82A}">
                    <a16:rowId xmlns:a16="http://schemas.microsoft.com/office/drawing/2014/main" val="148985805"/>
                  </a:ext>
                </a:extLst>
              </a:tr>
              <a:tr h="351837">
                <a:tc>
                  <a:txBody>
                    <a:bodyPr/>
                    <a:lstStyle/>
                    <a:p>
                      <a:r>
                        <a:rPr lang="en-AU" sz="1600" b="0" dirty="0" smtClean="0">
                          <a:latin typeface="+mj-lt"/>
                          <a:cs typeface="Arial" panose="020B0604020202020204" pitchFamily="34" charset="0"/>
                        </a:rPr>
                        <a:t>802.3bq</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Jan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Oct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n/a</a:t>
                      </a:r>
                    </a:p>
                  </a:txBody>
                  <a:tcPr marL="115147" marR="115147"/>
                </a:tc>
                <a:extLst>
                  <a:ext uri="{0D108BD9-81ED-4DB2-BD59-A6C34878D82A}">
                    <a16:rowId xmlns:a16="http://schemas.microsoft.com/office/drawing/2014/main" val="851261610"/>
                  </a:ext>
                </a:extLst>
              </a:tr>
              <a:tr h="351837">
                <a:tc>
                  <a:txBody>
                    <a:bodyPr/>
                    <a:lstStyle/>
                    <a:p>
                      <a:r>
                        <a:rPr lang="en-AU" sz="1600" b="0" dirty="0" smtClean="0">
                          <a:latin typeface="+mj-lt"/>
                          <a:cs typeface="Arial" panose="020B0604020202020204" pitchFamily="34" charset="0"/>
                        </a:rPr>
                        <a:t>802.3br</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Feb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Oct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n/a</a:t>
                      </a:r>
                    </a:p>
                  </a:txBody>
                  <a:tcPr marL="115147" marR="115147"/>
                </a:tc>
                <a:extLst>
                  <a:ext uri="{0D108BD9-81ED-4DB2-BD59-A6C34878D82A}">
                    <a16:rowId xmlns:a16="http://schemas.microsoft.com/office/drawing/2014/main" val="1514827558"/>
                  </a:ext>
                </a:extLst>
              </a:tr>
              <a:tr h="351837">
                <a:tc>
                  <a:txBody>
                    <a:bodyPr/>
                    <a:lstStyle/>
                    <a:p>
                      <a:r>
                        <a:rPr lang="en-AU" sz="1600" b="0" dirty="0" smtClean="0">
                          <a:latin typeface="+mj-lt"/>
                          <a:cs typeface="Arial" panose="020B0604020202020204" pitchFamily="34" charset="0"/>
                        </a:rPr>
                        <a:t>802.3by</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Jan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Oct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n/a</a:t>
                      </a:r>
                    </a:p>
                  </a:txBody>
                  <a:tcPr marL="115147" marR="115147"/>
                </a:tc>
                <a:extLst>
                  <a:ext uri="{0D108BD9-81ED-4DB2-BD59-A6C34878D82A}">
                    <a16:rowId xmlns:a16="http://schemas.microsoft.com/office/drawing/2014/main" val="774990739"/>
                  </a:ext>
                </a:extLst>
              </a:tr>
              <a:tr h="351837">
                <a:tc>
                  <a:txBody>
                    <a:bodyPr/>
                    <a:lstStyle/>
                    <a:p>
                      <a:r>
                        <a:rPr lang="en-AU" sz="1600" b="0" dirty="0" smtClean="0">
                          <a:latin typeface="+mj-lt"/>
                          <a:cs typeface="Arial" panose="020B0604020202020204" pitchFamily="34" charset="0"/>
                        </a:rPr>
                        <a:t>802.3bz</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Feb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Oct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n/a</a:t>
                      </a:r>
                    </a:p>
                  </a:txBody>
                  <a:tcPr marL="115147" marR="115147"/>
                </a:tc>
                <a:extLst>
                  <a:ext uri="{0D108BD9-81ED-4DB2-BD59-A6C34878D82A}">
                    <a16:rowId xmlns:a16="http://schemas.microsoft.com/office/drawing/2014/main" val="188842586"/>
                  </a:ext>
                </a:extLst>
              </a:tr>
            </a:tbl>
          </a:graphicData>
        </a:graphic>
      </p:graphicFrame>
    </p:spTree>
    <p:extLst>
      <p:ext uri="{BB962C8B-B14F-4D97-AF65-F5344CB8AC3E}">
        <p14:creationId xmlns:p14="http://schemas.microsoft.com/office/powerpoint/2010/main" val="152847302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IEEE 802.11 WG has pushed 6 standards completely through the PSDO ratification process</a:t>
            </a:r>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19</a:t>
            </a:fld>
            <a:endParaRPr lang="en-US"/>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219934333"/>
              </p:ext>
            </p:extLst>
          </p:nvPr>
        </p:nvGraphicFramePr>
        <p:xfrm>
          <a:off x="761999" y="1712148"/>
          <a:ext cx="7696200" cy="2718741"/>
        </p:xfrm>
        <a:graphic>
          <a:graphicData uri="http://schemas.openxmlformats.org/drawingml/2006/table">
            <a:tbl>
              <a:tblPr firstRow="1" bandRow="1">
                <a:tableStyleId>{21E4AEA4-8DFA-4A89-87EB-49C32662AFE0}</a:tableStyleId>
              </a:tblPr>
              <a:tblGrid>
                <a:gridCol w="1371601">
                  <a:extLst>
                    <a:ext uri="{9D8B030D-6E8A-4147-A177-3AD203B41FA5}">
                      <a16:colId xmlns:a16="http://schemas.microsoft.com/office/drawing/2014/main" val="20000"/>
                    </a:ext>
                  </a:extLst>
                </a:gridCol>
                <a:gridCol w="2064203">
                  <a:extLst>
                    <a:ext uri="{9D8B030D-6E8A-4147-A177-3AD203B41FA5}">
                      <a16:colId xmlns:a16="http://schemas.microsoft.com/office/drawing/2014/main" val="20001"/>
                    </a:ext>
                  </a:extLst>
                </a:gridCol>
                <a:gridCol w="2130198">
                  <a:extLst>
                    <a:ext uri="{9D8B030D-6E8A-4147-A177-3AD203B41FA5}">
                      <a16:colId xmlns:a16="http://schemas.microsoft.com/office/drawing/2014/main" val="20002"/>
                    </a:ext>
                  </a:extLst>
                </a:gridCol>
                <a:gridCol w="2130198">
                  <a:extLst>
                    <a:ext uri="{9D8B030D-6E8A-4147-A177-3AD203B41FA5}">
                      <a16:colId xmlns:a16="http://schemas.microsoft.com/office/drawing/2014/main" val="20003"/>
                    </a:ext>
                  </a:extLst>
                </a:gridCol>
              </a:tblGrid>
              <a:tr h="607719">
                <a:tc>
                  <a:txBody>
                    <a:bodyPr/>
                    <a:lstStyle/>
                    <a:p>
                      <a:r>
                        <a:rPr lang="en-AU" sz="1600" dirty="0" smtClean="0"/>
                        <a:t>IEEE 802</a:t>
                      </a:r>
                      <a:br>
                        <a:rPr lang="en-AU" sz="1600" dirty="0" smtClean="0"/>
                      </a:br>
                      <a:r>
                        <a:rPr lang="en-AU" sz="1600" dirty="0" smtClean="0"/>
                        <a:t>standard</a:t>
                      </a:r>
                      <a:endParaRPr lang="en-AU" sz="1600" dirty="0"/>
                    </a:p>
                  </a:txBody>
                  <a:tcPr marL="115147" marR="115147"/>
                </a:tc>
                <a:tc>
                  <a:txBody>
                    <a:bodyPr/>
                    <a:lstStyle/>
                    <a:p>
                      <a:pPr algn="ctr"/>
                      <a:r>
                        <a:rPr lang="en-US" sz="1600" dirty="0" smtClean="0"/>
                        <a:t>60-day</a:t>
                      </a:r>
                      <a:r>
                        <a:rPr lang="en-AU" sz="1600" dirty="0" smtClean="0"/>
                        <a:t/>
                      </a:r>
                      <a:br>
                        <a:rPr lang="en-AU" sz="1600" dirty="0" smtClean="0"/>
                      </a:br>
                      <a:r>
                        <a:rPr lang="en-AU" sz="1600" dirty="0" smtClean="0"/>
                        <a:t>pre-ballot</a:t>
                      </a:r>
                      <a:endParaRPr lang="en-AU" sz="1600" dirty="0"/>
                    </a:p>
                  </a:txBody>
                  <a:tcPr marL="115147" marR="115147"/>
                </a:tc>
                <a:tc>
                  <a:txBody>
                    <a:bodyPr/>
                    <a:lstStyle/>
                    <a:p>
                      <a:pPr algn="ctr"/>
                      <a:r>
                        <a:rPr lang="en-AU" sz="1600" dirty="0" smtClean="0"/>
                        <a:t>5-month</a:t>
                      </a:r>
                      <a:br>
                        <a:rPr lang="en-AU" sz="1600" dirty="0" smtClean="0"/>
                      </a:br>
                      <a:r>
                        <a:rPr lang="en-AU" sz="1600" dirty="0" smtClean="0"/>
                        <a:t>FDIS ballot</a:t>
                      </a:r>
                      <a:endParaRPr lang="en-AU" sz="1600" dirty="0"/>
                    </a:p>
                  </a:txBody>
                  <a:tcPr marL="115147" marR="115147"/>
                </a:tc>
                <a:tc>
                  <a:txBody>
                    <a:bodyPr/>
                    <a:lstStyle/>
                    <a:p>
                      <a:pPr algn="ctr"/>
                      <a:r>
                        <a:rPr lang="en-AU" sz="1600" dirty="0" smtClean="0"/>
                        <a:t>Comments</a:t>
                      </a:r>
                      <a:r>
                        <a:rPr lang="en-AU" sz="1600" baseline="0" dirty="0" smtClean="0"/>
                        <a:t> resolved by IEEE</a:t>
                      </a:r>
                      <a:endParaRPr lang="en-AU" sz="1600" dirty="0"/>
                    </a:p>
                  </a:txBody>
                  <a:tcPr marL="115147" marR="115147"/>
                </a:tc>
                <a:extLst>
                  <a:ext uri="{0D108BD9-81ED-4DB2-BD59-A6C34878D82A}">
                    <a16:rowId xmlns:a16="http://schemas.microsoft.com/office/drawing/2014/main" val="10000"/>
                  </a:ext>
                </a:extLst>
              </a:tr>
              <a:tr h="351837">
                <a:tc>
                  <a:txBody>
                    <a:bodyPr/>
                    <a:lstStyle/>
                    <a:p>
                      <a:r>
                        <a:rPr lang="en-AU" sz="1600" b="0" dirty="0" smtClean="0"/>
                        <a:t>802.11</a:t>
                      </a:r>
                      <a:endParaRPr lang="en-AU" sz="1600" b="0" dirty="0"/>
                    </a:p>
                  </a:txBody>
                  <a:tcPr marL="115147" marR="115147"/>
                </a:tc>
                <a:tc>
                  <a:txBody>
                    <a:bodyPr/>
                    <a:lstStyle/>
                    <a:p>
                      <a:pPr algn="ctr"/>
                      <a:r>
                        <a:rPr lang="en-AU" sz="1600" b="0" dirty="0" smtClean="0">
                          <a:solidFill>
                            <a:srgbClr val="00B050"/>
                          </a:solidFill>
                        </a:rPr>
                        <a:t>2012</a:t>
                      </a:r>
                      <a:endParaRPr lang="en-AU" sz="1600" b="0" dirty="0">
                        <a:solidFill>
                          <a:srgbClr val="00B050"/>
                        </a:solidFill>
                      </a:endParaRPr>
                    </a:p>
                  </a:txBody>
                  <a:tcPr marL="115147" marR="115147"/>
                </a:tc>
                <a:tc>
                  <a:txBody>
                    <a:bodyPr/>
                    <a:lstStyle/>
                    <a:p>
                      <a:pPr algn="ctr"/>
                      <a:r>
                        <a:rPr lang="en-AU" sz="1600" b="0" dirty="0" smtClean="0">
                          <a:solidFill>
                            <a:srgbClr val="00B050"/>
                          </a:solidFill>
                        </a:rPr>
                        <a:t>2012</a:t>
                      </a:r>
                      <a:endParaRPr lang="en-AU" sz="1600" b="0" dirty="0">
                        <a:solidFill>
                          <a:srgbClr val="00B050"/>
                        </a:solidFill>
                      </a:endParaRPr>
                    </a:p>
                  </a:txBody>
                  <a:tcPr marL="115147" marR="115147"/>
                </a:tc>
                <a:tc>
                  <a:txBody>
                    <a:bodyPr/>
                    <a:lstStyle/>
                    <a:p>
                      <a:pPr algn="ctr"/>
                      <a:r>
                        <a:rPr lang="en-AU" sz="1600" b="0" dirty="0" smtClean="0">
                          <a:solidFill>
                            <a:srgbClr val="00B050"/>
                          </a:solidFill>
                        </a:rPr>
                        <a:t>Nov 2013</a:t>
                      </a:r>
                      <a:endParaRPr lang="en-AU" sz="1600" b="0" dirty="0">
                        <a:solidFill>
                          <a:srgbClr val="00B050"/>
                        </a:solidFill>
                      </a:endParaRPr>
                    </a:p>
                  </a:txBody>
                  <a:tcPr marL="115147" marR="115147"/>
                </a:tc>
                <a:extLst>
                  <a:ext uri="{0D108BD9-81ED-4DB2-BD59-A6C34878D82A}">
                    <a16:rowId xmlns:a16="http://schemas.microsoft.com/office/drawing/2014/main" val="10005"/>
                  </a:ext>
                </a:extLst>
              </a:tr>
              <a:tr h="351837">
                <a:tc>
                  <a:txBody>
                    <a:bodyPr/>
                    <a:lstStyle/>
                    <a:p>
                      <a:r>
                        <a:rPr lang="en-AU" sz="1600" b="0" dirty="0" smtClean="0"/>
                        <a:t>802.11aa</a:t>
                      </a:r>
                      <a:endParaRPr lang="en-AU" sz="1600" b="0" dirty="0"/>
                    </a:p>
                  </a:txBody>
                  <a:tcPr marL="115147" marR="115147"/>
                </a:tc>
                <a:tc>
                  <a:txBody>
                    <a:bodyPr/>
                    <a:lstStyle/>
                    <a:p>
                      <a:pPr algn="ctr"/>
                      <a:r>
                        <a:rPr lang="en-AU" sz="1600" b="0" dirty="0" smtClean="0">
                          <a:solidFill>
                            <a:srgbClr val="00B050"/>
                          </a:solidFill>
                        </a:rPr>
                        <a:t>Feb</a:t>
                      </a:r>
                      <a:r>
                        <a:rPr lang="en-AU" sz="1600" b="0" baseline="0" dirty="0" smtClean="0">
                          <a:solidFill>
                            <a:srgbClr val="00B050"/>
                          </a:solidFill>
                        </a:rPr>
                        <a:t> 2013</a:t>
                      </a:r>
                      <a:endParaRPr lang="en-AU" sz="1600" b="0" dirty="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Jan 2014</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July 2014</a:t>
                      </a:r>
                    </a:p>
                  </a:txBody>
                  <a:tcPr marL="115147" marR="115147"/>
                </a:tc>
                <a:extLst>
                  <a:ext uri="{0D108BD9-81ED-4DB2-BD59-A6C34878D82A}">
                    <a16:rowId xmlns:a16="http://schemas.microsoft.com/office/drawing/2014/main" val="10006"/>
                  </a:ext>
                </a:extLst>
              </a:tr>
              <a:tr h="351837">
                <a:tc>
                  <a:txBody>
                    <a:bodyPr/>
                    <a:lstStyle/>
                    <a:p>
                      <a:r>
                        <a:rPr lang="en-AU" sz="1600" b="0" dirty="0" smtClean="0"/>
                        <a:t>802.11ad</a:t>
                      </a:r>
                      <a:endParaRPr lang="en-AU" sz="1600" b="0" dirty="0"/>
                    </a:p>
                  </a:txBody>
                  <a:tcPr marL="115147" marR="115147"/>
                </a:tc>
                <a:tc>
                  <a:txBody>
                    <a:bodyPr/>
                    <a:lstStyle/>
                    <a:p>
                      <a:pPr algn="ctr"/>
                      <a:r>
                        <a:rPr lang="en-AU" sz="1600" b="0" dirty="0" smtClean="0">
                          <a:solidFill>
                            <a:srgbClr val="00B050"/>
                          </a:solidFill>
                        </a:rPr>
                        <a:t>Feb</a:t>
                      </a:r>
                      <a:r>
                        <a:rPr lang="en-AU" sz="1600" b="0" baseline="0" dirty="0" smtClean="0">
                          <a:solidFill>
                            <a:srgbClr val="00B050"/>
                          </a:solidFill>
                        </a:rPr>
                        <a:t> 2013</a:t>
                      </a:r>
                      <a:endParaRPr lang="en-AU" sz="1600" b="0" dirty="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Jan 2014</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July 2014</a:t>
                      </a:r>
                    </a:p>
                  </a:txBody>
                  <a:tcPr marL="115147" marR="115147"/>
                </a:tc>
                <a:extLst>
                  <a:ext uri="{0D108BD9-81ED-4DB2-BD59-A6C34878D82A}">
                    <a16:rowId xmlns:a16="http://schemas.microsoft.com/office/drawing/2014/main" val="10007"/>
                  </a:ext>
                </a:extLst>
              </a:tr>
              <a:tr h="351837">
                <a:tc>
                  <a:txBody>
                    <a:bodyPr/>
                    <a:lstStyle/>
                    <a:p>
                      <a:r>
                        <a:rPr lang="en-AU" sz="1600" b="0" dirty="0" smtClean="0"/>
                        <a:t>802.11ae</a:t>
                      </a:r>
                      <a:endParaRPr lang="en-AU" sz="1600" b="0" dirty="0"/>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Feb</a:t>
                      </a:r>
                      <a:r>
                        <a:rPr lang="en-AU" sz="1600" b="0" baseline="0" dirty="0" smtClean="0">
                          <a:solidFill>
                            <a:srgbClr val="00B050"/>
                          </a:solidFill>
                        </a:rPr>
                        <a:t> 2013</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Jan 2014</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July 2014</a:t>
                      </a:r>
                    </a:p>
                  </a:txBody>
                  <a:tcPr marL="115147" marR="115147"/>
                </a:tc>
                <a:extLst>
                  <a:ext uri="{0D108BD9-81ED-4DB2-BD59-A6C34878D82A}">
                    <a16:rowId xmlns:a16="http://schemas.microsoft.com/office/drawing/2014/main" val="10008"/>
                  </a:ext>
                </a:extLst>
              </a:tr>
              <a:tr h="351837">
                <a:tc>
                  <a:txBody>
                    <a:bodyPr/>
                    <a:lstStyle/>
                    <a:p>
                      <a:r>
                        <a:rPr lang="en-AU" sz="1600" b="0" dirty="0" smtClean="0">
                          <a:latin typeface="+mj-lt"/>
                          <a:cs typeface="Arial" panose="020B0604020202020204" pitchFamily="34" charset="0"/>
                        </a:rPr>
                        <a:t>802.11ac</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Sep 2014</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Jul 2015</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Jul </a:t>
                      </a:r>
                      <a:r>
                        <a:rPr lang="en-AU" sz="1600" b="0" baseline="0" dirty="0" smtClean="0">
                          <a:solidFill>
                            <a:srgbClr val="00B050"/>
                          </a:solidFill>
                        </a:rPr>
                        <a:t>2015</a:t>
                      </a:r>
                    </a:p>
                  </a:txBody>
                  <a:tcPr marL="115147" marR="115147"/>
                </a:tc>
                <a:extLst>
                  <a:ext uri="{0D108BD9-81ED-4DB2-BD59-A6C34878D82A}">
                    <a16:rowId xmlns:a16="http://schemas.microsoft.com/office/drawing/2014/main" val="10009"/>
                  </a:ext>
                </a:extLst>
              </a:tr>
              <a:tr h="351837">
                <a:tc>
                  <a:txBody>
                    <a:bodyPr/>
                    <a:lstStyle/>
                    <a:p>
                      <a:r>
                        <a:rPr lang="en-AU" sz="1600" b="0" dirty="0" smtClean="0">
                          <a:latin typeface="+mj-lt"/>
                          <a:cs typeface="Arial" panose="020B0604020202020204" pitchFamily="34" charset="0"/>
                        </a:rPr>
                        <a:t>802.11af</a:t>
                      </a:r>
                      <a:endParaRPr lang="en-AU" sz="1600" b="0" dirty="0">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Sep 2014</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Jul 2015</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Jul </a:t>
                      </a:r>
                      <a:r>
                        <a:rPr lang="en-AU" sz="1600" b="0" baseline="0" dirty="0" smtClean="0">
                          <a:solidFill>
                            <a:srgbClr val="00B050"/>
                          </a:solidFill>
                        </a:rPr>
                        <a:t>2015</a:t>
                      </a:r>
                    </a:p>
                  </a:txBody>
                  <a:tcPr marL="115147" marR="115147"/>
                </a:tc>
                <a:extLst>
                  <a:ext uri="{0D108BD9-81ED-4DB2-BD59-A6C34878D82A}">
                    <a16:rowId xmlns:a16="http://schemas.microsoft.com/office/drawing/2014/main" val="10010"/>
                  </a:ext>
                </a:extLst>
              </a:tr>
            </a:tbl>
          </a:graphicData>
        </a:graphic>
      </p:graphicFrame>
    </p:spTree>
    <p:extLst>
      <p:ext uri="{BB962C8B-B14F-4D97-AF65-F5344CB8AC3E}">
        <p14:creationId xmlns:p14="http://schemas.microsoft.com/office/powerpoint/2010/main" val="257220989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4"/>
          <p:cNvSpPr>
            <a:spLocks noGrp="1" noChangeArrowheads="1"/>
          </p:cNvSpPr>
          <p:nvPr>
            <p:ph type="title"/>
          </p:nvPr>
        </p:nvSpPr>
        <p:spPr/>
        <p:txBody>
          <a:bodyPr/>
          <a:lstStyle/>
          <a:p>
            <a:r>
              <a:rPr lang="en-US" dirty="0" smtClean="0"/>
              <a:t>This document will be used to run the IEEE 802 JTC1 SC meetings in Warsaw in </a:t>
            </a:r>
            <a:r>
              <a:rPr lang="en-US" dirty="0" smtClean="0"/>
              <a:t>May </a:t>
            </a:r>
            <a:r>
              <a:rPr lang="en-US" dirty="0" smtClean="0"/>
              <a:t>2018</a:t>
            </a:r>
          </a:p>
        </p:txBody>
      </p:sp>
      <p:sp>
        <p:nvSpPr>
          <p:cNvPr id="3075" name="Rectangle 5"/>
          <p:cNvSpPr>
            <a:spLocks noGrp="1" noChangeArrowheads="1"/>
          </p:cNvSpPr>
          <p:nvPr>
            <p:ph idx="1"/>
          </p:nvPr>
        </p:nvSpPr>
        <p:spPr/>
        <p:txBody>
          <a:bodyPr/>
          <a:lstStyle/>
          <a:p>
            <a:pPr lvl="1"/>
            <a:r>
              <a:rPr lang="en-US" dirty="0" smtClean="0"/>
              <a:t>This presentation contains a proposed running order for the IEEE 802 JTC1 Standing Committee meeting, including</a:t>
            </a:r>
          </a:p>
          <a:p>
            <a:pPr lvl="2"/>
            <a:r>
              <a:rPr lang="en-US" dirty="0" smtClean="0"/>
              <a:t>Proposed agenda</a:t>
            </a:r>
          </a:p>
          <a:p>
            <a:pPr lvl="2"/>
            <a:r>
              <a:rPr lang="en-US" dirty="0" smtClean="0"/>
              <a:t>Other supporting material</a:t>
            </a:r>
          </a:p>
          <a:p>
            <a:pPr lvl="1"/>
            <a:r>
              <a:rPr lang="en-US" dirty="0" smtClean="0"/>
              <a:t>It will be modified during the meeting to include motions, straw polls and other material referred to during the meeting</a:t>
            </a:r>
          </a:p>
        </p:txBody>
      </p:sp>
      <p:sp>
        <p:nvSpPr>
          <p:cNvPr id="5" name="Footer Placeholder 4"/>
          <p:cNvSpPr>
            <a:spLocks noGrp="1"/>
          </p:cNvSpPr>
          <p:nvPr>
            <p:ph type="ftr" sz="quarter" idx="10"/>
          </p:nvPr>
        </p:nvSpPr>
        <p:spPr/>
        <p:txBody>
          <a:bodyPr/>
          <a:lstStyle/>
          <a:p>
            <a:pPr>
              <a:defRPr/>
            </a:pPr>
            <a:r>
              <a:rPr lang="en-US" dirty="0" smtClean="0"/>
              <a:t>Andrew Myles, Cisco</a:t>
            </a:r>
            <a:endParaRPr lang="en-US" dirty="0"/>
          </a:p>
        </p:txBody>
      </p:sp>
      <p:sp>
        <p:nvSpPr>
          <p:cNvPr id="6" name="Slide Number Placeholder 5"/>
          <p:cNvSpPr>
            <a:spLocks noGrp="1"/>
          </p:cNvSpPr>
          <p:nvPr>
            <p:ph type="sldNum" sz="quarter" idx="11"/>
          </p:nvPr>
        </p:nvSpPr>
        <p:spPr/>
        <p:txBody>
          <a:bodyPr/>
          <a:lstStyle/>
          <a:p>
            <a:pPr>
              <a:defRPr/>
            </a:pPr>
            <a:r>
              <a:rPr lang="en-US" dirty="0" smtClean="0"/>
              <a:t>Slide </a:t>
            </a:r>
            <a:fld id="{81B19452-AD8F-4A10-B8E5-1701707FC4DF}" type="slidenum">
              <a:rPr lang="en-US" smtClean="0"/>
              <a:pPr>
                <a:defRPr/>
              </a:pPr>
              <a:t>2</a:t>
            </a:fld>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IEEE 802.15 WG has pushed two standards  completely through the PSDO ratification process</a:t>
            </a:r>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20</a:t>
            </a:fld>
            <a:endParaRPr lang="en-US"/>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2398086280"/>
              </p:ext>
            </p:extLst>
          </p:nvPr>
        </p:nvGraphicFramePr>
        <p:xfrm>
          <a:off x="761999" y="1712148"/>
          <a:ext cx="7696200" cy="1311393"/>
        </p:xfrm>
        <a:graphic>
          <a:graphicData uri="http://schemas.openxmlformats.org/drawingml/2006/table">
            <a:tbl>
              <a:tblPr firstRow="1" bandRow="1">
                <a:tableStyleId>{21E4AEA4-8DFA-4A89-87EB-49C32662AFE0}</a:tableStyleId>
              </a:tblPr>
              <a:tblGrid>
                <a:gridCol w="1371601">
                  <a:extLst>
                    <a:ext uri="{9D8B030D-6E8A-4147-A177-3AD203B41FA5}">
                      <a16:colId xmlns:a16="http://schemas.microsoft.com/office/drawing/2014/main" val="20000"/>
                    </a:ext>
                  </a:extLst>
                </a:gridCol>
                <a:gridCol w="2064203">
                  <a:extLst>
                    <a:ext uri="{9D8B030D-6E8A-4147-A177-3AD203B41FA5}">
                      <a16:colId xmlns:a16="http://schemas.microsoft.com/office/drawing/2014/main" val="20001"/>
                    </a:ext>
                  </a:extLst>
                </a:gridCol>
                <a:gridCol w="2130198">
                  <a:extLst>
                    <a:ext uri="{9D8B030D-6E8A-4147-A177-3AD203B41FA5}">
                      <a16:colId xmlns:a16="http://schemas.microsoft.com/office/drawing/2014/main" val="20002"/>
                    </a:ext>
                  </a:extLst>
                </a:gridCol>
                <a:gridCol w="2130198">
                  <a:extLst>
                    <a:ext uri="{9D8B030D-6E8A-4147-A177-3AD203B41FA5}">
                      <a16:colId xmlns:a16="http://schemas.microsoft.com/office/drawing/2014/main" val="20003"/>
                    </a:ext>
                  </a:extLst>
                </a:gridCol>
              </a:tblGrid>
              <a:tr h="607719">
                <a:tc>
                  <a:txBody>
                    <a:bodyPr/>
                    <a:lstStyle/>
                    <a:p>
                      <a:r>
                        <a:rPr lang="en-AU" sz="1600" dirty="0" smtClean="0"/>
                        <a:t>IEEE 802</a:t>
                      </a:r>
                      <a:br>
                        <a:rPr lang="en-AU" sz="1600" dirty="0" smtClean="0"/>
                      </a:br>
                      <a:r>
                        <a:rPr lang="en-AU" sz="1600" dirty="0" smtClean="0"/>
                        <a:t>standard</a:t>
                      </a:r>
                      <a:endParaRPr lang="en-AU" sz="1600" dirty="0"/>
                    </a:p>
                  </a:txBody>
                  <a:tcPr marL="115147" marR="115147"/>
                </a:tc>
                <a:tc>
                  <a:txBody>
                    <a:bodyPr/>
                    <a:lstStyle/>
                    <a:p>
                      <a:pPr algn="ctr"/>
                      <a:r>
                        <a:rPr lang="en-US" sz="1600" dirty="0" smtClean="0"/>
                        <a:t>60-day</a:t>
                      </a:r>
                      <a:r>
                        <a:rPr lang="en-AU" sz="1600" dirty="0" smtClean="0"/>
                        <a:t/>
                      </a:r>
                      <a:br>
                        <a:rPr lang="en-AU" sz="1600" dirty="0" smtClean="0"/>
                      </a:br>
                      <a:r>
                        <a:rPr lang="en-AU" sz="1600" dirty="0" smtClean="0"/>
                        <a:t>pre-ballot</a:t>
                      </a:r>
                      <a:endParaRPr lang="en-AU" sz="1600" dirty="0"/>
                    </a:p>
                  </a:txBody>
                  <a:tcPr marL="115147" marR="115147"/>
                </a:tc>
                <a:tc>
                  <a:txBody>
                    <a:bodyPr/>
                    <a:lstStyle/>
                    <a:p>
                      <a:pPr algn="ctr"/>
                      <a:r>
                        <a:rPr lang="en-AU" sz="1600" dirty="0" smtClean="0"/>
                        <a:t>5-month</a:t>
                      </a:r>
                      <a:br>
                        <a:rPr lang="en-AU" sz="1600" dirty="0" smtClean="0"/>
                      </a:br>
                      <a:r>
                        <a:rPr lang="en-AU" sz="1600" dirty="0" smtClean="0"/>
                        <a:t>FDIS ballot</a:t>
                      </a:r>
                      <a:endParaRPr lang="en-AU" sz="1600" dirty="0"/>
                    </a:p>
                  </a:txBody>
                  <a:tcPr marL="115147" marR="115147"/>
                </a:tc>
                <a:tc>
                  <a:txBody>
                    <a:bodyPr/>
                    <a:lstStyle/>
                    <a:p>
                      <a:pPr algn="ctr"/>
                      <a:r>
                        <a:rPr lang="en-AU" sz="1600" dirty="0" smtClean="0"/>
                        <a:t>Comments</a:t>
                      </a:r>
                      <a:r>
                        <a:rPr lang="en-AU" sz="1600" baseline="0" dirty="0" smtClean="0"/>
                        <a:t> resolved by IEEE</a:t>
                      </a:r>
                      <a:endParaRPr lang="en-AU" sz="1600" dirty="0"/>
                    </a:p>
                  </a:txBody>
                  <a:tcPr marL="115147" marR="115147"/>
                </a:tc>
                <a:extLst>
                  <a:ext uri="{0D108BD9-81ED-4DB2-BD59-A6C34878D82A}">
                    <a16:rowId xmlns:a16="http://schemas.microsoft.com/office/drawing/2014/main" val="10000"/>
                  </a:ext>
                </a:extLst>
              </a:tr>
              <a:tr h="351837">
                <a:tc>
                  <a:txBody>
                    <a:bodyPr/>
                    <a:lstStyle/>
                    <a:p>
                      <a:r>
                        <a:rPr lang="en-AU" sz="1600" b="0" dirty="0" smtClean="0">
                          <a:latin typeface="+mj-lt"/>
                          <a:cs typeface="Arial" panose="020B0604020202020204" pitchFamily="34" charset="0"/>
                        </a:rPr>
                        <a:t>802.15.3</a:t>
                      </a:r>
                      <a:endParaRPr lang="en-AU" sz="1600" b="0" dirty="0">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Oct 2016</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Sep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n/a</a:t>
                      </a:r>
                    </a:p>
                  </a:txBody>
                  <a:tcPr marL="115147" marR="115147"/>
                </a:tc>
                <a:extLst>
                  <a:ext uri="{0D108BD9-81ED-4DB2-BD59-A6C34878D82A}">
                    <a16:rowId xmlns:a16="http://schemas.microsoft.com/office/drawing/2014/main" val="351876640"/>
                  </a:ext>
                </a:extLst>
              </a:tr>
              <a:tr h="351837">
                <a:tc>
                  <a:txBody>
                    <a:bodyPr/>
                    <a:lstStyle/>
                    <a:p>
                      <a:r>
                        <a:rPr lang="en-AU" sz="1600" b="0" dirty="0" smtClean="0">
                          <a:latin typeface="+mj-lt"/>
                          <a:cs typeface="Arial" panose="020B0604020202020204" pitchFamily="34" charset="0"/>
                        </a:rPr>
                        <a:t>802.15.4</a:t>
                      </a:r>
                      <a:endParaRPr lang="en-AU" sz="1600" b="0" dirty="0">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Apr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Jan 2018</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n/a</a:t>
                      </a:r>
                    </a:p>
                  </a:txBody>
                  <a:tcPr marL="115147" marR="115147"/>
                </a:tc>
                <a:extLst>
                  <a:ext uri="{0D108BD9-81ED-4DB2-BD59-A6C34878D82A}">
                    <a16:rowId xmlns:a16="http://schemas.microsoft.com/office/drawing/2014/main" val="2448534767"/>
                  </a:ext>
                </a:extLst>
              </a:tr>
            </a:tbl>
          </a:graphicData>
        </a:graphic>
      </p:graphicFrame>
    </p:spTree>
    <p:extLst>
      <p:ext uri="{BB962C8B-B14F-4D97-AF65-F5344CB8AC3E}">
        <p14:creationId xmlns:p14="http://schemas.microsoft.com/office/powerpoint/2010/main" val="48180010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IEEE 802.16 WG has pushed zero standards completely through the PSDO ratification process</a:t>
            </a:r>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21</a:t>
            </a:fld>
            <a:endParaRPr lang="en-US"/>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391372848"/>
              </p:ext>
            </p:extLst>
          </p:nvPr>
        </p:nvGraphicFramePr>
        <p:xfrm>
          <a:off x="761999" y="1712148"/>
          <a:ext cx="7696200" cy="959556"/>
        </p:xfrm>
        <a:graphic>
          <a:graphicData uri="http://schemas.openxmlformats.org/drawingml/2006/table">
            <a:tbl>
              <a:tblPr firstRow="1" bandRow="1">
                <a:tableStyleId>{21E4AEA4-8DFA-4A89-87EB-49C32662AFE0}</a:tableStyleId>
              </a:tblPr>
              <a:tblGrid>
                <a:gridCol w="1371601">
                  <a:extLst>
                    <a:ext uri="{9D8B030D-6E8A-4147-A177-3AD203B41FA5}">
                      <a16:colId xmlns:a16="http://schemas.microsoft.com/office/drawing/2014/main" val="20000"/>
                    </a:ext>
                  </a:extLst>
                </a:gridCol>
                <a:gridCol w="2064203">
                  <a:extLst>
                    <a:ext uri="{9D8B030D-6E8A-4147-A177-3AD203B41FA5}">
                      <a16:colId xmlns:a16="http://schemas.microsoft.com/office/drawing/2014/main" val="20001"/>
                    </a:ext>
                  </a:extLst>
                </a:gridCol>
                <a:gridCol w="2130198">
                  <a:extLst>
                    <a:ext uri="{9D8B030D-6E8A-4147-A177-3AD203B41FA5}">
                      <a16:colId xmlns:a16="http://schemas.microsoft.com/office/drawing/2014/main" val="20002"/>
                    </a:ext>
                  </a:extLst>
                </a:gridCol>
                <a:gridCol w="2130198">
                  <a:extLst>
                    <a:ext uri="{9D8B030D-6E8A-4147-A177-3AD203B41FA5}">
                      <a16:colId xmlns:a16="http://schemas.microsoft.com/office/drawing/2014/main" val="20003"/>
                    </a:ext>
                  </a:extLst>
                </a:gridCol>
              </a:tblGrid>
              <a:tr h="607719">
                <a:tc>
                  <a:txBody>
                    <a:bodyPr/>
                    <a:lstStyle/>
                    <a:p>
                      <a:r>
                        <a:rPr lang="en-AU" sz="1600" dirty="0" smtClean="0"/>
                        <a:t>IEEE 802</a:t>
                      </a:r>
                      <a:br>
                        <a:rPr lang="en-AU" sz="1600" dirty="0" smtClean="0"/>
                      </a:br>
                      <a:r>
                        <a:rPr lang="en-AU" sz="1600" dirty="0" smtClean="0"/>
                        <a:t>standard</a:t>
                      </a:r>
                      <a:endParaRPr lang="en-AU" sz="1600" dirty="0"/>
                    </a:p>
                  </a:txBody>
                  <a:tcPr marL="115147" marR="115147"/>
                </a:tc>
                <a:tc>
                  <a:txBody>
                    <a:bodyPr/>
                    <a:lstStyle/>
                    <a:p>
                      <a:pPr algn="ctr"/>
                      <a:r>
                        <a:rPr lang="en-US" sz="1600" dirty="0" smtClean="0"/>
                        <a:t>60-day</a:t>
                      </a:r>
                      <a:r>
                        <a:rPr lang="en-AU" sz="1600" dirty="0" smtClean="0"/>
                        <a:t/>
                      </a:r>
                      <a:br>
                        <a:rPr lang="en-AU" sz="1600" dirty="0" smtClean="0"/>
                      </a:br>
                      <a:r>
                        <a:rPr lang="en-AU" sz="1600" dirty="0" smtClean="0"/>
                        <a:t>pre-ballot</a:t>
                      </a:r>
                      <a:endParaRPr lang="en-AU" sz="1600" dirty="0"/>
                    </a:p>
                  </a:txBody>
                  <a:tcPr marL="115147" marR="115147"/>
                </a:tc>
                <a:tc>
                  <a:txBody>
                    <a:bodyPr/>
                    <a:lstStyle/>
                    <a:p>
                      <a:pPr algn="ctr"/>
                      <a:r>
                        <a:rPr lang="en-AU" sz="1600" dirty="0" smtClean="0"/>
                        <a:t>5-month</a:t>
                      </a:r>
                      <a:br>
                        <a:rPr lang="en-AU" sz="1600" dirty="0" smtClean="0"/>
                      </a:br>
                      <a:r>
                        <a:rPr lang="en-AU" sz="1600" dirty="0" smtClean="0"/>
                        <a:t>FDIS ballot</a:t>
                      </a:r>
                      <a:endParaRPr lang="en-AU" sz="1600" dirty="0"/>
                    </a:p>
                  </a:txBody>
                  <a:tcPr marL="115147" marR="115147"/>
                </a:tc>
                <a:tc>
                  <a:txBody>
                    <a:bodyPr/>
                    <a:lstStyle/>
                    <a:p>
                      <a:pPr algn="ctr"/>
                      <a:r>
                        <a:rPr lang="en-AU" sz="1600" dirty="0" smtClean="0"/>
                        <a:t>Comments</a:t>
                      </a:r>
                      <a:r>
                        <a:rPr lang="en-AU" sz="1600" baseline="0" dirty="0" smtClean="0"/>
                        <a:t> resolved by IEEE</a:t>
                      </a:r>
                      <a:endParaRPr lang="en-AU" sz="1600" dirty="0"/>
                    </a:p>
                  </a:txBody>
                  <a:tcPr marL="115147" marR="115147"/>
                </a:tc>
                <a:extLst>
                  <a:ext uri="{0D108BD9-81ED-4DB2-BD59-A6C34878D82A}">
                    <a16:rowId xmlns:a16="http://schemas.microsoft.com/office/drawing/2014/main" val="10000"/>
                  </a:ext>
                </a:extLst>
              </a:tr>
              <a:tr h="351837">
                <a:tc>
                  <a:txBody>
                    <a:bodyPr/>
                    <a:lstStyle/>
                    <a:p>
                      <a:endParaRPr lang="en-AU" sz="1600" b="0" dirty="0">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AU" sz="1600" b="0" baseline="0" dirty="0" smtClean="0">
                        <a:solidFill>
                          <a:srgbClr val="00B050"/>
                        </a:solidFill>
                      </a:endParaRPr>
                    </a:p>
                  </a:txBody>
                  <a:tcPr marL="115147" marR="115147"/>
                </a:tc>
                <a:extLst>
                  <a:ext uri="{0D108BD9-81ED-4DB2-BD59-A6C34878D82A}">
                    <a16:rowId xmlns:a16="http://schemas.microsoft.com/office/drawing/2014/main" val="351876640"/>
                  </a:ext>
                </a:extLst>
              </a:tr>
            </a:tbl>
          </a:graphicData>
        </a:graphic>
      </p:graphicFrame>
    </p:spTree>
    <p:extLst>
      <p:ext uri="{BB962C8B-B14F-4D97-AF65-F5344CB8AC3E}">
        <p14:creationId xmlns:p14="http://schemas.microsoft.com/office/powerpoint/2010/main" val="363387043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IEEE 802.21 WG has pushed zero standards completely through the PSDO ratification process</a:t>
            </a:r>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22</a:t>
            </a:fld>
            <a:endParaRPr lang="en-US"/>
          </a:p>
        </p:txBody>
      </p:sp>
      <p:graphicFrame>
        <p:nvGraphicFramePr>
          <p:cNvPr id="6" name="Content Placeholder 5"/>
          <p:cNvGraphicFramePr>
            <a:graphicFrameLocks noGrp="1"/>
          </p:cNvGraphicFramePr>
          <p:nvPr>
            <p:ph idx="1"/>
            <p:extLst/>
          </p:nvPr>
        </p:nvGraphicFramePr>
        <p:xfrm>
          <a:off x="761999" y="1712148"/>
          <a:ext cx="7696200" cy="959556"/>
        </p:xfrm>
        <a:graphic>
          <a:graphicData uri="http://schemas.openxmlformats.org/drawingml/2006/table">
            <a:tbl>
              <a:tblPr firstRow="1" bandRow="1">
                <a:tableStyleId>{21E4AEA4-8DFA-4A89-87EB-49C32662AFE0}</a:tableStyleId>
              </a:tblPr>
              <a:tblGrid>
                <a:gridCol w="1371601">
                  <a:extLst>
                    <a:ext uri="{9D8B030D-6E8A-4147-A177-3AD203B41FA5}">
                      <a16:colId xmlns:a16="http://schemas.microsoft.com/office/drawing/2014/main" val="20000"/>
                    </a:ext>
                  </a:extLst>
                </a:gridCol>
                <a:gridCol w="2064203">
                  <a:extLst>
                    <a:ext uri="{9D8B030D-6E8A-4147-A177-3AD203B41FA5}">
                      <a16:colId xmlns:a16="http://schemas.microsoft.com/office/drawing/2014/main" val="20001"/>
                    </a:ext>
                  </a:extLst>
                </a:gridCol>
                <a:gridCol w="2130198">
                  <a:extLst>
                    <a:ext uri="{9D8B030D-6E8A-4147-A177-3AD203B41FA5}">
                      <a16:colId xmlns:a16="http://schemas.microsoft.com/office/drawing/2014/main" val="20002"/>
                    </a:ext>
                  </a:extLst>
                </a:gridCol>
                <a:gridCol w="2130198">
                  <a:extLst>
                    <a:ext uri="{9D8B030D-6E8A-4147-A177-3AD203B41FA5}">
                      <a16:colId xmlns:a16="http://schemas.microsoft.com/office/drawing/2014/main" val="20003"/>
                    </a:ext>
                  </a:extLst>
                </a:gridCol>
              </a:tblGrid>
              <a:tr h="607719">
                <a:tc>
                  <a:txBody>
                    <a:bodyPr/>
                    <a:lstStyle/>
                    <a:p>
                      <a:r>
                        <a:rPr lang="en-AU" sz="1600" dirty="0" smtClean="0"/>
                        <a:t>IEEE 802</a:t>
                      </a:r>
                      <a:br>
                        <a:rPr lang="en-AU" sz="1600" dirty="0" smtClean="0"/>
                      </a:br>
                      <a:r>
                        <a:rPr lang="en-AU" sz="1600" dirty="0" smtClean="0"/>
                        <a:t>standard</a:t>
                      </a:r>
                      <a:endParaRPr lang="en-AU" sz="1600" dirty="0"/>
                    </a:p>
                  </a:txBody>
                  <a:tcPr marL="115147" marR="115147"/>
                </a:tc>
                <a:tc>
                  <a:txBody>
                    <a:bodyPr/>
                    <a:lstStyle/>
                    <a:p>
                      <a:pPr algn="ctr"/>
                      <a:r>
                        <a:rPr lang="en-US" sz="1600" dirty="0" smtClean="0"/>
                        <a:t>60-day</a:t>
                      </a:r>
                      <a:r>
                        <a:rPr lang="en-AU" sz="1600" dirty="0" smtClean="0"/>
                        <a:t/>
                      </a:r>
                      <a:br>
                        <a:rPr lang="en-AU" sz="1600" dirty="0" smtClean="0"/>
                      </a:br>
                      <a:r>
                        <a:rPr lang="en-AU" sz="1600" dirty="0" smtClean="0"/>
                        <a:t>pre-ballot</a:t>
                      </a:r>
                      <a:endParaRPr lang="en-AU" sz="1600" dirty="0"/>
                    </a:p>
                  </a:txBody>
                  <a:tcPr marL="115147" marR="115147"/>
                </a:tc>
                <a:tc>
                  <a:txBody>
                    <a:bodyPr/>
                    <a:lstStyle/>
                    <a:p>
                      <a:pPr algn="ctr"/>
                      <a:r>
                        <a:rPr lang="en-AU" sz="1600" dirty="0" smtClean="0"/>
                        <a:t>5-month</a:t>
                      </a:r>
                      <a:br>
                        <a:rPr lang="en-AU" sz="1600" dirty="0" smtClean="0"/>
                      </a:br>
                      <a:r>
                        <a:rPr lang="en-AU" sz="1600" dirty="0" smtClean="0"/>
                        <a:t>FDIS ballot</a:t>
                      </a:r>
                      <a:endParaRPr lang="en-AU" sz="1600" dirty="0"/>
                    </a:p>
                  </a:txBody>
                  <a:tcPr marL="115147" marR="115147"/>
                </a:tc>
                <a:tc>
                  <a:txBody>
                    <a:bodyPr/>
                    <a:lstStyle/>
                    <a:p>
                      <a:pPr algn="ctr"/>
                      <a:r>
                        <a:rPr lang="en-AU" sz="1600" dirty="0" smtClean="0"/>
                        <a:t>Comments</a:t>
                      </a:r>
                      <a:r>
                        <a:rPr lang="en-AU" sz="1600" baseline="0" dirty="0" smtClean="0"/>
                        <a:t> resolved by IEEE</a:t>
                      </a:r>
                      <a:endParaRPr lang="en-AU" sz="1600" dirty="0"/>
                    </a:p>
                  </a:txBody>
                  <a:tcPr marL="115147" marR="115147"/>
                </a:tc>
                <a:extLst>
                  <a:ext uri="{0D108BD9-81ED-4DB2-BD59-A6C34878D82A}">
                    <a16:rowId xmlns:a16="http://schemas.microsoft.com/office/drawing/2014/main" val="10000"/>
                  </a:ext>
                </a:extLst>
              </a:tr>
              <a:tr h="351837">
                <a:tc>
                  <a:txBody>
                    <a:bodyPr/>
                    <a:lstStyle/>
                    <a:p>
                      <a:endParaRPr lang="en-AU" sz="1600" b="0" dirty="0">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AU" sz="1600" b="0" baseline="0" dirty="0" smtClean="0">
                        <a:solidFill>
                          <a:srgbClr val="00B050"/>
                        </a:solidFill>
                      </a:endParaRPr>
                    </a:p>
                  </a:txBody>
                  <a:tcPr marL="115147" marR="115147"/>
                </a:tc>
                <a:extLst>
                  <a:ext uri="{0D108BD9-81ED-4DB2-BD59-A6C34878D82A}">
                    <a16:rowId xmlns:a16="http://schemas.microsoft.com/office/drawing/2014/main" val="351876640"/>
                  </a:ext>
                </a:extLst>
              </a:tr>
            </a:tbl>
          </a:graphicData>
        </a:graphic>
      </p:graphicFrame>
    </p:spTree>
    <p:extLst>
      <p:ext uri="{BB962C8B-B14F-4D97-AF65-F5344CB8AC3E}">
        <p14:creationId xmlns:p14="http://schemas.microsoft.com/office/powerpoint/2010/main" val="180407596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IEEE 802.22 WG has pushed two standards completely through the PSDO ratification process</a:t>
            </a:r>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23</a:t>
            </a:fld>
            <a:endParaRPr lang="en-US"/>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1504507776"/>
              </p:ext>
            </p:extLst>
          </p:nvPr>
        </p:nvGraphicFramePr>
        <p:xfrm>
          <a:off x="761999" y="1712148"/>
          <a:ext cx="7696200" cy="1311393"/>
        </p:xfrm>
        <a:graphic>
          <a:graphicData uri="http://schemas.openxmlformats.org/drawingml/2006/table">
            <a:tbl>
              <a:tblPr firstRow="1" bandRow="1">
                <a:tableStyleId>{21E4AEA4-8DFA-4A89-87EB-49C32662AFE0}</a:tableStyleId>
              </a:tblPr>
              <a:tblGrid>
                <a:gridCol w="1371601">
                  <a:extLst>
                    <a:ext uri="{9D8B030D-6E8A-4147-A177-3AD203B41FA5}">
                      <a16:colId xmlns:a16="http://schemas.microsoft.com/office/drawing/2014/main" val="20000"/>
                    </a:ext>
                  </a:extLst>
                </a:gridCol>
                <a:gridCol w="2064203">
                  <a:extLst>
                    <a:ext uri="{9D8B030D-6E8A-4147-A177-3AD203B41FA5}">
                      <a16:colId xmlns:a16="http://schemas.microsoft.com/office/drawing/2014/main" val="20001"/>
                    </a:ext>
                  </a:extLst>
                </a:gridCol>
                <a:gridCol w="2130198">
                  <a:extLst>
                    <a:ext uri="{9D8B030D-6E8A-4147-A177-3AD203B41FA5}">
                      <a16:colId xmlns:a16="http://schemas.microsoft.com/office/drawing/2014/main" val="20002"/>
                    </a:ext>
                  </a:extLst>
                </a:gridCol>
                <a:gridCol w="2130198">
                  <a:extLst>
                    <a:ext uri="{9D8B030D-6E8A-4147-A177-3AD203B41FA5}">
                      <a16:colId xmlns:a16="http://schemas.microsoft.com/office/drawing/2014/main" val="20003"/>
                    </a:ext>
                  </a:extLst>
                </a:gridCol>
              </a:tblGrid>
              <a:tr h="607719">
                <a:tc>
                  <a:txBody>
                    <a:bodyPr/>
                    <a:lstStyle/>
                    <a:p>
                      <a:r>
                        <a:rPr lang="en-AU" sz="1600" dirty="0" smtClean="0"/>
                        <a:t>IEEE 802</a:t>
                      </a:r>
                      <a:br>
                        <a:rPr lang="en-AU" sz="1600" dirty="0" smtClean="0"/>
                      </a:br>
                      <a:r>
                        <a:rPr lang="en-AU" sz="1600" dirty="0" smtClean="0"/>
                        <a:t>standard</a:t>
                      </a:r>
                      <a:endParaRPr lang="en-AU" sz="1600" dirty="0"/>
                    </a:p>
                  </a:txBody>
                  <a:tcPr marL="115147" marR="115147"/>
                </a:tc>
                <a:tc>
                  <a:txBody>
                    <a:bodyPr/>
                    <a:lstStyle/>
                    <a:p>
                      <a:pPr algn="ctr"/>
                      <a:r>
                        <a:rPr lang="en-US" sz="1600" dirty="0" smtClean="0"/>
                        <a:t>60-day</a:t>
                      </a:r>
                      <a:r>
                        <a:rPr lang="en-AU" sz="1600" dirty="0" smtClean="0"/>
                        <a:t/>
                      </a:r>
                      <a:br>
                        <a:rPr lang="en-AU" sz="1600" dirty="0" smtClean="0"/>
                      </a:br>
                      <a:r>
                        <a:rPr lang="en-AU" sz="1600" dirty="0" smtClean="0"/>
                        <a:t>pre-ballot</a:t>
                      </a:r>
                      <a:endParaRPr lang="en-AU" sz="1600" dirty="0"/>
                    </a:p>
                  </a:txBody>
                  <a:tcPr marL="115147" marR="115147"/>
                </a:tc>
                <a:tc>
                  <a:txBody>
                    <a:bodyPr/>
                    <a:lstStyle/>
                    <a:p>
                      <a:pPr algn="ctr"/>
                      <a:r>
                        <a:rPr lang="en-AU" sz="1600" dirty="0" smtClean="0"/>
                        <a:t>5-month</a:t>
                      </a:r>
                      <a:br>
                        <a:rPr lang="en-AU" sz="1600" dirty="0" smtClean="0"/>
                      </a:br>
                      <a:r>
                        <a:rPr lang="en-AU" sz="1600" dirty="0" smtClean="0"/>
                        <a:t>FDIS ballot</a:t>
                      </a:r>
                      <a:endParaRPr lang="en-AU" sz="1600" dirty="0"/>
                    </a:p>
                  </a:txBody>
                  <a:tcPr marL="115147" marR="115147"/>
                </a:tc>
                <a:tc>
                  <a:txBody>
                    <a:bodyPr/>
                    <a:lstStyle/>
                    <a:p>
                      <a:pPr algn="ctr"/>
                      <a:r>
                        <a:rPr lang="en-AU" sz="1600" dirty="0" smtClean="0"/>
                        <a:t>Comments</a:t>
                      </a:r>
                      <a:r>
                        <a:rPr lang="en-AU" sz="1600" baseline="0" dirty="0" smtClean="0"/>
                        <a:t> resolved by IEEE</a:t>
                      </a:r>
                      <a:endParaRPr lang="en-AU" sz="1600" dirty="0"/>
                    </a:p>
                  </a:txBody>
                  <a:tcPr marL="115147" marR="115147"/>
                </a:tc>
                <a:extLst>
                  <a:ext uri="{0D108BD9-81ED-4DB2-BD59-A6C34878D82A}">
                    <a16:rowId xmlns:a16="http://schemas.microsoft.com/office/drawing/2014/main" val="10000"/>
                  </a:ext>
                </a:extLst>
              </a:tr>
              <a:tr h="351837">
                <a:tc>
                  <a:txBody>
                    <a:bodyPr/>
                    <a:lstStyle/>
                    <a:p>
                      <a:r>
                        <a:rPr lang="en-AU" sz="1600" b="0" dirty="0" smtClean="0">
                          <a:latin typeface="+mj-lt"/>
                          <a:cs typeface="Arial" panose="020B0604020202020204" pitchFamily="34" charset="0"/>
                        </a:rPr>
                        <a:t>802.22</a:t>
                      </a:r>
                      <a:endParaRPr lang="en-AU" sz="1600" b="0" dirty="0">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May 2014</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Feb 2015</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n/a</a:t>
                      </a:r>
                    </a:p>
                  </a:txBody>
                  <a:tcPr marL="115147" marR="115147"/>
                </a:tc>
                <a:extLst>
                  <a:ext uri="{0D108BD9-81ED-4DB2-BD59-A6C34878D82A}">
                    <a16:rowId xmlns:a16="http://schemas.microsoft.com/office/drawing/2014/main" val="10011"/>
                  </a:ext>
                </a:extLst>
              </a:tr>
              <a:tr h="351837">
                <a:tc>
                  <a:txBody>
                    <a:bodyPr/>
                    <a:lstStyle/>
                    <a:p>
                      <a:r>
                        <a:rPr lang="en-AU" sz="1600" b="0" dirty="0" smtClean="0">
                          <a:latin typeface="+mj-lt"/>
                          <a:cs typeface="Arial" panose="020B0604020202020204" pitchFamily="34" charset="0"/>
                        </a:rPr>
                        <a:t>802.22a</a:t>
                      </a:r>
                      <a:endParaRPr lang="en-AU" sz="1600" b="0" dirty="0">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April</a:t>
                      </a:r>
                      <a:r>
                        <a:rPr lang="en-AU" sz="1600" b="0" baseline="0" dirty="0" smtClean="0">
                          <a:solidFill>
                            <a:srgbClr val="00B050"/>
                          </a:solidFill>
                        </a:rPr>
                        <a:t> 2016</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Jul</a:t>
                      </a:r>
                      <a:r>
                        <a:rPr lang="en-AU" sz="1600" b="0" baseline="0" dirty="0" smtClean="0">
                          <a:solidFill>
                            <a:srgbClr val="00B050"/>
                          </a:solidFill>
                        </a:rPr>
                        <a:t> 2017</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n/a</a:t>
                      </a:r>
                    </a:p>
                  </a:txBody>
                  <a:tcPr marL="115147" marR="115147"/>
                </a:tc>
                <a:extLst>
                  <a:ext uri="{0D108BD9-81ED-4DB2-BD59-A6C34878D82A}">
                    <a16:rowId xmlns:a16="http://schemas.microsoft.com/office/drawing/2014/main" val="1328369986"/>
                  </a:ext>
                </a:extLst>
              </a:tr>
            </a:tbl>
          </a:graphicData>
        </a:graphic>
      </p:graphicFrame>
    </p:spTree>
    <p:extLst>
      <p:ext uri="{BB962C8B-B14F-4D97-AF65-F5344CB8AC3E}">
        <p14:creationId xmlns:p14="http://schemas.microsoft.com/office/powerpoint/2010/main" val="352080229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solidFill>
                  <a:schemeClr val="accent6"/>
                </a:solidFill>
              </a:rPr>
              <a:t>IEEE 802.1 has seventeen standards in the pipeline for ratification under the PSDO</a:t>
            </a:r>
            <a:endParaRPr lang="en-AU" dirty="0">
              <a:solidFill>
                <a:schemeClr val="accent6"/>
              </a:solidFill>
            </a:endParaRPr>
          </a:p>
        </p:txBody>
      </p:sp>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24</a:t>
            </a:fld>
            <a:endParaRPr lang="en-US"/>
          </a:p>
        </p:txBody>
      </p:sp>
      <p:graphicFrame>
        <p:nvGraphicFramePr>
          <p:cNvPr id="7" name="Content Placeholder 5"/>
          <p:cNvGraphicFramePr>
            <a:graphicFrameLocks noGrp="1"/>
          </p:cNvGraphicFramePr>
          <p:nvPr>
            <p:ph idx="1"/>
            <p:extLst>
              <p:ext uri="{D42A27DB-BD31-4B8C-83A1-F6EECF244321}">
                <p14:modId xmlns:p14="http://schemas.microsoft.com/office/powerpoint/2010/main" val="4282625585"/>
              </p:ext>
            </p:extLst>
          </p:nvPr>
        </p:nvGraphicFramePr>
        <p:xfrm>
          <a:off x="152399" y="1568640"/>
          <a:ext cx="8839199" cy="4267200"/>
        </p:xfrm>
        <a:graphic>
          <a:graphicData uri="http://schemas.openxmlformats.org/drawingml/2006/table">
            <a:tbl>
              <a:tblPr firstRow="1" bandRow="1">
                <a:tableStyleId>{21E4AEA4-8DFA-4A89-87EB-49C32662AFE0}</a:tableStyleId>
              </a:tblPr>
              <a:tblGrid>
                <a:gridCol w="1219201">
                  <a:extLst>
                    <a:ext uri="{9D8B030D-6E8A-4147-A177-3AD203B41FA5}">
                      <a16:colId xmlns:a16="http://schemas.microsoft.com/office/drawing/2014/main" val="20000"/>
                    </a:ext>
                  </a:extLst>
                </a:gridCol>
                <a:gridCol w="827314">
                  <a:extLst>
                    <a:ext uri="{9D8B030D-6E8A-4147-A177-3AD203B41FA5}">
                      <a16:colId xmlns:a16="http://schemas.microsoft.com/office/drawing/2014/main" val="20001"/>
                    </a:ext>
                  </a:extLst>
                </a:gridCol>
                <a:gridCol w="1132114">
                  <a:extLst>
                    <a:ext uri="{9D8B030D-6E8A-4147-A177-3AD203B41FA5}">
                      <a16:colId xmlns:a16="http://schemas.microsoft.com/office/drawing/2014/main" val="20002"/>
                    </a:ext>
                  </a:extLst>
                </a:gridCol>
                <a:gridCol w="1012372">
                  <a:extLst>
                    <a:ext uri="{9D8B030D-6E8A-4147-A177-3AD203B41FA5}">
                      <a16:colId xmlns:a16="http://schemas.microsoft.com/office/drawing/2014/main" val="20003"/>
                    </a:ext>
                  </a:extLst>
                </a:gridCol>
                <a:gridCol w="1295400">
                  <a:extLst>
                    <a:ext uri="{9D8B030D-6E8A-4147-A177-3AD203B41FA5}">
                      <a16:colId xmlns:a16="http://schemas.microsoft.com/office/drawing/2014/main" val="20004"/>
                    </a:ext>
                  </a:extLst>
                </a:gridCol>
                <a:gridCol w="1088570">
                  <a:extLst>
                    <a:ext uri="{9D8B030D-6E8A-4147-A177-3AD203B41FA5}">
                      <a16:colId xmlns:a16="http://schemas.microsoft.com/office/drawing/2014/main" val="20005"/>
                    </a:ext>
                  </a:extLst>
                </a:gridCol>
                <a:gridCol w="1132114">
                  <a:extLst>
                    <a:ext uri="{9D8B030D-6E8A-4147-A177-3AD203B41FA5}">
                      <a16:colId xmlns:a16="http://schemas.microsoft.com/office/drawing/2014/main" val="20006"/>
                    </a:ext>
                  </a:extLst>
                </a:gridCol>
                <a:gridCol w="1132114">
                  <a:extLst>
                    <a:ext uri="{9D8B030D-6E8A-4147-A177-3AD203B41FA5}">
                      <a16:colId xmlns:a16="http://schemas.microsoft.com/office/drawing/2014/main" val="20007"/>
                    </a:ext>
                  </a:extLst>
                </a:gridCol>
              </a:tblGrid>
              <a:tr h="531963">
                <a:tc>
                  <a:txBody>
                    <a:bodyPr/>
                    <a:lstStyle/>
                    <a:p>
                      <a:pPr algn="ctr"/>
                      <a:r>
                        <a:rPr lang="en-AU" sz="1600" dirty="0" smtClean="0">
                          <a:latin typeface="+mj-lt"/>
                        </a:rPr>
                        <a:t>802</a:t>
                      </a:r>
                      <a:endParaRPr lang="en-AU" sz="1600" dirty="0">
                        <a:latin typeface="+mj-lt"/>
                      </a:endParaRPr>
                    </a:p>
                  </a:txBody>
                  <a:tcPr marL="115147" marR="115147"/>
                </a:tc>
                <a:tc gridSpan="2">
                  <a:txBody>
                    <a:bodyPr/>
                    <a:lstStyle/>
                    <a:p>
                      <a:pPr algn="ctr"/>
                      <a:r>
                        <a:rPr lang="en-AU" sz="1600" dirty="0" smtClean="0">
                          <a:latin typeface="+mj-lt"/>
                        </a:rPr>
                        <a:t>Last draft liaised</a:t>
                      </a:r>
                      <a:endParaRPr lang="en-AU" sz="1600" dirty="0">
                        <a:latin typeface="+mj-lt"/>
                      </a:endParaRPr>
                    </a:p>
                  </a:txBody>
                  <a:tcPr marL="115147" marR="115147"/>
                </a:tc>
                <a:tc hMerge="1">
                  <a:txBody>
                    <a:bodyPr/>
                    <a:lstStyle/>
                    <a:p>
                      <a:endParaRPr lang="en-AU" sz="1600" dirty="0"/>
                    </a:p>
                  </a:txBody>
                  <a:tcPr marL="115147" marR="115147"/>
                </a:tc>
                <a:tc gridSpan="2">
                  <a:txBody>
                    <a:bodyPr/>
                    <a:lstStyle/>
                    <a:p>
                      <a:pPr algn="ctr"/>
                      <a:r>
                        <a:rPr lang="en-US" sz="1600" dirty="0" smtClean="0">
                          <a:latin typeface="+mj-lt"/>
                        </a:rPr>
                        <a:t>60-day</a:t>
                      </a:r>
                      <a:r>
                        <a:rPr lang="en-AU" sz="1600" dirty="0" smtClean="0">
                          <a:latin typeface="+mj-lt"/>
                        </a:rPr>
                        <a:t/>
                      </a:r>
                      <a:br>
                        <a:rPr lang="en-AU" sz="1600" dirty="0" smtClean="0">
                          <a:latin typeface="+mj-lt"/>
                        </a:rPr>
                      </a:br>
                      <a:r>
                        <a:rPr lang="en-AU" sz="1600" dirty="0" smtClean="0">
                          <a:latin typeface="+mj-lt"/>
                        </a:rPr>
                        <a:t>pre-ballot</a:t>
                      </a:r>
                      <a:endParaRPr lang="en-AU" sz="1600" dirty="0">
                        <a:latin typeface="+mj-lt"/>
                      </a:endParaRPr>
                    </a:p>
                  </a:txBody>
                  <a:tcPr marL="115147" marR="115147"/>
                </a:tc>
                <a:tc hMerge="1">
                  <a:txBody>
                    <a:bodyPr/>
                    <a:lstStyle/>
                    <a:p>
                      <a:endParaRPr lang="en-AU"/>
                    </a:p>
                  </a:txBody>
                  <a:tcPr/>
                </a:tc>
                <a:tc gridSpan="2">
                  <a:txBody>
                    <a:bodyPr/>
                    <a:lstStyle/>
                    <a:p>
                      <a:pPr algn="ctr"/>
                      <a:r>
                        <a:rPr lang="en-AU" sz="1600" dirty="0" smtClean="0">
                          <a:latin typeface="+mj-lt"/>
                        </a:rPr>
                        <a:t>5-month</a:t>
                      </a:r>
                      <a:br>
                        <a:rPr lang="en-AU" sz="1600" dirty="0" smtClean="0">
                          <a:latin typeface="+mj-lt"/>
                        </a:rPr>
                      </a:br>
                      <a:r>
                        <a:rPr lang="en-AU" sz="1600" dirty="0" smtClean="0">
                          <a:latin typeface="+mj-lt"/>
                        </a:rPr>
                        <a:t>FDIS ballot</a:t>
                      </a:r>
                      <a:endParaRPr lang="en-AU" sz="1600" dirty="0">
                        <a:latin typeface="+mj-lt"/>
                      </a:endParaRPr>
                    </a:p>
                  </a:txBody>
                  <a:tcPr marL="115147" marR="115147"/>
                </a:tc>
                <a:tc hMerge="1">
                  <a:txBody>
                    <a:bodyPr/>
                    <a:lstStyle/>
                    <a:p>
                      <a:endParaRPr lang="en-AU"/>
                    </a:p>
                  </a:txBody>
                  <a:tcPr/>
                </a:tc>
                <a:tc>
                  <a:txBody>
                    <a:bodyPr/>
                    <a:lstStyle/>
                    <a:p>
                      <a:pPr algn="ctr"/>
                      <a:r>
                        <a:rPr lang="en-AU" sz="1600" dirty="0" smtClean="0">
                          <a:latin typeface="+mj-lt"/>
                        </a:rPr>
                        <a:t>Comments</a:t>
                      </a:r>
                      <a:r>
                        <a:rPr lang="en-AU" sz="1600" baseline="0" dirty="0" smtClean="0">
                          <a:latin typeface="+mj-lt"/>
                        </a:rPr>
                        <a:t> resolved</a:t>
                      </a:r>
                      <a:endParaRPr lang="en-AU" sz="1600" dirty="0">
                        <a:latin typeface="+mj-lt"/>
                      </a:endParaRPr>
                    </a:p>
                  </a:txBody>
                  <a:tcPr marL="0" marR="0"/>
                </a:tc>
                <a:extLst>
                  <a:ext uri="{0D108BD9-81ED-4DB2-BD59-A6C34878D82A}">
                    <a16:rowId xmlns:a16="http://schemas.microsoft.com/office/drawing/2014/main" val="10000"/>
                  </a:ext>
                </a:extLst>
              </a:tr>
              <a:tr h="330320">
                <a:tc>
                  <a:txBody>
                    <a:bodyPr/>
                    <a:lstStyle/>
                    <a:p>
                      <a:r>
                        <a:rPr lang="en-AU" sz="1600" dirty="0" smtClean="0">
                          <a:latin typeface="+mj-lt"/>
                        </a:rPr>
                        <a:t>.1AC-Rev</a:t>
                      </a:r>
                      <a:endParaRPr lang="en-AU" sz="1600" dirty="0">
                        <a:latin typeface="+mj-lt"/>
                      </a:endParaRPr>
                    </a:p>
                  </a:txBody>
                  <a:tcPr/>
                </a:tc>
                <a:tc>
                  <a:txBody>
                    <a:bodyPr/>
                    <a:lstStyle/>
                    <a:p>
                      <a:pPr algn="ctr"/>
                      <a:r>
                        <a:rPr lang="en-AU" sz="1600" b="0" dirty="0" smtClean="0">
                          <a:solidFill>
                            <a:schemeClr val="tx1"/>
                          </a:solidFill>
                          <a:latin typeface="+mj-lt"/>
                          <a:cs typeface="Arial" panose="020B0604020202020204" pitchFamily="34" charset="0"/>
                        </a:rPr>
                        <a:t>D3.0</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Dec 15</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rgbClr val="00B050"/>
                          </a:solidFill>
                          <a:latin typeface="+mn-lt"/>
                          <a:ea typeface="+mn-ea"/>
                          <a:cs typeface="+mn-cs"/>
                        </a:rPr>
                        <a:t>Passed</a:t>
                      </a:r>
                      <a:endParaRPr lang="en-AU" sz="1600" b="0" dirty="0" smtClean="0">
                        <a:solidFill>
                          <a:schemeClr val="accent2"/>
                        </a:solidFill>
                        <a:latin typeface="+mj-lt"/>
                      </a:endParaRP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24 May 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rgbClr val="00B050"/>
                          </a:solidFill>
                          <a:latin typeface="+mn-lt"/>
                          <a:ea typeface="+mn-ea"/>
                          <a:cs typeface="+mn-cs"/>
                        </a:rPr>
                        <a:t>Passed</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7 Mar 18</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Apr 18</a:t>
                      </a:r>
                    </a:p>
                  </a:txBody>
                  <a:tcPr marL="115147" marR="115147"/>
                </a:tc>
                <a:extLst>
                  <a:ext uri="{0D108BD9-81ED-4DB2-BD59-A6C34878D82A}">
                    <a16:rowId xmlns:a16="http://schemas.microsoft.com/office/drawing/2014/main" val="10006"/>
                  </a:ext>
                </a:extLst>
              </a:tr>
              <a:tr h="330320">
                <a:tc>
                  <a:txBody>
                    <a:bodyPr/>
                    <a:lstStyle/>
                    <a:p>
                      <a:r>
                        <a:rPr lang="en-AU" sz="1600" dirty="0" smtClean="0">
                          <a:latin typeface="+mj-lt"/>
                          <a:cs typeface="Arial" panose="020B0604020202020204" pitchFamily="34" charset="0"/>
                        </a:rPr>
                        <a:t>802d</a:t>
                      </a:r>
                      <a:endParaRPr lang="en-AU" sz="1600" dirty="0">
                        <a:latin typeface="+mj-lt"/>
                        <a:cs typeface="Arial" panose="020B0604020202020204" pitchFamily="34" charset="0"/>
                      </a:endParaRPr>
                    </a:p>
                  </a:txBody>
                  <a:tcPr marL="115147" marR="0"/>
                </a:tc>
                <a:tc>
                  <a:txBody>
                    <a:bodyPr/>
                    <a:lstStyle/>
                    <a:p>
                      <a:pPr algn="ctr"/>
                      <a:r>
                        <a:rPr lang="en-AU" sz="1600" b="0" dirty="0" smtClean="0">
                          <a:solidFill>
                            <a:schemeClr val="tx1"/>
                          </a:solidFill>
                          <a:latin typeface="+mj-lt"/>
                          <a:cs typeface="Arial" panose="020B0604020202020204" pitchFamily="34" charset="0"/>
                        </a:rPr>
                        <a:t>D1.0</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Sep 16</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rgbClr val="00B050"/>
                          </a:solidFill>
                          <a:latin typeface="+mn-lt"/>
                          <a:ea typeface="+mn-ea"/>
                          <a:cs typeface="+mn-cs"/>
                        </a:rPr>
                        <a:t>Passed</a:t>
                      </a:r>
                      <a:endParaRPr lang="en-AU" sz="1600" b="0" kern="1200" dirty="0" smtClean="0">
                        <a:solidFill>
                          <a:schemeClr val="accent2"/>
                        </a:solidFill>
                        <a:latin typeface="+mn-lt"/>
                        <a:ea typeface="+mn-ea"/>
                        <a:cs typeface="+mn-cs"/>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15</a:t>
                      </a:r>
                      <a:r>
                        <a:rPr lang="en-AU" sz="1600" b="0" kern="1200" baseline="0" dirty="0" smtClean="0">
                          <a:solidFill>
                            <a:schemeClr val="tx1"/>
                          </a:solidFill>
                          <a:latin typeface="+mn-lt"/>
                          <a:ea typeface="+mn-ea"/>
                          <a:cs typeface="+mn-cs"/>
                        </a:rPr>
                        <a:t> Jun 17</a:t>
                      </a:r>
                      <a:endParaRPr lang="en-AU" sz="1600" b="0" kern="1200" dirty="0" smtClean="0">
                        <a:solidFill>
                          <a:schemeClr val="tx1"/>
                        </a:solidFill>
                        <a:latin typeface="+mn-lt"/>
                        <a:ea typeface="+mn-ea"/>
                        <a:cs typeface="+mn-cs"/>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rgbClr val="00B050"/>
                          </a:solidFill>
                          <a:latin typeface="+mn-lt"/>
                          <a:ea typeface="+mn-ea"/>
                          <a:cs typeface="+mn-cs"/>
                        </a:rPr>
                        <a:t>Passed</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14 Mar 18</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n/a</a:t>
                      </a:r>
                    </a:p>
                  </a:txBody>
                  <a:tcPr marL="115147" marR="115147"/>
                </a:tc>
                <a:extLst>
                  <a:ext uri="{0D108BD9-81ED-4DB2-BD59-A6C34878D82A}">
                    <a16:rowId xmlns:a16="http://schemas.microsoft.com/office/drawing/2014/main" val="10008"/>
                  </a:ext>
                </a:extLst>
              </a:tr>
              <a:tr h="330320">
                <a:tc>
                  <a:txBody>
                    <a:bodyPr/>
                    <a:lstStyle/>
                    <a:p>
                      <a:r>
                        <a:rPr lang="en-AU" sz="1600" dirty="0" smtClean="0">
                          <a:latin typeface="+mj-lt"/>
                          <a:cs typeface="Arial" panose="020B0604020202020204" pitchFamily="34" charset="0"/>
                        </a:rPr>
                        <a:t>.1AEcg</a:t>
                      </a:r>
                      <a:endParaRPr lang="en-AU" sz="1600" dirty="0">
                        <a:latin typeface="+mj-lt"/>
                        <a:cs typeface="Arial" panose="020B0604020202020204" pitchFamily="34" charset="0"/>
                      </a:endParaRPr>
                    </a:p>
                  </a:txBody>
                  <a:tcPr marL="115147" marR="0"/>
                </a:tc>
                <a:tc>
                  <a:txBody>
                    <a:bodyPr/>
                    <a:lstStyle/>
                    <a:p>
                      <a:pPr algn="ctr"/>
                      <a:r>
                        <a:rPr lang="en-AU" sz="1600" b="0" dirty="0" smtClean="0">
                          <a:solidFill>
                            <a:schemeClr val="tx1"/>
                          </a:solidFill>
                          <a:latin typeface="+mj-lt"/>
                          <a:cs typeface="Arial" panose="020B0604020202020204" pitchFamily="34" charset="0"/>
                        </a:rPr>
                        <a:t>D1.4</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Sep 16</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rgbClr val="00B050"/>
                          </a:solidFill>
                          <a:latin typeface="+mn-lt"/>
                          <a:ea typeface="+mn-ea"/>
                          <a:cs typeface="+mn-cs"/>
                        </a:rPr>
                        <a:t>Passed</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7 </a:t>
                      </a:r>
                      <a:r>
                        <a:rPr lang="en-AU" sz="1600" b="0" kern="1200" baseline="0" dirty="0" smtClean="0">
                          <a:solidFill>
                            <a:schemeClr val="tx1"/>
                          </a:solidFill>
                          <a:latin typeface="+mn-lt"/>
                          <a:ea typeface="+mn-ea"/>
                          <a:cs typeface="+mn-cs"/>
                        </a:rPr>
                        <a:t>Sep 17</a:t>
                      </a:r>
                      <a:endParaRPr lang="en-AU" sz="1600" b="0" kern="1200" dirty="0" smtClean="0">
                        <a:solidFill>
                          <a:schemeClr val="tx1"/>
                        </a:solidFill>
                        <a:latin typeface="+mn-lt"/>
                        <a:ea typeface="+mn-ea"/>
                        <a:cs typeface="+mn-cs"/>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accent2"/>
                          </a:solidFill>
                          <a:latin typeface="+mj-lt"/>
                        </a:rPr>
                        <a:t>Closes</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28</a:t>
                      </a:r>
                      <a:r>
                        <a:rPr lang="en-AU" sz="1600" b="0" baseline="0" dirty="0" smtClean="0">
                          <a:solidFill>
                            <a:schemeClr val="tx1"/>
                          </a:solidFill>
                          <a:latin typeface="+mj-lt"/>
                        </a:rPr>
                        <a:t> Aug 18</a:t>
                      </a:r>
                      <a:endParaRPr lang="en-AU" sz="1600" b="0" dirty="0" smtClean="0">
                        <a:solidFill>
                          <a:schemeClr val="tx1"/>
                        </a:solidFill>
                        <a:latin typeface="+mj-lt"/>
                      </a:endParaRP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Dec 17</a:t>
                      </a:r>
                      <a:endParaRPr lang="en-AU" sz="1600" b="0" dirty="0" smtClean="0">
                        <a:solidFill>
                          <a:schemeClr val="tx1"/>
                        </a:solidFill>
                        <a:latin typeface="+mj-lt"/>
                      </a:endParaRPr>
                    </a:p>
                  </a:txBody>
                  <a:tcPr marL="115147" marR="115147"/>
                </a:tc>
                <a:extLst>
                  <a:ext uri="{0D108BD9-81ED-4DB2-BD59-A6C34878D82A}">
                    <a16:rowId xmlns:a16="http://schemas.microsoft.com/office/drawing/2014/main" val="10009"/>
                  </a:ext>
                </a:extLst>
              </a:tr>
              <a:tr h="330320">
                <a:tc>
                  <a:txBody>
                    <a:bodyPr/>
                    <a:lstStyle/>
                    <a:p>
                      <a:r>
                        <a:rPr lang="en-AU" sz="1600" dirty="0" smtClean="0">
                          <a:latin typeface="+mj-lt"/>
                          <a:cs typeface="Arial" panose="020B0604020202020204" pitchFamily="34" charset="0"/>
                        </a:rPr>
                        <a:t>.1CB</a:t>
                      </a:r>
                      <a:endParaRPr lang="en-AU" sz="1600" dirty="0">
                        <a:latin typeface="+mj-lt"/>
                        <a:cs typeface="Arial" panose="020B0604020202020204" pitchFamily="34" charset="0"/>
                      </a:endParaRPr>
                    </a:p>
                  </a:txBody>
                  <a:tcPr marL="115147" marR="0"/>
                </a:tc>
                <a:tc>
                  <a:txBody>
                    <a:bodyPr/>
                    <a:lstStyle/>
                    <a:p>
                      <a:pPr algn="ctr"/>
                      <a:r>
                        <a:rPr lang="en-AU" sz="1600" b="0" dirty="0" smtClean="0">
                          <a:solidFill>
                            <a:schemeClr val="tx1"/>
                          </a:solidFill>
                          <a:latin typeface="+mj-lt"/>
                          <a:cs typeface="Arial" panose="020B0604020202020204" pitchFamily="34" charset="0"/>
                        </a:rPr>
                        <a:t>D2.6</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Sep 16</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rgbClr val="00B050"/>
                          </a:solidFill>
                          <a:latin typeface="+mn-lt"/>
                          <a:ea typeface="+mn-ea"/>
                          <a:cs typeface="+mn-cs"/>
                        </a:rPr>
                        <a:t>Passed</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20</a:t>
                      </a:r>
                      <a:r>
                        <a:rPr lang="en-AU" sz="1600" b="0" kern="1200" baseline="0" dirty="0" smtClean="0">
                          <a:solidFill>
                            <a:schemeClr val="tx1"/>
                          </a:solidFill>
                          <a:latin typeface="+mn-lt"/>
                          <a:ea typeface="+mn-ea"/>
                          <a:cs typeface="+mn-cs"/>
                        </a:rPr>
                        <a:t> Jan 18</a:t>
                      </a:r>
                      <a:endParaRPr lang="en-AU" sz="1600" b="0" kern="1200" dirty="0" smtClean="0">
                        <a:solidFill>
                          <a:schemeClr val="tx1"/>
                        </a:solidFill>
                        <a:latin typeface="+mn-lt"/>
                        <a:ea typeface="+mn-ea"/>
                        <a:cs typeface="+mn-cs"/>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accent2"/>
                          </a:solidFill>
                          <a:latin typeface="+mj-lt"/>
                        </a:rPr>
                        <a:t>Waiting</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n/a</a:t>
                      </a:r>
                    </a:p>
                  </a:txBody>
                  <a:tcPr marL="115147" marR="115147"/>
                </a:tc>
                <a:extLst>
                  <a:ext uri="{0D108BD9-81ED-4DB2-BD59-A6C34878D82A}">
                    <a16:rowId xmlns:a16="http://schemas.microsoft.com/office/drawing/2014/main" val="10010"/>
                  </a:ext>
                </a:extLst>
              </a:tr>
              <a:tr h="330320">
                <a:tc>
                  <a:txBody>
                    <a:bodyPr/>
                    <a:lstStyle/>
                    <a:p>
                      <a:r>
                        <a:rPr lang="en-AU" sz="1600" dirty="0" smtClean="0">
                          <a:latin typeface="+mj-lt"/>
                          <a:cs typeface="Arial" panose="020B0604020202020204" pitchFamily="34" charset="0"/>
                        </a:rPr>
                        <a:t>.1Qci</a:t>
                      </a:r>
                      <a:endParaRPr lang="en-AU" sz="1600" dirty="0">
                        <a:latin typeface="+mj-lt"/>
                        <a:cs typeface="Arial" panose="020B0604020202020204" pitchFamily="34" charset="0"/>
                      </a:endParaRPr>
                    </a:p>
                  </a:txBody>
                  <a:tcPr marL="115147" marR="0"/>
                </a:tc>
                <a:tc>
                  <a:txBody>
                    <a:bodyPr/>
                    <a:lstStyle/>
                    <a:p>
                      <a:pPr algn="ctr"/>
                      <a:r>
                        <a:rPr lang="en-AU" sz="1600" b="0" dirty="0" smtClean="0">
                          <a:solidFill>
                            <a:schemeClr val="tx1"/>
                          </a:solidFill>
                          <a:latin typeface="+mj-lt"/>
                          <a:cs typeface="Arial" panose="020B0604020202020204" pitchFamily="34" charset="0"/>
                        </a:rPr>
                        <a:t>D2.0</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Oct 16</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rgbClr val="00B050"/>
                          </a:solidFill>
                          <a:latin typeface="+mn-lt"/>
                          <a:ea typeface="+mn-ea"/>
                          <a:cs typeface="+mn-cs"/>
                        </a:rPr>
                        <a:t>Passed</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9</a:t>
                      </a:r>
                      <a:r>
                        <a:rPr lang="en-AU" sz="1600" b="0" kern="1200" baseline="0" dirty="0" smtClean="0">
                          <a:solidFill>
                            <a:schemeClr val="tx1"/>
                          </a:solidFill>
                          <a:latin typeface="+mn-lt"/>
                          <a:ea typeface="+mn-ea"/>
                          <a:cs typeface="+mn-cs"/>
                        </a:rPr>
                        <a:t> Dec 17</a:t>
                      </a:r>
                      <a:endParaRPr lang="en-AU" sz="1600" b="0" kern="1200" dirty="0" smtClean="0">
                        <a:solidFill>
                          <a:schemeClr val="tx1"/>
                        </a:solidFill>
                        <a:latin typeface="+mn-lt"/>
                        <a:ea typeface="+mn-ea"/>
                        <a:cs typeface="+mn-cs"/>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accent2"/>
                          </a:solidFill>
                          <a:latin typeface="+mn-lt"/>
                          <a:ea typeface="+mn-ea"/>
                          <a:cs typeface="+mn-cs"/>
                        </a:rPr>
                        <a:t>Waiting</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Apr 18</a:t>
                      </a:r>
                    </a:p>
                  </a:txBody>
                  <a:tcPr marL="115147" marR="115147"/>
                </a:tc>
                <a:extLst>
                  <a:ext uri="{0D108BD9-81ED-4DB2-BD59-A6C34878D82A}">
                    <a16:rowId xmlns:a16="http://schemas.microsoft.com/office/drawing/2014/main" val="10011"/>
                  </a:ext>
                </a:extLst>
              </a:tr>
              <a:tr h="330320">
                <a:tc>
                  <a:txBody>
                    <a:bodyPr/>
                    <a:lstStyle/>
                    <a:p>
                      <a:r>
                        <a:rPr lang="en-AU" sz="1600" dirty="0" smtClean="0">
                          <a:latin typeface="+mj-lt"/>
                          <a:cs typeface="Arial" panose="020B0604020202020204" pitchFamily="34" charset="0"/>
                        </a:rPr>
                        <a:t>.1Qch</a:t>
                      </a:r>
                      <a:endParaRPr lang="en-AU" sz="1600" dirty="0">
                        <a:latin typeface="+mj-lt"/>
                        <a:cs typeface="Arial" panose="020B0604020202020204" pitchFamily="34" charset="0"/>
                      </a:endParaRPr>
                    </a:p>
                  </a:txBody>
                  <a:tcPr marL="115147" marR="0"/>
                </a:tc>
                <a:tc>
                  <a:txBody>
                    <a:bodyPr/>
                    <a:lstStyle/>
                    <a:p>
                      <a:pPr algn="ctr"/>
                      <a:r>
                        <a:rPr lang="en-AU" sz="1600" b="0" dirty="0" smtClean="0">
                          <a:solidFill>
                            <a:schemeClr val="tx1"/>
                          </a:solidFill>
                          <a:latin typeface="+mj-lt"/>
                          <a:cs typeface="Arial" panose="020B0604020202020204" pitchFamily="34" charset="0"/>
                        </a:rPr>
                        <a:t>D2.0</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Nov 16</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rgbClr val="00B050"/>
                          </a:solidFill>
                          <a:latin typeface="+mn-lt"/>
                          <a:ea typeface="+mn-ea"/>
                          <a:cs typeface="+mn-cs"/>
                        </a:rPr>
                        <a:t>Passed</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20</a:t>
                      </a:r>
                      <a:r>
                        <a:rPr lang="en-AU" sz="1600" b="0" kern="1200" baseline="0" dirty="0" smtClean="0">
                          <a:solidFill>
                            <a:schemeClr val="tx1"/>
                          </a:solidFill>
                          <a:latin typeface="+mn-lt"/>
                          <a:ea typeface="+mn-ea"/>
                          <a:cs typeface="+mn-cs"/>
                        </a:rPr>
                        <a:t> Jan 18</a:t>
                      </a:r>
                      <a:endParaRPr lang="en-AU" sz="1600" b="0" kern="1200" dirty="0" smtClean="0">
                        <a:solidFill>
                          <a:schemeClr val="tx1"/>
                        </a:solidFill>
                        <a:latin typeface="+mn-lt"/>
                        <a:ea typeface="+mn-ea"/>
                        <a:cs typeface="+mn-cs"/>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accent2"/>
                          </a:solidFill>
                          <a:latin typeface="+mn-lt"/>
                          <a:ea typeface="+mn-ea"/>
                          <a:cs typeface="+mn-cs"/>
                        </a:rPr>
                        <a:t>Waiting</a:t>
                      </a:r>
                      <a:endParaRPr lang="en-AU" sz="1600" b="0" dirty="0" smtClean="0">
                        <a:solidFill>
                          <a:schemeClr val="accent2"/>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n/a</a:t>
                      </a:r>
                    </a:p>
                  </a:txBody>
                  <a:tcPr marL="115147" marR="115147"/>
                </a:tc>
                <a:extLst>
                  <a:ext uri="{0D108BD9-81ED-4DB2-BD59-A6C34878D82A}">
                    <a16:rowId xmlns:a16="http://schemas.microsoft.com/office/drawing/2014/main" val="10012"/>
                  </a:ext>
                </a:extLst>
              </a:tr>
              <a:tr h="330320">
                <a:tc>
                  <a:txBody>
                    <a:bodyPr/>
                    <a:lstStyle/>
                    <a:p>
                      <a:r>
                        <a:rPr lang="en-AU" sz="1600" dirty="0" smtClean="0">
                          <a:latin typeface="+mj-lt"/>
                          <a:cs typeface="Arial" panose="020B0604020202020204" pitchFamily="34" charset="0"/>
                        </a:rPr>
                        <a:t>802c</a:t>
                      </a:r>
                      <a:endParaRPr lang="en-AU" sz="1600" dirty="0">
                        <a:latin typeface="+mj-lt"/>
                        <a:cs typeface="Arial" panose="020B0604020202020204" pitchFamily="34" charset="0"/>
                      </a:endParaRPr>
                    </a:p>
                  </a:txBody>
                  <a:tcPr marL="115147" marR="0"/>
                </a:tc>
                <a:tc>
                  <a:txBody>
                    <a:bodyPr/>
                    <a:lstStyle/>
                    <a:p>
                      <a:pPr algn="ctr"/>
                      <a:r>
                        <a:rPr lang="en-AU" sz="1600" b="0" dirty="0" smtClean="0">
                          <a:solidFill>
                            <a:schemeClr val="tx1"/>
                          </a:solidFill>
                          <a:latin typeface="+mj-lt"/>
                          <a:cs typeface="Arial" panose="020B0604020202020204" pitchFamily="34" charset="0"/>
                        </a:rPr>
                        <a:t>D2.1</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Mar 17</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rgbClr val="00B050"/>
                          </a:solidFill>
                          <a:latin typeface="+mn-lt"/>
                          <a:ea typeface="+mn-ea"/>
                          <a:cs typeface="+mn-cs"/>
                        </a:rPr>
                        <a:t>Passed</a:t>
                      </a:r>
                      <a:endParaRPr lang="en-AU" sz="1600" b="0" kern="1200" dirty="0" smtClean="0">
                        <a:solidFill>
                          <a:schemeClr val="tx1"/>
                        </a:solidFill>
                        <a:latin typeface="+mn-lt"/>
                        <a:ea typeface="+mn-ea"/>
                        <a:cs typeface="+mn-cs"/>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2</a:t>
                      </a:r>
                      <a:r>
                        <a:rPr lang="en-AU" sz="1600" b="0" kern="1200" baseline="0" dirty="0" smtClean="0">
                          <a:solidFill>
                            <a:schemeClr val="tx1"/>
                          </a:solidFill>
                          <a:latin typeface="+mn-lt"/>
                          <a:ea typeface="+mn-ea"/>
                          <a:cs typeface="+mn-cs"/>
                        </a:rPr>
                        <a:t> Feb 18</a:t>
                      </a:r>
                      <a:endParaRPr lang="en-AU" sz="1600" b="0" kern="1200" dirty="0" smtClean="0">
                        <a:solidFill>
                          <a:schemeClr val="tx1"/>
                        </a:solidFill>
                        <a:latin typeface="+mn-lt"/>
                        <a:ea typeface="+mn-ea"/>
                        <a:cs typeface="+mn-cs"/>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accent2"/>
                          </a:solidFill>
                          <a:latin typeface="+mn-lt"/>
                          <a:ea typeface="+mn-ea"/>
                          <a:cs typeface="+mn-cs"/>
                        </a:rPr>
                        <a:t>Waiting</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Apr 18</a:t>
                      </a:r>
                    </a:p>
                  </a:txBody>
                  <a:tcPr marL="115147" marR="115147"/>
                </a:tc>
                <a:extLst>
                  <a:ext uri="{0D108BD9-81ED-4DB2-BD59-A6C34878D82A}">
                    <a16:rowId xmlns:a16="http://schemas.microsoft.com/office/drawing/2014/main" val="4150876632"/>
                  </a:ext>
                </a:extLst>
              </a:tr>
              <a:tr h="330320">
                <a:tc>
                  <a:txBody>
                    <a:bodyPr/>
                    <a:lstStyle/>
                    <a:p>
                      <a:r>
                        <a:rPr lang="en-AU" sz="1600" dirty="0" smtClean="0">
                          <a:latin typeface="+mj-lt"/>
                          <a:cs typeface="Arial" panose="020B0604020202020204" pitchFamily="34" charset="0"/>
                        </a:rPr>
                        <a:t>.1AX-Cor </a:t>
                      </a:r>
                      <a:endParaRPr lang="en-AU" sz="1600" dirty="0">
                        <a:latin typeface="+mj-lt"/>
                        <a:cs typeface="Arial" panose="020B0604020202020204" pitchFamily="34" charset="0"/>
                      </a:endParaRPr>
                    </a:p>
                  </a:txBody>
                  <a:tcPr marL="115147" marR="0"/>
                </a:tc>
                <a:tc>
                  <a:txBody>
                    <a:bodyPr/>
                    <a:lstStyle/>
                    <a:p>
                      <a:pPr algn="ctr"/>
                      <a:r>
                        <a:rPr lang="en-AU" sz="1600" b="0" dirty="0" smtClean="0">
                          <a:solidFill>
                            <a:schemeClr val="tx1"/>
                          </a:solidFill>
                          <a:latin typeface="+mj-lt"/>
                          <a:cs typeface="Arial" panose="020B0604020202020204" pitchFamily="34" charset="0"/>
                        </a:rPr>
                        <a:t>-</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n/a</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n/a</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latin typeface="+mj-lt"/>
                        </a:rPr>
                        <a:t>Passed</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20 Jul 17</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n/a</a:t>
                      </a:r>
                    </a:p>
                  </a:txBody>
                  <a:tcPr marL="115147" marR="115147"/>
                </a:tc>
                <a:extLst>
                  <a:ext uri="{0D108BD9-81ED-4DB2-BD59-A6C34878D82A}">
                    <a16:rowId xmlns:a16="http://schemas.microsoft.com/office/drawing/2014/main" val="3981830075"/>
                  </a:ext>
                </a:extLst>
              </a:tr>
              <a:tr h="330320">
                <a:tc>
                  <a:txBody>
                    <a:bodyPr/>
                    <a:lstStyle/>
                    <a:p>
                      <a:r>
                        <a:rPr lang="en-AU" sz="1600" dirty="0" smtClean="0">
                          <a:latin typeface="+mj-lt"/>
                          <a:cs typeface="Arial" panose="020B0604020202020204" pitchFamily="34" charset="0"/>
                        </a:rPr>
                        <a:t>.1Q-REV</a:t>
                      </a:r>
                      <a:endParaRPr lang="en-AU" sz="1600" dirty="0">
                        <a:latin typeface="+mj-lt"/>
                        <a:cs typeface="Arial" panose="020B0604020202020204" pitchFamily="34" charset="0"/>
                      </a:endParaRPr>
                    </a:p>
                  </a:txBody>
                  <a:tcPr marL="115147" marR="0"/>
                </a:tc>
                <a:tc>
                  <a:txBody>
                    <a:bodyPr/>
                    <a:lstStyle/>
                    <a:p>
                      <a:pPr algn="ctr"/>
                      <a:r>
                        <a:rPr lang="en-AU" sz="1600" b="0" dirty="0" smtClean="0">
                          <a:solidFill>
                            <a:schemeClr val="tx1"/>
                          </a:solidFill>
                          <a:latin typeface="+mj-lt"/>
                          <a:cs typeface="Arial" panose="020B0604020202020204" pitchFamily="34" charset="0"/>
                        </a:rPr>
                        <a:t>D2.0</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Jul 17</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extLst>
                  <a:ext uri="{0D108BD9-81ED-4DB2-BD59-A6C34878D82A}">
                    <a16:rowId xmlns:a16="http://schemas.microsoft.com/office/drawing/2014/main" val="1817939056"/>
                  </a:ext>
                </a:extLst>
              </a:tr>
              <a:tr h="330320">
                <a:tc>
                  <a:txBody>
                    <a:bodyPr/>
                    <a:lstStyle/>
                    <a:p>
                      <a:r>
                        <a:rPr lang="en-AU" sz="1600" dirty="0" smtClean="0">
                          <a:latin typeface="+mj-lt"/>
                          <a:cs typeface="Arial" panose="020B0604020202020204" pitchFamily="34" charset="0"/>
                        </a:rPr>
                        <a:t>.1Qcc</a:t>
                      </a:r>
                      <a:endParaRPr lang="en-AU" sz="1600" dirty="0">
                        <a:latin typeface="+mj-lt"/>
                        <a:cs typeface="Arial" panose="020B0604020202020204" pitchFamily="34" charset="0"/>
                      </a:endParaRPr>
                    </a:p>
                  </a:txBody>
                  <a:tcPr marL="115147" marR="0"/>
                </a:tc>
                <a:tc>
                  <a:txBody>
                    <a:bodyPr/>
                    <a:lstStyle/>
                    <a:p>
                      <a:pPr algn="ctr"/>
                      <a:r>
                        <a:rPr lang="en-AU" sz="1600" b="0" dirty="0" smtClean="0">
                          <a:solidFill>
                            <a:schemeClr val="tx1"/>
                          </a:solidFill>
                          <a:latin typeface="+mj-lt"/>
                          <a:cs typeface="Arial" panose="020B0604020202020204" pitchFamily="34" charset="0"/>
                        </a:rPr>
                        <a:t>D2.0</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Dec</a:t>
                      </a:r>
                      <a:r>
                        <a:rPr lang="en-AU" sz="1600" b="0" baseline="0" dirty="0" smtClean="0">
                          <a:solidFill>
                            <a:schemeClr val="tx1"/>
                          </a:solidFill>
                          <a:latin typeface="+mj-lt"/>
                          <a:cs typeface="Arial" panose="020B0604020202020204" pitchFamily="34" charset="0"/>
                        </a:rPr>
                        <a:t> 17</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extLst>
                  <a:ext uri="{0D108BD9-81ED-4DB2-BD59-A6C34878D82A}">
                    <a16:rowId xmlns:a16="http://schemas.microsoft.com/office/drawing/2014/main" val="1285705002"/>
                  </a:ext>
                </a:extLst>
              </a:tr>
              <a:tr h="330320">
                <a:tc>
                  <a:txBody>
                    <a:bodyPr/>
                    <a:lstStyle/>
                    <a:p>
                      <a:r>
                        <a:rPr lang="en-AU" sz="1600" dirty="0" smtClean="0">
                          <a:latin typeface="+mj-lt"/>
                          <a:cs typeface="Arial" panose="020B0604020202020204" pitchFamily="34" charset="0"/>
                        </a:rPr>
                        <a:t>.1Qcp</a:t>
                      </a:r>
                      <a:endParaRPr lang="en-AU" sz="1600" dirty="0">
                        <a:latin typeface="+mj-lt"/>
                        <a:cs typeface="Arial" panose="020B0604020202020204" pitchFamily="34" charset="0"/>
                      </a:endParaRPr>
                    </a:p>
                  </a:txBody>
                  <a:tcPr marL="115147" marR="0"/>
                </a:tc>
                <a:tc>
                  <a:txBody>
                    <a:bodyPr/>
                    <a:lstStyle/>
                    <a:p>
                      <a:pPr algn="ctr"/>
                      <a:r>
                        <a:rPr lang="en-AU" sz="1600" b="0" dirty="0" smtClean="0">
                          <a:solidFill>
                            <a:schemeClr val="tx1"/>
                          </a:solidFill>
                          <a:latin typeface="+mj-lt"/>
                          <a:cs typeface="Arial" panose="020B0604020202020204" pitchFamily="34" charset="0"/>
                        </a:rPr>
                        <a:t>D2.0</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Dec</a:t>
                      </a:r>
                      <a:r>
                        <a:rPr lang="en-AU" sz="1600" b="0" baseline="0" dirty="0" smtClean="0">
                          <a:solidFill>
                            <a:schemeClr val="tx1"/>
                          </a:solidFill>
                          <a:latin typeface="+mj-lt"/>
                          <a:cs typeface="Arial" panose="020B0604020202020204" pitchFamily="34" charset="0"/>
                        </a:rPr>
                        <a:t> 17</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extLst>
                  <a:ext uri="{0D108BD9-81ED-4DB2-BD59-A6C34878D82A}">
                    <a16:rowId xmlns:a16="http://schemas.microsoft.com/office/drawing/2014/main" val="3617972044"/>
                  </a:ext>
                </a:extLst>
              </a:tr>
            </a:tbl>
          </a:graphicData>
        </a:graphic>
      </p:graphicFrame>
    </p:spTree>
    <p:extLst>
      <p:ext uri="{BB962C8B-B14F-4D97-AF65-F5344CB8AC3E}">
        <p14:creationId xmlns:p14="http://schemas.microsoft.com/office/powerpoint/2010/main" val="11838849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solidFill>
                  <a:schemeClr val="accent6"/>
                </a:solidFill>
              </a:rPr>
              <a:t>IEEE 802.1 has seventeen standards in the pipeline for ratification under the PSDO</a:t>
            </a:r>
            <a:endParaRPr lang="en-AU" dirty="0">
              <a:solidFill>
                <a:schemeClr val="accent6"/>
              </a:solidFill>
            </a:endParaRPr>
          </a:p>
        </p:txBody>
      </p:sp>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25</a:t>
            </a:fld>
            <a:endParaRPr lang="en-US"/>
          </a:p>
        </p:txBody>
      </p:sp>
      <p:graphicFrame>
        <p:nvGraphicFramePr>
          <p:cNvPr id="7" name="Content Placeholder 5"/>
          <p:cNvGraphicFramePr>
            <a:graphicFrameLocks noGrp="1"/>
          </p:cNvGraphicFramePr>
          <p:nvPr>
            <p:ph idx="1"/>
            <p:extLst>
              <p:ext uri="{D42A27DB-BD31-4B8C-83A1-F6EECF244321}">
                <p14:modId xmlns:p14="http://schemas.microsoft.com/office/powerpoint/2010/main" val="354321804"/>
              </p:ext>
            </p:extLst>
          </p:nvPr>
        </p:nvGraphicFramePr>
        <p:xfrm>
          <a:off x="152399" y="1568640"/>
          <a:ext cx="8839199" cy="2590800"/>
        </p:xfrm>
        <a:graphic>
          <a:graphicData uri="http://schemas.openxmlformats.org/drawingml/2006/table">
            <a:tbl>
              <a:tblPr firstRow="1" bandRow="1">
                <a:tableStyleId>{21E4AEA4-8DFA-4A89-87EB-49C32662AFE0}</a:tableStyleId>
              </a:tblPr>
              <a:tblGrid>
                <a:gridCol w="1219201">
                  <a:extLst>
                    <a:ext uri="{9D8B030D-6E8A-4147-A177-3AD203B41FA5}">
                      <a16:colId xmlns:a16="http://schemas.microsoft.com/office/drawing/2014/main" val="20000"/>
                    </a:ext>
                  </a:extLst>
                </a:gridCol>
                <a:gridCol w="827314">
                  <a:extLst>
                    <a:ext uri="{9D8B030D-6E8A-4147-A177-3AD203B41FA5}">
                      <a16:colId xmlns:a16="http://schemas.microsoft.com/office/drawing/2014/main" val="20001"/>
                    </a:ext>
                  </a:extLst>
                </a:gridCol>
                <a:gridCol w="1132114">
                  <a:extLst>
                    <a:ext uri="{9D8B030D-6E8A-4147-A177-3AD203B41FA5}">
                      <a16:colId xmlns:a16="http://schemas.microsoft.com/office/drawing/2014/main" val="20002"/>
                    </a:ext>
                  </a:extLst>
                </a:gridCol>
                <a:gridCol w="1012372">
                  <a:extLst>
                    <a:ext uri="{9D8B030D-6E8A-4147-A177-3AD203B41FA5}">
                      <a16:colId xmlns:a16="http://schemas.microsoft.com/office/drawing/2014/main" val="20003"/>
                    </a:ext>
                  </a:extLst>
                </a:gridCol>
                <a:gridCol w="1295400">
                  <a:extLst>
                    <a:ext uri="{9D8B030D-6E8A-4147-A177-3AD203B41FA5}">
                      <a16:colId xmlns:a16="http://schemas.microsoft.com/office/drawing/2014/main" val="20004"/>
                    </a:ext>
                  </a:extLst>
                </a:gridCol>
                <a:gridCol w="1088570">
                  <a:extLst>
                    <a:ext uri="{9D8B030D-6E8A-4147-A177-3AD203B41FA5}">
                      <a16:colId xmlns:a16="http://schemas.microsoft.com/office/drawing/2014/main" val="20005"/>
                    </a:ext>
                  </a:extLst>
                </a:gridCol>
                <a:gridCol w="1132114">
                  <a:extLst>
                    <a:ext uri="{9D8B030D-6E8A-4147-A177-3AD203B41FA5}">
                      <a16:colId xmlns:a16="http://schemas.microsoft.com/office/drawing/2014/main" val="20006"/>
                    </a:ext>
                  </a:extLst>
                </a:gridCol>
                <a:gridCol w="1132114">
                  <a:extLst>
                    <a:ext uri="{9D8B030D-6E8A-4147-A177-3AD203B41FA5}">
                      <a16:colId xmlns:a16="http://schemas.microsoft.com/office/drawing/2014/main" val="20007"/>
                    </a:ext>
                  </a:extLst>
                </a:gridCol>
              </a:tblGrid>
              <a:tr h="531963">
                <a:tc>
                  <a:txBody>
                    <a:bodyPr/>
                    <a:lstStyle/>
                    <a:p>
                      <a:pPr algn="ctr"/>
                      <a:r>
                        <a:rPr lang="en-AU" sz="1600" dirty="0" smtClean="0">
                          <a:latin typeface="+mj-lt"/>
                        </a:rPr>
                        <a:t>802</a:t>
                      </a:r>
                      <a:endParaRPr lang="en-AU" sz="1600" dirty="0">
                        <a:latin typeface="+mj-lt"/>
                      </a:endParaRPr>
                    </a:p>
                  </a:txBody>
                  <a:tcPr marL="115147" marR="115147"/>
                </a:tc>
                <a:tc gridSpan="2">
                  <a:txBody>
                    <a:bodyPr/>
                    <a:lstStyle/>
                    <a:p>
                      <a:pPr algn="ctr"/>
                      <a:r>
                        <a:rPr lang="en-AU" sz="1600" dirty="0" smtClean="0">
                          <a:latin typeface="+mj-lt"/>
                        </a:rPr>
                        <a:t>Last draft liaised</a:t>
                      </a:r>
                      <a:endParaRPr lang="en-AU" sz="1600" dirty="0">
                        <a:latin typeface="+mj-lt"/>
                      </a:endParaRPr>
                    </a:p>
                  </a:txBody>
                  <a:tcPr marL="115147" marR="115147"/>
                </a:tc>
                <a:tc hMerge="1">
                  <a:txBody>
                    <a:bodyPr/>
                    <a:lstStyle/>
                    <a:p>
                      <a:endParaRPr lang="en-AU" sz="1600" dirty="0"/>
                    </a:p>
                  </a:txBody>
                  <a:tcPr marL="115147" marR="115147"/>
                </a:tc>
                <a:tc gridSpan="2">
                  <a:txBody>
                    <a:bodyPr/>
                    <a:lstStyle/>
                    <a:p>
                      <a:pPr algn="ctr"/>
                      <a:r>
                        <a:rPr lang="en-US" sz="1600" dirty="0" smtClean="0">
                          <a:latin typeface="+mj-lt"/>
                        </a:rPr>
                        <a:t>60-day</a:t>
                      </a:r>
                      <a:r>
                        <a:rPr lang="en-AU" sz="1600" dirty="0" smtClean="0">
                          <a:latin typeface="+mj-lt"/>
                        </a:rPr>
                        <a:t/>
                      </a:r>
                      <a:br>
                        <a:rPr lang="en-AU" sz="1600" dirty="0" smtClean="0">
                          <a:latin typeface="+mj-lt"/>
                        </a:rPr>
                      </a:br>
                      <a:r>
                        <a:rPr lang="en-AU" sz="1600" dirty="0" smtClean="0">
                          <a:latin typeface="+mj-lt"/>
                        </a:rPr>
                        <a:t>pre-ballot</a:t>
                      </a:r>
                      <a:endParaRPr lang="en-AU" sz="1600" dirty="0">
                        <a:latin typeface="+mj-lt"/>
                      </a:endParaRPr>
                    </a:p>
                  </a:txBody>
                  <a:tcPr marL="115147" marR="115147"/>
                </a:tc>
                <a:tc hMerge="1">
                  <a:txBody>
                    <a:bodyPr/>
                    <a:lstStyle/>
                    <a:p>
                      <a:endParaRPr lang="en-AU"/>
                    </a:p>
                  </a:txBody>
                  <a:tcPr/>
                </a:tc>
                <a:tc gridSpan="2">
                  <a:txBody>
                    <a:bodyPr/>
                    <a:lstStyle/>
                    <a:p>
                      <a:pPr algn="ctr"/>
                      <a:r>
                        <a:rPr lang="en-AU" sz="1600" dirty="0" smtClean="0">
                          <a:latin typeface="+mj-lt"/>
                        </a:rPr>
                        <a:t>5-month</a:t>
                      </a:r>
                      <a:br>
                        <a:rPr lang="en-AU" sz="1600" dirty="0" smtClean="0">
                          <a:latin typeface="+mj-lt"/>
                        </a:rPr>
                      </a:br>
                      <a:r>
                        <a:rPr lang="en-AU" sz="1600" dirty="0" smtClean="0">
                          <a:latin typeface="+mj-lt"/>
                        </a:rPr>
                        <a:t>FDIS ballot</a:t>
                      </a:r>
                      <a:endParaRPr lang="en-AU" sz="1600" dirty="0">
                        <a:latin typeface="+mj-lt"/>
                      </a:endParaRPr>
                    </a:p>
                  </a:txBody>
                  <a:tcPr marL="115147" marR="115147"/>
                </a:tc>
                <a:tc hMerge="1">
                  <a:txBody>
                    <a:bodyPr/>
                    <a:lstStyle/>
                    <a:p>
                      <a:endParaRPr lang="en-AU"/>
                    </a:p>
                  </a:txBody>
                  <a:tcPr/>
                </a:tc>
                <a:tc>
                  <a:txBody>
                    <a:bodyPr/>
                    <a:lstStyle/>
                    <a:p>
                      <a:pPr algn="ctr"/>
                      <a:r>
                        <a:rPr lang="en-AU" sz="1600" dirty="0" smtClean="0">
                          <a:latin typeface="+mj-lt"/>
                        </a:rPr>
                        <a:t>Comments</a:t>
                      </a:r>
                      <a:r>
                        <a:rPr lang="en-AU" sz="1600" baseline="0" dirty="0" smtClean="0">
                          <a:latin typeface="+mj-lt"/>
                        </a:rPr>
                        <a:t> resolved</a:t>
                      </a:r>
                      <a:endParaRPr lang="en-AU" sz="1600" dirty="0">
                        <a:latin typeface="+mj-lt"/>
                      </a:endParaRPr>
                    </a:p>
                  </a:txBody>
                  <a:tcPr marL="0" marR="0"/>
                </a:tc>
                <a:extLst>
                  <a:ext uri="{0D108BD9-81ED-4DB2-BD59-A6C34878D82A}">
                    <a16:rowId xmlns:a16="http://schemas.microsoft.com/office/drawing/2014/main" val="10000"/>
                  </a:ext>
                </a:extLst>
              </a:tr>
              <a:tr h="330320">
                <a:tc>
                  <a:txBody>
                    <a:bodyPr/>
                    <a:lstStyle/>
                    <a:p>
                      <a:r>
                        <a:rPr lang="en-AU" sz="1600" dirty="0" smtClean="0">
                          <a:latin typeface="+mj-lt"/>
                          <a:cs typeface="Arial" panose="020B0604020202020204" pitchFamily="34" charset="0"/>
                        </a:rPr>
                        <a:t>.1AR-Rev</a:t>
                      </a:r>
                      <a:endParaRPr lang="en-AU" sz="1600" dirty="0">
                        <a:latin typeface="+mj-lt"/>
                        <a:cs typeface="Arial" panose="020B0604020202020204" pitchFamily="34" charset="0"/>
                      </a:endParaRPr>
                    </a:p>
                  </a:txBody>
                  <a:tcPr marL="115147" marR="0"/>
                </a:tc>
                <a:tc>
                  <a:txBody>
                    <a:bodyPr/>
                    <a:lstStyle/>
                    <a:p>
                      <a:pPr algn="ctr"/>
                      <a:r>
                        <a:rPr lang="en-AU" sz="1600" b="0" dirty="0" smtClean="0">
                          <a:solidFill>
                            <a:schemeClr val="tx1"/>
                          </a:solidFill>
                          <a:latin typeface="+mj-lt"/>
                          <a:cs typeface="Arial" panose="020B0604020202020204" pitchFamily="34" charset="0"/>
                        </a:rPr>
                        <a:t>D2.6</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Apr</a:t>
                      </a:r>
                      <a:r>
                        <a:rPr lang="en-AU" sz="1600" b="0" baseline="0" dirty="0" smtClean="0">
                          <a:solidFill>
                            <a:schemeClr val="tx1"/>
                          </a:solidFill>
                          <a:latin typeface="+mj-lt"/>
                          <a:cs typeface="Arial" panose="020B0604020202020204" pitchFamily="34" charset="0"/>
                        </a:rPr>
                        <a:t> 18</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extLst>
                  <a:ext uri="{0D108BD9-81ED-4DB2-BD59-A6C34878D82A}">
                    <a16:rowId xmlns:a16="http://schemas.microsoft.com/office/drawing/2014/main" val="418637609"/>
                  </a:ext>
                </a:extLst>
              </a:tr>
              <a:tr h="330320">
                <a:tc>
                  <a:txBody>
                    <a:bodyPr/>
                    <a:lstStyle/>
                    <a:p>
                      <a:r>
                        <a:rPr lang="en-AU" sz="1600" dirty="0" smtClean="0">
                          <a:latin typeface="+mj-lt"/>
                          <a:cs typeface="Arial" panose="020B0604020202020204" pitchFamily="34" charset="0"/>
                        </a:rPr>
                        <a:t>.1CM</a:t>
                      </a:r>
                      <a:endParaRPr lang="en-AU" sz="1600" dirty="0">
                        <a:latin typeface="+mj-lt"/>
                        <a:cs typeface="Arial" panose="020B0604020202020204" pitchFamily="34" charset="0"/>
                      </a:endParaRPr>
                    </a:p>
                  </a:txBody>
                  <a:tcPr marL="115147" marR="0"/>
                </a:tc>
                <a:tc>
                  <a:txBody>
                    <a:bodyPr/>
                    <a:lstStyle/>
                    <a:p>
                      <a:pPr algn="ctr"/>
                      <a:r>
                        <a:rPr lang="en-AU" sz="1600" b="0" dirty="0" smtClean="0">
                          <a:solidFill>
                            <a:schemeClr val="tx1"/>
                          </a:solidFill>
                          <a:latin typeface="+mj-lt"/>
                          <a:cs typeface="Arial" panose="020B0604020202020204" pitchFamily="34" charset="0"/>
                        </a:rPr>
                        <a:t>D2.2</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Apr</a:t>
                      </a:r>
                      <a:r>
                        <a:rPr lang="en-AU" sz="1600" b="0" baseline="0" dirty="0" smtClean="0">
                          <a:solidFill>
                            <a:schemeClr val="tx1"/>
                          </a:solidFill>
                          <a:latin typeface="+mj-lt"/>
                          <a:cs typeface="Arial" panose="020B0604020202020204" pitchFamily="34" charset="0"/>
                        </a:rPr>
                        <a:t> 18</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extLst>
                  <a:ext uri="{0D108BD9-81ED-4DB2-BD59-A6C34878D82A}">
                    <a16:rowId xmlns:a16="http://schemas.microsoft.com/office/drawing/2014/main" val="2930347504"/>
                  </a:ext>
                </a:extLst>
              </a:tr>
              <a:tr h="330320">
                <a:tc>
                  <a:txBody>
                    <a:bodyPr/>
                    <a:lstStyle/>
                    <a:p>
                      <a:r>
                        <a:rPr lang="en-AU" sz="1600" dirty="0" smtClean="0">
                          <a:latin typeface="+mj-lt"/>
                          <a:cs typeface="Arial" panose="020B0604020202020204" pitchFamily="34" charset="0"/>
                        </a:rPr>
                        <a:t>.1Qcy</a:t>
                      </a:r>
                      <a:endParaRPr lang="en-AU" sz="1600" dirty="0">
                        <a:latin typeface="+mj-lt"/>
                        <a:cs typeface="Arial" panose="020B0604020202020204" pitchFamily="34" charset="0"/>
                      </a:endParaRPr>
                    </a:p>
                  </a:txBody>
                  <a:tcPr marL="115147" marR="0"/>
                </a:tc>
                <a:tc>
                  <a:txBody>
                    <a:bodyPr/>
                    <a:lstStyle/>
                    <a:p>
                      <a:pPr algn="ctr"/>
                      <a:r>
                        <a:rPr lang="en-AU" sz="1600" b="0" dirty="0" smtClean="0">
                          <a:solidFill>
                            <a:schemeClr val="tx1"/>
                          </a:solidFill>
                          <a:latin typeface="+mj-lt"/>
                          <a:cs typeface="Arial" panose="020B0604020202020204" pitchFamily="34" charset="0"/>
                        </a:rPr>
                        <a:t>D2.1</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Apr 18</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extLst>
                  <a:ext uri="{0D108BD9-81ED-4DB2-BD59-A6C34878D82A}">
                    <a16:rowId xmlns:a16="http://schemas.microsoft.com/office/drawing/2014/main" val="978946201"/>
                  </a:ext>
                </a:extLst>
              </a:tr>
              <a:tr h="330320">
                <a:tc>
                  <a:txBody>
                    <a:bodyPr/>
                    <a:lstStyle/>
                    <a:p>
                      <a:r>
                        <a:rPr lang="en-AU" sz="1600" dirty="0" smtClean="0"/>
                        <a:t>.</a:t>
                      </a:r>
                      <a:r>
                        <a:rPr lang="en-AU" sz="1600" dirty="0" smtClean="0">
                          <a:cs typeface="Arial" panose="020B0604020202020204" pitchFamily="34" charset="0"/>
                        </a:rPr>
                        <a:t>1AC/Cor-1</a:t>
                      </a:r>
                      <a:r>
                        <a:rPr lang="en-AU" sz="1600" dirty="0" smtClean="0"/>
                        <a:t> </a:t>
                      </a:r>
                      <a:endParaRPr lang="en-AU" sz="1600" dirty="0">
                        <a:latin typeface="+mj-lt"/>
                        <a:cs typeface="Arial" panose="020B0604020202020204" pitchFamily="34" charset="0"/>
                      </a:endParaRPr>
                    </a:p>
                  </a:txBody>
                  <a:tcPr marL="115147" marR="0"/>
                </a:tc>
                <a:tc>
                  <a:txBody>
                    <a:bodyPr/>
                    <a:lstStyle/>
                    <a:p>
                      <a:pPr algn="ctr"/>
                      <a:r>
                        <a:rPr lang="en-AU" sz="1600" b="0" dirty="0" smtClean="0">
                          <a:solidFill>
                            <a:schemeClr val="tx1"/>
                          </a:solidFill>
                          <a:latin typeface="+mj-lt"/>
                          <a:cs typeface="Arial" panose="020B0604020202020204" pitchFamily="34" charset="0"/>
                        </a:rPr>
                        <a:t>D2.0</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Apr</a:t>
                      </a:r>
                      <a:r>
                        <a:rPr lang="en-AU" sz="1600" b="0" baseline="0" dirty="0" smtClean="0">
                          <a:solidFill>
                            <a:schemeClr val="tx1"/>
                          </a:solidFill>
                          <a:latin typeface="+mj-lt"/>
                          <a:cs typeface="Arial" panose="020B0604020202020204" pitchFamily="34" charset="0"/>
                        </a:rPr>
                        <a:t> 18</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extLst>
                  <a:ext uri="{0D108BD9-81ED-4DB2-BD59-A6C34878D82A}">
                    <a16:rowId xmlns:a16="http://schemas.microsoft.com/office/drawing/2014/main" val="4270150426"/>
                  </a:ext>
                </a:extLst>
              </a:tr>
              <a:tr h="330320">
                <a:tc>
                  <a:txBody>
                    <a:bodyPr/>
                    <a:lstStyle/>
                    <a:p>
                      <a:r>
                        <a:rPr lang="en-AU" sz="1600" dirty="0" smtClean="0">
                          <a:latin typeface="+mj-lt"/>
                          <a:cs typeface="Arial" panose="020B0604020202020204" pitchFamily="34" charset="0"/>
                        </a:rPr>
                        <a:t>.1Xck</a:t>
                      </a:r>
                      <a:endParaRPr lang="en-AU" sz="1600" dirty="0">
                        <a:latin typeface="+mj-lt"/>
                        <a:cs typeface="Arial" panose="020B0604020202020204" pitchFamily="34" charset="0"/>
                      </a:endParaRPr>
                    </a:p>
                  </a:txBody>
                  <a:tcPr marL="115147" marR="0"/>
                </a:tc>
                <a:tc>
                  <a:txBody>
                    <a:bodyPr/>
                    <a:lstStyle/>
                    <a:p>
                      <a:pPr algn="ctr"/>
                      <a:r>
                        <a:rPr lang="en-AU" sz="1600" b="0" dirty="0" smtClean="0">
                          <a:solidFill>
                            <a:schemeClr val="tx1"/>
                          </a:solidFill>
                          <a:latin typeface="+mj-lt"/>
                          <a:cs typeface="Arial" panose="020B0604020202020204" pitchFamily="34" charset="0"/>
                        </a:rPr>
                        <a:t>D2.0</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Apr 18</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extLst>
                  <a:ext uri="{0D108BD9-81ED-4DB2-BD59-A6C34878D82A}">
                    <a16:rowId xmlns:a16="http://schemas.microsoft.com/office/drawing/2014/main" val="3959928674"/>
                  </a:ext>
                </a:extLst>
              </a:tr>
              <a:tr h="330320">
                <a:tc>
                  <a:txBody>
                    <a:bodyPr/>
                    <a:lstStyle/>
                    <a:p>
                      <a:r>
                        <a:rPr lang="en-AU" sz="1600" dirty="0" smtClean="0">
                          <a:latin typeface="+mj-lt"/>
                          <a:cs typeface="Arial" panose="020B0604020202020204" pitchFamily="34" charset="0"/>
                        </a:rPr>
                        <a:t>.1AE-Rev</a:t>
                      </a:r>
                      <a:endParaRPr lang="en-AU" sz="1600" dirty="0">
                        <a:latin typeface="+mj-lt"/>
                        <a:cs typeface="Arial" panose="020B0604020202020204" pitchFamily="34" charset="0"/>
                      </a:endParaRPr>
                    </a:p>
                  </a:txBody>
                  <a:tcPr marL="115147" marR="0"/>
                </a:tc>
                <a:tc>
                  <a:txBody>
                    <a:bodyPr/>
                    <a:lstStyle/>
                    <a:p>
                      <a:pPr algn="ctr"/>
                      <a:r>
                        <a:rPr lang="en-AU" sz="1600" b="0" dirty="0" smtClean="0">
                          <a:solidFill>
                            <a:schemeClr val="tx1"/>
                          </a:solidFill>
                          <a:latin typeface="+mj-lt"/>
                          <a:cs typeface="Arial" panose="020B0604020202020204" pitchFamily="34" charset="0"/>
                        </a:rPr>
                        <a:t>D2.0</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Apr 18</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extLst>
                  <a:ext uri="{0D108BD9-81ED-4DB2-BD59-A6C34878D82A}">
                    <a16:rowId xmlns:a16="http://schemas.microsoft.com/office/drawing/2014/main" val="1712652425"/>
                  </a:ext>
                </a:extLst>
              </a:tr>
            </a:tbl>
          </a:graphicData>
        </a:graphic>
      </p:graphicFrame>
    </p:spTree>
    <p:extLst>
      <p:ext uri="{BB962C8B-B14F-4D97-AF65-F5344CB8AC3E}">
        <p14:creationId xmlns:p14="http://schemas.microsoft.com/office/powerpoint/2010/main" val="202111183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802.1AC-Rev FDIS ballot passed is waiting for publication</a:t>
            </a:r>
            <a:endParaRPr lang="en-AU" dirty="0"/>
          </a:p>
        </p:txBody>
      </p:sp>
      <p:sp>
        <p:nvSpPr>
          <p:cNvPr id="10" name="Content Placeholder 9"/>
          <p:cNvSpPr>
            <a:spLocks noGrp="1"/>
          </p:cNvSpPr>
          <p:nvPr>
            <p:ph idx="1"/>
          </p:nvPr>
        </p:nvSpPr>
        <p:spPr>
          <a:xfrm>
            <a:off x="685800" y="1676400"/>
            <a:ext cx="7772400" cy="4114800"/>
          </a:xfrm>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AU" dirty="0" smtClean="0"/>
              <a:t>802.1AC-Rev D3.0 was liaised for information in Dec 2015</a:t>
            </a:r>
          </a:p>
          <a:p>
            <a:r>
              <a:rPr lang="en-US" dirty="0" smtClean="0"/>
              <a:t>60-day</a:t>
            </a:r>
            <a:r>
              <a:rPr lang="en-AU" dirty="0" smtClean="0"/>
              <a:t> pre-ballot: </a:t>
            </a:r>
            <a:r>
              <a:rPr lang="en-AU" dirty="0">
                <a:solidFill>
                  <a:srgbClr val="00B050"/>
                </a:solidFill>
              </a:rPr>
              <a:t>passed &amp; response </a:t>
            </a:r>
            <a:r>
              <a:rPr lang="en-AU" dirty="0" smtClean="0">
                <a:solidFill>
                  <a:srgbClr val="00B050"/>
                </a:solidFill>
              </a:rPr>
              <a:t>liaised</a:t>
            </a:r>
          </a:p>
          <a:p>
            <a:pPr lvl="1"/>
            <a:r>
              <a:rPr lang="en-AU" dirty="0" smtClean="0"/>
              <a:t>802.1AC-Rev </a:t>
            </a:r>
            <a:r>
              <a:rPr lang="en-AU" dirty="0"/>
              <a:t>60-day </a:t>
            </a:r>
            <a:r>
              <a:rPr lang="en-AU" dirty="0" smtClean="0"/>
              <a:t>ballot passed on 24 May 2017 (N16647)</a:t>
            </a:r>
          </a:p>
          <a:p>
            <a:pPr lvl="2"/>
            <a:r>
              <a:rPr lang="en-AU" dirty="0"/>
              <a:t>Passed </a:t>
            </a:r>
            <a:r>
              <a:rPr lang="en-AU" dirty="0" smtClean="0"/>
              <a:t>11/0/8 </a:t>
            </a:r>
            <a:r>
              <a:rPr lang="en-AU" dirty="0"/>
              <a:t>on need for ISO standard</a:t>
            </a:r>
          </a:p>
          <a:p>
            <a:pPr lvl="2"/>
            <a:r>
              <a:rPr lang="en-AU" dirty="0"/>
              <a:t>Passed </a:t>
            </a:r>
            <a:r>
              <a:rPr lang="en-AU" dirty="0" smtClean="0"/>
              <a:t>10/1/9 </a:t>
            </a:r>
            <a:r>
              <a:rPr lang="en-AU" dirty="0"/>
              <a:t>on support for submission to FDIS</a:t>
            </a:r>
          </a:p>
          <a:p>
            <a:pPr lvl="1"/>
            <a:r>
              <a:rPr lang="en-AU" dirty="0"/>
              <a:t>China NB voted </a:t>
            </a:r>
            <a:r>
              <a:rPr lang="en-AU" dirty="0" smtClean="0"/>
              <a:t>“no” </a:t>
            </a:r>
            <a:r>
              <a:rPr lang="en-AU" dirty="0"/>
              <a:t>with one </a:t>
            </a:r>
            <a:r>
              <a:rPr lang="en-AU" dirty="0" smtClean="0"/>
              <a:t>comment</a:t>
            </a:r>
          </a:p>
          <a:p>
            <a:pPr lvl="2"/>
            <a:r>
              <a:rPr lang="en-AU" dirty="0"/>
              <a:t>Response (N16687) was liaised in July </a:t>
            </a:r>
            <a:r>
              <a:rPr lang="en-AU" dirty="0" smtClean="0"/>
              <a:t>2017</a:t>
            </a:r>
          </a:p>
          <a:p>
            <a:r>
              <a:rPr lang="en-AU" dirty="0" smtClean="0"/>
              <a:t>FDIS ballot: </a:t>
            </a:r>
            <a:r>
              <a:rPr lang="en-AU" dirty="0" smtClean="0">
                <a:solidFill>
                  <a:srgbClr val="00B050"/>
                </a:solidFill>
              </a:rPr>
              <a:t>passed, response liaised &amp; </a:t>
            </a:r>
            <a:r>
              <a:rPr lang="en-AU" dirty="0" smtClean="0">
                <a:solidFill>
                  <a:schemeClr val="accent2"/>
                </a:solidFill>
              </a:rPr>
              <a:t>waiting for publication</a:t>
            </a:r>
          </a:p>
          <a:p>
            <a:pPr lvl="1"/>
            <a:r>
              <a:rPr lang="en-AU" dirty="0" smtClean="0"/>
              <a:t>802.1AC-Rev </a:t>
            </a:r>
            <a:r>
              <a:rPr lang="en-AU" dirty="0"/>
              <a:t>passed its FDIS ballot on </a:t>
            </a:r>
            <a:r>
              <a:rPr lang="en-AU" dirty="0" smtClean="0"/>
              <a:t>7 Mar 2018 (N16769)</a:t>
            </a:r>
            <a:endParaRPr lang="en-AU" dirty="0"/>
          </a:p>
          <a:p>
            <a:pPr lvl="2"/>
            <a:r>
              <a:rPr lang="en-AU" dirty="0"/>
              <a:t>Passed </a:t>
            </a:r>
            <a:r>
              <a:rPr lang="en-AU" dirty="0" smtClean="0"/>
              <a:t>11/1/6</a:t>
            </a:r>
          </a:p>
          <a:p>
            <a:pPr lvl="1"/>
            <a:r>
              <a:rPr lang="en-AU" dirty="0"/>
              <a:t>China NB voted “no” with one </a:t>
            </a:r>
            <a:r>
              <a:rPr lang="en-AU" dirty="0" smtClean="0"/>
              <a:t>comment</a:t>
            </a:r>
          </a:p>
          <a:p>
            <a:pPr lvl="2"/>
            <a:r>
              <a:rPr lang="en-AU" dirty="0" smtClean="0"/>
              <a:t>A response was sent in Apr 2018 (N16795)</a:t>
            </a:r>
          </a:p>
          <a:p>
            <a:pPr lvl="2"/>
            <a:endParaRPr lang="en-AU" dirty="0">
              <a:solidFill>
                <a:srgbClr val="FF0000"/>
              </a:solidFill>
            </a:endParaRPr>
          </a:p>
          <a:p>
            <a:pPr lvl="2"/>
            <a:endParaRPr lang="en-AU" dirty="0" smtClean="0"/>
          </a:p>
          <a:p>
            <a:pPr lvl="2"/>
            <a:endParaRPr lang="en-AU" dirty="0"/>
          </a:p>
          <a:p>
            <a:endParaRPr lang="en-AU" dirty="0" smtClean="0">
              <a:solidFill>
                <a:schemeClr val="accent2"/>
              </a:solidFill>
            </a:endParaRP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26</a:t>
            </a:fld>
            <a:endParaRPr lang="en-US"/>
          </a:p>
        </p:txBody>
      </p:sp>
    </p:spTree>
    <p:extLst>
      <p:ext uri="{BB962C8B-B14F-4D97-AF65-F5344CB8AC3E}">
        <p14:creationId xmlns:p14="http://schemas.microsoft.com/office/powerpoint/2010/main" val="8518740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802d FDIS ballot passed and is waiting for publication</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AU" dirty="0" smtClean="0"/>
              <a:t>IEEE 802d D1.0 (</a:t>
            </a:r>
            <a:r>
              <a:rPr lang="en-GB" dirty="0"/>
              <a:t>Overview and Architecture—Amendment: Allocation of Uniform Resource Name (URN) values in IEEE 802 </a:t>
            </a:r>
            <a:r>
              <a:rPr lang="en-GB" dirty="0" smtClean="0"/>
              <a:t>standards) </a:t>
            </a:r>
            <a:r>
              <a:rPr lang="en-AU" dirty="0" smtClean="0"/>
              <a:t>was liaised for information in Oct 2016 (see N16484)</a:t>
            </a:r>
          </a:p>
          <a:p>
            <a:r>
              <a:rPr lang="en-US" dirty="0" smtClean="0"/>
              <a:t>60-day</a:t>
            </a:r>
            <a:r>
              <a:rPr lang="en-AU" dirty="0" smtClean="0"/>
              <a:t> pre-ballot: </a:t>
            </a:r>
            <a:r>
              <a:rPr lang="en-AU" dirty="0" smtClean="0">
                <a:solidFill>
                  <a:srgbClr val="00B050"/>
                </a:solidFill>
              </a:rPr>
              <a:t>passed</a:t>
            </a:r>
            <a:endParaRPr lang="en-AU" dirty="0" smtClean="0">
              <a:solidFill>
                <a:schemeClr val="accent2"/>
              </a:solidFill>
            </a:endParaRPr>
          </a:p>
          <a:p>
            <a:pPr lvl="1"/>
            <a:r>
              <a:rPr lang="en-AU" dirty="0" smtClean="0"/>
              <a:t>802d passed </a:t>
            </a:r>
            <a:r>
              <a:rPr lang="en-AU" dirty="0"/>
              <a:t>60-day pre-ballot on </a:t>
            </a:r>
            <a:r>
              <a:rPr lang="en-AU" dirty="0" smtClean="0"/>
              <a:t>15 June 2017 (N16657)</a:t>
            </a:r>
            <a:endParaRPr lang="en-AU" dirty="0"/>
          </a:p>
          <a:p>
            <a:pPr lvl="2"/>
            <a:r>
              <a:rPr lang="en-AU" dirty="0" smtClean="0"/>
              <a:t>Passed 9/0/11 </a:t>
            </a:r>
            <a:r>
              <a:rPr lang="en-AU" dirty="0"/>
              <a:t>on need for ISO standard</a:t>
            </a:r>
          </a:p>
          <a:p>
            <a:pPr lvl="2"/>
            <a:r>
              <a:rPr lang="en-AU" dirty="0"/>
              <a:t>Passed </a:t>
            </a:r>
            <a:r>
              <a:rPr lang="en-AU" dirty="0" smtClean="0"/>
              <a:t>9/0/11 </a:t>
            </a:r>
            <a:r>
              <a:rPr lang="en-AU" dirty="0"/>
              <a:t>on support for submission to FDIS </a:t>
            </a:r>
            <a:endParaRPr lang="en-AU" dirty="0" smtClean="0"/>
          </a:p>
          <a:p>
            <a:r>
              <a:rPr lang="en-AU" dirty="0" smtClean="0"/>
              <a:t>FDIS ballot: </a:t>
            </a:r>
            <a:r>
              <a:rPr lang="en-AU" dirty="0" smtClean="0">
                <a:solidFill>
                  <a:srgbClr val="00B050"/>
                </a:solidFill>
              </a:rPr>
              <a:t>passed, </a:t>
            </a:r>
            <a:r>
              <a:rPr lang="en-AU" dirty="0" smtClean="0">
                <a:solidFill>
                  <a:schemeClr val="accent2"/>
                </a:solidFill>
              </a:rPr>
              <a:t>waiting for publication</a:t>
            </a:r>
          </a:p>
          <a:p>
            <a:pPr lvl="1"/>
            <a:r>
              <a:rPr lang="en-AU" dirty="0" smtClean="0"/>
              <a:t>802d </a:t>
            </a:r>
            <a:r>
              <a:rPr lang="en-AU" dirty="0"/>
              <a:t>passed </a:t>
            </a:r>
            <a:r>
              <a:rPr lang="en-AU" dirty="0" smtClean="0"/>
              <a:t>FDIS ballot </a:t>
            </a:r>
            <a:r>
              <a:rPr lang="en-AU" dirty="0"/>
              <a:t>on </a:t>
            </a:r>
            <a:r>
              <a:rPr lang="en-AU" dirty="0" smtClean="0"/>
              <a:t>14 Mar 2018 (N16779/N16783)</a:t>
            </a:r>
          </a:p>
          <a:p>
            <a:pPr lvl="2"/>
            <a:r>
              <a:rPr lang="en-AU" dirty="0" smtClean="0"/>
              <a:t>Passed 12/0/7</a:t>
            </a:r>
            <a:endParaRPr lang="en-AU" dirty="0"/>
          </a:p>
          <a:p>
            <a:endParaRPr lang="en-AU" dirty="0" smtClean="0">
              <a:solidFill>
                <a:schemeClr val="accent2"/>
              </a:solidFill>
            </a:endParaRP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27</a:t>
            </a:fld>
            <a:endParaRPr lang="en-US"/>
          </a:p>
        </p:txBody>
      </p:sp>
    </p:spTree>
    <p:extLst>
      <p:ext uri="{BB962C8B-B14F-4D97-AF65-F5344CB8AC3E}">
        <p14:creationId xmlns:p14="http://schemas.microsoft.com/office/powerpoint/2010/main" val="27521351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802.1AEcg FDIS ballot closes 28 Aug 2018</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AU" dirty="0" smtClean="0"/>
              <a:t>802.1AEcg D1.4 was liaised for information in Oct 2016 (N16484)</a:t>
            </a:r>
          </a:p>
          <a:p>
            <a:r>
              <a:rPr lang="en-US" dirty="0" smtClean="0"/>
              <a:t>60-day</a:t>
            </a:r>
            <a:r>
              <a:rPr lang="en-AU" dirty="0" smtClean="0"/>
              <a:t> pre-ballot: </a:t>
            </a:r>
            <a:r>
              <a:rPr lang="en-AU" dirty="0" smtClean="0">
                <a:solidFill>
                  <a:srgbClr val="00B050"/>
                </a:solidFill>
              </a:rPr>
              <a:t>passed, </a:t>
            </a:r>
            <a:r>
              <a:rPr lang="en-AU" dirty="0" smtClean="0">
                <a:solidFill>
                  <a:schemeClr val="accent6"/>
                </a:solidFill>
              </a:rPr>
              <a:t>but comment needs resolution</a:t>
            </a:r>
          </a:p>
          <a:p>
            <a:pPr lvl="1"/>
            <a:r>
              <a:rPr lang="en-AU" dirty="0" smtClean="0"/>
              <a:t>802.1AEcg </a:t>
            </a:r>
            <a:r>
              <a:rPr lang="en-AU" dirty="0"/>
              <a:t>passed 60-day pre-ballot on </a:t>
            </a:r>
            <a:r>
              <a:rPr lang="en-AU" dirty="0" smtClean="0"/>
              <a:t>7 Sept 2017 </a:t>
            </a:r>
            <a:r>
              <a:rPr lang="en-AU" dirty="0"/>
              <a:t>(</a:t>
            </a:r>
            <a:r>
              <a:rPr lang="en-AU" dirty="0" smtClean="0"/>
              <a:t>N16707)</a:t>
            </a:r>
            <a:endParaRPr lang="en-AU" dirty="0"/>
          </a:p>
          <a:p>
            <a:pPr lvl="2"/>
            <a:r>
              <a:rPr lang="en-AU" dirty="0"/>
              <a:t>Passed </a:t>
            </a:r>
            <a:r>
              <a:rPr lang="en-AU" dirty="0" smtClean="0"/>
              <a:t>6/1/12 </a:t>
            </a:r>
            <a:r>
              <a:rPr lang="en-AU" dirty="0"/>
              <a:t>on need for ISO standard</a:t>
            </a:r>
          </a:p>
          <a:p>
            <a:pPr lvl="2"/>
            <a:r>
              <a:rPr lang="en-AU" dirty="0"/>
              <a:t>Passed </a:t>
            </a:r>
            <a:r>
              <a:rPr lang="en-AU" dirty="0" smtClean="0"/>
              <a:t>5/1/13 </a:t>
            </a:r>
            <a:r>
              <a:rPr lang="en-AU" dirty="0"/>
              <a:t>on support for submission to FDIS </a:t>
            </a:r>
            <a:endParaRPr lang="en-AU" dirty="0" smtClean="0"/>
          </a:p>
          <a:p>
            <a:pPr lvl="1"/>
            <a:r>
              <a:rPr lang="en-AU" dirty="0"/>
              <a:t>China NB voted “no” with one </a:t>
            </a:r>
            <a:r>
              <a:rPr lang="en-AU" dirty="0" smtClean="0"/>
              <a:t>comment</a:t>
            </a:r>
          </a:p>
          <a:p>
            <a:pPr lvl="2"/>
            <a:r>
              <a:rPr lang="en-AU" dirty="0"/>
              <a:t>The response was sent in </a:t>
            </a:r>
            <a:r>
              <a:rPr lang="en-AU" dirty="0" smtClean="0"/>
              <a:t>Dec 2017 (N16753)</a:t>
            </a:r>
            <a:endParaRPr lang="en-AU" dirty="0"/>
          </a:p>
          <a:p>
            <a:r>
              <a:rPr lang="en-AU" dirty="0" smtClean="0"/>
              <a:t>FDIS ballot: </a:t>
            </a:r>
            <a:r>
              <a:rPr lang="en-AU" dirty="0" smtClean="0">
                <a:solidFill>
                  <a:schemeClr val="accent2"/>
                </a:solidFill>
              </a:rPr>
              <a:t>closes 28 Aug 2018</a:t>
            </a: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28</a:t>
            </a:fld>
            <a:endParaRPr lang="en-US"/>
          </a:p>
        </p:txBody>
      </p:sp>
    </p:spTree>
    <p:extLst>
      <p:ext uri="{BB962C8B-B14F-4D97-AF65-F5344CB8AC3E}">
        <p14:creationId xmlns:p14="http://schemas.microsoft.com/office/powerpoint/2010/main" val="191928554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802.1CB </a:t>
            </a:r>
            <a:r>
              <a:rPr lang="en-AU" dirty="0"/>
              <a:t>is waiting for FDIS ballot to start</a:t>
            </a:r>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AU" dirty="0" smtClean="0"/>
              <a:t>802.1CB D2.6 was submitted in Sep 2016</a:t>
            </a:r>
          </a:p>
          <a:p>
            <a:r>
              <a:rPr lang="en-US" dirty="0" smtClean="0"/>
              <a:t>60-day</a:t>
            </a:r>
            <a:r>
              <a:rPr lang="en-AU" dirty="0" smtClean="0"/>
              <a:t> pre-ballot: </a:t>
            </a:r>
            <a:r>
              <a:rPr lang="en-AU" dirty="0">
                <a:solidFill>
                  <a:srgbClr val="00B050"/>
                </a:solidFill>
              </a:rPr>
              <a:t>passed</a:t>
            </a:r>
            <a:endParaRPr lang="en-AU" dirty="0" smtClean="0">
              <a:solidFill>
                <a:schemeClr val="accent2"/>
              </a:solidFill>
            </a:endParaRPr>
          </a:p>
          <a:p>
            <a:pPr lvl="1"/>
            <a:r>
              <a:rPr lang="en-AU" dirty="0" smtClean="0"/>
              <a:t>802.1CB was submitted in Nov 2017 (N16742)</a:t>
            </a:r>
          </a:p>
          <a:p>
            <a:pPr lvl="1"/>
            <a:r>
              <a:rPr lang="en-AU" dirty="0" smtClean="0"/>
              <a:t>802.1CB </a:t>
            </a:r>
            <a:r>
              <a:rPr lang="en-AU" dirty="0"/>
              <a:t>passed 60-day pre-ballot on </a:t>
            </a:r>
            <a:r>
              <a:rPr lang="en-AU" dirty="0" smtClean="0"/>
              <a:t>18 Jan 2018 (N16761)</a:t>
            </a:r>
            <a:endParaRPr lang="en-AU" dirty="0"/>
          </a:p>
          <a:p>
            <a:pPr lvl="2"/>
            <a:r>
              <a:rPr lang="en-AU" dirty="0"/>
              <a:t>Passed </a:t>
            </a:r>
            <a:r>
              <a:rPr lang="en-AU" dirty="0" smtClean="0"/>
              <a:t>9/0/13 </a:t>
            </a:r>
            <a:r>
              <a:rPr lang="en-AU" dirty="0"/>
              <a:t>on need for ISO standard</a:t>
            </a:r>
          </a:p>
          <a:p>
            <a:pPr lvl="2"/>
            <a:r>
              <a:rPr lang="en-AU" dirty="0"/>
              <a:t>Passed </a:t>
            </a:r>
            <a:r>
              <a:rPr lang="en-AU" dirty="0" smtClean="0"/>
              <a:t>8/0/14 </a:t>
            </a:r>
            <a:r>
              <a:rPr lang="en-AU" dirty="0"/>
              <a:t>on support for submission to FDIS </a:t>
            </a:r>
            <a:endParaRPr lang="en-AU" dirty="0" smtClean="0"/>
          </a:p>
          <a:p>
            <a:pPr lvl="1"/>
            <a:r>
              <a:rPr lang="en-AU" dirty="0" smtClean="0"/>
              <a:t>There were no comments</a:t>
            </a:r>
          </a:p>
          <a:p>
            <a:r>
              <a:rPr lang="en-AU" dirty="0" smtClean="0"/>
              <a:t>FDIS ballot: </a:t>
            </a:r>
            <a:r>
              <a:rPr lang="en-AU" dirty="0" smtClean="0">
                <a:solidFill>
                  <a:schemeClr val="accent2"/>
                </a:solidFill>
              </a:rPr>
              <a:t>waiting for start</a:t>
            </a:r>
          </a:p>
          <a:p>
            <a:pPr lvl="1"/>
            <a:r>
              <a:rPr lang="en-US" dirty="0" smtClean="0">
                <a:solidFill>
                  <a:srgbClr val="FF0000"/>
                </a:solidFill>
              </a:rPr>
              <a:t>(Apr 2018) Asked Jodi </a:t>
            </a:r>
            <a:endParaRPr lang="en-AU" dirty="0">
              <a:solidFill>
                <a:srgbClr val="FF0000"/>
              </a:solidFill>
            </a:endParaRP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29</a:t>
            </a:fld>
            <a:endParaRPr lang="en-US"/>
          </a:p>
        </p:txBody>
      </p:sp>
    </p:spTree>
    <p:extLst>
      <p:ext uri="{BB962C8B-B14F-4D97-AF65-F5344CB8AC3E}">
        <p14:creationId xmlns:p14="http://schemas.microsoft.com/office/powerpoint/2010/main" val="19153514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AU" dirty="0" smtClean="0"/>
              <a:t>The SC will review the official IEEE-SA patent material for pre-PAR groups</a:t>
            </a:r>
            <a:endParaRPr lang="en-AU" dirty="0"/>
          </a:p>
        </p:txBody>
      </p:sp>
      <p:sp>
        <p:nvSpPr>
          <p:cNvPr id="4" name="Footer Placeholder 3"/>
          <p:cNvSpPr>
            <a:spLocks noGrp="1"/>
          </p:cNvSpPr>
          <p:nvPr>
            <p:ph type="ftr" sz="quarter" idx="10"/>
          </p:nvPr>
        </p:nvSpPr>
        <p:spPr/>
        <p:txBody>
          <a:bodyPr/>
          <a:lstStyle/>
          <a:p>
            <a:r>
              <a:rPr lang="en-US" dirty="0" smtClean="0"/>
              <a:t>Andrew Myles, Cisco</a:t>
            </a:r>
            <a:endParaRPr lang="en-US" dirty="0"/>
          </a:p>
        </p:txBody>
      </p:sp>
      <p:sp>
        <p:nvSpPr>
          <p:cNvPr id="5" name="Slide Number Placeholder 4"/>
          <p:cNvSpPr>
            <a:spLocks noGrp="1"/>
          </p:cNvSpPr>
          <p:nvPr>
            <p:ph type="sldNum" sz="quarter" idx="11"/>
          </p:nvPr>
        </p:nvSpPr>
        <p:spPr/>
        <p:txBody>
          <a:bodyPr/>
          <a:lstStyle/>
          <a:p>
            <a:r>
              <a:rPr lang="en-US" dirty="0" smtClean="0"/>
              <a:t>Slide </a:t>
            </a:r>
            <a:fld id="{EF4002E7-DB4D-4CC3-8382-1939D19420D8}" type="slidenum">
              <a:rPr lang="en-US" smtClean="0"/>
              <a:pPr/>
              <a:t>3</a:t>
            </a:fld>
            <a:endParaRPr lang="en-US" dirty="0"/>
          </a:p>
        </p:txBody>
      </p:sp>
      <p:pic>
        <p:nvPicPr>
          <p:cNvPr id="2" name="Picture 1"/>
          <p:cNvPicPr>
            <a:picLocks noChangeAspect="1"/>
          </p:cNvPicPr>
          <p:nvPr/>
        </p:nvPicPr>
        <p:blipFill>
          <a:blip r:embed="rId2"/>
          <a:stretch>
            <a:fillRect/>
          </a:stretch>
        </p:blipFill>
        <p:spPr>
          <a:xfrm>
            <a:off x="1219200" y="1466850"/>
            <a:ext cx="6629400" cy="4972051"/>
          </a:xfrm>
          <a:prstGeom prst="rect">
            <a:avLst/>
          </a:prstGeom>
          <a:ln>
            <a:solidFill>
              <a:schemeClr val="tx1"/>
            </a:solidFill>
          </a:ln>
        </p:spPr>
      </p:pic>
    </p:spTree>
    <p:extLst>
      <p:ext uri="{BB962C8B-B14F-4D97-AF65-F5344CB8AC3E}">
        <p14:creationId xmlns:p14="http://schemas.microsoft.com/office/powerpoint/2010/main" val="5364110"/>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802.1Qci is waiting for FDIS ballot to start</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AU" dirty="0" smtClean="0"/>
              <a:t>802.1Qci D2.0 was submitted in Oct 2016</a:t>
            </a:r>
          </a:p>
          <a:p>
            <a:r>
              <a:rPr lang="en-US" dirty="0" smtClean="0"/>
              <a:t>60-day</a:t>
            </a:r>
            <a:r>
              <a:rPr lang="en-AU" dirty="0" smtClean="0"/>
              <a:t> pre-ballot: </a:t>
            </a:r>
            <a:r>
              <a:rPr lang="en-AU" dirty="0" smtClean="0">
                <a:solidFill>
                  <a:srgbClr val="00B050"/>
                </a:solidFill>
              </a:rPr>
              <a:t>passed and response sent</a:t>
            </a:r>
          </a:p>
          <a:p>
            <a:pPr lvl="1"/>
            <a:r>
              <a:rPr lang="en-AU" dirty="0" smtClean="0"/>
              <a:t>802.1Qci (6N16715) passed </a:t>
            </a:r>
            <a:r>
              <a:rPr lang="en-AU" dirty="0"/>
              <a:t>60-day pre-ballot on </a:t>
            </a:r>
            <a:r>
              <a:rPr lang="en-AU" dirty="0" smtClean="0"/>
              <a:t>9 Dec 2017 (6N16760)</a:t>
            </a:r>
            <a:endParaRPr lang="en-AU" dirty="0"/>
          </a:p>
          <a:p>
            <a:pPr lvl="2"/>
            <a:r>
              <a:rPr lang="en-AU" dirty="0"/>
              <a:t>Passed </a:t>
            </a:r>
            <a:r>
              <a:rPr lang="en-AU" dirty="0" smtClean="0"/>
              <a:t>8/0/13 </a:t>
            </a:r>
            <a:r>
              <a:rPr lang="en-AU" dirty="0"/>
              <a:t>on need for ISO standard</a:t>
            </a:r>
          </a:p>
          <a:p>
            <a:pPr lvl="2"/>
            <a:r>
              <a:rPr lang="en-AU" dirty="0"/>
              <a:t>Passed </a:t>
            </a:r>
            <a:r>
              <a:rPr lang="en-AU" dirty="0" smtClean="0"/>
              <a:t>6/1/14 </a:t>
            </a:r>
            <a:r>
              <a:rPr lang="en-AU" dirty="0"/>
              <a:t>on support for submission to FDIS </a:t>
            </a:r>
          </a:p>
          <a:p>
            <a:pPr lvl="1"/>
            <a:r>
              <a:rPr lang="en-AU" dirty="0"/>
              <a:t>China NB voted “no” with one comment</a:t>
            </a:r>
          </a:p>
          <a:p>
            <a:pPr lvl="2"/>
            <a:r>
              <a:rPr lang="en-AU" dirty="0"/>
              <a:t>A response was sent in Apr 2018 (</a:t>
            </a:r>
            <a:r>
              <a:rPr lang="en-AU" dirty="0" smtClean="0"/>
              <a:t>N16796)</a:t>
            </a:r>
            <a:endParaRPr lang="en-AU" dirty="0"/>
          </a:p>
          <a:p>
            <a:r>
              <a:rPr lang="en-AU" dirty="0" smtClean="0"/>
              <a:t>FDIS ballot: </a:t>
            </a:r>
            <a:r>
              <a:rPr lang="en-AU" dirty="0">
                <a:solidFill>
                  <a:schemeClr val="accent2"/>
                </a:solidFill>
              </a:rPr>
              <a:t>waiting for start</a:t>
            </a:r>
            <a:endParaRPr lang="en-AU" dirty="0" smtClean="0">
              <a:solidFill>
                <a:schemeClr val="accent2"/>
              </a:solidFill>
            </a:endParaRP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30</a:t>
            </a:fld>
            <a:endParaRPr lang="en-US"/>
          </a:p>
        </p:txBody>
      </p:sp>
    </p:spTree>
    <p:extLst>
      <p:ext uri="{BB962C8B-B14F-4D97-AF65-F5344CB8AC3E}">
        <p14:creationId xmlns:p14="http://schemas.microsoft.com/office/powerpoint/2010/main" val="2625825426"/>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802.1Qch </a:t>
            </a:r>
            <a:r>
              <a:rPr lang="en-AU" dirty="0"/>
              <a:t>is waiting for FDIS ballot to start</a:t>
            </a:r>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a:solidFill>
                  <a:srgbClr val="00B050"/>
                </a:solidFill>
              </a:rPr>
              <a:t>s</a:t>
            </a:r>
            <a:r>
              <a:rPr lang="en-AU" dirty="0" smtClean="0">
                <a:solidFill>
                  <a:srgbClr val="00B050"/>
                </a:solidFill>
              </a:rPr>
              <a:t>ent</a:t>
            </a:r>
          </a:p>
          <a:p>
            <a:pPr lvl="1"/>
            <a:r>
              <a:rPr lang="en-AU" dirty="0" smtClean="0"/>
              <a:t>802.1Qch D2.0 was submitted in Nov 2016</a:t>
            </a:r>
          </a:p>
          <a:p>
            <a:r>
              <a:rPr lang="en-US" dirty="0" smtClean="0"/>
              <a:t>60-day</a:t>
            </a:r>
            <a:r>
              <a:rPr lang="en-AU" dirty="0" smtClean="0"/>
              <a:t> pre-ballot: </a:t>
            </a:r>
            <a:r>
              <a:rPr lang="en-AU" dirty="0">
                <a:solidFill>
                  <a:srgbClr val="00B050"/>
                </a:solidFill>
              </a:rPr>
              <a:t>passed</a:t>
            </a:r>
            <a:endParaRPr lang="en-AU" dirty="0">
              <a:solidFill>
                <a:schemeClr val="accent2"/>
              </a:solidFill>
            </a:endParaRPr>
          </a:p>
          <a:p>
            <a:pPr lvl="1"/>
            <a:r>
              <a:rPr lang="en-AU" dirty="0" smtClean="0"/>
              <a:t>802.1</a:t>
            </a:r>
            <a:r>
              <a:rPr lang="en-AU" dirty="0"/>
              <a:t>Qch</a:t>
            </a:r>
            <a:r>
              <a:rPr lang="en-AU" dirty="0" smtClean="0"/>
              <a:t> </a:t>
            </a:r>
            <a:r>
              <a:rPr lang="en-AU" dirty="0"/>
              <a:t>was submitted in Nov 2017 </a:t>
            </a:r>
            <a:r>
              <a:rPr lang="en-AU" dirty="0" smtClean="0"/>
              <a:t>(</a:t>
            </a:r>
            <a:r>
              <a:rPr lang="en-AU" dirty="0"/>
              <a:t>N16743</a:t>
            </a:r>
            <a:r>
              <a:rPr lang="en-AU" dirty="0" smtClean="0"/>
              <a:t>)</a:t>
            </a:r>
            <a:endParaRPr lang="en-AU" dirty="0"/>
          </a:p>
          <a:p>
            <a:pPr lvl="1"/>
            <a:r>
              <a:rPr lang="en-AU" dirty="0" smtClean="0"/>
              <a:t>802.1</a:t>
            </a:r>
            <a:r>
              <a:rPr lang="en-AU" dirty="0"/>
              <a:t>Qch</a:t>
            </a:r>
            <a:r>
              <a:rPr lang="en-AU" dirty="0" smtClean="0"/>
              <a:t> </a:t>
            </a:r>
            <a:r>
              <a:rPr lang="en-AU" dirty="0"/>
              <a:t>passed 60-day pre-ballot on </a:t>
            </a:r>
            <a:r>
              <a:rPr lang="en-AU" dirty="0" smtClean="0"/>
              <a:t>18 </a:t>
            </a:r>
            <a:r>
              <a:rPr lang="en-AU" dirty="0"/>
              <a:t>Jan 2018 (</a:t>
            </a:r>
            <a:r>
              <a:rPr lang="en-AU" dirty="0" smtClean="0"/>
              <a:t>N16762)</a:t>
            </a:r>
            <a:endParaRPr lang="en-AU" dirty="0"/>
          </a:p>
          <a:p>
            <a:pPr lvl="2"/>
            <a:r>
              <a:rPr lang="en-AU" dirty="0"/>
              <a:t>Passed 9/0/13 on need for ISO standard</a:t>
            </a:r>
          </a:p>
          <a:p>
            <a:pPr lvl="2"/>
            <a:r>
              <a:rPr lang="en-AU" dirty="0"/>
              <a:t>Passed </a:t>
            </a:r>
            <a:r>
              <a:rPr lang="en-AU" dirty="0" smtClean="0"/>
              <a:t>7/0/15 </a:t>
            </a:r>
            <a:r>
              <a:rPr lang="en-AU" dirty="0"/>
              <a:t>on support for submission to FDIS </a:t>
            </a:r>
            <a:endParaRPr lang="en-AU" dirty="0" smtClean="0"/>
          </a:p>
          <a:p>
            <a:pPr lvl="1"/>
            <a:r>
              <a:rPr lang="en-AU" dirty="0" smtClean="0"/>
              <a:t>No comments were received</a:t>
            </a:r>
            <a:endParaRPr lang="en-AU" dirty="0"/>
          </a:p>
          <a:p>
            <a:r>
              <a:rPr lang="en-AU" dirty="0" smtClean="0"/>
              <a:t>FDIS ballot: </a:t>
            </a:r>
            <a:r>
              <a:rPr lang="en-AU" dirty="0">
                <a:solidFill>
                  <a:schemeClr val="accent2"/>
                </a:solidFill>
              </a:rPr>
              <a:t>waiting for start</a:t>
            </a:r>
            <a:endParaRPr lang="en-AU" dirty="0" smtClean="0">
              <a:solidFill>
                <a:schemeClr val="accent2"/>
              </a:solidFill>
            </a:endParaRPr>
          </a:p>
          <a:p>
            <a:pPr lvl="1"/>
            <a:r>
              <a:rPr lang="en-US" dirty="0" smtClean="0">
                <a:solidFill>
                  <a:srgbClr val="FF0000"/>
                </a:solidFill>
              </a:rPr>
              <a:t>(Apr 2018) Asked Jodi</a:t>
            </a:r>
            <a:endParaRPr lang="en-AU" dirty="0">
              <a:solidFill>
                <a:srgbClr val="FF0000"/>
              </a:solidFill>
            </a:endParaRP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31</a:t>
            </a:fld>
            <a:endParaRPr lang="en-US"/>
          </a:p>
        </p:txBody>
      </p:sp>
    </p:spTree>
    <p:extLst>
      <p:ext uri="{BB962C8B-B14F-4D97-AF65-F5344CB8AC3E}">
        <p14:creationId xmlns:p14="http://schemas.microsoft.com/office/powerpoint/2010/main" val="454808615"/>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802c </a:t>
            </a:r>
            <a:r>
              <a:rPr lang="en-AU" dirty="0"/>
              <a:t>is waiting for FDIS ballot to start</a:t>
            </a:r>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GB" dirty="0" smtClean="0"/>
              <a:t>802c/D2.1 </a:t>
            </a:r>
            <a:r>
              <a:rPr lang="en-AU" dirty="0" smtClean="0"/>
              <a:t>was liaised for information in Mar 2017 (N16598)</a:t>
            </a:r>
          </a:p>
          <a:p>
            <a:r>
              <a:rPr lang="en-US" dirty="0" smtClean="0"/>
              <a:t>60-day</a:t>
            </a:r>
            <a:r>
              <a:rPr lang="en-AU" dirty="0" smtClean="0"/>
              <a:t> pre-ballot: </a:t>
            </a:r>
            <a:r>
              <a:rPr lang="en-AU" dirty="0" smtClean="0">
                <a:solidFill>
                  <a:srgbClr val="00B050"/>
                </a:solidFill>
              </a:rPr>
              <a:t>passed</a:t>
            </a:r>
            <a:r>
              <a:rPr lang="en-AU" dirty="0" smtClean="0">
                <a:solidFill>
                  <a:schemeClr val="accent2"/>
                </a:solidFill>
              </a:rPr>
              <a:t> </a:t>
            </a:r>
            <a:r>
              <a:rPr lang="en-AU" dirty="0" smtClean="0">
                <a:solidFill>
                  <a:srgbClr val="00B050"/>
                </a:solidFill>
              </a:rPr>
              <a:t>and comment resolutions sent</a:t>
            </a:r>
          </a:p>
          <a:p>
            <a:pPr lvl="1"/>
            <a:r>
              <a:rPr lang="en-AU" dirty="0" smtClean="0"/>
              <a:t>802c </a:t>
            </a:r>
            <a:r>
              <a:rPr lang="en-AU" dirty="0"/>
              <a:t>was submitted in </a:t>
            </a:r>
            <a:r>
              <a:rPr lang="en-AU" dirty="0" smtClean="0"/>
              <a:t>Dec </a:t>
            </a:r>
            <a:r>
              <a:rPr lang="en-AU" dirty="0"/>
              <a:t>2017 (</a:t>
            </a:r>
            <a:r>
              <a:rPr lang="en-AU" dirty="0" smtClean="0"/>
              <a:t>N16746)</a:t>
            </a:r>
          </a:p>
          <a:p>
            <a:pPr lvl="1"/>
            <a:r>
              <a:rPr lang="en-AU" dirty="0" smtClean="0"/>
              <a:t>802c </a:t>
            </a:r>
            <a:r>
              <a:rPr lang="en-AU" dirty="0"/>
              <a:t>60-day ballot passed on </a:t>
            </a:r>
            <a:r>
              <a:rPr lang="en-AU" dirty="0" smtClean="0"/>
              <a:t>2 Feb 2018 (N16765)</a:t>
            </a:r>
            <a:endParaRPr lang="en-AU" dirty="0"/>
          </a:p>
          <a:p>
            <a:pPr lvl="2"/>
            <a:r>
              <a:rPr lang="en-AU" dirty="0"/>
              <a:t>Passed </a:t>
            </a:r>
            <a:r>
              <a:rPr lang="en-AU" dirty="0" smtClean="0"/>
              <a:t>10/0/12 </a:t>
            </a:r>
            <a:r>
              <a:rPr lang="en-AU" dirty="0"/>
              <a:t>on need for ISO standard</a:t>
            </a:r>
          </a:p>
          <a:p>
            <a:pPr lvl="2"/>
            <a:r>
              <a:rPr lang="en-AU" dirty="0"/>
              <a:t>Passed </a:t>
            </a:r>
            <a:r>
              <a:rPr lang="en-AU" dirty="0" smtClean="0"/>
              <a:t>9/0/13 on </a:t>
            </a:r>
            <a:r>
              <a:rPr lang="en-AU" dirty="0"/>
              <a:t>support for submission to FDIS</a:t>
            </a:r>
          </a:p>
          <a:p>
            <a:pPr lvl="1"/>
            <a:r>
              <a:rPr lang="en-AU" dirty="0"/>
              <a:t>China NB </a:t>
            </a:r>
            <a:r>
              <a:rPr lang="en-AU" dirty="0" smtClean="0"/>
              <a:t>and US NB provided comments</a:t>
            </a:r>
          </a:p>
          <a:p>
            <a:pPr lvl="2"/>
            <a:r>
              <a:rPr lang="en-AU" dirty="0"/>
              <a:t>A response was sent in Apr 2018 </a:t>
            </a:r>
            <a:r>
              <a:rPr lang="en-AU" dirty="0" smtClean="0"/>
              <a:t>(N16797)</a:t>
            </a:r>
            <a:endParaRPr lang="en-AU" dirty="0"/>
          </a:p>
          <a:p>
            <a:r>
              <a:rPr lang="en-AU" dirty="0" smtClean="0"/>
              <a:t>FDIS ballot: </a:t>
            </a:r>
            <a:r>
              <a:rPr lang="en-AU" dirty="0">
                <a:solidFill>
                  <a:schemeClr val="accent2"/>
                </a:solidFill>
              </a:rPr>
              <a:t>waiting for start</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32</a:t>
            </a:fld>
            <a:endParaRPr lang="en-US"/>
          </a:p>
        </p:txBody>
      </p:sp>
    </p:spTree>
    <p:extLst>
      <p:ext uri="{BB962C8B-B14F-4D97-AF65-F5344CB8AC3E}">
        <p14:creationId xmlns:p14="http://schemas.microsoft.com/office/powerpoint/2010/main" val="2449629656"/>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GB" dirty="0" smtClean="0"/>
              <a:t>IEEE </a:t>
            </a:r>
            <a:r>
              <a:rPr lang="en-GB" dirty="0"/>
              <a:t>802.1AX-2014/Cor1 </a:t>
            </a:r>
            <a:r>
              <a:rPr lang="en-AU" dirty="0" smtClean="0"/>
              <a:t>is waiting for publication</a:t>
            </a:r>
            <a:endParaRPr lang="en-AU" dirty="0"/>
          </a:p>
        </p:txBody>
      </p:sp>
      <p:sp>
        <p:nvSpPr>
          <p:cNvPr id="10" name="Content Placeholder 9"/>
          <p:cNvSpPr>
            <a:spLocks noGrp="1"/>
          </p:cNvSpPr>
          <p:nvPr>
            <p:ph idx="1"/>
          </p:nvPr>
        </p:nvSpPr>
        <p:spPr/>
        <p:txBody>
          <a:bodyPr/>
          <a:lstStyle/>
          <a:p>
            <a:r>
              <a:rPr lang="en-US" dirty="0" smtClean="0"/>
              <a:t>90-day</a:t>
            </a:r>
            <a:r>
              <a:rPr lang="en-AU" dirty="0" smtClean="0"/>
              <a:t>  FDIS ballot: </a:t>
            </a:r>
            <a:r>
              <a:rPr lang="en-AU" dirty="0" smtClean="0">
                <a:solidFill>
                  <a:srgbClr val="00B050"/>
                </a:solidFill>
              </a:rPr>
              <a:t>passed </a:t>
            </a:r>
            <a:r>
              <a:rPr lang="en-AU" dirty="0" smtClean="0">
                <a:solidFill>
                  <a:schemeClr val="accent2"/>
                </a:solidFill>
              </a:rPr>
              <a:t>&amp; waiting for publication</a:t>
            </a:r>
          </a:p>
          <a:p>
            <a:pPr lvl="1"/>
            <a:r>
              <a:rPr lang="en-GB" dirty="0" smtClean="0"/>
              <a:t>802.1AX-2014/Cor1 </a:t>
            </a:r>
            <a:r>
              <a:rPr lang="en-AU" dirty="0" smtClean="0"/>
              <a:t>passed 90-day FDIS </a:t>
            </a:r>
            <a:r>
              <a:rPr lang="en-AU" dirty="0"/>
              <a:t>on 20 July </a:t>
            </a:r>
            <a:r>
              <a:rPr lang="en-AU" dirty="0" smtClean="0"/>
              <a:t>2017 (N16684)</a:t>
            </a:r>
            <a:endParaRPr lang="en-AU" dirty="0"/>
          </a:p>
          <a:p>
            <a:pPr lvl="2"/>
            <a:r>
              <a:rPr lang="en-AU" dirty="0" smtClean="0"/>
              <a:t>Passed 10/0/10</a:t>
            </a:r>
          </a:p>
          <a:p>
            <a:pPr lvl="2"/>
            <a:r>
              <a:rPr lang="en-AU" dirty="0" smtClean="0"/>
              <a:t>There were no comments</a:t>
            </a:r>
          </a:p>
          <a:p>
            <a:pPr lvl="1"/>
            <a:r>
              <a:rPr lang="en-AU" dirty="0" smtClean="0">
                <a:solidFill>
                  <a:srgbClr val="FF0000"/>
                </a:solidFill>
              </a:rPr>
              <a:t>(</a:t>
            </a:r>
            <a:r>
              <a:rPr lang="en-AU" dirty="0">
                <a:solidFill>
                  <a:srgbClr val="FF0000"/>
                </a:solidFill>
              </a:rPr>
              <a:t>Apr 2018) Asked </a:t>
            </a:r>
            <a:r>
              <a:rPr lang="en-AU" dirty="0" smtClean="0">
                <a:solidFill>
                  <a:srgbClr val="FF0000"/>
                </a:solidFill>
              </a:rPr>
              <a:t>Jodi</a:t>
            </a:r>
          </a:p>
          <a:p>
            <a:pPr lvl="1"/>
            <a:r>
              <a:rPr lang="en-US" dirty="0" smtClean="0"/>
              <a:t>Will be called ISO/IEC </a:t>
            </a:r>
            <a:r>
              <a:rPr lang="en-US" dirty="0"/>
              <a:t>8802-1AX:2016/</a:t>
            </a:r>
            <a:r>
              <a:rPr lang="en-US" dirty="0" err="1"/>
              <a:t>Cor</a:t>
            </a:r>
            <a:r>
              <a:rPr lang="en-US" dirty="0"/>
              <a:t> 1:2018</a:t>
            </a:r>
            <a:endParaRPr lang="en-AU" dirty="0">
              <a:solidFill>
                <a:srgbClr val="FF0000"/>
              </a:solidFill>
            </a:endParaRPr>
          </a:p>
          <a:p>
            <a:pPr lvl="1"/>
            <a:endParaRPr lang="en-AU" dirty="0">
              <a:solidFill>
                <a:srgbClr val="FF0000"/>
              </a:solidFill>
            </a:endParaRPr>
          </a:p>
          <a:p>
            <a:pPr lvl="1"/>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33</a:t>
            </a:fld>
            <a:endParaRPr lang="en-US"/>
          </a:p>
        </p:txBody>
      </p:sp>
    </p:spTree>
    <p:extLst>
      <p:ext uri="{BB962C8B-B14F-4D97-AF65-F5344CB8AC3E}">
        <p14:creationId xmlns:p14="http://schemas.microsoft.com/office/powerpoint/2010/main" val="3418646921"/>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802.1Q-REV has been liaised for information</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GB" dirty="0" smtClean="0"/>
              <a:t>802.1Q-REV/D2.0 </a:t>
            </a:r>
            <a:r>
              <a:rPr lang="en-AU" dirty="0" smtClean="0"/>
              <a:t>was liaised for information in Jul 2017 (N16688)</a:t>
            </a:r>
          </a:p>
          <a:p>
            <a:pPr lvl="1"/>
            <a:r>
              <a:rPr lang="en-AU" dirty="0"/>
              <a:t>B</a:t>
            </a:r>
            <a:r>
              <a:rPr lang="en-AU" dirty="0" smtClean="0"/>
              <a:t>eing </a:t>
            </a:r>
            <a:r>
              <a:rPr lang="en-AU" dirty="0"/>
              <a:t>considered by </a:t>
            </a:r>
            <a:r>
              <a:rPr lang="en-AU" dirty="0" err="1"/>
              <a:t>RevCom</a:t>
            </a:r>
            <a:r>
              <a:rPr lang="en-AU" dirty="0"/>
              <a:t> in Apr 2018</a:t>
            </a:r>
          </a:p>
          <a:p>
            <a:r>
              <a:rPr lang="en-US" dirty="0" smtClean="0"/>
              <a:t>60-day</a:t>
            </a:r>
            <a:r>
              <a:rPr lang="en-AU" dirty="0" smtClean="0"/>
              <a:t> pre-ballot: </a:t>
            </a:r>
            <a:r>
              <a:rPr lang="en-AU" dirty="0">
                <a:solidFill>
                  <a:schemeClr val="accent2"/>
                </a:solidFill>
              </a:rPr>
              <a:t>waiting</a:t>
            </a:r>
            <a:endParaRPr lang="en-AU" dirty="0" smtClean="0"/>
          </a:p>
          <a:p>
            <a:r>
              <a:rPr lang="en-AU" dirty="0" smtClean="0"/>
              <a:t>FDIS ballot: </a:t>
            </a:r>
            <a:r>
              <a:rPr lang="en-AU" dirty="0">
                <a:solidFill>
                  <a:schemeClr val="accent2"/>
                </a:solidFill>
              </a:rPr>
              <a:t>waiting</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34</a:t>
            </a:fld>
            <a:endParaRPr lang="en-US"/>
          </a:p>
        </p:txBody>
      </p:sp>
    </p:spTree>
    <p:extLst>
      <p:ext uri="{BB962C8B-B14F-4D97-AF65-F5344CB8AC3E}">
        <p14:creationId xmlns:p14="http://schemas.microsoft.com/office/powerpoint/2010/main" val="58370236"/>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802.1Qcc </a:t>
            </a:r>
            <a:r>
              <a:rPr lang="en-AU" dirty="0"/>
              <a:t>has been liaised for information</a:t>
            </a:r>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AU" dirty="0"/>
              <a:t>D2.0 liaised in Dec 2017 (WG1-N119</a:t>
            </a:r>
            <a:r>
              <a:rPr lang="en-AU" dirty="0" smtClean="0"/>
              <a:t>)</a:t>
            </a:r>
          </a:p>
          <a:p>
            <a:pPr lvl="1"/>
            <a:r>
              <a:rPr lang="en-AU" dirty="0" smtClean="0"/>
              <a:t>Expected to go to </a:t>
            </a:r>
            <a:r>
              <a:rPr lang="en-AU" dirty="0" err="1" smtClean="0"/>
              <a:t>RevCom</a:t>
            </a:r>
            <a:r>
              <a:rPr lang="en-AU" dirty="0" smtClean="0"/>
              <a:t> in June 2018</a:t>
            </a:r>
            <a:endParaRPr lang="en-AU" dirty="0"/>
          </a:p>
          <a:p>
            <a:r>
              <a:rPr lang="en-US" dirty="0" smtClean="0"/>
              <a:t>60-day</a:t>
            </a:r>
            <a:r>
              <a:rPr lang="en-AU" dirty="0" smtClean="0"/>
              <a:t> pre-ballot: </a:t>
            </a:r>
            <a:r>
              <a:rPr lang="en-AU" dirty="0">
                <a:solidFill>
                  <a:schemeClr val="accent2"/>
                </a:solidFill>
              </a:rPr>
              <a:t>waiting</a:t>
            </a:r>
            <a:endParaRPr lang="en-AU" dirty="0" smtClean="0"/>
          </a:p>
          <a:p>
            <a:r>
              <a:rPr lang="en-AU" dirty="0" smtClean="0"/>
              <a:t>FDIS ballot: </a:t>
            </a:r>
            <a:r>
              <a:rPr lang="en-AU" dirty="0">
                <a:solidFill>
                  <a:schemeClr val="accent2"/>
                </a:solidFill>
              </a:rPr>
              <a:t>waiting</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35</a:t>
            </a:fld>
            <a:endParaRPr lang="en-US"/>
          </a:p>
        </p:txBody>
      </p:sp>
    </p:spTree>
    <p:extLst>
      <p:ext uri="{BB962C8B-B14F-4D97-AF65-F5344CB8AC3E}">
        <p14:creationId xmlns:p14="http://schemas.microsoft.com/office/powerpoint/2010/main" val="3038058111"/>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802.1Qcp has been liaised for information</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a:solidFill>
                  <a:srgbClr val="00B050"/>
                </a:solidFill>
              </a:rPr>
              <a:t>sent</a:t>
            </a:r>
            <a:endParaRPr lang="en-AU" dirty="0" smtClean="0">
              <a:solidFill>
                <a:srgbClr val="00B050"/>
              </a:solidFill>
            </a:endParaRPr>
          </a:p>
          <a:p>
            <a:pPr lvl="1"/>
            <a:r>
              <a:rPr lang="en-AU" dirty="0" smtClean="0"/>
              <a:t>D2.6 liaised in Dec 2017 (WG1-N119)</a:t>
            </a:r>
          </a:p>
          <a:p>
            <a:pPr lvl="1"/>
            <a:r>
              <a:rPr lang="en-AU" dirty="0"/>
              <a:t>Expected to go to </a:t>
            </a:r>
            <a:r>
              <a:rPr lang="en-AU" dirty="0" err="1"/>
              <a:t>RevCom</a:t>
            </a:r>
            <a:r>
              <a:rPr lang="en-AU" dirty="0"/>
              <a:t> in </a:t>
            </a:r>
            <a:r>
              <a:rPr lang="en-AU" dirty="0" smtClean="0"/>
              <a:t>June 2018</a:t>
            </a:r>
            <a:endParaRPr lang="en-AU" b="1" dirty="0" smtClean="0"/>
          </a:p>
          <a:p>
            <a:r>
              <a:rPr lang="en-US" dirty="0" smtClean="0"/>
              <a:t>60-day</a:t>
            </a:r>
            <a:r>
              <a:rPr lang="en-AU" dirty="0" smtClean="0"/>
              <a:t> pre-ballot: </a:t>
            </a:r>
            <a:r>
              <a:rPr lang="en-AU" dirty="0">
                <a:solidFill>
                  <a:schemeClr val="accent2"/>
                </a:solidFill>
              </a:rPr>
              <a:t>waiting</a:t>
            </a:r>
            <a:endParaRPr lang="en-AU" dirty="0" smtClean="0"/>
          </a:p>
          <a:p>
            <a:r>
              <a:rPr lang="en-AU" dirty="0" smtClean="0"/>
              <a:t>FDIS ballot: </a:t>
            </a:r>
            <a:r>
              <a:rPr lang="en-AU" dirty="0">
                <a:solidFill>
                  <a:schemeClr val="accent2"/>
                </a:solidFill>
              </a:rPr>
              <a:t>waiting</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36</a:t>
            </a:fld>
            <a:endParaRPr lang="en-US"/>
          </a:p>
        </p:txBody>
      </p:sp>
    </p:spTree>
    <p:extLst>
      <p:ext uri="{BB962C8B-B14F-4D97-AF65-F5344CB8AC3E}">
        <p14:creationId xmlns:p14="http://schemas.microsoft.com/office/powerpoint/2010/main" val="2615643157"/>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a:t>
            </a:r>
            <a:r>
              <a:rPr lang="en-AU" dirty="0" smtClean="0">
                <a:cs typeface="Arial" panose="020B0604020202020204" pitchFamily="34" charset="0"/>
              </a:rPr>
              <a:t>1AR-Rev</a:t>
            </a:r>
            <a:r>
              <a:rPr lang="en-AU" dirty="0" smtClean="0"/>
              <a:t> has been liaised for information</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a:solidFill>
                  <a:srgbClr val="00B050"/>
                </a:solidFill>
              </a:rPr>
              <a:t>sent</a:t>
            </a:r>
            <a:endParaRPr lang="en-AU" dirty="0" smtClean="0">
              <a:solidFill>
                <a:srgbClr val="00B050"/>
              </a:solidFill>
            </a:endParaRPr>
          </a:p>
          <a:p>
            <a:pPr lvl="1"/>
            <a:r>
              <a:rPr lang="en-AU" dirty="0"/>
              <a:t>D2.0 </a:t>
            </a:r>
            <a:r>
              <a:rPr lang="en-AU" dirty="0" smtClean="0"/>
              <a:t>was liaised </a:t>
            </a:r>
            <a:r>
              <a:rPr lang="en-AU" dirty="0"/>
              <a:t>in </a:t>
            </a:r>
            <a:r>
              <a:rPr lang="en-AU" dirty="0" smtClean="0"/>
              <a:t>Apr 2018 (WG1N124) </a:t>
            </a:r>
          </a:p>
          <a:p>
            <a:pPr lvl="1"/>
            <a:r>
              <a:rPr lang="en-AU" dirty="0" smtClean="0"/>
              <a:t>D2.0 is being considered by </a:t>
            </a:r>
            <a:r>
              <a:rPr lang="en-AU" dirty="0" err="1" smtClean="0"/>
              <a:t>RevCom</a:t>
            </a:r>
            <a:r>
              <a:rPr lang="en-AU" dirty="0" smtClean="0"/>
              <a:t> in Apr 2018</a:t>
            </a:r>
          </a:p>
          <a:p>
            <a:r>
              <a:rPr lang="en-US" dirty="0" smtClean="0"/>
              <a:t>60-day</a:t>
            </a:r>
            <a:r>
              <a:rPr lang="en-AU" dirty="0" smtClean="0"/>
              <a:t> pre-ballot: </a:t>
            </a:r>
            <a:r>
              <a:rPr lang="en-AU" dirty="0">
                <a:solidFill>
                  <a:schemeClr val="accent2"/>
                </a:solidFill>
              </a:rPr>
              <a:t>waiting</a:t>
            </a:r>
            <a:endParaRPr lang="en-AU" dirty="0" smtClean="0"/>
          </a:p>
          <a:p>
            <a:r>
              <a:rPr lang="en-AU" dirty="0" smtClean="0"/>
              <a:t>FDIS ballot: </a:t>
            </a:r>
            <a:r>
              <a:rPr lang="en-AU" dirty="0">
                <a:solidFill>
                  <a:schemeClr val="accent2"/>
                </a:solidFill>
              </a:rPr>
              <a:t>waiting</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37</a:t>
            </a:fld>
            <a:endParaRPr lang="en-US"/>
          </a:p>
        </p:txBody>
      </p:sp>
    </p:spTree>
    <p:extLst>
      <p:ext uri="{BB962C8B-B14F-4D97-AF65-F5344CB8AC3E}">
        <p14:creationId xmlns:p14="http://schemas.microsoft.com/office/powerpoint/2010/main" val="1582670920"/>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a:t>
            </a:r>
            <a:r>
              <a:rPr lang="en-AU" dirty="0" smtClean="0">
                <a:cs typeface="Arial" panose="020B0604020202020204" pitchFamily="34" charset="0"/>
              </a:rPr>
              <a:t>1CM</a:t>
            </a:r>
            <a:r>
              <a:rPr lang="en-AU" dirty="0" smtClean="0"/>
              <a:t> has been liaised for information</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a:solidFill>
                  <a:srgbClr val="00B050"/>
                </a:solidFill>
              </a:rPr>
              <a:t>sent</a:t>
            </a:r>
            <a:endParaRPr lang="en-AU" dirty="0" smtClean="0">
              <a:solidFill>
                <a:srgbClr val="00B050"/>
              </a:solidFill>
            </a:endParaRPr>
          </a:p>
          <a:p>
            <a:pPr lvl="1"/>
            <a:r>
              <a:rPr lang="en-AU" dirty="0" smtClean="0"/>
              <a:t>D2.2 </a:t>
            </a:r>
            <a:r>
              <a:rPr lang="en-AU" dirty="0"/>
              <a:t>was liaised in Apr 2018 (WG1N124</a:t>
            </a:r>
            <a:r>
              <a:rPr lang="en-AU" dirty="0" smtClean="0"/>
              <a:t>)</a:t>
            </a:r>
          </a:p>
          <a:p>
            <a:pPr lvl="1"/>
            <a:r>
              <a:rPr lang="en-AU" dirty="0" smtClean="0"/>
              <a:t>D2.2 </a:t>
            </a:r>
            <a:r>
              <a:rPr lang="en-AU" dirty="0"/>
              <a:t>is being considered by </a:t>
            </a:r>
            <a:r>
              <a:rPr lang="en-AU" dirty="0" err="1"/>
              <a:t>RevCom</a:t>
            </a:r>
            <a:r>
              <a:rPr lang="en-AU" dirty="0"/>
              <a:t> in Apr </a:t>
            </a:r>
            <a:r>
              <a:rPr lang="en-AU" dirty="0" smtClean="0"/>
              <a:t>2018</a:t>
            </a:r>
            <a:endParaRPr lang="en-AU" dirty="0"/>
          </a:p>
          <a:p>
            <a:r>
              <a:rPr lang="en-US" dirty="0" smtClean="0"/>
              <a:t>60-day</a:t>
            </a:r>
            <a:r>
              <a:rPr lang="en-AU" dirty="0" smtClean="0"/>
              <a:t> pre-ballot: </a:t>
            </a:r>
            <a:r>
              <a:rPr lang="en-AU" dirty="0">
                <a:solidFill>
                  <a:schemeClr val="accent2"/>
                </a:solidFill>
              </a:rPr>
              <a:t>waiting</a:t>
            </a:r>
            <a:endParaRPr lang="en-AU" dirty="0" smtClean="0"/>
          </a:p>
          <a:p>
            <a:r>
              <a:rPr lang="en-AU" dirty="0" smtClean="0"/>
              <a:t>FDIS ballot: </a:t>
            </a:r>
            <a:r>
              <a:rPr lang="en-AU" dirty="0">
                <a:solidFill>
                  <a:schemeClr val="accent2"/>
                </a:solidFill>
              </a:rPr>
              <a:t>waiting</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38</a:t>
            </a:fld>
            <a:endParaRPr lang="en-US"/>
          </a:p>
        </p:txBody>
      </p:sp>
    </p:spTree>
    <p:extLst>
      <p:ext uri="{BB962C8B-B14F-4D97-AF65-F5344CB8AC3E}">
        <p14:creationId xmlns:p14="http://schemas.microsoft.com/office/powerpoint/2010/main" val="2303947679"/>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a:t>
            </a:r>
            <a:r>
              <a:rPr lang="en-AU" dirty="0" smtClean="0">
                <a:cs typeface="Arial" panose="020B0604020202020204" pitchFamily="34" charset="0"/>
              </a:rPr>
              <a:t>1Qcy</a:t>
            </a:r>
            <a:r>
              <a:rPr lang="en-AU" dirty="0" smtClean="0"/>
              <a:t> has been liaised for information</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a:solidFill>
                  <a:srgbClr val="00B050"/>
                </a:solidFill>
              </a:rPr>
              <a:t>sent</a:t>
            </a:r>
            <a:endParaRPr lang="en-AU" dirty="0" smtClean="0">
              <a:solidFill>
                <a:srgbClr val="00B050"/>
              </a:solidFill>
            </a:endParaRPr>
          </a:p>
          <a:p>
            <a:pPr lvl="1"/>
            <a:r>
              <a:rPr lang="en-AU" dirty="0" smtClean="0"/>
              <a:t>D2.1 </a:t>
            </a:r>
            <a:r>
              <a:rPr lang="en-AU" dirty="0"/>
              <a:t>was liaised in Apr </a:t>
            </a:r>
            <a:r>
              <a:rPr lang="en-AU" dirty="0" smtClean="0"/>
              <a:t>2018 (</a:t>
            </a:r>
            <a:r>
              <a:rPr lang="en-AU" dirty="0"/>
              <a:t>WG1N124</a:t>
            </a:r>
            <a:r>
              <a:rPr lang="en-AU" dirty="0" smtClean="0"/>
              <a:t>)</a:t>
            </a:r>
            <a:endParaRPr lang="en-AU" dirty="0"/>
          </a:p>
          <a:p>
            <a:r>
              <a:rPr lang="en-US" dirty="0" smtClean="0"/>
              <a:t>60-day</a:t>
            </a:r>
            <a:r>
              <a:rPr lang="en-AU" dirty="0" smtClean="0"/>
              <a:t> pre-ballot: </a:t>
            </a:r>
            <a:r>
              <a:rPr lang="en-AU" dirty="0">
                <a:solidFill>
                  <a:schemeClr val="accent2"/>
                </a:solidFill>
              </a:rPr>
              <a:t>waiting</a:t>
            </a:r>
            <a:endParaRPr lang="en-AU" dirty="0" smtClean="0"/>
          </a:p>
          <a:p>
            <a:r>
              <a:rPr lang="en-AU" dirty="0" smtClean="0"/>
              <a:t>FDIS ballot: </a:t>
            </a:r>
            <a:r>
              <a:rPr lang="en-AU" dirty="0">
                <a:solidFill>
                  <a:schemeClr val="accent2"/>
                </a:solidFill>
              </a:rPr>
              <a:t>waiting</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39</a:t>
            </a:fld>
            <a:endParaRPr lang="en-US"/>
          </a:p>
        </p:txBody>
      </p:sp>
    </p:spTree>
    <p:extLst>
      <p:ext uri="{BB962C8B-B14F-4D97-AF65-F5344CB8AC3E}">
        <p14:creationId xmlns:p14="http://schemas.microsoft.com/office/powerpoint/2010/main" val="170251175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dirty="0" smtClean="0"/>
              <a:t>Slide </a:t>
            </a:r>
            <a:fld id="{CE9E285F-F601-43F1-B60E-9449BADFF5FA}" type="slidenum">
              <a:rPr lang="en-US" smtClean="0"/>
              <a:pPr>
                <a:defRPr/>
              </a:pPr>
              <a:t>4</a:t>
            </a:fld>
            <a:endParaRPr lang="en-US" dirty="0"/>
          </a:p>
        </p:txBody>
      </p:sp>
      <p:sp>
        <p:nvSpPr>
          <p:cNvPr id="9220" name="Rectangle 6"/>
          <p:cNvSpPr>
            <a:spLocks noGrp="1" noChangeArrowheads="1"/>
          </p:cNvSpPr>
          <p:nvPr>
            <p:ph type="title"/>
          </p:nvPr>
        </p:nvSpPr>
        <p:spPr/>
        <p:txBody>
          <a:bodyPr/>
          <a:lstStyle/>
          <a:p>
            <a:r>
              <a:rPr lang="en-US" smtClean="0"/>
              <a:t>The IEEE 802 JTC1 SC will operate using accepted principles of meeting etiquette</a:t>
            </a:r>
          </a:p>
        </p:txBody>
      </p:sp>
      <p:sp>
        <p:nvSpPr>
          <p:cNvPr id="9221" name="Rectangle 7"/>
          <p:cNvSpPr>
            <a:spLocks noGrp="1" noChangeArrowheads="1"/>
          </p:cNvSpPr>
          <p:nvPr>
            <p:ph type="body" idx="1"/>
          </p:nvPr>
        </p:nvSpPr>
        <p:spPr/>
        <p:txBody>
          <a:bodyPr/>
          <a:lstStyle/>
          <a:p>
            <a:pPr lvl="1"/>
            <a:r>
              <a:rPr lang="en-US" dirty="0" smtClean="0"/>
              <a:t>IEEE 802 is a world-wide professional technical organization </a:t>
            </a:r>
          </a:p>
          <a:p>
            <a:pPr lvl="1"/>
            <a:r>
              <a:rPr lang="en-US" dirty="0" smtClean="0"/>
              <a:t>Meetings shall be conducted in an orderly and professional manner in accordance with the policies and procedures governed by the organization</a:t>
            </a:r>
          </a:p>
          <a:p>
            <a:pPr lvl="1"/>
            <a:r>
              <a:rPr lang="en-US" dirty="0" smtClean="0"/>
              <a:t>Individuals shall address the “technical” content of the subject under consideration and refrain from making “personal” comments to or about others</a:t>
            </a:r>
          </a:p>
        </p:txBody>
      </p:sp>
    </p:spTree>
  </p:cSld>
  <p:clrMapOvr>
    <a:masterClrMapping/>
  </p:clrMapOvr>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a:t>
            </a:r>
            <a:r>
              <a:rPr lang="en-AU" dirty="0" smtClean="0">
                <a:cs typeface="Arial" panose="020B0604020202020204" pitchFamily="34" charset="0"/>
              </a:rPr>
              <a:t>1AC/Cor-1</a:t>
            </a:r>
            <a:r>
              <a:rPr lang="en-AU" dirty="0" smtClean="0"/>
              <a:t> has been liaised for information</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a:solidFill>
                  <a:srgbClr val="00B050"/>
                </a:solidFill>
              </a:rPr>
              <a:t>sent</a:t>
            </a:r>
            <a:endParaRPr lang="en-AU" dirty="0" smtClean="0">
              <a:solidFill>
                <a:srgbClr val="00B050"/>
              </a:solidFill>
            </a:endParaRPr>
          </a:p>
          <a:p>
            <a:pPr lvl="1"/>
            <a:r>
              <a:rPr lang="en-AU" dirty="0"/>
              <a:t>D2.0 was liaised in Apr </a:t>
            </a:r>
            <a:r>
              <a:rPr lang="en-AU" dirty="0" smtClean="0"/>
              <a:t>2018 (</a:t>
            </a:r>
            <a:r>
              <a:rPr lang="en-AU" dirty="0"/>
              <a:t>WG1N124) </a:t>
            </a:r>
          </a:p>
          <a:p>
            <a:r>
              <a:rPr lang="en-US" dirty="0" smtClean="0"/>
              <a:t>60-day</a:t>
            </a:r>
            <a:r>
              <a:rPr lang="en-AU" dirty="0" smtClean="0"/>
              <a:t> pre-ballot: </a:t>
            </a:r>
            <a:r>
              <a:rPr lang="en-AU" dirty="0">
                <a:solidFill>
                  <a:schemeClr val="accent2"/>
                </a:solidFill>
              </a:rPr>
              <a:t>waiting</a:t>
            </a:r>
            <a:endParaRPr lang="en-AU" dirty="0" smtClean="0"/>
          </a:p>
          <a:p>
            <a:r>
              <a:rPr lang="en-AU" dirty="0" smtClean="0"/>
              <a:t>FDIS ballot: </a:t>
            </a:r>
            <a:r>
              <a:rPr lang="en-AU" dirty="0">
                <a:solidFill>
                  <a:schemeClr val="accent2"/>
                </a:solidFill>
              </a:rPr>
              <a:t>waiting</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40</a:t>
            </a:fld>
            <a:endParaRPr lang="en-US"/>
          </a:p>
        </p:txBody>
      </p:sp>
    </p:spTree>
    <p:extLst>
      <p:ext uri="{BB962C8B-B14F-4D97-AF65-F5344CB8AC3E}">
        <p14:creationId xmlns:p14="http://schemas.microsoft.com/office/powerpoint/2010/main" val="3468548340"/>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a:t>
            </a:r>
            <a:r>
              <a:rPr lang="en-AU" dirty="0" smtClean="0">
                <a:cs typeface="Arial" panose="020B0604020202020204" pitchFamily="34" charset="0"/>
              </a:rPr>
              <a:t>1Xck</a:t>
            </a:r>
            <a:r>
              <a:rPr lang="en-AU" dirty="0" smtClean="0"/>
              <a:t> has been liaised for information</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a:solidFill>
                  <a:srgbClr val="00B050"/>
                </a:solidFill>
              </a:rPr>
              <a:t>sent</a:t>
            </a:r>
            <a:endParaRPr lang="en-AU" dirty="0" smtClean="0">
              <a:solidFill>
                <a:srgbClr val="00B050"/>
              </a:solidFill>
            </a:endParaRPr>
          </a:p>
          <a:p>
            <a:pPr lvl="1"/>
            <a:r>
              <a:rPr lang="en-AU" dirty="0"/>
              <a:t>D2.0 was liaised in Apr 2018 (WG1N124) </a:t>
            </a:r>
          </a:p>
          <a:p>
            <a:r>
              <a:rPr lang="en-US" dirty="0" smtClean="0"/>
              <a:t>60-day</a:t>
            </a:r>
            <a:r>
              <a:rPr lang="en-AU" dirty="0" smtClean="0"/>
              <a:t> pre-ballot: </a:t>
            </a:r>
            <a:r>
              <a:rPr lang="en-AU" dirty="0" smtClean="0">
                <a:solidFill>
                  <a:schemeClr val="accent2"/>
                </a:solidFill>
              </a:rPr>
              <a:t>waiting</a:t>
            </a:r>
            <a:endParaRPr lang="en-AU" dirty="0" smtClean="0"/>
          </a:p>
          <a:p>
            <a:r>
              <a:rPr lang="en-AU" dirty="0" smtClean="0"/>
              <a:t>FDIS ballot: </a:t>
            </a:r>
            <a:r>
              <a:rPr lang="en-AU" dirty="0">
                <a:solidFill>
                  <a:schemeClr val="accent2"/>
                </a:solidFill>
              </a:rPr>
              <a:t>waiting</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41</a:t>
            </a:fld>
            <a:endParaRPr lang="en-US"/>
          </a:p>
        </p:txBody>
      </p:sp>
    </p:spTree>
    <p:extLst>
      <p:ext uri="{BB962C8B-B14F-4D97-AF65-F5344CB8AC3E}">
        <p14:creationId xmlns:p14="http://schemas.microsoft.com/office/powerpoint/2010/main" val="3962172335"/>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a:t>
            </a:r>
            <a:r>
              <a:rPr lang="en-AU" dirty="0" smtClean="0">
                <a:cs typeface="Arial" panose="020B0604020202020204" pitchFamily="34" charset="0"/>
              </a:rPr>
              <a:t>1AE-Rev</a:t>
            </a:r>
            <a:r>
              <a:rPr lang="en-AU" dirty="0" smtClean="0"/>
              <a:t> has been liaised for information</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a:solidFill>
                  <a:srgbClr val="00B050"/>
                </a:solidFill>
              </a:rPr>
              <a:t>sent</a:t>
            </a:r>
            <a:endParaRPr lang="en-AU" dirty="0" smtClean="0">
              <a:solidFill>
                <a:srgbClr val="00B050"/>
              </a:solidFill>
            </a:endParaRPr>
          </a:p>
          <a:p>
            <a:pPr lvl="1"/>
            <a:r>
              <a:rPr lang="en-AU" dirty="0" smtClean="0"/>
              <a:t>D1.1 </a:t>
            </a:r>
            <a:r>
              <a:rPr lang="en-AU" dirty="0"/>
              <a:t>was liaised in Apr 2018 (WG1N124) </a:t>
            </a:r>
          </a:p>
          <a:p>
            <a:r>
              <a:rPr lang="en-US" dirty="0" smtClean="0"/>
              <a:t>60-day</a:t>
            </a:r>
            <a:r>
              <a:rPr lang="en-AU" dirty="0" smtClean="0"/>
              <a:t> pre-ballot: </a:t>
            </a:r>
            <a:r>
              <a:rPr lang="en-AU" dirty="0">
                <a:solidFill>
                  <a:schemeClr val="accent2"/>
                </a:solidFill>
              </a:rPr>
              <a:t>waiting</a:t>
            </a:r>
            <a:endParaRPr lang="en-AU" dirty="0" smtClean="0"/>
          </a:p>
          <a:p>
            <a:r>
              <a:rPr lang="en-AU" dirty="0" smtClean="0"/>
              <a:t>FDIS ballot: </a:t>
            </a:r>
            <a:r>
              <a:rPr lang="en-AU" dirty="0">
                <a:solidFill>
                  <a:schemeClr val="accent2"/>
                </a:solidFill>
              </a:rPr>
              <a:t>waiting</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42</a:t>
            </a:fld>
            <a:endParaRPr lang="en-US"/>
          </a:p>
        </p:txBody>
      </p:sp>
    </p:spTree>
    <p:extLst>
      <p:ext uri="{BB962C8B-B14F-4D97-AF65-F5344CB8AC3E}">
        <p14:creationId xmlns:p14="http://schemas.microsoft.com/office/powerpoint/2010/main" val="3100459727"/>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solidFill>
                  <a:schemeClr val="accent6"/>
                </a:solidFill>
              </a:rPr>
              <a:t>IEEE 802.3 has ten standards in the pipeline for ratification under the PSDO</a:t>
            </a:r>
            <a:endParaRPr lang="en-AU" dirty="0">
              <a:solidFill>
                <a:schemeClr val="accent6"/>
              </a:solidFill>
            </a:endParaRP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3164084306"/>
              </p:ext>
            </p:extLst>
          </p:nvPr>
        </p:nvGraphicFramePr>
        <p:xfrm>
          <a:off x="152399" y="1600200"/>
          <a:ext cx="8839199" cy="3931920"/>
        </p:xfrm>
        <a:graphic>
          <a:graphicData uri="http://schemas.openxmlformats.org/drawingml/2006/table">
            <a:tbl>
              <a:tblPr firstRow="1" bandRow="1">
                <a:tableStyleId>{21E4AEA4-8DFA-4A89-87EB-49C32662AFE0}</a:tableStyleId>
              </a:tblPr>
              <a:tblGrid>
                <a:gridCol w="1219201">
                  <a:extLst>
                    <a:ext uri="{9D8B030D-6E8A-4147-A177-3AD203B41FA5}">
                      <a16:colId xmlns:a16="http://schemas.microsoft.com/office/drawing/2014/main" val="20000"/>
                    </a:ext>
                  </a:extLst>
                </a:gridCol>
                <a:gridCol w="827314">
                  <a:extLst>
                    <a:ext uri="{9D8B030D-6E8A-4147-A177-3AD203B41FA5}">
                      <a16:colId xmlns:a16="http://schemas.microsoft.com/office/drawing/2014/main" val="20001"/>
                    </a:ext>
                  </a:extLst>
                </a:gridCol>
                <a:gridCol w="1132114">
                  <a:extLst>
                    <a:ext uri="{9D8B030D-6E8A-4147-A177-3AD203B41FA5}">
                      <a16:colId xmlns:a16="http://schemas.microsoft.com/office/drawing/2014/main" val="20002"/>
                    </a:ext>
                  </a:extLst>
                </a:gridCol>
                <a:gridCol w="1132114">
                  <a:extLst>
                    <a:ext uri="{9D8B030D-6E8A-4147-A177-3AD203B41FA5}">
                      <a16:colId xmlns:a16="http://schemas.microsoft.com/office/drawing/2014/main" val="20003"/>
                    </a:ext>
                  </a:extLst>
                </a:gridCol>
                <a:gridCol w="1132114">
                  <a:extLst>
                    <a:ext uri="{9D8B030D-6E8A-4147-A177-3AD203B41FA5}">
                      <a16:colId xmlns:a16="http://schemas.microsoft.com/office/drawing/2014/main" val="20004"/>
                    </a:ext>
                  </a:extLst>
                </a:gridCol>
                <a:gridCol w="1132114">
                  <a:extLst>
                    <a:ext uri="{9D8B030D-6E8A-4147-A177-3AD203B41FA5}">
                      <a16:colId xmlns:a16="http://schemas.microsoft.com/office/drawing/2014/main" val="20005"/>
                    </a:ext>
                  </a:extLst>
                </a:gridCol>
                <a:gridCol w="1132114">
                  <a:extLst>
                    <a:ext uri="{9D8B030D-6E8A-4147-A177-3AD203B41FA5}">
                      <a16:colId xmlns:a16="http://schemas.microsoft.com/office/drawing/2014/main" val="20006"/>
                    </a:ext>
                  </a:extLst>
                </a:gridCol>
                <a:gridCol w="1132114">
                  <a:extLst>
                    <a:ext uri="{9D8B030D-6E8A-4147-A177-3AD203B41FA5}">
                      <a16:colId xmlns:a16="http://schemas.microsoft.com/office/drawing/2014/main" val="20007"/>
                    </a:ext>
                  </a:extLst>
                </a:gridCol>
              </a:tblGrid>
              <a:tr h="495615">
                <a:tc>
                  <a:txBody>
                    <a:bodyPr/>
                    <a:lstStyle/>
                    <a:p>
                      <a:pPr algn="ctr"/>
                      <a:r>
                        <a:rPr lang="en-AU" sz="1600" dirty="0" smtClean="0">
                          <a:latin typeface="+mj-lt"/>
                        </a:rPr>
                        <a:t>802</a:t>
                      </a:r>
                      <a:endParaRPr lang="en-AU" sz="1600" dirty="0">
                        <a:latin typeface="+mj-lt"/>
                      </a:endParaRPr>
                    </a:p>
                  </a:txBody>
                  <a:tcPr marL="115147" marR="115147"/>
                </a:tc>
                <a:tc gridSpan="2">
                  <a:txBody>
                    <a:bodyPr/>
                    <a:lstStyle/>
                    <a:p>
                      <a:pPr algn="ctr"/>
                      <a:r>
                        <a:rPr lang="en-AU" sz="1600" dirty="0" smtClean="0">
                          <a:latin typeface="+mj-lt"/>
                        </a:rPr>
                        <a:t>Last draft liaised</a:t>
                      </a:r>
                      <a:endParaRPr lang="en-AU" sz="1600" dirty="0">
                        <a:latin typeface="+mj-lt"/>
                      </a:endParaRPr>
                    </a:p>
                  </a:txBody>
                  <a:tcPr marL="115147" marR="115147"/>
                </a:tc>
                <a:tc hMerge="1">
                  <a:txBody>
                    <a:bodyPr/>
                    <a:lstStyle/>
                    <a:p>
                      <a:endParaRPr lang="en-AU" sz="1600" dirty="0"/>
                    </a:p>
                  </a:txBody>
                  <a:tcPr marL="115147" marR="115147"/>
                </a:tc>
                <a:tc gridSpan="2">
                  <a:txBody>
                    <a:bodyPr/>
                    <a:lstStyle/>
                    <a:p>
                      <a:pPr algn="ctr"/>
                      <a:r>
                        <a:rPr lang="en-US" sz="1600" dirty="0" smtClean="0">
                          <a:latin typeface="+mj-lt"/>
                        </a:rPr>
                        <a:t>60-day</a:t>
                      </a:r>
                      <a:r>
                        <a:rPr lang="en-AU" sz="1600" dirty="0" smtClean="0">
                          <a:latin typeface="+mj-lt"/>
                        </a:rPr>
                        <a:t/>
                      </a:r>
                      <a:br>
                        <a:rPr lang="en-AU" sz="1600" dirty="0" smtClean="0">
                          <a:latin typeface="+mj-lt"/>
                        </a:rPr>
                      </a:br>
                      <a:r>
                        <a:rPr lang="en-AU" sz="1600" dirty="0" smtClean="0">
                          <a:latin typeface="+mj-lt"/>
                        </a:rPr>
                        <a:t>pre-ballot</a:t>
                      </a:r>
                      <a:endParaRPr lang="en-AU" sz="1600" dirty="0">
                        <a:latin typeface="+mj-lt"/>
                      </a:endParaRPr>
                    </a:p>
                  </a:txBody>
                  <a:tcPr marL="115147" marR="115147"/>
                </a:tc>
                <a:tc hMerge="1">
                  <a:txBody>
                    <a:bodyPr/>
                    <a:lstStyle/>
                    <a:p>
                      <a:endParaRPr lang="en-AU"/>
                    </a:p>
                  </a:txBody>
                  <a:tcPr/>
                </a:tc>
                <a:tc gridSpan="2">
                  <a:txBody>
                    <a:bodyPr/>
                    <a:lstStyle/>
                    <a:p>
                      <a:pPr algn="ctr"/>
                      <a:r>
                        <a:rPr lang="en-AU" sz="1600" dirty="0" smtClean="0">
                          <a:latin typeface="+mj-lt"/>
                        </a:rPr>
                        <a:t>5-month</a:t>
                      </a:r>
                      <a:br>
                        <a:rPr lang="en-AU" sz="1600" dirty="0" smtClean="0">
                          <a:latin typeface="+mj-lt"/>
                        </a:rPr>
                      </a:br>
                      <a:r>
                        <a:rPr lang="en-AU" sz="1600" dirty="0" smtClean="0">
                          <a:latin typeface="+mj-lt"/>
                        </a:rPr>
                        <a:t>FDIS ballot</a:t>
                      </a:r>
                      <a:endParaRPr lang="en-AU" sz="1600" dirty="0">
                        <a:latin typeface="+mj-lt"/>
                      </a:endParaRPr>
                    </a:p>
                  </a:txBody>
                  <a:tcPr marL="115147" marR="115147"/>
                </a:tc>
                <a:tc hMerge="1">
                  <a:txBody>
                    <a:bodyPr/>
                    <a:lstStyle/>
                    <a:p>
                      <a:endParaRPr lang="en-AU"/>
                    </a:p>
                  </a:txBody>
                  <a:tcPr/>
                </a:tc>
                <a:tc>
                  <a:txBody>
                    <a:bodyPr/>
                    <a:lstStyle/>
                    <a:p>
                      <a:pPr algn="ctr"/>
                      <a:r>
                        <a:rPr lang="en-AU" sz="1600" dirty="0" smtClean="0">
                          <a:latin typeface="+mj-lt"/>
                        </a:rPr>
                        <a:t>Comments</a:t>
                      </a:r>
                      <a:r>
                        <a:rPr lang="en-AU" sz="1600" baseline="0" dirty="0" smtClean="0">
                          <a:latin typeface="+mj-lt"/>
                        </a:rPr>
                        <a:t> resolved</a:t>
                      </a:r>
                      <a:endParaRPr lang="en-AU" sz="1600" dirty="0">
                        <a:latin typeface="+mj-lt"/>
                      </a:endParaRPr>
                    </a:p>
                  </a:txBody>
                  <a:tcPr marL="0" marR="0"/>
                </a:tc>
                <a:extLst>
                  <a:ext uri="{0D108BD9-81ED-4DB2-BD59-A6C34878D82A}">
                    <a16:rowId xmlns:a16="http://schemas.microsoft.com/office/drawing/2014/main" val="10000"/>
                  </a:ext>
                </a:extLst>
              </a:tr>
              <a:tr h="290122">
                <a:tc>
                  <a:txBody>
                    <a:bodyPr/>
                    <a:lstStyle/>
                    <a:p>
                      <a:r>
                        <a:rPr lang="en-GB" sz="1600" b="0" dirty="0" smtClean="0">
                          <a:solidFill>
                            <a:schemeClr val="tx1"/>
                          </a:solidFill>
                          <a:latin typeface="+mj-lt"/>
                        </a:rPr>
                        <a:t>.3bn</a:t>
                      </a:r>
                    </a:p>
                  </a:txBody>
                  <a:tcPr/>
                </a:tc>
                <a:tc>
                  <a:txBody>
                    <a:bodyPr/>
                    <a:lstStyle/>
                    <a:p>
                      <a:pPr algn="ctr"/>
                      <a:r>
                        <a:rPr lang="en-GB" sz="1600" dirty="0" smtClean="0">
                          <a:latin typeface="+mj-lt"/>
                        </a:rPr>
                        <a:t>D3.0</a:t>
                      </a:r>
                      <a:endParaRPr lang="en-GB" sz="1600" dirty="0">
                        <a:latin typeface="+mj-lt"/>
                      </a:endParaRPr>
                    </a:p>
                  </a:txBody>
                  <a:tcPr/>
                </a:tc>
                <a:tc>
                  <a:txBody>
                    <a:bodyPr/>
                    <a:lstStyle/>
                    <a:p>
                      <a:pPr algn="ctr"/>
                      <a:r>
                        <a:rPr lang="en-GB" sz="1600" dirty="0" smtClean="0">
                          <a:solidFill>
                            <a:schemeClr val="tx1"/>
                          </a:solidFill>
                          <a:latin typeface="+mj-lt"/>
                        </a:rPr>
                        <a:t>Feb 16</a:t>
                      </a:r>
                      <a:endParaRPr lang="en-GB" sz="1600" dirty="0">
                        <a:solidFill>
                          <a:schemeClr val="tx1"/>
                        </a:solidFill>
                        <a:latin typeface="+mj-lt"/>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kern="1200" dirty="0" smtClean="0">
                          <a:solidFill>
                            <a:srgbClr val="00B050"/>
                          </a:solidFill>
                          <a:latin typeface="+mn-lt"/>
                          <a:ea typeface="+mn-ea"/>
                          <a:cs typeface="+mn-cs"/>
                        </a:rPr>
                        <a:t>Passed</a:t>
                      </a:r>
                      <a:endParaRPr lang="en-AU" sz="1600" b="0" dirty="0" smtClean="0">
                        <a:solidFill>
                          <a:schemeClr val="accent2"/>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16</a:t>
                      </a:r>
                      <a:r>
                        <a:rPr lang="en-AU" sz="1600" b="0" baseline="0" dirty="0" smtClean="0">
                          <a:solidFill>
                            <a:schemeClr val="tx1"/>
                          </a:solidFill>
                          <a:latin typeface="+mj-lt"/>
                        </a:rPr>
                        <a:t> Apr 17</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accent2"/>
                          </a:solidFill>
                          <a:latin typeface="+mn-lt"/>
                          <a:ea typeface="+mn-ea"/>
                          <a:cs typeface="+mn-cs"/>
                        </a:rPr>
                        <a:t>Closes</a:t>
                      </a:r>
                      <a:endParaRPr lang="en-AU" sz="1600" b="0" dirty="0" smtClean="0">
                        <a:solidFill>
                          <a:schemeClr val="accent2"/>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3</a:t>
                      </a:r>
                      <a:r>
                        <a:rPr lang="en-AU" sz="1600" b="0" baseline="0" dirty="0" smtClean="0">
                          <a:solidFill>
                            <a:schemeClr val="tx1"/>
                          </a:solidFill>
                          <a:latin typeface="+mj-lt"/>
                        </a:rPr>
                        <a:t> Sep 18</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kern="1200" dirty="0" smtClean="0">
                          <a:solidFill>
                            <a:schemeClr val="tx1"/>
                          </a:solidFill>
                          <a:latin typeface="+mn-lt"/>
                          <a:ea typeface="+mn-ea"/>
                          <a:cs typeface="+mn-cs"/>
                        </a:rPr>
                        <a:t>Jun</a:t>
                      </a:r>
                      <a:r>
                        <a:rPr lang="en-AU" sz="1600" kern="1200" baseline="0" dirty="0" smtClean="0">
                          <a:solidFill>
                            <a:schemeClr val="tx1"/>
                          </a:solidFill>
                          <a:latin typeface="+mn-lt"/>
                          <a:ea typeface="+mn-ea"/>
                          <a:cs typeface="+mn-cs"/>
                        </a:rPr>
                        <a:t> 17</a:t>
                      </a:r>
                      <a:endParaRPr lang="en-AU" sz="1600" b="0" dirty="0" smtClean="0">
                        <a:solidFill>
                          <a:schemeClr val="tx1"/>
                        </a:solidFill>
                        <a:latin typeface="+mj-lt"/>
                      </a:endParaRPr>
                    </a:p>
                  </a:txBody>
                  <a:tcPr marL="115147" marR="115147"/>
                </a:tc>
                <a:extLst>
                  <a:ext uri="{0D108BD9-81ED-4DB2-BD59-A6C34878D82A}">
                    <a16:rowId xmlns:a16="http://schemas.microsoft.com/office/drawing/2014/main" val="10003"/>
                  </a:ext>
                </a:extLst>
              </a:tr>
              <a:tr h="290122">
                <a:tc>
                  <a:txBody>
                    <a:bodyPr/>
                    <a:lstStyle/>
                    <a:p>
                      <a:r>
                        <a:rPr lang="en-GB" sz="1600" b="0" dirty="0" smtClean="0">
                          <a:solidFill>
                            <a:schemeClr val="tx1"/>
                          </a:solidFill>
                          <a:latin typeface="+mj-lt"/>
                        </a:rPr>
                        <a:t>.3bv</a:t>
                      </a:r>
                    </a:p>
                  </a:txBody>
                  <a:tcPr/>
                </a:tc>
                <a:tc>
                  <a:txBody>
                    <a:bodyPr/>
                    <a:lstStyle/>
                    <a:p>
                      <a:pPr algn="ctr"/>
                      <a:r>
                        <a:rPr lang="en-GB" sz="1600" dirty="0" smtClean="0">
                          <a:solidFill>
                            <a:schemeClr val="tx1"/>
                          </a:solidFill>
                          <a:latin typeface="+mj-lt"/>
                        </a:rPr>
                        <a:t>D3.1</a:t>
                      </a:r>
                      <a:endParaRPr lang="en-GB" sz="1600" dirty="0">
                        <a:solidFill>
                          <a:schemeClr val="tx1"/>
                        </a:solidFill>
                        <a:latin typeface="+mj-lt"/>
                      </a:endParaRPr>
                    </a:p>
                  </a:txBody>
                  <a:tcPr marR="0"/>
                </a:tc>
                <a:tc>
                  <a:txBody>
                    <a:bodyPr/>
                    <a:lstStyle/>
                    <a:p>
                      <a:pPr algn="ctr"/>
                      <a:r>
                        <a:rPr lang="en-GB" sz="1600" dirty="0" smtClean="0">
                          <a:solidFill>
                            <a:schemeClr val="tx1"/>
                          </a:solidFill>
                          <a:latin typeface="+mj-lt"/>
                        </a:rPr>
                        <a:t>Oct</a:t>
                      </a:r>
                      <a:r>
                        <a:rPr lang="en-GB" sz="1600" baseline="0" dirty="0" smtClean="0">
                          <a:solidFill>
                            <a:schemeClr val="tx1"/>
                          </a:solidFill>
                          <a:latin typeface="+mj-lt"/>
                        </a:rPr>
                        <a:t> 16</a:t>
                      </a:r>
                      <a:endParaRPr lang="en-GB" sz="1600" dirty="0">
                        <a:solidFill>
                          <a:schemeClr val="tx1"/>
                        </a:solidFill>
                        <a:latin typeface="+mj-lt"/>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kern="1200" dirty="0" smtClean="0">
                          <a:solidFill>
                            <a:srgbClr val="00B050"/>
                          </a:solidFill>
                          <a:latin typeface="+mn-lt"/>
                          <a:ea typeface="+mn-ea"/>
                          <a:cs typeface="+mn-cs"/>
                        </a:rPr>
                        <a:t>Passed</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18 </a:t>
                      </a:r>
                      <a:r>
                        <a:rPr lang="en-AU" sz="1600" b="0" baseline="0" dirty="0" smtClean="0">
                          <a:solidFill>
                            <a:schemeClr val="tx1"/>
                          </a:solidFill>
                          <a:latin typeface="+mj-lt"/>
                        </a:rPr>
                        <a:t>Aug 17</a:t>
                      </a:r>
                      <a:endParaRPr lang="en-AU" sz="1600" b="0" dirty="0" smtClean="0">
                        <a:solidFill>
                          <a:schemeClr val="tx1"/>
                        </a:solidFill>
                        <a:latin typeface="+mj-lt"/>
                      </a:endParaRP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accent2"/>
                          </a:solidFill>
                          <a:latin typeface="+mn-lt"/>
                          <a:ea typeface="+mn-ea"/>
                          <a:cs typeface="+mn-cs"/>
                        </a:rPr>
                        <a:t>Closes</a:t>
                      </a:r>
                      <a:endParaRPr lang="en-AU" sz="1600" b="0" dirty="0" smtClean="0">
                        <a:solidFill>
                          <a:schemeClr val="accent2"/>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3</a:t>
                      </a:r>
                      <a:r>
                        <a:rPr lang="en-AU" sz="1600" b="0" baseline="0" dirty="0" smtClean="0">
                          <a:solidFill>
                            <a:schemeClr val="tx1"/>
                          </a:solidFill>
                          <a:latin typeface="+mj-lt"/>
                        </a:rPr>
                        <a:t> Sep 18</a:t>
                      </a:r>
                      <a:endParaRPr lang="en-AU" sz="1600" b="0" dirty="0" smtClean="0">
                        <a:solidFill>
                          <a:schemeClr val="tx1"/>
                        </a:solidFill>
                        <a:latin typeface="+mj-lt"/>
                      </a:endParaRPr>
                    </a:p>
                  </a:txBody>
                  <a:tcPr marL="115147" marR="115147"/>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n/a</a:t>
                      </a:r>
                    </a:p>
                  </a:txBody>
                  <a:tcPr marL="115147" marR="115147"/>
                </a:tc>
                <a:extLst>
                  <a:ext uri="{0D108BD9-81ED-4DB2-BD59-A6C34878D82A}">
                    <a16:rowId xmlns:a16="http://schemas.microsoft.com/office/drawing/2014/main" val="10007"/>
                  </a:ext>
                </a:extLst>
              </a:tr>
              <a:tr h="290122">
                <a:tc>
                  <a:txBody>
                    <a:bodyPr/>
                    <a:lstStyle/>
                    <a:p>
                      <a:r>
                        <a:rPr lang="en-GB" sz="1600" b="0" dirty="0" smtClean="0">
                          <a:solidFill>
                            <a:schemeClr val="tx1"/>
                          </a:solidFill>
                          <a:latin typeface="+mj-lt"/>
                        </a:rPr>
                        <a:t>.3bu</a:t>
                      </a:r>
                    </a:p>
                  </a:txBody>
                  <a:tcPr/>
                </a:tc>
                <a:tc>
                  <a:txBody>
                    <a:bodyPr/>
                    <a:lstStyle/>
                    <a:p>
                      <a:pPr algn="ctr"/>
                      <a:r>
                        <a:rPr lang="en-GB" sz="1600" dirty="0" smtClean="0">
                          <a:solidFill>
                            <a:schemeClr val="tx1"/>
                          </a:solidFill>
                          <a:latin typeface="+mj-lt"/>
                        </a:rPr>
                        <a:t>D3.2</a:t>
                      </a:r>
                      <a:endParaRPr lang="en-GB" sz="1600" dirty="0">
                        <a:solidFill>
                          <a:schemeClr val="tx1"/>
                        </a:solidFill>
                        <a:latin typeface="+mj-lt"/>
                      </a:endParaRPr>
                    </a:p>
                  </a:txBody>
                  <a:tcPr marR="0"/>
                </a:tc>
                <a:tc>
                  <a:txBody>
                    <a:bodyPr/>
                    <a:lstStyle/>
                    <a:p>
                      <a:pPr algn="ctr"/>
                      <a:r>
                        <a:rPr lang="en-GB" sz="1600" dirty="0" smtClean="0">
                          <a:solidFill>
                            <a:schemeClr val="tx1"/>
                          </a:solidFill>
                          <a:latin typeface="+mj-lt"/>
                        </a:rPr>
                        <a:t>Oct</a:t>
                      </a:r>
                      <a:r>
                        <a:rPr lang="en-GB" sz="1600" baseline="0" dirty="0" smtClean="0">
                          <a:solidFill>
                            <a:schemeClr val="tx1"/>
                          </a:solidFill>
                          <a:latin typeface="+mj-lt"/>
                        </a:rPr>
                        <a:t> 16</a:t>
                      </a:r>
                      <a:endParaRPr lang="en-GB" sz="1600" dirty="0">
                        <a:solidFill>
                          <a:schemeClr val="tx1"/>
                        </a:solidFill>
                        <a:latin typeface="+mj-lt"/>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kern="1200" dirty="0" smtClean="0">
                          <a:solidFill>
                            <a:srgbClr val="00B050"/>
                          </a:solidFill>
                          <a:latin typeface="+mn-lt"/>
                          <a:ea typeface="+mn-ea"/>
                          <a:cs typeface="+mn-cs"/>
                        </a:rPr>
                        <a:t>Passed</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18 </a:t>
                      </a:r>
                      <a:r>
                        <a:rPr lang="en-AU" sz="1600" b="0" kern="1200" baseline="0" dirty="0" smtClean="0">
                          <a:solidFill>
                            <a:schemeClr val="tx1"/>
                          </a:solidFill>
                          <a:latin typeface="+mn-lt"/>
                          <a:ea typeface="+mn-ea"/>
                          <a:cs typeface="+mn-cs"/>
                        </a:rPr>
                        <a:t>Aug 17</a:t>
                      </a:r>
                      <a:endParaRPr lang="en-AU" sz="1600" b="0" kern="1200" dirty="0" smtClean="0">
                        <a:solidFill>
                          <a:schemeClr val="tx1"/>
                        </a:solidFill>
                        <a:latin typeface="+mn-lt"/>
                        <a:ea typeface="+mn-ea"/>
                        <a:cs typeface="+mn-cs"/>
                      </a:endParaRP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accent2"/>
                          </a:solidFill>
                          <a:latin typeface="+mn-lt"/>
                          <a:ea typeface="+mn-ea"/>
                          <a:cs typeface="+mn-cs"/>
                        </a:rPr>
                        <a:t>Closes</a:t>
                      </a:r>
                      <a:endParaRPr lang="en-AU" sz="1600" b="0" dirty="0" smtClean="0">
                        <a:solidFill>
                          <a:schemeClr val="accent2"/>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3</a:t>
                      </a:r>
                      <a:r>
                        <a:rPr lang="en-AU" sz="1600" b="0" baseline="0" dirty="0" smtClean="0">
                          <a:solidFill>
                            <a:schemeClr val="tx1"/>
                          </a:solidFill>
                          <a:latin typeface="+mj-lt"/>
                        </a:rPr>
                        <a:t> Sep 18</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n/a</a:t>
                      </a:r>
                    </a:p>
                  </a:txBody>
                  <a:tcPr marL="115147" marR="115147"/>
                </a:tc>
                <a:extLst>
                  <a:ext uri="{0D108BD9-81ED-4DB2-BD59-A6C34878D82A}">
                    <a16:rowId xmlns:a16="http://schemas.microsoft.com/office/drawing/2014/main" val="10008"/>
                  </a:ext>
                </a:extLst>
              </a:tr>
              <a:tr h="290122">
                <a:tc>
                  <a:txBody>
                    <a:bodyPr/>
                    <a:lstStyle/>
                    <a:p>
                      <a:r>
                        <a:rPr lang="en-GB" sz="1600" b="0" dirty="0" smtClean="0">
                          <a:solidFill>
                            <a:schemeClr val="tx1"/>
                          </a:solidFill>
                          <a:latin typeface="+mj-lt"/>
                        </a:rPr>
                        <a:t>.3/Cor1</a:t>
                      </a:r>
                    </a:p>
                  </a:txBody>
                  <a:tcPr/>
                </a:tc>
                <a:tc>
                  <a:txBody>
                    <a:bodyPr/>
                    <a:lstStyle/>
                    <a:p>
                      <a:pPr algn="ctr"/>
                      <a:r>
                        <a:rPr lang="en-GB" sz="1600" dirty="0" smtClean="0">
                          <a:solidFill>
                            <a:schemeClr val="tx1"/>
                          </a:solidFill>
                          <a:latin typeface="+mj-lt"/>
                        </a:rPr>
                        <a:t>D2.1</a:t>
                      </a:r>
                      <a:endParaRPr lang="en-GB" sz="1600" dirty="0">
                        <a:solidFill>
                          <a:schemeClr val="tx1"/>
                        </a:solidFill>
                        <a:latin typeface="+mj-lt"/>
                      </a:endParaRPr>
                    </a:p>
                  </a:txBody>
                  <a:tcPr marR="0"/>
                </a:tc>
                <a:tc>
                  <a:txBody>
                    <a:bodyPr/>
                    <a:lstStyle/>
                    <a:p>
                      <a:pPr algn="ctr"/>
                      <a:r>
                        <a:rPr lang="en-GB" sz="1600" dirty="0" smtClean="0">
                          <a:solidFill>
                            <a:schemeClr val="tx2"/>
                          </a:solidFill>
                          <a:latin typeface="+mj-lt"/>
                        </a:rPr>
                        <a:t>Feb 17</a:t>
                      </a:r>
                      <a:endParaRPr lang="en-GB" sz="1600" dirty="0">
                        <a:solidFill>
                          <a:schemeClr val="tx2"/>
                        </a:solidFill>
                        <a:latin typeface="+mj-lt"/>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n/a</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smtClean="0">
                          <a:solidFill>
                            <a:schemeClr val="tx1"/>
                          </a:solidFill>
                          <a:latin typeface="+mn-lt"/>
                          <a:ea typeface="+mn-ea"/>
                          <a:cs typeface="+mn-cs"/>
                        </a:rPr>
                        <a:t>n/a</a:t>
                      </a:r>
                      <a:endParaRPr lang="en-AU" sz="1600" b="0" kern="1200" dirty="0" smtClean="0">
                        <a:solidFill>
                          <a:schemeClr val="tx1"/>
                        </a:solidFill>
                        <a:latin typeface="+mn-lt"/>
                        <a:ea typeface="+mn-ea"/>
                        <a:cs typeface="+mn-cs"/>
                      </a:endParaRP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kern="1200" dirty="0" smtClean="0">
                          <a:solidFill>
                            <a:srgbClr val="00B050"/>
                          </a:solidFill>
                          <a:latin typeface="+mn-lt"/>
                          <a:ea typeface="+mn-ea"/>
                          <a:cs typeface="+mn-cs"/>
                        </a:rPr>
                        <a:t>Passed</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22 Nov</a:t>
                      </a:r>
                      <a:r>
                        <a:rPr lang="en-AU" sz="1600" b="0" baseline="0" dirty="0" smtClean="0">
                          <a:solidFill>
                            <a:schemeClr val="tx1"/>
                          </a:solidFill>
                          <a:latin typeface="+mj-lt"/>
                        </a:rPr>
                        <a:t> 17</a:t>
                      </a:r>
                      <a:endParaRPr lang="en-AU" sz="1600" b="0" dirty="0" smtClean="0">
                        <a:solidFill>
                          <a:schemeClr val="tx1"/>
                        </a:solidFill>
                        <a:latin typeface="+mj-lt"/>
                      </a:endParaRPr>
                    </a:p>
                  </a:txBody>
                  <a:tcPr marL="0" marR="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n/a</a:t>
                      </a:r>
                    </a:p>
                  </a:txBody>
                  <a:tcPr marL="115147" marR="115147"/>
                </a:tc>
                <a:extLst>
                  <a:ext uri="{0D108BD9-81ED-4DB2-BD59-A6C34878D82A}">
                    <a16:rowId xmlns:a16="http://schemas.microsoft.com/office/drawing/2014/main" val="10010"/>
                  </a:ext>
                </a:extLst>
              </a:tr>
              <a:tr h="290122">
                <a:tc>
                  <a:txBody>
                    <a:bodyPr/>
                    <a:lstStyle/>
                    <a:p>
                      <a:r>
                        <a:rPr lang="en-GB" sz="1600" b="0" dirty="0" smtClean="0">
                          <a:solidFill>
                            <a:schemeClr val="tx1"/>
                          </a:solidFill>
                          <a:latin typeface="+mj-lt"/>
                        </a:rPr>
                        <a:t>.3bs</a:t>
                      </a:r>
                    </a:p>
                  </a:txBody>
                  <a:tcPr/>
                </a:tc>
                <a:tc>
                  <a:txBody>
                    <a:bodyPr/>
                    <a:lstStyle/>
                    <a:p>
                      <a:pPr algn="ctr"/>
                      <a:r>
                        <a:rPr lang="en-GB" sz="1600" dirty="0" smtClean="0">
                          <a:solidFill>
                            <a:schemeClr val="tx1"/>
                          </a:solidFill>
                          <a:latin typeface="+mj-lt"/>
                        </a:rPr>
                        <a:t>D3.0</a:t>
                      </a:r>
                      <a:endParaRPr lang="en-GB" sz="1600" dirty="0">
                        <a:solidFill>
                          <a:schemeClr val="tx1"/>
                        </a:solidFill>
                        <a:latin typeface="+mj-lt"/>
                      </a:endParaRPr>
                    </a:p>
                  </a:txBody>
                  <a:tcPr marR="0"/>
                </a:tc>
                <a:tc>
                  <a:txBody>
                    <a:bodyPr/>
                    <a:lstStyle/>
                    <a:p>
                      <a:pPr algn="ctr"/>
                      <a:r>
                        <a:rPr lang="en-GB" sz="1600" dirty="0" smtClean="0">
                          <a:solidFill>
                            <a:schemeClr val="tx2"/>
                          </a:solidFill>
                          <a:latin typeface="+mj-lt"/>
                        </a:rPr>
                        <a:t>Feb 17</a:t>
                      </a:r>
                      <a:endParaRPr lang="en-GB" sz="1600" dirty="0">
                        <a:solidFill>
                          <a:schemeClr val="tx2"/>
                        </a:solidFill>
                        <a:latin typeface="+mj-lt"/>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kern="1200" dirty="0" smtClean="0">
                          <a:solidFill>
                            <a:srgbClr val="00B050"/>
                          </a:solidFill>
                          <a:latin typeface="+mn-lt"/>
                          <a:ea typeface="+mn-ea"/>
                          <a:cs typeface="+mn-cs"/>
                        </a:rPr>
                        <a:t>Passed</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12</a:t>
                      </a:r>
                      <a:r>
                        <a:rPr lang="en-AU" sz="1600" b="0" kern="1200" baseline="0" dirty="0" smtClean="0">
                          <a:solidFill>
                            <a:schemeClr val="tx1"/>
                          </a:solidFill>
                          <a:latin typeface="+mn-lt"/>
                          <a:ea typeface="+mn-ea"/>
                          <a:cs typeface="+mn-cs"/>
                        </a:rPr>
                        <a:t> Apr 18</a:t>
                      </a:r>
                      <a:endParaRPr lang="en-AU" sz="1600" b="0" kern="1200" dirty="0" smtClean="0">
                        <a:solidFill>
                          <a:schemeClr val="tx1"/>
                        </a:solidFill>
                        <a:latin typeface="+mn-lt"/>
                        <a:ea typeface="+mn-ea"/>
                        <a:cs typeface="+mn-cs"/>
                      </a:endParaRP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accent2"/>
                          </a:solidFill>
                          <a:latin typeface="+mn-lt"/>
                          <a:ea typeface="+mn-ea"/>
                          <a:cs typeface="+mn-cs"/>
                        </a:rPr>
                        <a:t>Waiting</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0" marR="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115147" marR="115147"/>
                </a:tc>
                <a:extLst>
                  <a:ext uri="{0D108BD9-81ED-4DB2-BD59-A6C34878D82A}">
                    <a16:rowId xmlns:a16="http://schemas.microsoft.com/office/drawing/2014/main" val="3898685209"/>
                  </a:ext>
                </a:extLst>
              </a:tr>
              <a:tr h="290122">
                <a:tc>
                  <a:txBody>
                    <a:bodyPr/>
                    <a:lstStyle/>
                    <a:p>
                      <a:r>
                        <a:rPr lang="en-GB" sz="1600" b="0" dirty="0" smtClean="0">
                          <a:solidFill>
                            <a:schemeClr val="tx1"/>
                          </a:solidFill>
                          <a:latin typeface="+mj-lt"/>
                        </a:rPr>
                        <a:t>.3cb</a:t>
                      </a:r>
                    </a:p>
                  </a:txBody>
                  <a:tcPr/>
                </a:tc>
                <a:tc>
                  <a:txBody>
                    <a:bodyPr/>
                    <a:lstStyle/>
                    <a:p>
                      <a:pPr algn="ctr"/>
                      <a:r>
                        <a:rPr lang="en-GB" sz="1600" dirty="0" smtClean="0">
                          <a:solidFill>
                            <a:schemeClr val="tx1"/>
                          </a:solidFill>
                          <a:latin typeface="+mj-lt"/>
                        </a:rPr>
                        <a:t>D3.0</a:t>
                      </a:r>
                      <a:endParaRPr lang="en-GB" sz="1600" dirty="0">
                        <a:solidFill>
                          <a:schemeClr val="tx1"/>
                        </a:solidFill>
                        <a:latin typeface="+mj-lt"/>
                      </a:endParaRPr>
                    </a:p>
                  </a:txBody>
                  <a:tcPr marR="0"/>
                </a:tc>
                <a:tc>
                  <a:txBody>
                    <a:bodyPr/>
                    <a:lstStyle/>
                    <a:p>
                      <a:pPr algn="ctr"/>
                      <a:r>
                        <a:rPr lang="en-GB" sz="1600" dirty="0" smtClean="0">
                          <a:solidFill>
                            <a:schemeClr val="tx2"/>
                          </a:solidFill>
                          <a:latin typeface="+mj-lt"/>
                        </a:rPr>
                        <a:t>Jun 17</a:t>
                      </a:r>
                      <a:endParaRPr lang="en-GB" sz="1600" dirty="0">
                        <a:solidFill>
                          <a:schemeClr val="tx2"/>
                        </a:solidFill>
                        <a:latin typeface="+mj-lt"/>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0" marR="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115147" marR="115147"/>
                </a:tc>
                <a:extLst>
                  <a:ext uri="{0D108BD9-81ED-4DB2-BD59-A6C34878D82A}">
                    <a16:rowId xmlns:a16="http://schemas.microsoft.com/office/drawing/2014/main" val="2862799127"/>
                  </a:ext>
                </a:extLst>
              </a:tr>
              <a:tr h="290122">
                <a:tc>
                  <a:txBody>
                    <a:bodyPr/>
                    <a:lstStyle/>
                    <a:p>
                      <a:r>
                        <a:rPr lang="en-GB" sz="1600" b="0" dirty="0" smtClean="0">
                          <a:solidFill>
                            <a:schemeClr val="tx1"/>
                          </a:solidFill>
                          <a:latin typeface="+mj-lt"/>
                        </a:rPr>
                        <a:t>.3cc</a:t>
                      </a:r>
                    </a:p>
                  </a:txBody>
                  <a:tcPr/>
                </a:tc>
                <a:tc>
                  <a:txBody>
                    <a:bodyPr/>
                    <a:lstStyle/>
                    <a:p>
                      <a:pPr algn="ctr"/>
                      <a:r>
                        <a:rPr lang="en-GB" sz="1600" dirty="0" smtClean="0">
                          <a:solidFill>
                            <a:schemeClr val="tx1"/>
                          </a:solidFill>
                          <a:latin typeface="+mj-lt"/>
                        </a:rPr>
                        <a:t>D3.0</a:t>
                      </a:r>
                      <a:endParaRPr lang="en-GB" sz="1600" dirty="0">
                        <a:solidFill>
                          <a:schemeClr val="tx1"/>
                        </a:solidFill>
                        <a:latin typeface="+mj-lt"/>
                      </a:endParaRPr>
                    </a:p>
                  </a:txBody>
                  <a:tcPr marR="0"/>
                </a:tc>
                <a:tc>
                  <a:txBody>
                    <a:bodyPr/>
                    <a:lstStyle/>
                    <a:p>
                      <a:pPr algn="ctr"/>
                      <a:r>
                        <a:rPr lang="en-GB" sz="1600" dirty="0" smtClean="0">
                          <a:solidFill>
                            <a:schemeClr val="tx2"/>
                          </a:solidFill>
                          <a:latin typeface="+mj-lt"/>
                        </a:rPr>
                        <a:t>Jun 17</a:t>
                      </a:r>
                      <a:endParaRPr lang="en-GB" sz="1600" dirty="0">
                        <a:solidFill>
                          <a:schemeClr val="tx2"/>
                        </a:solidFill>
                        <a:latin typeface="+mj-lt"/>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kern="1200" dirty="0" smtClean="0">
                          <a:solidFill>
                            <a:srgbClr val="00B050"/>
                          </a:solidFill>
                          <a:latin typeface="+mn-lt"/>
                          <a:ea typeface="+mn-ea"/>
                          <a:cs typeface="+mn-cs"/>
                        </a:rPr>
                        <a:t>Passed</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12</a:t>
                      </a:r>
                      <a:r>
                        <a:rPr lang="en-AU" sz="1600" b="0" kern="1200" baseline="0" dirty="0" smtClean="0">
                          <a:solidFill>
                            <a:schemeClr val="tx1"/>
                          </a:solidFill>
                          <a:latin typeface="+mn-lt"/>
                          <a:ea typeface="+mn-ea"/>
                          <a:cs typeface="+mn-cs"/>
                        </a:rPr>
                        <a:t> Apr 18</a:t>
                      </a:r>
                      <a:endParaRPr lang="en-AU" sz="1600" b="0" kern="1200" dirty="0" smtClean="0">
                        <a:solidFill>
                          <a:schemeClr val="tx1"/>
                        </a:solidFill>
                        <a:latin typeface="+mn-lt"/>
                        <a:ea typeface="+mn-ea"/>
                        <a:cs typeface="+mn-cs"/>
                      </a:endParaRP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accent2"/>
                          </a:solidFill>
                          <a:latin typeface="+mn-lt"/>
                          <a:ea typeface="+mn-ea"/>
                          <a:cs typeface="+mn-cs"/>
                        </a:rPr>
                        <a:t>Waiting</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0" marR="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115147" marR="115147"/>
                </a:tc>
                <a:extLst>
                  <a:ext uri="{0D108BD9-81ED-4DB2-BD59-A6C34878D82A}">
                    <a16:rowId xmlns:a16="http://schemas.microsoft.com/office/drawing/2014/main" val="509910126"/>
                  </a:ext>
                </a:extLst>
              </a:tr>
              <a:tr h="290122">
                <a:tc>
                  <a:txBody>
                    <a:bodyPr/>
                    <a:lstStyle/>
                    <a:p>
                      <a:r>
                        <a:rPr lang="en-GB" sz="1600" b="0" dirty="0" smtClean="0">
                          <a:solidFill>
                            <a:schemeClr val="tx1"/>
                          </a:solidFill>
                          <a:latin typeface="+mj-lt"/>
                        </a:rPr>
                        <a:t>.3cd</a:t>
                      </a:r>
                    </a:p>
                  </a:txBody>
                  <a:tcPr/>
                </a:tc>
                <a:tc>
                  <a:txBody>
                    <a:bodyPr/>
                    <a:lstStyle/>
                    <a:p>
                      <a:pPr algn="ctr"/>
                      <a:r>
                        <a:rPr lang="en-GB" sz="1600" dirty="0" smtClean="0">
                          <a:solidFill>
                            <a:schemeClr val="tx1"/>
                          </a:solidFill>
                          <a:latin typeface="+mj-lt"/>
                        </a:rPr>
                        <a:t>D3.0</a:t>
                      </a:r>
                      <a:endParaRPr lang="en-GB" sz="1600" dirty="0">
                        <a:solidFill>
                          <a:schemeClr val="tx1"/>
                        </a:solidFill>
                        <a:latin typeface="+mj-lt"/>
                      </a:endParaRPr>
                    </a:p>
                  </a:txBody>
                  <a:tcPr marR="0"/>
                </a:tc>
                <a:tc>
                  <a:txBody>
                    <a:bodyPr/>
                    <a:lstStyle/>
                    <a:p>
                      <a:pPr algn="ctr"/>
                      <a:r>
                        <a:rPr lang="en-GB" sz="1600" dirty="0" smtClean="0">
                          <a:solidFill>
                            <a:schemeClr val="tx1"/>
                          </a:solidFill>
                          <a:latin typeface="+mj-lt"/>
                        </a:rPr>
                        <a:t>Feb</a:t>
                      </a:r>
                      <a:r>
                        <a:rPr lang="en-GB" sz="1600" baseline="0" dirty="0" smtClean="0">
                          <a:solidFill>
                            <a:schemeClr val="tx1"/>
                          </a:solidFill>
                          <a:latin typeface="+mj-lt"/>
                        </a:rPr>
                        <a:t> 18</a:t>
                      </a:r>
                      <a:endParaRPr lang="en-GB" sz="1600" dirty="0">
                        <a:solidFill>
                          <a:schemeClr val="tx1"/>
                        </a:solidFill>
                        <a:latin typeface="+mj-lt"/>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0" marR="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115147" marR="115147"/>
                </a:tc>
                <a:extLst>
                  <a:ext uri="{0D108BD9-81ED-4DB2-BD59-A6C34878D82A}">
                    <a16:rowId xmlns:a16="http://schemas.microsoft.com/office/drawing/2014/main" val="2575905558"/>
                  </a:ext>
                </a:extLst>
              </a:tr>
              <a:tr h="290122">
                <a:tc>
                  <a:txBody>
                    <a:bodyPr/>
                    <a:lstStyle/>
                    <a:p>
                      <a:r>
                        <a:rPr lang="en-GB" sz="1600" b="0" dirty="0" smtClean="0">
                          <a:solidFill>
                            <a:schemeClr val="tx1"/>
                          </a:solidFill>
                          <a:latin typeface="+mj-lt"/>
                        </a:rPr>
                        <a:t>.3-rev</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600" kern="1200" dirty="0" smtClean="0">
                          <a:solidFill>
                            <a:schemeClr val="tx1"/>
                          </a:solidFill>
                          <a:latin typeface="+mn-lt"/>
                          <a:ea typeface="+mn-ea"/>
                          <a:cs typeface="+mn-cs"/>
                        </a:rPr>
                        <a:t>D3.0</a:t>
                      </a:r>
                    </a:p>
                  </a:txBody>
                  <a:tcPr marR="0"/>
                </a:tc>
                <a:tc>
                  <a:txBody>
                    <a:bodyPr/>
                    <a:lstStyle/>
                    <a:p>
                      <a:pPr algn="ctr"/>
                      <a:r>
                        <a:rPr lang="en-GB" sz="1600" dirty="0" smtClean="0">
                          <a:solidFill>
                            <a:schemeClr val="tx1"/>
                          </a:solidFill>
                          <a:latin typeface="+mj-lt"/>
                        </a:rPr>
                        <a:t>Feb</a:t>
                      </a:r>
                      <a:r>
                        <a:rPr lang="en-GB" sz="1600" baseline="0" dirty="0" smtClean="0">
                          <a:solidFill>
                            <a:schemeClr val="tx1"/>
                          </a:solidFill>
                          <a:latin typeface="+mj-lt"/>
                        </a:rPr>
                        <a:t> 18</a:t>
                      </a:r>
                      <a:endParaRPr lang="en-GB" sz="1600" dirty="0">
                        <a:solidFill>
                          <a:schemeClr val="tx1"/>
                        </a:solidFill>
                        <a:latin typeface="+mj-lt"/>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0" marR="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115147" marR="115147"/>
                </a:tc>
                <a:extLst>
                  <a:ext uri="{0D108BD9-81ED-4DB2-BD59-A6C34878D82A}">
                    <a16:rowId xmlns:a16="http://schemas.microsoft.com/office/drawing/2014/main" val="4092400724"/>
                  </a:ext>
                </a:extLst>
              </a:tr>
              <a:tr h="290122">
                <a:tc>
                  <a:txBody>
                    <a:bodyPr/>
                    <a:lstStyle/>
                    <a:p>
                      <a:r>
                        <a:rPr lang="en-GB" sz="1600" b="0" dirty="0" smtClean="0">
                          <a:solidFill>
                            <a:schemeClr val="tx1"/>
                          </a:solidFill>
                          <a:latin typeface="+mj-lt"/>
                        </a:rPr>
                        <a:t>.3bt</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600" kern="1200" dirty="0" smtClean="0">
                          <a:solidFill>
                            <a:schemeClr val="tx1"/>
                          </a:solidFill>
                          <a:latin typeface="+mn-lt"/>
                          <a:ea typeface="+mn-ea"/>
                          <a:cs typeface="+mn-cs"/>
                        </a:rPr>
                        <a:t>D3.2</a:t>
                      </a:r>
                    </a:p>
                  </a:txBody>
                  <a:tcPr marR="0"/>
                </a:tc>
                <a:tc>
                  <a:txBody>
                    <a:bodyPr/>
                    <a:lstStyle/>
                    <a:p>
                      <a:pPr algn="ctr"/>
                      <a:r>
                        <a:rPr lang="en-GB" sz="1600" dirty="0" smtClean="0">
                          <a:solidFill>
                            <a:schemeClr val="tx1"/>
                          </a:solidFill>
                          <a:latin typeface="+mj-lt"/>
                        </a:rPr>
                        <a:t>Feb 18</a:t>
                      </a:r>
                      <a:endParaRPr lang="en-GB" sz="1600" dirty="0">
                        <a:solidFill>
                          <a:schemeClr val="tx1"/>
                        </a:solidFill>
                        <a:latin typeface="+mj-lt"/>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0" marR="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115147" marR="115147"/>
                </a:tc>
                <a:extLst>
                  <a:ext uri="{0D108BD9-81ED-4DB2-BD59-A6C34878D82A}">
                    <a16:rowId xmlns:a16="http://schemas.microsoft.com/office/drawing/2014/main" val="3296881205"/>
                  </a:ext>
                </a:extLst>
              </a:tr>
            </a:tbl>
          </a:graphicData>
        </a:graphic>
      </p:graphicFrame>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43</a:t>
            </a:fld>
            <a:endParaRPr lang="en-US"/>
          </a:p>
        </p:txBody>
      </p:sp>
    </p:spTree>
    <p:extLst>
      <p:ext uri="{BB962C8B-B14F-4D97-AF65-F5344CB8AC3E}">
        <p14:creationId xmlns:p14="http://schemas.microsoft.com/office/powerpoint/2010/main" val="588508551"/>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802.3bn FDIS closes on 3 Sep 2018</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44</a:t>
            </a:fld>
            <a:endParaRPr lang="en-US"/>
          </a:p>
        </p:txBody>
      </p:sp>
      <p:sp>
        <p:nvSpPr>
          <p:cNvPr id="10" name="Content Placeholder 9"/>
          <p:cNvSpPr>
            <a:spLocks noGrp="1"/>
          </p:cNvSpPr>
          <p:nvPr>
            <p:ph idx="1"/>
          </p:nvPr>
        </p:nvSpPr>
        <p:spPr/>
        <p:txBody>
          <a:bodyPr/>
          <a:lstStyle/>
          <a:p>
            <a:r>
              <a:rPr lang="en-AU" dirty="0"/>
              <a:t>Drafts </a:t>
            </a:r>
            <a:r>
              <a:rPr lang="en-GB" dirty="0"/>
              <a:t>sent to SC6</a:t>
            </a:r>
            <a:r>
              <a:rPr lang="en-AU" dirty="0"/>
              <a:t>: </a:t>
            </a:r>
            <a:r>
              <a:rPr lang="en-AU" dirty="0" smtClean="0">
                <a:solidFill>
                  <a:srgbClr val="00B050"/>
                </a:solidFill>
              </a:rPr>
              <a:t>sent</a:t>
            </a:r>
          </a:p>
          <a:p>
            <a:pPr lvl="1"/>
            <a:r>
              <a:rPr lang="en-AU" dirty="0" smtClean="0"/>
              <a:t>802.3bn D3.0 was </a:t>
            </a:r>
            <a:r>
              <a:rPr lang="en-AU" dirty="0"/>
              <a:t>liaised to SC6  in </a:t>
            </a:r>
            <a:r>
              <a:rPr lang="en-AU" dirty="0" smtClean="0"/>
              <a:t>Feb 2016 to </a:t>
            </a:r>
            <a:r>
              <a:rPr lang="en-AU" dirty="0"/>
              <a:t>allow them to become familiar with it before submission for approval under the PSDO </a:t>
            </a:r>
            <a:r>
              <a:rPr lang="en-AU" dirty="0" smtClean="0"/>
              <a:t>process</a:t>
            </a:r>
          </a:p>
          <a:p>
            <a:r>
              <a:rPr lang="en-US" dirty="0" smtClean="0"/>
              <a:t>60-day</a:t>
            </a:r>
            <a:r>
              <a:rPr lang="en-AU" dirty="0" smtClean="0"/>
              <a:t> </a:t>
            </a:r>
            <a:r>
              <a:rPr lang="en-AU" dirty="0"/>
              <a:t>pre-ballot</a:t>
            </a:r>
            <a:r>
              <a:rPr lang="en-AU" dirty="0" smtClean="0"/>
              <a:t>: </a:t>
            </a:r>
            <a:r>
              <a:rPr lang="en-AU" dirty="0" smtClean="0">
                <a:solidFill>
                  <a:srgbClr val="00B050"/>
                </a:solidFill>
              </a:rPr>
              <a:t>passed </a:t>
            </a:r>
            <a:r>
              <a:rPr lang="en-AU" dirty="0">
                <a:solidFill>
                  <a:srgbClr val="00B050"/>
                </a:solidFill>
              </a:rPr>
              <a:t>with comments resolved</a:t>
            </a:r>
            <a:endParaRPr lang="en-AU" dirty="0" smtClean="0">
              <a:solidFill>
                <a:schemeClr val="accent2"/>
              </a:solidFill>
            </a:endParaRPr>
          </a:p>
          <a:p>
            <a:pPr lvl="1"/>
            <a:r>
              <a:rPr lang="en-AU" dirty="0"/>
              <a:t>8</a:t>
            </a:r>
            <a:r>
              <a:rPr lang="en-AU" dirty="0" smtClean="0"/>
              <a:t>02.3bn-2016 passed 60-day pre-ballot on 16 Apr </a:t>
            </a:r>
            <a:r>
              <a:rPr lang="en-AU" dirty="0"/>
              <a:t>2017 (N16546)</a:t>
            </a:r>
            <a:endParaRPr lang="en-AU" dirty="0" smtClean="0"/>
          </a:p>
          <a:p>
            <a:pPr lvl="2"/>
            <a:r>
              <a:rPr lang="en-AU" dirty="0" smtClean="0"/>
              <a:t>Need? 8/1/10</a:t>
            </a:r>
          </a:p>
          <a:p>
            <a:pPr lvl="2"/>
            <a:r>
              <a:rPr lang="en-AU" dirty="0" smtClean="0"/>
              <a:t>Submission? 8/1/10</a:t>
            </a:r>
          </a:p>
          <a:p>
            <a:pPr lvl="1"/>
            <a:r>
              <a:rPr lang="en-AU" dirty="0" smtClean="0"/>
              <a:t>China NB voted “no” and provided the usual comments</a:t>
            </a:r>
          </a:p>
          <a:p>
            <a:pPr lvl="2"/>
            <a:r>
              <a:rPr lang="en-AU" dirty="0" smtClean="0"/>
              <a:t>A response was sent to SC6 on 7 June 2017 (6N16649)</a:t>
            </a:r>
          </a:p>
          <a:p>
            <a:r>
              <a:rPr lang="en-AU" dirty="0" smtClean="0"/>
              <a:t>FDIS ballot: </a:t>
            </a:r>
            <a:r>
              <a:rPr lang="en-AU" dirty="0">
                <a:solidFill>
                  <a:schemeClr val="accent2"/>
                </a:solidFill>
              </a:rPr>
              <a:t>closes </a:t>
            </a:r>
            <a:r>
              <a:rPr lang="en-AU" dirty="0" smtClean="0">
                <a:solidFill>
                  <a:schemeClr val="accent2"/>
                </a:solidFill>
              </a:rPr>
              <a:t>3 </a:t>
            </a:r>
            <a:r>
              <a:rPr lang="en-AU" dirty="0">
                <a:solidFill>
                  <a:schemeClr val="accent2"/>
                </a:solidFill>
              </a:rPr>
              <a:t>Sep 2018</a:t>
            </a:r>
            <a:endParaRPr lang="en-AU" dirty="0" smtClean="0">
              <a:solidFill>
                <a:schemeClr val="accent2"/>
              </a:solidFill>
            </a:endParaRPr>
          </a:p>
          <a:p>
            <a:pPr lvl="1"/>
            <a:r>
              <a:rPr lang="en-AU" dirty="0" smtClean="0">
                <a:solidFill>
                  <a:srgbClr val="FF0000"/>
                </a:solidFill>
              </a:rPr>
              <a:t>Name: </a:t>
            </a:r>
            <a:r>
              <a:rPr lang="en-AU" dirty="0">
                <a:solidFill>
                  <a:srgbClr val="FF0000"/>
                </a:solidFill>
              </a:rPr>
              <a:t>ISO/IEC/IEEE 8802-3:2017 FDAM </a:t>
            </a:r>
            <a:r>
              <a:rPr lang="en-AU" dirty="0" smtClean="0">
                <a:solidFill>
                  <a:srgbClr val="FF0000"/>
                </a:solidFill>
              </a:rPr>
              <a:t>6</a:t>
            </a:r>
            <a:endParaRPr lang="en-AU" dirty="0">
              <a:solidFill>
                <a:srgbClr val="FF0000"/>
              </a:solidFill>
            </a:endParaRPr>
          </a:p>
          <a:p>
            <a:pPr lvl="1"/>
            <a:endParaRPr lang="en-AU" dirty="0">
              <a:solidFill>
                <a:srgbClr val="FF0000"/>
              </a:solidFill>
            </a:endParaRPr>
          </a:p>
        </p:txBody>
      </p:sp>
    </p:spTree>
    <p:extLst>
      <p:ext uri="{BB962C8B-B14F-4D97-AF65-F5344CB8AC3E}">
        <p14:creationId xmlns:p14="http://schemas.microsoft.com/office/powerpoint/2010/main" val="1910114472"/>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a:t>
            </a:r>
            <a:r>
              <a:rPr lang="en-AU" dirty="0"/>
              <a:t>802.3bv FDIS closes on </a:t>
            </a:r>
            <a:r>
              <a:rPr lang="en-AU" dirty="0" smtClean="0"/>
              <a:t>3 </a:t>
            </a:r>
            <a:r>
              <a:rPr lang="en-AU" dirty="0"/>
              <a:t>Sep 2018</a:t>
            </a:r>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45</a:t>
            </a:fld>
            <a:endParaRPr lang="en-US"/>
          </a:p>
        </p:txBody>
      </p:sp>
      <p:sp>
        <p:nvSpPr>
          <p:cNvPr id="10" name="Content Placeholder 9"/>
          <p:cNvSpPr>
            <a:spLocks noGrp="1"/>
          </p:cNvSpPr>
          <p:nvPr>
            <p:ph idx="1"/>
          </p:nvPr>
        </p:nvSpPr>
        <p:spPr/>
        <p:txBody>
          <a:bodyPr/>
          <a:lstStyle/>
          <a:p>
            <a:r>
              <a:rPr lang="en-AU" dirty="0"/>
              <a:t>Drafts </a:t>
            </a:r>
            <a:r>
              <a:rPr lang="en-GB" dirty="0"/>
              <a:t>sent to SC6</a:t>
            </a:r>
            <a:r>
              <a:rPr lang="en-AU" dirty="0"/>
              <a:t>: </a:t>
            </a:r>
            <a:r>
              <a:rPr lang="en-AU" dirty="0" smtClean="0">
                <a:solidFill>
                  <a:srgbClr val="00B050"/>
                </a:solidFill>
              </a:rPr>
              <a:t>sent</a:t>
            </a:r>
          </a:p>
          <a:p>
            <a:pPr lvl="1"/>
            <a:r>
              <a:rPr lang="en-AU" dirty="0" smtClean="0"/>
              <a:t>802.3bv D3.1 was liaised to SC6  in Oct 2016</a:t>
            </a:r>
          </a:p>
          <a:p>
            <a:r>
              <a:rPr lang="en-US" dirty="0" smtClean="0"/>
              <a:t>60-day</a:t>
            </a:r>
            <a:r>
              <a:rPr lang="en-AU" dirty="0" smtClean="0"/>
              <a:t> </a:t>
            </a:r>
            <a:r>
              <a:rPr lang="en-AU" dirty="0"/>
              <a:t>pre-ballot</a:t>
            </a:r>
            <a:r>
              <a:rPr lang="en-AU" dirty="0" smtClean="0"/>
              <a:t>: </a:t>
            </a:r>
            <a:r>
              <a:rPr lang="en-AU" dirty="0" smtClean="0">
                <a:solidFill>
                  <a:srgbClr val="00B050"/>
                </a:solidFill>
              </a:rPr>
              <a:t>passed</a:t>
            </a:r>
          </a:p>
          <a:p>
            <a:pPr lvl="1"/>
            <a:r>
              <a:rPr lang="en-AU" dirty="0" smtClean="0"/>
              <a:t>Note: another ISO group is developing a standard </a:t>
            </a:r>
            <a:r>
              <a:rPr lang="en-AU" dirty="0"/>
              <a:t>to complement IEEE </a:t>
            </a:r>
            <a:r>
              <a:rPr lang="en-AU" dirty="0" err="1"/>
              <a:t>Std</a:t>
            </a:r>
            <a:r>
              <a:rPr lang="en-AU" dirty="0"/>
              <a:t> 802.3bv-2017 </a:t>
            </a:r>
            <a:r>
              <a:rPr lang="en-AU" dirty="0" smtClean="0"/>
              <a:t>(</a:t>
            </a:r>
            <a:r>
              <a:rPr lang="en-AU" dirty="0"/>
              <a:t>ISO TC22 </a:t>
            </a:r>
            <a:r>
              <a:rPr lang="en-AU" dirty="0" smtClean="0"/>
              <a:t>SC32) and may be interested in ensuring it is approved in SC6</a:t>
            </a:r>
          </a:p>
          <a:p>
            <a:pPr lvl="1"/>
            <a:r>
              <a:rPr lang="en-AU" dirty="0" smtClean="0"/>
              <a:t>802.3bv </a:t>
            </a:r>
            <a:r>
              <a:rPr lang="en-AU" dirty="0"/>
              <a:t>passed 60-day pre-ballot on 18 August 2017 (</a:t>
            </a:r>
            <a:r>
              <a:rPr lang="en-AU" dirty="0" smtClean="0"/>
              <a:t>N16694)</a:t>
            </a:r>
            <a:endParaRPr lang="en-AU" dirty="0"/>
          </a:p>
          <a:p>
            <a:pPr lvl="2"/>
            <a:r>
              <a:rPr lang="en-AU" dirty="0"/>
              <a:t>Support need for IS: passed 8/0/13 </a:t>
            </a:r>
          </a:p>
          <a:p>
            <a:pPr lvl="2"/>
            <a:r>
              <a:rPr lang="en-AU" dirty="0"/>
              <a:t>Support submission for this IS: passed 8/0/13</a:t>
            </a:r>
          </a:p>
          <a:p>
            <a:r>
              <a:rPr lang="en-AU" dirty="0" smtClean="0"/>
              <a:t>FDIS ballot: </a:t>
            </a:r>
            <a:r>
              <a:rPr lang="en-AU" dirty="0">
                <a:solidFill>
                  <a:schemeClr val="accent2"/>
                </a:solidFill>
              </a:rPr>
              <a:t>closes </a:t>
            </a:r>
            <a:r>
              <a:rPr lang="en-AU" dirty="0" smtClean="0">
                <a:solidFill>
                  <a:schemeClr val="accent2"/>
                </a:solidFill>
              </a:rPr>
              <a:t>3 </a:t>
            </a:r>
            <a:r>
              <a:rPr lang="en-AU" dirty="0">
                <a:solidFill>
                  <a:schemeClr val="accent2"/>
                </a:solidFill>
              </a:rPr>
              <a:t>Sep 2018</a:t>
            </a:r>
            <a:endParaRPr lang="en-AU" dirty="0" smtClean="0">
              <a:solidFill>
                <a:schemeClr val="accent2"/>
              </a:solidFill>
            </a:endParaRPr>
          </a:p>
          <a:p>
            <a:pPr lvl="1"/>
            <a:r>
              <a:rPr lang="en-AU" dirty="0">
                <a:solidFill>
                  <a:srgbClr val="FF0000"/>
                </a:solidFill>
              </a:rPr>
              <a:t>Name: ISO/IEC/IEEE 8802-3:2017 FDAM </a:t>
            </a:r>
            <a:r>
              <a:rPr lang="en-AU" dirty="0" smtClean="0">
                <a:solidFill>
                  <a:srgbClr val="FF0000"/>
                </a:solidFill>
              </a:rPr>
              <a:t>9</a:t>
            </a:r>
            <a:endParaRPr lang="en-AU" dirty="0">
              <a:solidFill>
                <a:srgbClr val="FF0000"/>
              </a:solidFill>
            </a:endParaRPr>
          </a:p>
          <a:p>
            <a:pPr marL="1588" lvl="1" indent="0">
              <a:buNone/>
            </a:pPr>
            <a:endParaRPr lang="en-AU" dirty="0">
              <a:solidFill>
                <a:srgbClr val="FF0000"/>
              </a:solidFill>
            </a:endParaRPr>
          </a:p>
          <a:p>
            <a:endParaRPr lang="en-AU" dirty="0"/>
          </a:p>
        </p:txBody>
      </p:sp>
    </p:spTree>
    <p:extLst>
      <p:ext uri="{BB962C8B-B14F-4D97-AF65-F5344CB8AC3E}">
        <p14:creationId xmlns:p14="http://schemas.microsoft.com/office/powerpoint/2010/main" val="3617859434"/>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802.3bu </a:t>
            </a:r>
            <a:r>
              <a:rPr lang="en-AU" dirty="0"/>
              <a:t>FDIS closes on </a:t>
            </a:r>
            <a:r>
              <a:rPr lang="en-AU" dirty="0" smtClean="0"/>
              <a:t>3 </a:t>
            </a:r>
            <a:r>
              <a:rPr lang="en-AU" dirty="0"/>
              <a:t>Sep 2018</a:t>
            </a:r>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46</a:t>
            </a:fld>
            <a:endParaRPr lang="en-US"/>
          </a:p>
        </p:txBody>
      </p:sp>
      <p:sp>
        <p:nvSpPr>
          <p:cNvPr id="10" name="Content Placeholder 9"/>
          <p:cNvSpPr>
            <a:spLocks noGrp="1"/>
          </p:cNvSpPr>
          <p:nvPr>
            <p:ph idx="1"/>
          </p:nvPr>
        </p:nvSpPr>
        <p:spPr/>
        <p:txBody>
          <a:bodyPr/>
          <a:lstStyle/>
          <a:p>
            <a:r>
              <a:rPr lang="en-AU" dirty="0"/>
              <a:t>Drafts </a:t>
            </a:r>
            <a:r>
              <a:rPr lang="en-GB" dirty="0"/>
              <a:t>sent to SC6</a:t>
            </a:r>
            <a:r>
              <a:rPr lang="en-AU" dirty="0"/>
              <a:t>: </a:t>
            </a:r>
            <a:r>
              <a:rPr lang="en-AU" dirty="0" smtClean="0">
                <a:solidFill>
                  <a:srgbClr val="00B050"/>
                </a:solidFill>
              </a:rPr>
              <a:t>sent</a:t>
            </a:r>
          </a:p>
          <a:p>
            <a:pPr lvl="1"/>
            <a:r>
              <a:rPr lang="en-AU" dirty="0" smtClean="0"/>
              <a:t>802.3bu D3.2 was </a:t>
            </a:r>
            <a:r>
              <a:rPr lang="en-AU" dirty="0"/>
              <a:t>liaised to SC6  in Oct </a:t>
            </a:r>
            <a:r>
              <a:rPr lang="en-AU" dirty="0" smtClean="0"/>
              <a:t>2016</a:t>
            </a:r>
            <a:endParaRPr lang="en-AU" dirty="0"/>
          </a:p>
          <a:p>
            <a:r>
              <a:rPr lang="en-US" dirty="0" smtClean="0"/>
              <a:t>60-day</a:t>
            </a:r>
            <a:r>
              <a:rPr lang="en-AU" dirty="0" smtClean="0"/>
              <a:t> </a:t>
            </a:r>
            <a:r>
              <a:rPr lang="en-AU" dirty="0"/>
              <a:t>pre-ballot</a:t>
            </a:r>
            <a:r>
              <a:rPr lang="en-AU" dirty="0" smtClean="0"/>
              <a:t>: </a:t>
            </a:r>
            <a:r>
              <a:rPr lang="en-AU" dirty="0" smtClean="0">
                <a:solidFill>
                  <a:srgbClr val="00B050"/>
                </a:solidFill>
              </a:rPr>
              <a:t>passed</a:t>
            </a:r>
            <a:r>
              <a:rPr lang="en-AU" dirty="0" smtClean="0">
                <a:solidFill>
                  <a:schemeClr val="accent2"/>
                </a:solidFill>
              </a:rPr>
              <a:t> </a:t>
            </a:r>
          </a:p>
          <a:p>
            <a:pPr lvl="1"/>
            <a:r>
              <a:rPr lang="en-AU" dirty="0" smtClean="0"/>
              <a:t>802.3bu </a:t>
            </a:r>
            <a:r>
              <a:rPr lang="en-AU" dirty="0"/>
              <a:t>passed 60-day pre-ballot on </a:t>
            </a:r>
            <a:r>
              <a:rPr lang="en-AU" dirty="0" smtClean="0"/>
              <a:t>18 August 2017 </a:t>
            </a:r>
            <a:r>
              <a:rPr lang="en-AU" dirty="0"/>
              <a:t>(</a:t>
            </a:r>
            <a:r>
              <a:rPr lang="en-AU" dirty="0" smtClean="0"/>
              <a:t>N16693)</a:t>
            </a:r>
            <a:endParaRPr lang="en-AU" dirty="0"/>
          </a:p>
          <a:p>
            <a:pPr lvl="2"/>
            <a:r>
              <a:rPr lang="en-AU" dirty="0"/>
              <a:t>Support need for IS: passed </a:t>
            </a:r>
            <a:r>
              <a:rPr lang="en-AU" dirty="0" smtClean="0"/>
              <a:t>8/0/13 </a:t>
            </a:r>
            <a:endParaRPr lang="en-AU" dirty="0"/>
          </a:p>
          <a:p>
            <a:pPr lvl="2"/>
            <a:r>
              <a:rPr lang="en-AU" dirty="0"/>
              <a:t>Support submission for this IS: passed </a:t>
            </a:r>
            <a:r>
              <a:rPr lang="en-AU" dirty="0" smtClean="0"/>
              <a:t>8/0/13</a:t>
            </a:r>
            <a:endParaRPr lang="en-AU" dirty="0"/>
          </a:p>
          <a:p>
            <a:r>
              <a:rPr lang="en-AU" dirty="0" smtClean="0"/>
              <a:t>FDIS ballot: </a:t>
            </a:r>
            <a:r>
              <a:rPr lang="en-AU" dirty="0" smtClean="0">
                <a:solidFill>
                  <a:schemeClr val="accent2"/>
                </a:solidFill>
              </a:rPr>
              <a:t>closes 3 Sep 2018</a:t>
            </a:r>
          </a:p>
          <a:p>
            <a:pPr lvl="1"/>
            <a:r>
              <a:rPr lang="en-AU" dirty="0">
                <a:solidFill>
                  <a:srgbClr val="FF0000"/>
                </a:solidFill>
              </a:rPr>
              <a:t>Name: ISO/IEC/IEEE 8802-3:2017 FDAM </a:t>
            </a:r>
            <a:r>
              <a:rPr lang="en-AU" dirty="0" smtClean="0">
                <a:solidFill>
                  <a:srgbClr val="FF0000"/>
                </a:solidFill>
              </a:rPr>
              <a:t>8</a:t>
            </a:r>
            <a:endParaRPr lang="en-AU" dirty="0">
              <a:solidFill>
                <a:srgbClr val="FF0000"/>
              </a:solidFill>
            </a:endParaRPr>
          </a:p>
          <a:p>
            <a:pPr lvl="1"/>
            <a:endParaRPr lang="en-AU" dirty="0" smtClean="0">
              <a:solidFill>
                <a:srgbClr val="FF0000"/>
              </a:solidFill>
            </a:endParaRPr>
          </a:p>
          <a:p>
            <a:endParaRPr lang="en-AU" dirty="0"/>
          </a:p>
        </p:txBody>
      </p:sp>
    </p:spTree>
    <p:extLst>
      <p:ext uri="{BB962C8B-B14F-4D97-AF65-F5344CB8AC3E}">
        <p14:creationId xmlns:p14="http://schemas.microsoft.com/office/powerpoint/2010/main" val="1668899632"/>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802.3/</a:t>
            </a:r>
            <a:r>
              <a:rPr lang="en-AU" dirty="0" err="1" smtClean="0"/>
              <a:t>Cor</a:t>
            </a:r>
            <a:r>
              <a:rPr lang="en-AU" dirty="0" smtClean="0"/>
              <a:t> 1 FDIS ballot passed &amp; is awaiting publication</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47</a:t>
            </a:fld>
            <a:endParaRPr lang="en-US"/>
          </a:p>
        </p:txBody>
      </p:sp>
      <p:sp>
        <p:nvSpPr>
          <p:cNvPr id="10" name="Content Placeholder 9"/>
          <p:cNvSpPr>
            <a:spLocks noGrp="1"/>
          </p:cNvSpPr>
          <p:nvPr>
            <p:ph idx="1"/>
          </p:nvPr>
        </p:nvSpPr>
        <p:spPr/>
        <p:txBody>
          <a:bodyPr/>
          <a:lstStyle/>
          <a:p>
            <a:r>
              <a:rPr lang="en-AU" dirty="0"/>
              <a:t>Drafts </a:t>
            </a:r>
            <a:r>
              <a:rPr lang="en-GB" dirty="0"/>
              <a:t>sent to SC6</a:t>
            </a:r>
            <a:r>
              <a:rPr lang="en-AU" dirty="0"/>
              <a:t>: </a:t>
            </a:r>
            <a:r>
              <a:rPr lang="en-AU" dirty="0" smtClean="0">
                <a:solidFill>
                  <a:srgbClr val="00B050"/>
                </a:solidFill>
              </a:rPr>
              <a:t>sent</a:t>
            </a:r>
          </a:p>
          <a:p>
            <a:pPr lvl="1"/>
            <a:r>
              <a:rPr lang="en-AU" dirty="0" smtClean="0"/>
              <a:t>802.3/</a:t>
            </a:r>
            <a:r>
              <a:rPr lang="en-AU" dirty="0" err="1" smtClean="0"/>
              <a:t>Cor</a:t>
            </a:r>
            <a:r>
              <a:rPr lang="en-AU" dirty="0" smtClean="0"/>
              <a:t>  1 D2.1 was liaised in Feb 2017</a:t>
            </a:r>
            <a:endParaRPr lang="en-AU" dirty="0"/>
          </a:p>
          <a:p>
            <a:r>
              <a:rPr lang="en-US" dirty="0"/>
              <a:t>9</a:t>
            </a:r>
            <a:r>
              <a:rPr lang="en-US" dirty="0" smtClean="0"/>
              <a:t>0-day</a:t>
            </a:r>
            <a:r>
              <a:rPr lang="en-AU" dirty="0" smtClean="0"/>
              <a:t> FDIS: </a:t>
            </a:r>
            <a:r>
              <a:rPr lang="en-AU" dirty="0" smtClean="0">
                <a:solidFill>
                  <a:srgbClr val="00B050"/>
                </a:solidFill>
              </a:rPr>
              <a:t>passed</a:t>
            </a:r>
            <a:r>
              <a:rPr lang="en-AU" dirty="0" smtClean="0">
                <a:solidFill>
                  <a:schemeClr val="accent2"/>
                </a:solidFill>
              </a:rPr>
              <a:t> &amp; awaiting publication</a:t>
            </a:r>
          </a:p>
          <a:p>
            <a:pPr lvl="1"/>
            <a:r>
              <a:rPr lang="en-AU" dirty="0" smtClean="0"/>
              <a:t>Passed on 22 Nov 2017 (N16782)</a:t>
            </a:r>
          </a:p>
          <a:p>
            <a:pPr lvl="2"/>
            <a:r>
              <a:rPr lang="en-AU" dirty="0"/>
              <a:t>Support need for IS: passed </a:t>
            </a:r>
            <a:r>
              <a:rPr lang="en-AU" dirty="0" smtClean="0"/>
              <a:t>8/0/14</a:t>
            </a:r>
            <a:endParaRPr lang="en-AU" dirty="0"/>
          </a:p>
          <a:p>
            <a:pPr lvl="2"/>
            <a:r>
              <a:rPr lang="en-AU" dirty="0"/>
              <a:t>Support </a:t>
            </a:r>
            <a:r>
              <a:rPr lang="en-AU" dirty="0" smtClean="0"/>
              <a:t>this </a:t>
            </a:r>
            <a:r>
              <a:rPr lang="en-AU" dirty="0"/>
              <a:t>IS: passed </a:t>
            </a:r>
            <a:r>
              <a:rPr lang="en-AU" dirty="0" smtClean="0"/>
              <a:t>8/0/14</a:t>
            </a:r>
          </a:p>
          <a:p>
            <a:pPr lvl="2"/>
            <a:r>
              <a:rPr lang="en-AU" dirty="0" smtClean="0"/>
              <a:t>No comments</a:t>
            </a:r>
          </a:p>
          <a:p>
            <a:pPr lvl="1"/>
            <a:r>
              <a:rPr lang="en-AU" dirty="0" smtClean="0">
                <a:solidFill>
                  <a:srgbClr val="FF0000"/>
                </a:solidFill>
              </a:rPr>
              <a:t>(Apr 2018) Asked Jodi</a:t>
            </a:r>
          </a:p>
          <a:p>
            <a:pPr lvl="1"/>
            <a:r>
              <a:rPr lang="en-AU" dirty="0" smtClean="0"/>
              <a:t>Will be called </a:t>
            </a:r>
            <a:r>
              <a:rPr lang="en-US" dirty="0"/>
              <a:t>ISO/IEC/IEEE8802-3:2017/</a:t>
            </a:r>
            <a:r>
              <a:rPr lang="en-US" dirty="0" err="1"/>
              <a:t>Cor</a:t>
            </a:r>
            <a:r>
              <a:rPr lang="en-US" dirty="0"/>
              <a:t> 1:2018</a:t>
            </a:r>
            <a:endParaRPr lang="en-AU" b="1" dirty="0"/>
          </a:p>
          <a:p>
            <a:pPr lvl="1"/>
            <a:endParaRPr lang="en-AU" dirty="0" smtClean="0">
              <a:solidFill>
                <a:srgbClr val="FF0000"/>
              </a:solidFill>
            </a:endParaRPr>
          </a:p>
          <a:p>
            <a:endParaRPr lang="en-AU" dirty="0" smtClean="0">
              <a:solidFill>
                <a:schemeClr val="accent2"/>
              </a:solidFill>
            </a:endParaRPr>
          </a:p>
        </p:txBody>
      </p:sp>
    </p:spTree>
    <p:extLst>
      <p:ext uri="{BB962C8B-B14F-4D97-AF65-F5344CB8AC3E}">
        <p14:creationId xmlns:p14="http://schemas.microsoft.com/office/powerpoint/2010/main" val="1028486280"/>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802.3bs </a:t>
            </a:r>
            <a:r>
              <a:rPr lang="en-AU" dirty="0"/>
              <a:t>is waiting for FDIS ballot to start</a:t>
            </a:r>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48</a:t>
            </a:fld>
            <a:endParaRPr lang="en-US"/>
          </a:p>
        </p:txBody>
      </p:sp>
      <p:sp>
        <p:nvSpPr>
          <p:cNvPr id="10" name="Content Placeholder 9"/>
          <p:cNvSpPr>
            <a:spLocks noGrp="1"/>
          </p:cNvSpPr>
          <p:nvPr>
            <p:ph idx="1"/>
          </p:nvPr>
        </p:nvSpPr>
        <p:spPr/>
        <p:txBody>
          <a:bodyPr/>
          <a:lstStyle/>
          <a:p>
            <a:r>
              <a:rPr lang="en-AU" dirty="0"/>
              <a:t>Drafts </a:t>
            </a:r>
            <a:r>
              <a:rPr lang="en-GB" dirty="0"/>
              <a:t>sent to SC6</a:t>
            </a:r>
            <a:r>
              <a:rPr lang="en-AU" dirty="0"/>
              <a:t>: </a:t>
            </a:r>
            <a:r>
              <a:rPr lang="en-AU" dirty="0" smtClean="0">
                <a:solidFill>
                  <a:srgbClr val="00B050"/>
                </a:solidFill>
              </a:rPr>
              <a:t>sent</a:t>
            </a:r>
          </a:p>
          <a:p>
            <a:pPr lvl="1"/>
            <a:r>
              <a:rPr lang="en-AU" dirty="0" smtClean="0"/>
              <a:t>802.3bs D3.0 was liaised in Feb 2017</a:t>
            </a:r>
            <a:endParaRPr lang="en-AU" dirty="0"/>
          </a:p>
          <a:p>
            <a:r>
              <a:rPr lang="en-US" dirty="0" smtClean="0"/>
              <a:t>60-day</a:t>
            </a:r>
            <a:r>
              <a:rPr lang="en-AU" dirty="0" smtClean="0"/>
              <a:t> </a:t>
            </a:r>
            <a:r>
              <a:rPr lang="en-AU" dirty="0"/>
              <a:t>pre-ballot</a:t>
            </a:r>
            <a:r>
              <a:rPr lang="en-AU" dirty="0" smtClean="0"/>
              <a:t>: </a:t>
            </a:r>
            <a:r>
              <a:rPr lang="en-AU" dirty="0" smtClean="0">
                <a:solidFill>
                  <a:srgbClr val="00B050"/>
                </a:solidFill>
              </a:rPr>
              <a:t>passed</a:t>
            </a:r>
            <a:endParaRPr lang="en-AU" dirty="0" smtClean="0">
              <a:solidFill>
                <a:schemeClr val="accent2"/>
              </a:solidFill>
            </a:endParaRPr>
          </a:p>
          <a:p>
            <a:pPr lvl="1"/>
            <a:r>
              <a:rPr lang="en-AU" dirty="0"/>
              <a:t>Passed on </a:t>
            </a:r>
            <a:r>
              <a:rPr lang="en-AU" dirty="0" smtClean="0"/>
              <a:t>12 Apr 218 (N16792)</a:t>
            </a:r>
            <a:endParaRPr lang="en-AU" dirty="0"/>
          </a:p>
          <a:p>
            <a:pPr lvl="2"/>
            <a:r>
              <a:rPr lang="en-AU" dirty="0"/>
              <a:t>Support need for IS: passed </a:t>
            </a:r>
            <a:r>
              <a:rPr lang="en-AU" dirty="0" smtClean="0"/>
              <a:t>11/0/8</a:t>
            </a:r>
            <a:endParaRPr lang="en-AU" dirty="0"/>
          </a:p>
          <a:p>
            <a:pPr lvl="2"/>
            <a:r>
              <a:rPr lang="en-AU" dirty="0"/>
              <a:t>Support this IS: passed </a:t>
            </a:r>
            <a:r>
              <a:rPr lang="en-AU" dirty="0" smtClean="0"/>
              <a:t>11/0/8</a:t>
            </a:r>
            <a:endParaRPr lang="en-AU" dirty="0"/>
          </a:p>
          <a:p>
            <a:pPr lvl="2"/>
            <a:r>
              <a:rPr lang="en-AU" dirty="0"/>
              <a:t>No comments</a:t>
            </a:r>
          </a:p>
          <a:p>
            <a:r>
              <a:rPr lang="en-AU" dirty="0" smtClean="0"/>
              <a:t>FDIS ballot: </a:t>
            </a:r>
            <a:r>
              <a:rPr lang="en-AU" dirty="0" smtClean="0">
                <a:solidFill>
                  <a:schemeClr val="accent2"/>
                </a:solidFill>
              </a:rPr>
              <a:t>waiting for start</a:t>
            </a:r>
            <a:endParaRPr lang="en-AU" dirty="0"/>
          </a:p>
        </p:txBody>
      </p:sp>
    </p:spTree>
    <p:extLst>
      <p:ext uri="{BB962C8B-B14F-4D97-AF65-F5344CB8AC3E}">
        <p14:creationId xmlns:p14="http://schemas.microsoft.com/office/powerpoint/2010/main" val="1228310828"/>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802.3cb was liaised for information in June 2017</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AU" dirty="0" smtClean="0"/>
              <a:t>IEEE 802.3cb D3.0 was liaised in June 2016 (when in SB)</a:t>
            </a:r>
          </a:p>
          <a:p>
            <a:r>
              <a:rPr lang="en-US" dirty="0" smtClean="0"/>
              <a:t>60-day</a:t>
            </a:r>
            <a:r>
              <a:rPr lang="en-AU" dirty="0" smtClean="0"/>
              <a:t> pre-ballot: </a:t>
            </a:r>
            <a:r>
              <a:rPr lang="en-AU" dirty="0" smtClean="0">
                <a:solidFill>
                  <a:schemeClr val="accent2"/>
                </a:solidFill>
              </a:rPr>
              <a:t>waiting</a:t>
            </a:r>
          </a:p>
          <a:p>
            <a:pPr lvl="1"/>
            <a:r>
              <a:rPr lang="en-AU" dirty="0"/>
              <a:t>Submission planned soon</a:t>
            </a:r>
          </a:p>
          <a:p>
            <a:pPr lvl="2"/>
            <a:r>
              <a:rPr lang="en-AU" dirty="0" smtClean="0"/>
              <a:t>Expected </a:t>
            </a:r>
            <a:r>
              <a:rPr lang="en-AU" dirty="0"/>
              <a:t>to go to </a:t>
            </a:r>
            <a:r>
              <a:rPr lang="en-AU" dirty="0" err="1"/>
              <a:t>RevCom</a:t>
            </a:r>
            <a:r>
              <a:rPr lang="en-AU" dirty="0"/>
              <a:t> in Sept </a:t>
            </a:r>
            <a:r>
              <a:rPr lang="en-AU" dirty="0" smtClean="0"/>
              <a:t>2018</a:t>
            </a:r>
          </a:p>
          <a:p>
            <a:pPr lvl="2"/>
            <a:r>
              <a:rPr lang="en-AU" dirty="0" smtClean="0"/>
              <a:t>Expected submission to PSDO in Nov 2018</a:t>
            </a:r>
          </a:p>
          <a:p>
            <a:r>
              <a:rPr lang="en-AU" dirty="0" smtClean="0"/>
              <a:t>FDIS </a:t>
            </a:r>
            <a:r>
              <a:rPr lang="en-AU" dirty="0"/>
              <a:t>ballot: </a:t>
            </a:r>
            <a:r>
              <a:rPr lang="en-AU" dirty="0" smtClean="0">
                <a:solidFill>
                  <a:schemeClr val="accent2"/>
                </a:solidFill>
              </a:rPr>
              <a:t>waiting</a:t>
            </a:r>
            <a:endParaRPr lang="en-AU" dirty="0">
              <a:solidFill>
                <a:schemeClr val="accent2"/>
              </a:solidFill>
            </a:endParaRP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49</a:t>
            </a:fld>
            <a:endParaRPr lang="en-US"/>
          </a:p>
        </p:txBody>
      </p:sp>
    </p:spTree>
    <p:extLst>
      <p:ext uri="{BB962C8B-B14F-4D97-AF65-F5344CB8AC3E}">
        <p14:creationId xmlns:p14="http://schemas.microsoft.com/office/powerpoint/2010/main" val="133332083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1"/>
          <p:cNvSpPr>
            <a:spLocks noGrp="1" noChangeArrowheads="1"/>
          </p:cNvSpPr>
          <p:nvPr>
            <p:ph type="title"/>
          </p:nvPr>
        </p:nvSpPr>
        <p:spPr/>
        <p:txBody>
          <a:bodyPr/>
          <a:lstStyle/>
          <a:p>
            <a:r>
              <a:rPr lang="en-US" smtClean="0"/>
              <a:t>The SC will review the new “Participation in IEEE 802 Meetings” slide</a:t>
            </a:r>
            <a:endParaRPr lang="en-US" dirty="0"/>
          </a:p>
        </p:txBody>
      </p:sp>
      <p:sp>
        <p:nvSpPr>
          <p:cNvPr id="10242" name="Rectangle 2"/>
          <p:cNvSpPr>
            <a:spLocks noGrp="1" noChangeArrowheads="1"/>
          </p:cNvSpPr>
          <p:nvPr>
            <p:ph type="body" idx="1"/>
          </p:nvPr>
        </p:nvSpPr>
        <p:spPr>
          <a:xfrm>
            <a:off x="685800" y="1828800"/>
            <a:ext cx="7772400" cy="4495800"/>
          </a:xfrm>
        </p:spPr>
        <p:txBody>
          <a:bodyPr/>
          <a:lstStyle/>
          <a:p>
            <a:pPr marL="0" indent="0"/>
            <a:r>
              <a:rPr lang="en-AU" altLang="en-US" sz="1400" dirty="0"/>
              <a:t>Participation in any IEEE 802 meeting (Sponsor, Sponsor subgroup, Working Group, Working Group subgroup, etc.) is on an individual basis</a:t>
            </a:r>
          </a:p>
          <a:p>
            <a:pPr lvl="1"/>
            <a:r>
              <a:rPr lang="en-AU" altLang="en-US" sz="1400" dirty="0"/>
              <a:t>Participants in the IEEE standards development individual process shall act based on their qualifications and </a:t>
            </a:r>
            <a:r>
              <a:rPr lang="en-AU" altLang="en-US" sz="1400" dirty="0" smtClean="0"/>
              <a:t>experience (</a:t>
            </a:r>
            <a:r>
              <a:rPr lang="en-AU" altLang="en-US" sz="1400" dirty="0" smtClean="0">
                <a:hlinkClick r:id="rId3"/>
              </a:rPr>
              <a:t>IEEE-SA By-Laws</a:t>
            </a:r>
            <a:r>
              <a:rPr lang="en-AU" altLang="en-US" sz="1400" dirty="0" smtClean="0"/>
              <a:t> section </a:t>
            </a:r>
            <a:r>
              <a:rPr lang="en-AU" altLang="en-US" sz="1400" dirty="0"/>
              <a:t>5.2.1)</a:t>
            </a:r>
          </a:p>
          <a:p>
            <a:pPr lvl="1"/>
            <a:r>
              <a:rPr lang="en-AU" altLang="en-US" sz="1400" dirty="0"/>
              <a:t>IEEE 802 Working Group membership is by individual; “Working Group members shall participate in the consensus process in a manner consistent with their professional expert opinion as individuals, and not as organizational representatives”. (</a:t>
            </a:r>
            <a:r>
              <a:rPr lang="en-AU" altLang="en-US" sz="1400" dirty="0" smtClean="0"/>
              <a:t>sub-clause </a:t>
            </a:r>
            <a:r>
              <a:rPr lang="en-AU" altLang="en-US" sz="1400" dirty="0"/>
              <a:t>4.2.1 “Establishment”, of the IEEE 802 LMSC Working Group Policies and Procedures)</a:t>
            </a:r>
          </a:p>
          <a:p>
            <a:pPr lvl="1"/>
            <a:r>
              <a:rPr lang="en-AU" altLang="en-US" sz="1400" dirty="0"/>
              <a:t>Participants have an obligation to act and vote as an individual and not under the direction of any other individual or group.  A Participant’s obligation to act and vote as an individual applies in all cases, regardless of any external commitments, agreements, contracts, or </a:t>
            </a:r>
            <a:r>
              <a:rPr lang="en-AU" altLang="en-US" sz="1400" dirty="0" smtClean="0"/>
              <a:t>orders</a:t>
            </a:r>
          </a:p>
          <a:p>
            <a:pPr lvl="1"/>
            <a:r>
              <a:rPr lang="en-AU" altLang="en-US" sz="1400" dirty="0" smtClean="0"/>
              <a:t>Participants </a:t>
            </a:r>
            <a:r>
              <a:rPr lang="en-AU" altLang="en-US" sz="1400" dirty="0"/>
              <a:t>shall not direct the actions or votes of any other member of an IEEE 802 Working Group or retaliate against any other member for their actions or votes within IEEE 802 Working Group meetings, (</a:t>
            </a:r>
            <a:r>
              <a:rPr lang="en-AU" altLang="en-US" sz="1400" dirty="0">
                <a:hlinkClick r:id="rId3"/>
              </a:rPr>
              <a:t>IEEE-SA By-Laws</a:t>
            </a:r>
            <a:r>
              <a:rPr lang="en-AU" altLang="en-US" sz="1400" dirty="0"/>
              <a:t> </a:t>
            </a:r>
            <a:r>
              <a:rPr lang="en-AU" altLang="en-US" sz="1400" dirty="0" smtClean="0"/>
              <a:t>section </a:t>
            </a:r>
            <a:r>
              <a:rPr lang="en-AU" altLang="en-US" sz="1400" dirty="0"/>
              <a:t>5.2.1.3 and the IEEE 802 LMSC Working Group Policies and Procedures, subclause 3.4.1 “Chair”, list item </a:t>
            </a:r>
            <a:r>
              <a:rPr lang="en-AU" altLang="en-US" sz="1400" dirty="0" smtClean="0"/>
              <a:t>x)</a:t>
            </a:r>
            <a:endParaRPr lang="en-AU" altLang="en-US" sz="1400" dirty="0"/>
          </a:p>
          <a:p>
            <a:pPr marL="0" indent="0"/>
            <a:r>
              <a:rPr lang="en-GB" altLang="en-US" sz="1400" dirty="0" smtClean="0"/>
              <a:t>By participating in IEEE 802 meetings, you accept these requirements.  If you do not agree to these policies then you shall not participate</a:t>
            </a:r>
          </a:p>
        </p:txBody>
      </p:sp>
      <p:sp>
        <p:nvSpPr>
          <p:cNvPr id="5" name="Footer Placeholder 4"/>
          <p:cNvSpPr>
            <a:spLocks noGrp="1"/>
          </p:cNvSpPr>
          <p:nvPr>
            <p:ph type="ftr" idx="10"/>
          </p:nvPr>
        </p:nvSpPr>
        <p:spPr/>
        <p:txBody>
          <a:bodyPr/>
          <a:lstStyle/>
          <a:p>
            <a:r>
              <a:rPr lang="en-GB" smtClean="0"/>
              <a:t>Dorothy Stanley, HP Enterprise</a:t>
            </a:r>
            <a:endParaRPr lang="en-GB" dirty="0"/>
          </a:p>
        </p:txBody>
      </p:sp>
      <p:sp>
        <p:nvSpPr>
          <p:cNvPr id="6" name="Slide Number Placeholder 5"/>
          <p:cNvSpPr>
            <a:spLocks noGrp="1"/>
          </p:cNvSpPr>
          <p:nvPr>
            <p:ph type="sldNum" idx="11"/>
          </p:nvPr>
        </p:nvSpPr>
        <p:spPr/>
        <p:txBody>
          <a:bodyPr/>
          <a:lstStyle/>
          <a:p>
            <a:r>
              <a:rPr lang="en-GB" smtClean="0"/>
              <a:t>Slide </a:t>
            </a:r>
            <a:fld id="{DC83D890-10BB-4905-98E9-EC5FFEC1B9BB}" type="slidenum">
              <a:rPr lang="en-GB" smtClean="0"/>
              <a:pPr/>
              <a:t>5</a:t>
            </a:fld>
            <a:endParaRPr lang="en-GB"/>
          </a:p>
        </p:txBody>
      </p:sp>
    </p:spTree>
    <p:extLst>
      <p:ext uri="{BB962C8B-B14F-4D97-AF65-F5344CB8AC3E}">
        <p14:creationId xmlns:p14="http://schemas.microsoft.com/office/powerpoint/2010/main" val="235522992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802.3cc </a:t>
            </a:r>
            <a:r>
              <a:rPr lang="en-AU" dirty="0"/>
              <a:t>is waiting for start of FDIS ballot</a:t>
            </a:r>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AU" dirty="0" smtClean="0"/>
              <a:t>IEEE 802.3cc D3.0 was liaised in June 2016 (when in SB)</a:t>
            </a:r>
          </a:p>
          <a:p>
            <a:r>
              <a:rPr lang="en-US" dirty="0"/>
              <a:t>60-day</a:t>
            </a:r>
            <a:r>
              <a:rPr lang="en-AU" dirty="0"/>
              <a:t> pre-ballot: </a:t>
            </a:r>
            <a:r>
              <a:rPr lang="en-AU" dirty="0">
                <a:solidFill>
                  <a:srgbClr val="00B050"/>
                </a:solidFill>
              </a:rPr>
              <a:t>passed</a:t>
            </a:r>
            <a:endParaRPr lang="en-AU" dirty="0">
              <a:solidFill>
                <a:schemeClr val="accent2"/>
              </a:solidFill>
            </a:endParaRPr>
          </a:p>
          <a:p>
            <a:pPr lvl="1"/>
            <a:r>
              <a:rPr lang="en-AU" dirty="0"/>
              <a:t>Passed on 12 Apr 218 (</a:t>
            </a:r>
            <a:r>
              <a:rPr lang="en-AU" dirty="0" smtClean="0"/>
              <a:t>N16793)</a:t>
            </a:r>
            <a:endParaRPr lang="en-AU" dirty="0"/>
          </a:p>
          <a:p>
            <a:pPr lvl="2"/>
            <a:r>
              <a:rPr lang="en-AU" dirty="0"/>
              <a:t>Support need for IS: passed 11/0/8</a:t>
            </a:r>
          </a:p>
          <a:p>
            <a:pPr lvl="2"/>
            <a:r>
              <a:rPr lang="en-AU" dirty="0"/>
              <a:t>Support this IS: passed 11/0/8</a:t>
            </a:r>
          </a:p>
          <a:p>
            <a:pPr lvl="2"/>
            <a:r>
              <a:rPr lang="en-AU" dirty="0"/>
              <a:t>No comments</a:t>
            </a:r>
          </a:p>
          <a:p>
            <a:r>
              <a:rPr lang="en-AU" dirty="0"/>
              <a:t>FDIS ballot</a:t>
            </a:r>
            <a:r>
              <a:rPr lang="en-AU" dirty="0" smtClean="0"/>
              <a:t>: </a:t>
            </a:r>
            <a:r>
              <a:rPr lang="en-AU" dirty="0" smtClean="0">
                <a:solidFill>
                  <a:schemeClr val="accent2"/>
                </a:solidFill>
              </a:rPr>
              <a:t>waiting for start</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50</a:t>
            </a:fld>
            <a:endParaRPr lang="en-US"/>
          </a:p>
        </p:txBody>
      </p:sp>
    </p:spTree>
    <p:extLst>
      <p:ext uri="{BB962C8B-B14F-4D97-AF65-F5344CB8AC3E}">
        <p14:creationId xmlns:p14="http://schemas.microsoft.com/office/powerpoint/2010/main" val="4169313156"/>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802.3cd </a:t>
            </a:r>
            <a:r>
              <a:rPr lang="en-AU" dirty="0"/>
              <a:t>was liaised for information in </a:t>
            </a:r>
            <a:r>
              <a:rPr lang="en-AU" dirty="0" smtClean="0"/>
              <a:t>Feb 2018</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a:solidFill>
                  <a:srgbClr val="00B050"/>
                </a:solidFill>
              </a:rPr>
              <a:t>sent</a:t>
            </a:r>
            <a:endParaRPr lang="en-AU" dirty="0" smtClean="0">
              <a:solidFill>
                <a:srgbClr val="00B050"/>
              </a:solidFill>
            </a:endParaRPr>
          </a:p>
          <a:p>
            <a:pPr lvl="1"/>
            <a:r>
              <a:rPr lang="en-AU" dirty="0" smtClean="0"/>
              <a:t>802.3cd D3.0 </a:t>
            </a:r>
            <a:r>
              <a:rPr lang="en-AU" dirty="0"/>
              <a:t>was liaised in Feb </a:t>
            </a:r>
            <a:r>
              <a:rPr lang="en-AU" dirty="0" smtClean="0"/>
              <a:t>2018</a:t>
            </a:r>
          </a:p>
          <a:p>
            <a:r>
              <a:rPr lang="en-US" dirty="0" smtClean="0"/>
              <a:t>60-day</a:t>
            </a:r>
            <a:r>
              <a:rPr lang="en-AU" dirty="0" smtClean="0"/>
              <a:t> pre-ballot: </a:t>
            </a:r>
            <a:r>
              <a:rPr lang="en-AU" dirty="0" smtClean="0">
                <a:solidFill>
                  <a:schemeClr val="accent2"/>
                </a:solidFill>
              </a:rPr>
              <a:t>waiting</a:t>
            </a:r>
          </a:p>
          <a:p>
            <a:pPr lvl="1"/>
            <a:r>
              <a:rPr lang="en-AU" dirty="0"/>
              <a:t>Submission planned </a:t>
            </a:r>
            <a:r>
              <a:rPr lang="en-AU" dirty="0" smtClean="0"/>
              <a:t>soon</a:t>
            </a:r>
          </a:p>
          <a:p>
            <a:pPr lvl="2"/>
            <a:r>
              <a:rPr lang="en-AU" dirty="0"/>
              <a:t>Expected to go to </a:t>
            </a:r>
            <a:r>
              <a:rPr lang="en-AU" dirty="0" err="1"/>
              <a:t>RevCom</a:t>
            </a:r>
            <a:r>
              <a:rPr lang="en-AU" dirty="0"/>
              <a:t> in Sept </a:t>
            </a:r>
            <a:r>
              <a:rPr lang="en-AU" dirty="0" smtClean="0"/>
              <a:t>2018</a:t>
            </a:r>
          </a:p>
          <a:p>
            <a:pPr lvl="2"/>
            <a:r>
              <a:rPr lang="en-AU" dirty="0"/>
              <a:t>Expected submission to PSDO in Nov </a:t>
            </a:r>
            <a:r>
              <a:rPr lang="en-AU" dirty="0" smtClean="0"/>
              <a:t>2018</a:t>
            </a:r>
            <a:endParaRPr lang="en-AU" dirty="0"/>
          </a:p>
          <a:p>
            <a:r>
              <a:rPr lang="en-AU" dirty="0" smtClean="0"/>
              <a:t>FDIS </a:t>
            </a:r>
            <a:r>
              <a:rPr lang="en-AU" dirty="0"/>
              <a:t>ballot: </a:t>
            </a:r>
            <a:r>
              <a:rPr lang="en-AU" dirty="0" smtClean="0">
                <a:solidFill>
                  <a:schemeClr val="accent2"/>
                </a:solidFill>
              </a:rPr>
              <a:t>waiting</a:t>
            </a:r>
            <a:endParaRPr lang="en-AU" dirty="0">
              <a:solidFill>
                <a:schemeClr val="accent2"/>
              </a:solidFill>
            </a:endParaRP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51</a:t>
            </a:fld>
            <a:endParaRPr lang="en-US"/>
          </a:p>
        </p:txBody>
      </p:sp>
    </p:spTree>
    <p:extLst>
      <p:ext uri="{BB962C8B-B14F-4D97-AF65-F5344CB8AC3E}">
        <p14:creationId xmlns:p14="http://schemas.microsoft.com/office/powerpoint/2010/main" val="1377100209"/>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802.3-REV was </a:t>
            </a:r>
            <a:r>
              <a:rPr lang="en-AU" dirty="0"/>
              <a:t>liaised for information in Feb 2018</a:t>
            </a:r>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a:solidFill>
                  <a:srgbClr val="00B050"/>
                </a:solidFill>
              </a:rPr>
              <a:t>sent</a:t>
            </a:r>
            <a:endParaRPr lang="en-AU" dirty="0" smtClean="0">
              <a:solidFill>
                <a:srgbClr val="00B050"/>
              </a:solidFill>
            </a:endParaRPr>
          </a:p>
          <a:p>
            <a:pPr lvl="1"/>
            <a:r>
              <a:rPr lang="en-AU" dirty="0" smtClean="0"/>
              <a:t>802.3 </a:t>
            </a:r>
            <a:r>
              <a:rPr lang="en-AU" dirty="0"/>
              <a:t>D3.0 </a:t>
            </a:r>
            <a:r>
              <a:rPr lang="en-AU" dirty="0" smtClean="0"/>
              <a:t>(802.3cj) was </a:t>
            </a:r>
            <a:r>
              <a:rPr lang="en-AU" dirty="0"/>
              <a:t>liaised in Feb </a:t>
            </a:r>
            <a:r>
              <a:rPr lang="en-AU" dirty="0" smtClean="0"/>
              <a:t>2018</a:t>
            </a:r>
          </a:p>
          <a:p>
            <a:r>
              <a:rPr lang="en-US" dirty="0" smtClean="0"/>
              <a:t>60-day</a:t>
            </a:r>
            <a:r>
              <a:rPr lang="en-AU" dirty="0" smtClean="0"/>
              <a:t> pre-ballot: </a:t>
            </a:r>
            <a:r>
              <a:rPr lang="en-AU" dirty="0" smtClean="0">
                <a:solidFill>
                  <a:schemeClr val="accent2"/>
                </a:solidFill>
              </a:rPr>
              <a:t>waiting</a:t>
            </a:r>
          </a:p>
          <a:p>
            <a:pPr lvl="1"/>
            <a:r>
              <a:rPr lang="en-AU" dirty="0"/>
              <a:t>Submission planned </a:t>
            </a:r>
            <a:r>
              <a:rPr lang="en-AU" dirty="0" smtClean="0"/>
              <a:t>soon</a:t>
            </a:r>
            <a:endParaRPr lang="en-AU" dirty="0"/>
          </a:p>
          <a:p>
            <a:pPr lvl="2"/>
            <a:r>
              <a:rPr lang="en-AU" dirty="0"/>
              <a:t>Expected to go to </a:t>
            </a:r>
            <a:r>
              <a:rPr lang="en-AU" dirty="0" err="1"/>
              <a:t>RevCom</a:t>
            </a:r>
            <a:r>
              <a:rPr lang="en-AU" dirty="0"/>
              <a:t> in June 2018</a:t>
            </a:r>
            <a:endParaRPr lang="en-AU" dirty="0">
              <a:solidFill>
                <a:srgbClr val="FF0000"/>
              </a:solidFill>
            </a:endParaRPr>
          </a:p>
          <a:p>
            <a:pPr lvl="2"/>
            <a:r>
              <a:rPr lang="en-AU" dirty="0" smtClean="0"/>
              <a:t>Expected </a:t>
            </a:r>
            <a:r>
              <a:rPr lang="en-AU" dirty="0"/>
              <a:t>submission to PSDO in </a:t>
            </a:r>
            <a:r>
              <a:rPr lang="en-AU" dirty="0" smtClean="0"/>
              <a:t>Sep </a:t>
            </a:r>
            <a:r>
              <a:rPr lang="en-AU" dirty="0"/>
              <a:t>2018</a:t>
            </a:r>
          </a:p>
          <a:p>
            <a:r>
              <a:rPr lang="en-AU" dirty="0" smtClean="0"/>
              <a:t>FDIS </a:t>
            </a:r>
            <a:r>
              <a:rPr lang="en-AU" dirty="0"/>
              <a:t>ballot: </a:t>
            </a:r>
            <a:r>
              <a:rPr lang="en-AU" dirty="0" smtClean="0">
                <a:solidFill>
                  <a:schemeClr val="accent2"/>
                </a:solidFill>
              </a:rPr>
              <a:t>waiting</a:t>
            </a:r>
            <a:endParaRPr lang="en-AU" dirty="0">
              <a:solidFill>
                <a:schemeClr val="accent2"/>
              </a:solidFill>
            </a:endParaRP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52</a:t>
            </a:fld>
            <a:endParaRPr lang="en-US"/>
          </a:p>
        </p:txBody>
      </p:sp>
    </p:spTree>
    <p:extLst>
      <p:ext uri="{BB962C8B-B14F-4D97-AF65-F5344CB8AC3E}">
        <p14:creationId xmlns:p14="http://schemas.microsoft.com/office/powerpoint/2010/main" val="1510491745"/>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802.3bt </a:t>
            </a:r>
            <a:r>
              <a:rPr lang="en-AU" dirty="0"/>
              <a:t>was liaised for information in Feb 2018</a:t>
            </a:r>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AU" dirty="0" smtClean="0"/>
              <a:t>802.3bt D3.2 </a:t>
            </a:r>
            <a:r>
              <a:rPr lang="en-AU" dirty="0"/>
              <a:t>was liaised in Feb 2018</a:t>
            </a:r>
          </a:p>
          <a:p>
            <a:r>
              <a:rPr lang="en-US" dirty="0" smtClean="0"/>
              <a:t>60-day</a:t>
            </a:r>
            <a:r>
              <a:rPr lang="en-AU" dirty="0" smtClean="0"/>
              <a:t> pre-ballot: </a:t>
            </a:r>
            <a:r>
              <a:rPr lang="en-AU" dirty="0" smtClean="0">
                <a:solidFill>
                  <a:schemeClr val="accent2"/>
                </a:solidFill>
              </a:rPr>
              <a:t>waiting</a:t>
            </a:r>
          </a:p>
          <a:p>
            <a:pPr lvl="1"/>
            <a:r>
              <a:rPr lang="en-AU" dirty="0"/>
              <a:t>Submission planned soon</a:t>
            </a:r>
          </a:p>
          <a:p>
            <a:pPr lvl="2"/>
            <a:r>
              <a:rPr lang="en-AU" dirty="0" smtClean="0"/>
              <a:t>Expected </a:t>
            </a:r>
            <a:r>
              <a:rPr lang="en-AU" dirty="0"/>
              <a:t>to go to </a:t>
            </a:r>
            <a:r>
              <a:rPr lang="en-AU" dirty="0" err="1"/>
              <a:t>RevCom</a:t>
            </a:r>
            <a:r>
              <a:rPr lang="en-AU" dirty="0"/>
              <a:t> in Sept </a:t>
            </a:r>
            <a:r>
              <a:rPr lang="en-AU" dirty="0" smtClean="0"/>
              <a:t>2018</a:t>
            </a:r>
          </a:p>
          <a:p>
            <a:pPr lvl="2"/>
            <a:r>
              <a:rPr lang="en-AU" dirty="0"/>
              <a:t>Expected submission to PSDO in Nov </a:t>
            </a:r>
            <a:r>
              <a:rPr lang="en-AU" dirty="0" smtClean="0"/>
              <a:t>2018</a:t>
            </a:r>
            <a:endParaRPr lang="en-AU" dirty="0"/>
          </a:p>
          <a:p>
            <a:r>
              <a:rPr lang="en-AU" dirty="0" smtClean="0"/>
              <a:t>FDIS </a:t>
            </a:r>
            <a:r>
              <a:rPr lang="en-AU" dirty="0"/>
              <a:t>ballot: </a:t>
            </a:r>
            <a:r>
              <a:rPr lang="en-AU" dirty="0" smtClean="0">
                <a:solidFill>
                  <a:schemeClr val="accent2"/>
                </a:solidFill>
              </a:rPr>
              <a:t>waiting</a:t>
            </a:r>
            <a:endParaRPr lang="en-AU" dirty="0">
              <a:solidFill>
                <a:schemeClr val="accent2"/>
              </a:solidFill>
            </a:endParaRP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53</a:t>
            </a:fld>
            <a:endParaRPr lang="en-US"/>
          </a:p>
        </p:txBody>
      </p:sp>
    </p:spTree>
    <p:extLst>
      <p:ext uri="{BB962C8B-B14F-4D97-AF65-F5344CB8AC3E}">
        <p14:creationId xmlns:p14="http://schemas.microsoft.com/office/powerpoint/2010/main" val="2521067491"/>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solidFill>
                  <a:schemeClr val="accent6"/>
                </a:solidFill>
              </a:rPr>
              <a:t>IEEE 802.11 has ten standards in the pipeline for ratification under the PSDO</a:t>
            </a:r>
            <a:endParaRPr lang="en-AU" dirty="0">
              <a:solidFill>
                <a:schemeClr val="accent6"/>
              </a:solidFill>
            </a:endParaRP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1401884233"/>
              </p:ext>
            </p:extLst>
          </p:nvPr>
        </p:nvGraphicFramePr>
        <p:xfrm>
          <a:off x="152399" y="1600200"/>
          <a:ext cx="8839199" cy="4175140"/>
        </p:xfrm>
        <a:graphic>
          <a:graphicData uri="http://schemas.openxmlformats.org/drawingml/2006/table">
            <a:tbl>
              <a:tblPr firstRow="1" bandRow="1">
                <a:tableStyleId>{21E4AEA4-8DFA-4A89-87EB-49C32662AFE0}</a:tableStyleId>
              </a:tblPr>
              <a:tblGrid>
                <a:gridCol w="1066801">
                  <a:extLst>
                    <a:ext uri="{9D8B030D-6E8A-4147-A177-3AD203B41FA5}">
                      <a16:colId xmlns:a16="http://schemas.microsoft.com/office/drawing/2014/main" val="20000"/>
                    </a:ext>
                  </a:extLst>
                </a:gridCol>
                <a:gridCol w="979714">
                  <a:extLst>
                    <a:ext uri="{9D8B030D-6E8A-4147-A177-3AD203B41FA5}">
                      <a16:colId xmlns:a16="http://schemas.microsoft.com/office/drawing/2014/main" val="20001"/>
                    </a:ext>
                  </a:extLst>
                </a:gridCol>
                <a:gridCol w="1132114">
                  <a:extLst>
                    <a:ext uri="{9D8B030D-6E8A-4147-A177-3AD203B41FA5}">
                      <a16:colId xmlns:a16="http://schemas.microsoft.com/office/drawing/2014/main" val="20002"/>
                    </a:ext>
                  </a:extLst>
                </a:gridCol>
                <a:gridCol w="1132114">
                  <a:extLst>
                    <a:ext uri="{9D8B030D-6E8A-4147-A177-3AD203B41FA5}">
                      <a16:colId xmlns:a16="http://schemas.microsoft.com/office/drawing/2014/main" val="20003"/>
                    </a:ext>
                  </a:extLst>
                </a:gridCol>
                <a:gridCol w="1132114">
                  <a:extLst>
                    <a:ext uri="{9D8B030D-6E8A-4147-A177-3AD203B41FA5}">
                      <a16:colId xmlns:a16="http://schemas.microsoft.com/office/drawing/2014/main" val="20004"/>
                    </a:ext>
                  </a:extLst>
                </a:gridCol>
                <a:gridCol w="1132114">
                  <a:extLst>
                    <a:ext uri="{9D8B030D-6E8A-4147-A177-3AD203B41FA5}">
                      <a16:colId xmlns:a16="http://schemas.microsoft.com/office/drawing/2014/main" val="20005"/>
                    </a:ext>
                  </a:extLst>
                </a:gridCol>
                <a:gridCol w="1132114">
                  <a:extLst>
                    <a:ext uri="{9D8B030D-6E8A-4147-A177-3AD203B41FA5}">
                      <a16:colId xmlns:a16="http://schemas.microsoft.com/office/drawing/2014/main" val="20006"/>
                    </a:ext>
                  </a:extLst>
                </a:gridCol>
                <a:gridCol w="1132114">
                  <a:extLst>
                    <a:ext uri="{9D8B030D-6E8A-4147-A177-3AD203B41FA5}">
                      <a16:colId xmlns:a16="http://schemas.microsoft.com/office/drawing/2014/main" val="20007"/>
                    </a:ext>
                  </a:extLst>
                </a:gridCol>
              </a:tblGrid>
              <a:tr h="561571">
                <a:tc>
                  <a:txBody>
                    <a:bodyPr/>
                    <a:lstStyle/>
                    <a:p>
                      <a:pPr algn="ctr"/>
                      <a:r>
                        <a:rPr lang="en-AU" sz="1600" dirty="0" err="1" smtClean="0">
                          <a:latin typeface="+mj-lt"/>
                        </a:rPr>
                        <a:t>Std</a:t>
                      </a:r>
                      <a:endParaRPr lang="en-AU" sz="1600" dirty="0">
                        <a:latin typeface="+mj-lt"/>
                      </a:endParaRPr>
                    </a:p>
                  </a:txBody>
                  <a:tcPr marL="115147" marR="115147"/>
                </a:tc>
                <a:tc gridSpan="2">
                  <a:txBody>
                    <a:bodyPr/>
                    <a:lstStyle/>
                    <a:p>
                      <a:pPr algn="ctr"/>
                      <a:r>
                        <a:rPr lang="en-AU" sz="1600" dirty="0" smtClean="0">
                          <a:latin typeface="+mj-lt"/>
                        </a:rPr>
                        <a:t>Last draft liaised</a:t>
                      </a:r>
                      <a:endParaRPr lang="en-AU" sz="1600" dirty="0">
                        <a:latin typeface="+mj-lt"/>
                      </a:endParaRPr>
                    </a:p>
                  </a:txBody>
                  <a:tcPr marL="115147" marR="115147"/>
                </a:tc>
                <a:tc hMerge="1">
                  <a:txBody>
                    <a:bodyPr/>
                    <a:lstStyle/>
                    <a:p>
                      <a:endParaRPr lang="en-AU" sz="1600" dirty="0"/>
                    </a:p>
                  </a:txBody>
                  <a:tcPr marL="115147" marR="115147"/>
                </a:tc>
                <a:tc gridSpan="2">
                  <a:txBody>
                    <a:bodyPr/>
                    <a:lstStyle/>
                    <a:p>
                      <a:pPr algn="ctr"/>
                      <a:r>
                        <a:rPr lang="en-US" sz="1600" dirty="0" smtClean="0">
                          <a:latin typeface="+mj-lt"/>
                        </a:rPr>
                        <a:t>60-day</a:t>
                      </a:r>
                      <a:r>
                        <a:rPr lang="en-AU" sz="1600" dirty="0" smtClean="0">
                          <a:latin typeface="+mj-lt"/>
                        </a:rPr>
                        <a:t/>
                      </a:r>
                      <a:br>
                        <a:rPr lang="en-AU" sz="1600" dirty="0" smtClean="0">
                          <a:latin typeface="+mj-lt"/>
                        </a:rPr>
                      </a:br>
                      <a:r>
                        <a:rPr lang="en-AU" sz="1600" dirty="0" smtClean="0">
                          <a:latin typeface="+mj-lt"/>
                        </a:rPr>
                        <a:t>pre-ballot</a:t>
                      </a:r>
                      <a:endParaRPr lang="en-AU" sz="1600" dirty="0">
                        <a:latin typeface="+mj-lt"/>
                      </a:endParaRPr>
                    </a:p>
                  </a:txBody>
                  <a:tcPr marL="115147" marR="115147"/>
                </a:tc>
                <a:tc hMerge="1">
                  <a:txBody>
                    <a:bodyPr/>
                    <a:lstStyle/>
                    <a:p>
                      <a:endParaRPr lang="en-AU"/>
                    </a:p>
                  </a:txBody>
                  <a:tcPr/>
                </a:tc>
                <a:tc gridSpan="2">
                  <a:txBody>
                    <a:bodyPr/>
                    <a:lstStyle/>
                    <a:p>
                      <a:pPr algn="ctr"/>
                      <a:r>
                        <a:rPr lang="en-AU" sz="1600" dirty="0" smtClean="0">
                          <a:latin typeface="+mj-lt"/>
                        </a:rPr>
                        <a:t>5-month</a:t>
                      </a:r>
                      <a:br>
                        <a:rPr lang="en-AU" sz="1600" dirty="0" smtClean="0">
                          <a:latin typeface="+mj-lt"/>
                        </a:rPr>
                      </a:br>
                      <a:r>
                        <a:rPr lang="en-AU" sz="1600" dirty="0" smtClean="0">
                          <a:latin typeface="+mj-lt"/>
                        </a:rPr>
                        <a:t>FDIS ballot</a:t>
                      </a:r>
                      <a:endParaRPr lang="en-AU" sz="1600" dirty="0">
                        <a:latin typeface="+mj-lt"/>
                      </a:endParaRPr>
                    </a:p>
                  </a:txBody>
                  <a:tcPr marL="115147" marR="115147"/>
                </a:tc>
                <a:tc hMerge="1">
                  <a:txBody>
                    <a:bodyPr/>
                    <a:lstStyle/>
                    <a:p>
                      <a:endParaRPr lang="en-AU"/>
                    </a:p>
                  </a:txBody>
                  <a:tcPr/>
                </a:tc>
                <a:tc>
                  <a:txBody>
                    <a:bodyPr/>
                    <a:lstStyle/>
                    <a:p>
                      <a:pPr algn="ctr"/>
                      <a:r>
                        <a:rPr lang="en-AU" sz="1600" dirty="0" smtClean="0">
                          <a:latin typeface="+mj-lt"/>
                        </a:rPr>
                        <a:t>Comments</a:t>
                      </a:r>
                      <a:r>
                        <a:rPr lang="en-AU" sz="1600" baseline="0" dirty="0" smtClean="0">
                          <a:latin typeface="+mj-lt"/>
                        </a:rPr>
                        <a:t> resolved</a:t>
                      </a:r>
                      <a:endParaRPr lang="en-AU" sz="1600" dirty="0">
                        <a:latin typeface="+mj-lt"/>
                      </a:endParaRPr>
                    </a:p>
                  </a:txBody>
                  <a:tcPr marL="0" marR="0"/>
                </a:tc>
                <a:extLst>
                  <a:ext uri="{0D108BD9-81ED-4DB2-BD59-A6C34878D82A}">
                    <a16:rowId xmlns:a16="http://schemas.microsoft.com/office/drawing/2014/main" val="10000"/>
                  </a:ext>
                </a:extLst>
              </a:tr>
              <a:tr h="359602">
                <a:tc>
                  <a:txBody>
                    <a:bodyPr/>
                    <a:lstStyle/>
                    <a:p>
                      <a:pPr algn="l"/>
                      <a:r>
                        <a:rPr lang="en-AU" sz="1600" b="0" dirty="0" smtClean="0">
                          <a:solidFill>
                            <a:schemeClr val="tx1"/>
                          </a:solidFill>
                          <a:latin typeface="+mj-lt"/>
                        </a:rPr>
                        <a:t>11mc</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D8.0</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smtClean="0">
                          <a:solidFill>
                            <a:schemeClr val="tx1"/>
                          </a:solidFill>
                          <a:latin typeface="+mj-lt"/>
                          <a:cs typeface="Arial" panose="020B0604020202020204" pitchFamily="34" charset="0"/>
                        </a:rPr>
                        <a:t>Oct 16</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rgbClr val="00B050"/>
                          </a:solidFill>
                          <a:latin typeface="+mn-lt"/>
                          <a:ea typeface="+mn-ea"/>
                          <a:cs typeface="+mn-cs"/>
                        </a:rPr>
                        <a:t>Passed</a:t>
                      </a:r>
                      <a:endParaRPr lang="en-AU" sz="1600" b="0" dirty="0" smtClean="0">
                        <a:solidFill>
                          <a:srgbClr val="00B050"/>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smtClean="0">
                          <a:solidFill>
                            <a:schemeClr val="tx1"/>
                          </a:solidFill>
                          <a:latin typeface="+mj-lt"/>
                        </a:rPr>
                        <a:t>16</a:t>
                      </a:r>
                      <a:r>
                        <a:rPr lang="en-AU" sz="1600" b="0" baseline="0" smtClean="0">
                          <a:solidFill>
                            <a:schemeClr val="tx1"/>
                          </a:solidFill>
                          <a:latin typeface="+mj-lt"/>
                        </a:rPr>
                        <a:t> Apr 17</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rgbClr val="00B050"/>
                          </a:solidFill>
                          <a:latin typeface="+mn-lt"/>
                          <a:ea typeface="+mn-ea"/>
                          <a:cs typeface="+mn-cs"/>
                        </a:rPr>
                        <a:t>Passed</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13</a:t>
                      </a:r>
                      <a:r>
                        <a:rPr lang="en-AU" sz="1600" b="0" baseline="0" dirty="0" smtClean="0">
                          <a:solidFill>
                            <a:schemeClr val="tx1"/>
                          </a:solidFill>
                          <a:latin typeface="+mj-lt"/>
                        </a:rPr>
                        <a:t> Apr 18</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accent2"/>
                          </a:solidFill>
                          <a:latin typeface="+mn-lt"/>
                          <a:ea typeface="+mn-ea"/>
                          <a:cs typeface="+mn-cs"/>
                        </a:rPr>
                        <a:t>Waiting</a:t>
                      </a:r>
                      <a:endParaRPr lang="en-AU" sz="1600" b="0" dirty="0" smtClean="0">
                        <a:solidFill>
                          <a:schemeClr val="tx1"/>
                        </a:solidFill>
                        <a:latin typeface="+mj-lt"/>
                      </a:endParaRPr>
                    </a:p>
                  </a:txBody>
                  <a:tcPr marL="115147" marR="115147"/>
                </a:tc>
                <a:extLst>
                  <a:ext uri="{0D108BD9-81ED-4DB2-BD59-A6C34878D82A}">
                    <a16:rowId xmlns:a16="http://schemas.microsoft.com/office/drawing/2014/main" val="10001"/>
                  </a:ext>
                </a:extLst>
              </a:tr>
              <a:tr h="359602">
                <a:tc>
                  <a:txBody>
                    <a:bodyPr/>
                    <a:lstStyle/>
                    <a:p>
                      <a:pPr algn="l"/>
                      <a:r>
                        <a:rPr lang="en-AU" sz="1600" b="0" dirty="0" smtClean="0">
                          <a:solidFill>
                            <a:schemeClr val="tx1"/>
                          </a:solidFill>
                          <a:latin typeface="+mj-lt"/>
                        </a:rPr>
                        <a:t>11ah</a:t>
                      </a:r>
                    </a:p>
                  </a:txBody>
                  <a:tcPr marL="115147" marR="115147"/>
                </a:tc>
                <a:tc>
                  <a:txBody>
                    <a:bodyPr/>
                    <a:lstStyle/>
                    <a:p>
                      <a:pPr algn="ctr"/>
                      <a:r>
                        <a:rPr lang="en-AU" sz="1600" b="0" dirty="0" smtClean="0">
                          <a:solidFill>
                            <a:schemeClr val="tx1"/>
                          </a:solidFill>
                          <a:latin typeface="+mj-lt"/>
                        </a:rPr>
                        <a:t>D9.0</a:t>
                      </a:r>
                    </a:p>
                  </a:txBody>
                  <a:tcPr marL="115147" marR="115147"/>
                </a:tc>
                <a:tc>
                  <a:txBody>
                    <a:bodyPr/>
                    <a:lstStyle/>
                    <a:p>
                      <a:pPr algn="ctr"/>
                      <a:r>
                        <a:rPr lang="en-AU" sz="1600" b="0" dirty="0" smtClean="0">
                          <a:solidFill>
                            <a:schemeClr val="tx1"/>
                          </a:solidFill>
                          <a:latin typeface="+mj-lt"/>
                        </a:rPr>
                        <a:t>Sep 16</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rgbClr val="00B050"/>
                          </a:solidFill>
                          <a:latin typeface="+mn-lt"/>
                          <a:ea typeface="+mn-ea"/>
                          <a:cs typeface="+mn-cs"/>
                        </a:rPr>
                        <a:t>Passed</a:t>
                      </a:r>
                      <a:endParaRPr lang="en-AU" sz="1600" b="0" dirty="0" smtClean="0">
                        <a:solidFill>
                          <a:srgbClr val="00B050"/>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20</a:t>
                      </a:r>
                      <a:r>
                        <a:rPr lang="en-AU" sz="1600" b="0" baseline="0" dirty="0" smtClean="0">
                          <a:solidFill>
                            <a:schemeClr val="tx1"/>
                          </a:solidFill>
                          <a:latin typeface="+mj-lt"/>
                        </a:rPr>
                        <a:t> Jul 17</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accent2"/>
                          </a:solidFill>
                          <a:latin typeface="+mn-lt"/>
                          <a:ea typeface="+mn-ea"/>
                          <a:cs typeface="+mn-cs"/>
                        </a:rPr>
                        <a:t>Waiting</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n/a</a:t>
                      </a:r>
                    </a:p>
                  </a:txBody>
                  <a:tcPr marL="115147" marR="115147"/>
                </a:tc>
                <a:extLst>
                  <a:ext uri="{0D108BD9-81ED-4DB2-BD59-A6C34878D82A}">
                    <a16:rowId xmlns:a16="http://schemas.microsoft.com/office/drawing/2014/main" val="10002"/>
                  </a:ext>
                </a:extLst>
              </a:tr>
              <a:tr h="359602">
                <a:tc>
                  <a:txBody>
                    <a:bodyPr/>
                    <a:lstStyle/>
                    <a:p>
                      <a:pPr algn="l"/>
                      <a:r>
                        <a:rPr lang="en-AU" sz="1600" b="0" dirty="0" smtClean="0">
                          <a:solidFill>
                            <a:schemeClr val="tx1"/>
                          </a:solidFill>
                          <a:latin typeface="+mj-lt"/>
                          <a:cs typeface="Arial" panose="020B0604020202020204" pitchFamily="34" charset="0"/>
                        </a:rPr>
                        <a:t>11ai</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D8.0</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Jul 16</a:t>
                      </a:r>
                      <a:endParaRPr lang="en-AU" sz="1600" b="0" dirty="0">
                        <a:solidFill>
                          <a:schemeClr val="tx1"/>
                        </a:solidFill>
                        <a:latin typeface="+mj-lt"/>
                        <a:cs typeface="Arial" panose="020B0604020202020204" pitchFamily="34" charset="0"/>
                      </a:endParaRPr>
                    </a:p>
                  </a:txBody>
                  <a:tcPr marL="115147" marR="115147"/>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rgbClr val="00B050"/>
                          </a:solidFill>
                          <a:latin typeface="+mn-lt"/>
                          <a:ea typeface="+mn-ea"/>
                          <a:cs typeface="+mn-cs"/>
                        </a:rPr>
                        <a:t>Passed</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1</a:t>
                      </a:r>
                      <a:r>
                        <a:rPr lang="en-AU" sz="1600" b="0" baseline="0" dirty="0" smtClean="0">
                          <a:solidFill>
                            <a:schemeClr val="tx1"/>
                          </a:solidFill>
                          <a:latin typeface="+mj-lt"/>
                        </a:rPr>
                        <a:t> Sep 17</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accent2"/>
                          </a:solidFill>
                          <a:latin typeface="+mn-lt"/>
                          <a:ea typeface="+mn-ea"/>
                          <a:cs typeface="+mn-cs"/>
                        </a:rPr>
                        <a:t>Waiting</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smtClean="0">
                          <a:solidFill>
                            <a:schemeClr val="tx1"/>
                          </a:solidFill>
                          <a:latin typeface="+mj-lt"/>
                        </a:rPr>
                        <a:t>-</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Oct 17</a:t>
                      </a:r>
                    </a:p>
                  </a:txBody>
                  <a:tcPr marL="115147" marR="115147"/>
                </a:tc>
                <a:extLst>
                  <a:ext uri="{0D108BD9-81ED-4DB2-BD59-A6C34878D82A}">
                    <a16:rowId xmlns:a16="http://schemas.microsoft.com/office/drawing/2014/main" val="10003"/>
                  </a:ext>
                </a:extLst>
              </a:tr>
              <a:tr h="359602">
                <a:tc>
                  <a:txBody>
                    <a:bodyPr/>
                    <a:lstStyle/>
                    <a:p>
                      <a:pPr algn="l"/>
                      <a:r>
                        <a:rPr lang="en-GB" sz="1600" b="0" dirty="0" smtClean="0">
                          <a:solidFill>
                            <a:schemeClr val="tx1"/>
                          </a:solidFill>
                          <a:latin typeface="+mj-lt"/>
                        </a:rPr>
                        <a:t>11aj</a:t>
                      </a:r>
                      <a:endParaRPr lang="en-GB" sz="1600" b="0" dirty="0">
                        <a:solidFill>
                          <a:schemeClr val="tx1"/>
                        </a:solidFill>
                        <a:latin typeface="+mj-lt"/>
                      </a:endParaRPr>
                    </a:p>
                  </a:txBody>
                  <a:tcPr/>
                </a:tc>
                <a:tc>
                  <a:txBody>
                    <a:bodyPr/>
                    <a:lstStyle/>
                    <a:p>
                      <a:pPr algn="ctr"/>
                      <a:r>
                        <a:rPr lang="en-AU" sz="1600" b="0" dirty="0" smtClean="0">
                          <a:solidFill>
                            <a:schemeClr val="tx1"/>
                          </a:solidFill>
                          <a:latin typeface="+mj-lt"/>
                          <a:cs typeface="Arial" panose="020B0604020202020204" pitchFamily="34" charset="0"/>
                        </a:rPr>
                        <a:t>D5.0</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Jun</a:t>
                      </a:r>
                      <a:r>
                        <a:rPr lang="en-AU" sz="1600" b="0" baseline="0" dirty="0" smtClean="0">
                          <a:solidFill>
                            <a:schemeClr val="tx1"/>
                          </a:solidFill>
                          <a:latin typeface="+mj-lt"/>
                          <a:cs typeface="Arial" panose="020B0604020202020204" pitchFamily="34" charset="0"/>
                        </a:rPr>
                        <a:t> 17</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extLst>
                  <a:ext uri="{0D108BD9-81ED-4DB2-BD59-A6C34878D82A}">
                    <a16:rowId xmlns:a16="http://schemas.microsoft.com/office/drawing/2014/main" val="10004"/>
                  </a:ext>
                </a:extLst>
              </a:tr>
              <a:tr h="359602">
                <a:tc>
                  <a:txBody>
                    <a:bodyPr/>
                    <a:lstStyle/>
                    <a:p>
                      <a:pPr algn="l"/>
                      <a:r>
                        <a:rPr lang="en-GB" sz="1600" b="0" dirty="0" smtClean="0">
                          <a:solidFill>
                            <a:schemeClr val="tx1"/>
                          </a:solidFill>
                          <a:latin typeface="+mj-lt"/>
                        </a:rPr>
                        <a:t>11ak</a:t>
                      </a:r>
                      <a:endParaRPr lang="en-GB" sz="1600" b="0" dirty="0">
                        <a:solidFill>
                          <a:schemeClr val="tx1"/>
                        </a:solidFill>
                        <a:latin typeface="+mj-lt"/>
                      </a:endParaRPr>
                    </a:p>
                  </a:txBody>
                  <a:tcPr/>
                </a:tc>
                <a:tc>
                  <a:txBody>
                    <a:bodyPr/>
                    <a:lstStyle/>
                    <a:p>
                      <a:pPr algn="ctr"/>
                      <a:r>
                        <a:rPr lang="en-AU" sz="1600" b="0" kern="1200" dirty="0" smtClean="0">
                          <a:solidFill>
                            <a:schemeClr val="tx1"/>
                          </a:solidFill>
                          <a:latin typeface="+mj-lt"/>
                          <a:ea typeface="+mn-ea"/>
                          <a:cs typeface="Arial" panose="020B0604020202020204" pitchFamily="34" charset="0"/>
                        </a:rPr>
                        <a:t>D4.0</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Jun</a:t>
                      </a:r>
                      <a:r>
                        <a:rPr lang="en-AU" sz="1600" b="0" baseline="0" dirty="0" smtClean="0">
                          <a:solidFill>
                            <a:schemeClr val="tx1"/>
                          </a:solidFill>
                          <a:latin typeface="+mj-lt"/>
                          <a:cs typeface="Arial" panose="020B0604020202020204" pitchFamily="34" charset="0"/>
                        </a:rPr>
                        <a:t> 17</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extLst>
                  <a:ext uri="{0D108BD9-81ED-4DB2-BD59-A6C34878D82A}">
                    <a16:rowId xmlns:a16="http://schemas.microsoft.com/office/drawing/2014/main" val="10005"/>
                  </a:ext>
                </a:extLst>
              </a:tr>
              <a:tr h="359602">
                <a:tc>
                  <a:txBody>
                    <a:bodyPr/>
                    <a:lstStyle/>
                    <a:p>
                      <a:pPr algn="l"/>
                      <a:r>
                        <a:rPr lang="en-GB" sz="1600" b="0" dirty="0" smtClean="0">
                          <a:solidFill>
                            <a:schemeClr val="tx1"/>
                          </a:solidFill>
                          <a:latin typeface="+mj-lt"/>
                        </a:rPr>
                        <a:t>11aq</a:t>
                      </a:r>
                      <a:endParaRPr lang="en-GB" sz="1600" b="0" dirty="0">
                        <a:solidFill>
                          <a:schemeClr val="tx1"/>
                        </a:solidFill>
                        <a:latin typeface="+mj-lt"/>
                      </a:endParaRPr>
                    </a:p>
                  </a:txBody>
                  <a:tcPr/>
                </a:tc>
                <a:tc>
                  <a:txBody>
                    <a:bodyPr/>
                    <a:lstStyle/>
                    <a:p>
                      <a:pPr algn="ctr"/>
                      <a:r>
                        <a:rPr lang="en-AU" sz="1600" b="0" kern="1200" dirty="0" smtClean="0">
                          <a:solidFill>
                            <a:schemeClr val="tx1"/>
                          </a:solidFill>
                          <a:latin typeface="+mn-lt"/>
                          <a:ea typeface="+mn-ea"/>
                          <a:cs typeface="Arial" panose="020B0604020202020204" pitchFamily="34" charset="0"/>
                        </a:rPr>
                        <a:t>D8.0</a:t>
                      </a:r>
                      <a:endParaRPr lang="en-AU" sz="1600" b="0" kern="1200" dirty="0">
                        <a:solidFill>
                          <a:schemeClr val="tx1"/>
                        </a:solidFill>
                        <a:latin typeface="+mn-lt"/>
                        <a:ea typeface="+mn-ea"/>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Mar </a:t>
                      </a:r>
                      <a:r>
                        <a:rPr lang="en-AU" sz="1600" b="0" baseline="0" dirty="0" smtClean="0">
                          <a:solidFill>
                            <a:schemeClr val="tx1"/>
                          </a:solidFill>
                          <a:latin typeface="+mj-lt"/>
                          <a:cs typeface="Arial" panose="020B0604020202020204" pitchFamily="34" charset="0"/>
                        </a:rPr>
                        <a:t>17</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extLst>
                  <a:ext uri="{0D108BD9-81ED-4DB2-BD59-A6C34878D82A}">
                    <a16:rowId xmlns:a16="http://schemas.microsoft.com/office/drawing/2014/main" val="10006"/>
                  </a:ext>
                </a:extLst>
              </a:tr>
              <a:tr h="359602">
                <a:tc>
                  <a:txBody>
                    <a:bodyPr/>
                    <a:lstStyle/>
                    <a:p>
                      <a:pPr algn="l"/>
                      <a:r>
                        <a:rPr lang="en-GB" sz="1600" b="0" dirty="0" smtClean="0">
                          <a:solidFill>
                            <a:schemeClr val="tx1"/>
                          </a:solidFill>
                          <a:latin typeface="+mj-lt"/>
                        </a:rPr>
                        <a:t>11ax</a:t>
                      </a:r>
                      <a:endParaRPr lang="en-GB" sz="1600" b="0" dirty="0">
                        <a:solidFill>
                          <a:schemeClr val="tx1"/>
                        </a:solidFill>
                        <a:latin typeface="+mj-lt"/>
                      </a:endParaRPr>
                    </a:p>
                  </a:txBody>
                  <a:tcPr/>
                </a:tc>
                <a:tc>
                  <a:txBody>
                    <a:bodyPr/>
                    <a:lstStyle/>
                    <a:p>
                      <a:pPr algn="ctr"/>
                      <a:r>
                        <a:rPr lang="en-AU" sz="1600" b="0" kern="1200" dirty="0" smtClean="0">
                          <a:solidFill>
                            <a:schemeClr val="accent2"/>
                          </a:solidFill>
                          <a:latin typeface="+mj-lt"/>
                          <a:ea typeface="+mn-ea"/>
                          <a:cs typeface="Arial" panose="020B0604020202020204" pitchFamily="34" charset="0"/>
                        </a:rPr>
                        <a:t>Waiting</a:t>
                      </a:r>
                      <a:endParaRPr lang="en-AU" sz="1600" b="0" dirty="0">
                        <a:solidFill>
                          <a:schemeClr val="accent2"/>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extLst>
                  <a:ext uri="{0D108BD9-81ED-4DB2-BD59-A6C34878D82A}">
                    <a16:rowId xmlns:a16="http://schemas.microsoft.com/office/drawing/2014/main" val="10007"/>
                  </a:ext>
                </a:extLst>
              </a:tr>
              <a:tr h="359602">
                <a:tc>
                  <a:txBody>
                    <a:bodyPr/>
                    <a:lstStyle/>
                    <a:p>
                      <a:pPr algn="l"/>
                      <a:r>
                        <a:rPr lang="en-GB" sz="1600" b="0" dirty="0" smtClean="0">
                          <a:solidFill>
                            <a:schemeClr val="tx1"/>
                          </a:solidFill>
                          <a:latin typeface="+mj-lt"/>
                        </a:rPr>
                        <a:t>11ay</a:t>
                      </a:r>
                      <a:endParaRPr lang="en-GB" sz="1600" b="0" dirty="0">
                        <a:solidFill>
                          <a:schemeClr val="tx1"/>
                        </a:solidFill>
                        <a:latin typeface="+mj-lt"/>
                      </a:endParaRPr>
                    </a:p>
                  </a:txBody>
                  <a:tcPr/>
                </a:tc>
                <a:tc>
                  <a:txBody>
                    <a:bodyPr/>
                    <a:lstStyle/>
                    <a:p>
                      <a:pPr algn="ctr"/>
                      <a:r>
                        <a:rPr lang="en-AU" sz="1600" b="0" kern="1200" dirty="0" smtClean="0">
                          <a:solidFill>
                            <a:schemeClr val="accent2"/>
                          </a:solidFill>
                          <a:latin typeface="+mj-lt"/>
                          <a:ea typeface="+mn-ea"/>
                          <a:cs typeface="Arial" panose="020B0604020202020204" pitchFamily="34" charset="0"/>
                        </a:rPr>
                        <a:t>Waiting</a:t>
                      </a:r>
                      <a:endParaRPr lang="en-AU" sz="1600" b="0" dirty="0">
                        <a:solidFill>
                          <a:schemeClr val="accent2"/>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extLst>
                  <a:ext uri="{0D108BD9-81ED-4DB2-BD59-A6C34878D82A}">
                    <a16:rowId xmlns:a16="http://schemas.microsoft.com/office/drawing/2014/main" val="10008"/>
                  </a:ext>
                </a:extLst>
              </a:tr>
              <a:tr h="359602">
                <a:tc>
                  <a:txBody>
                    <a:bodyPr/>
                    <a:lstStyle/>
                    <a:p>
                      <a:pPr algn="l"/>
                      <a:r>
                        <a:rPr lang="en-GB" sz="1600" b="0" dirty="0" smtClean="0">
                          <a:solidFill>
                            <a:schemeClr val="tx1"/>
                          </a:solidFill>
                          <a:latin typeface="+mj-lt"/>
                        </a:rPr>
                        <a:t>11az</a:t>
                      </a:r>
                      <a:endParaRPr lang="en-GB" sz="1600" b="0" dirty="0">
                        <a:solidFill>
                          <a:schemeClr val="tx1"/>
                        </a:solidFill>
                        <a:latin typeface="+mj-lt"/>
                      </a:endParaRPr>
                    </a:p>
                  </a:txBody>
                  <a:tcPr/>
                </a:tc>
                <a:tc>
                  <a:txBody>
                    <a:bodyPr/>
                    <a:lstStyle/>
                    <a:p>
                      <a:pPr algn="ctr"/>
                      <a:r>
                        <a:rPr lang="en-AU" sz="1600" b="0" kern="1200" dirty="0" smtClean="0">
                          <a:solidFill>
                            <a:schemeClr val="accent2"/>
                          </a:solidFill>
                          <a:latin typeface="+mj-lt"/>
                          <a:ea typeface="+mn-ea"/>
                          <a:cs typeface="Arial" panose="020B0604020202020204" pitchFamily="34" charset="0"/>
                        </a:rPr>
                        <a:t>Waiting</a:t>
                      </a:r>
                      <a:endParaRPr lang="en-AU" sz="1600" b="0" dirty="0">
                        <a:solidFill>
                          <a:schemeClr val="accent2"/>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extLst>
                  <a:ext uri="{0D108BD9-81ED-4DB2-BD59-A6C34878D82A}">
                    <a16:rowId xmlns:a16="http://schemas.microsoft.com/office/drawing/2014/main" val="10009"/>
                  </a:ext>
                </a:extLst>
              </a:tr>
              <a:tr h="359602">
                <a:tc>
                  <a:txBody>
                    <a:bodyPr/>
                    <a:lstStyle/>
                    <a:p>
                      <a:pPr algn="l"/>
                      <a:r>
                        <a:rPr lang="en-GB" sz="1600" b="0" dirty="0" smtClean="0">
                          <a:solidFill>
                            <a:schemeClr val="tx1"/>
                          </a:solidFill>
                          <a:latin typeface="+mj-lt"/>
                        </a:rPr>
                        <a:t>11ba</a:t>
                      </a:r>
                      <a:endParaRPr lang="en-GB" sz="1600" b="0" dirty="0">
                        <a:solidFill>
                          <a:schemeClr val="tx1"/>
                        </a:solidFill>
                        <a:latin typeface="+mj-lt"/>
                      </a:endParaRPr>
                    </a:p>
                  </a:txBody>
                  <a:tcPr/>
                </a:tc>
                <a:tc>
                  <a:txBody>
                    <a:bodyPr/>
                    <a:lstStyle/>
                    <a:p>
                      <a:pPr algn="ctr"/>
                      <a:r>
                        <a:rPr lang="en-AU" sz="1600" b="0" kern="1200" dirty="0" smtClean="0">
                          <a:solidFill>
                            <a:schemeClr val="accent2"/>
                          </a:solidFill>
                          <a:latin typeface="+mn-lt"/>
                          <a:ea typeface="+mn-ea"/>
                          <a:cs typeface="Arial" panose="020B0604020202020204" pitchFamily="34" charset="0"/>
                        </a:rPr>
                        <a:t>Waiting</a:t>
                      </a:r>
                      <a:endParaRPr lang="en-AU" sz="1600" b="0" dirty="0">
                        <a:solidFill>
                          <a:schemeClr val="accent2"/>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extLst>
                  <a:ext uri="{0D108BD9-81ED-4DB2-BD59-A6C34878D82A}">
                    <a16:rowId xmlns:a16="http://schemas.microsoft.com/office/drawing/2014/main" val="10010"/>
                  </a:ext>
                </a:extLst>
              </a:tr>
            </a:tbl>
          </a:graphicData>
        </a:graphic>
      </p:graphicFrame>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54</a:t>
            </a:fld>
            <a:endParaRPr lang="en-US"/>
          </a:p>
        </p:txBody>
      </p:sp>
    </p:spTree>
    <p:extLst>
      <p:ext uri="{BB962C8B-B14F-4D97-AF65-F5344CB8AC3E}">
        <p14:creationId xmlns:p14="http://schemas.microsoft.com/office/powerpoint/2010/main" val="3416955917"/>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802.11mc FDIS ballot passed but a response is required</a:t>
            </a:r>
            <a:endParaRPr lang="en-AU" dirty="0"/>
          </a:p>
        </p:txBody>
      </p:sp>
      <p:sp>
        <p:nvSpPr>
          <p:cNvPr id="10" name="Content Placeholder 9"/>
          <p:cNvSpPr>
            <a:spLocks noGrp="1"/>
          </p:cNvSpPr>
          <p:nvPr>
            <p:ph idx="1"/>
          </p:nvPr>
        </p:nvSpPr>
        <p:spPr>
          <a:xfrm>
            <a:off x="685800" y="1752600"/>
            <a:ext cx="7772400" cy="4114800"/>
          </a:xfrm>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GB" dirty="0" smtClean="0"/>
              <a:t>802.11mc</a:t>
            </a:r>
            <a:r>
              <a:rPr lang="en-GB" dirty="0"/>
              <a:t> </a:t>
            </a:r>
            <a:r>
              <a:rPr lang="en-GB" dirty="0" smtClean="0"/>
              <a:t>drafts were liaised for information</a:t>
            </a:r>
          </a:p>
          <a:p>
            <a:pPr lvl="2"/>
            <a:r>
              <a:rPr lang="en-GB" dirty="0" smtClean="0"/>
              <a:t>D5.0 in Jan 2016, D6.0 in Jul 2016 &amp; D8.0 in Oct 2016</a:t>
            </a:r>
          </a:p>
          <a:p>
            <a:r>
              <a:rPr lang="en-US" dirty="0" smtClean="0"/>
              <a:t>60-day</a:t>
            </a:r>
            <a:r>
              <a:rPr lang="en-AU" dirty="0" smtClean="0"/>
              <a:t> </a:t>
            </a:r>
            <a:r>
              <a:rPr lang="en-AU" dirty="0"/>
              <a:t>pre-ballot: </a:t>
            </a:r>
            <a:r>
              <a:rPr lang="en-AU" dirty="0">
                <a:solidFill>
                  <a:srgbClr val="00B050"/>
                </a:solidFill>
              </a:rPr>
              <a:t>passed </a:t>
            </a:r>
            <a:r>
              <a:rPr lang="en-AU" dirty="0" smtClean="0">
                <a:solidFill>
                  <a:srgbClr val="00B050"/>
                </a:solidFill>
              </a:rPr>
              <a:t>&amp; responses liaised</a:t>
            </a:r>
            <a:endParaRPr lang="en-AU" dirty="0">
              <a:solidFill>
                <a:srgbClr val="00B050"/>
              </a:solidFill>
            </a:endParaRPr>
          </a:p>
          <a:p>
            <a:pPr lvl="1"/>
            <a:r>
              <a:rPr lang="en-AU" dirty="0" smtClean="0"/>
              <a:t>802.11-2016 passed </a:t>
            </a:r>
            <a:r>
              <a:rPr lang="en-AU" dirty="0"/>
              <a:t>60-day pre-ballot (</a:t>
            </a:r>
            <a:r>
              <a:rPr lang="en-AU" dirty="0" smtClean="0"/>
              <a:t>N16607) </a:t>
            </a:r>
            <a:r>
              <a:rPr lang="en-AU" dirty="0"/>
              <a:t>on 16 April 2017</a:t>
            </a:r>
          </a:p>
          <a:p>
            <a:pPr lvl="2"/>
            <a:r>
              <a:rPr lang="en-AU" dirty="0"/>
              <a:t>Need? </a:t>
            </a:r>
            <a:r>
              <a:rPr lang="en-AU" dirty="0" smtClean="0"/>
              <a:t>10/0/10</a:t>
            </a:r>
            <a:endParaRPr lang="en-AU" dirty="0"/>
          </a:p>
          <a:p>
            <a:pPr lvl="2"/>
            <a:r>
              <a:rPr lang="en-AU" dirty="0"/>
              <a:t>Submission? 9/1/10</a:t>
            </a:r>
          </a:p>
          <a:p>
            <a:pPr lvl="1"/>
            <a:r>
              <a:rPr lang="en-AU" dirty="0"/>
              <a:t>China voted no with usual </a:t>
            </a:r>
            <a:r>
              <a:rPr lang="en-AU" dirty="0" smtClean="0"/>
              <a:t>comment, for which a response was approved – see </a:t>
            </a:r>
            <a:r>
              <a:rPr lang="en-AU" dirty="0"/>
              <a:t>11-17-0629-01 </a:t>
            </a:r>
            <a:r>
              <a:rPr lang="en-AU" dirty="0" smtClean="0"/>
              <a:t>– was sent on 10 June (N16655)</a:t>
            </a:r>
            <a:endParaRPr lang="en-AU" dirty="0">
              <a:solidFill>
                <a:srgbClr val="FF0000"/>
              </a:solidFill>
            </a:endParaRPr>
          </a:p>
          <a:p>
            <a:r>
              <a:rPr lang="en-AU" dirty="0" smtClean="0"/>
              <a:t>FDIS ballot: </a:t>
            </a:r>
            <a:r>
              <a:rPr lang="en-AU" dirty="0">
                <a:solidFill>
                  <a:srgbClr val="00B050"/>
                </a:solidFill>
              </a:rPr>
              <a:t>passed </a:t>
            </a:r>
            <a:r>
              <a:rPr lang="en-AU" dirty="0" smtClean="0">
                <a:solidFill>
                  <a:schemeClr val="accent2"/>
                </a:solidFill>
              </a:rPr>
              <a:t>&amp; </a:t>
            </a:r>
            <a:r>
              <a:rPr lang="en-AU" dirty="0">
                <a:solidFill>
                  <a:schemeClr val="accent2"/>
                </a:solidFill>
              </a:rPr>
              <a:t>responses</a:t>
            </a:r>
            <a:r>
              <a:rPr lang="en-AU" dirty="0" smtClean="0">
                <a:solidFill>
                  <a:schemeClr val="accent2"/>
                </a:solidFill>
              </a:rPr>
              <a:t> required</a:t>
            </a:r>
          </a:p>
          <a:p>
            <a:pPr lvl="1"/>
            <a:r>
              <a:rPr lang="en-AU" dirty="0"/>
              <a:t>802.11-2016</a:t>
            </a:r>
            <a:r>
              <a:rPr lang="en-AU" dirty="0" smtClean="0"/>
              <a:t> </a:t>
            </a:r>
            <a:r>
              <a:rPr lang="en-AU" dirty="0"/>
              <a:t>passed its FDIS ballot on </a:t>
            </a:r>
            <a:r>
              <a:rPr lang="en-AU" dirty="0" smtClean="0"/>
              <a:t>13 Apr 2018 </a:t>
            </a:r>
            <a:r>
              <a:rPr lang="en-AU" dirty="0"/>
              <a:t>(</a:t>
            </a:r>
            <a:r>
              <a:rPr lang="en-AU" dirty="0" smtClean="0"/>
              <a:t>N16794)</a:t>
            </a:r>
            <a:endParaRPr lang="en-AU" dirty="0"/>
          </a:p>
          <a:p>
            <a:pPr lvl="2"/>
            <a:r>
              <a:rPr lang="en-AU" dirty="0"/>
              <a:t>Passed </a:t>
            </a:r>
            <a:r>
              <a:rPr lang="en-AU" dirty="0" smtClean="0"/>
              <a:t>12/1/6</a:t>
            </a:r>
            <a:endParaRPr lang="en-AU" dirty="0"/>
          </a:p>
          <a:p>
            <a:pPr lvl="1"/>
            <a:r>
              <a:rPr lang="en-AU" dirty="0"/>
              <a:t>China NB voted “no” with </a:t>
            </a:r>
            <a:r>
              <a:rPr lang="en-AU" dirty="0" smtClean="0"/>
              <a:t>multiple comments</a:t>
            </a:r>
            <a:endParaRPr lang="en-AU" dirty="0">
              <a:solidFill>
                <a:schemeClr val="accent2"/>
              </a:solidFill>
            </a:endParaRPr>
          </a:p>
          <a:p>
            <a:endParaRPr lang="en-AU" dirty="0" smtClean="0">
              <a:solidFill>
                <a:schemeClr val="accent2"/>
              </a:solidFill>
            </a:endParaRP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55</a:t>
            </a:fld>
            <a:endParaRPr lang="en-US"/>
          </a:p>
        </p:txBody>
      </p:sp>
    </p:spTree>
    <p:extLst>
      <p:ext uri="{BB962C8B-B14F-4D97-AF65-F5344CB8AC3E}">
        <p14:creationId xmlns:p14="http://schemas.microsoft.com/office/powerpoint/2010/main" val="2992612051"/>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China NB provided multiple comments on 802.11-2016</a:t>
            </a:r>
            <a:endParaRPr lang="en-AU" dirty="0"/>
          </a:p>
        </p:txBody>
      </p:sp>
      <p:sp>
        <p:nvSpPr>
          <p:cNvPr id="3" name="Content Placeholder 2"/>
          <p:cNvSpPr>
            <a:spLocks noGrp="1"/>
          </p:cNvSpPr>
          <p:nvPr>
            <p:ph idx="1"/>
          </p:nvPr>
        </p:nvSpPr>
        <p:spPr/>
        <p:txBody>
          <a:bodyPr/>
          <a:lstStyle/>
          <a:p>
            <a:r>
              <a:rPr lang="en-AU" dirty="0" smtClean="0"/>
              <a:t>CN1 comment</a:t>
            </a:r>
          </a:p>
          <a:p>
            <a:pPr lvl="1"/>
            <a:r>
              <a:rPr lang="en-GB" i="1" dirty="0"/>
              <a:t>I</a:t>
            </a:r>
            <a:r>
              <a:rPr lang="en-GB" i="1" dirty="0" smtClean="0"/>
              <a:t>n </a:t>
            </a:r>
            <a:r>
              <a:rPr lang="en-GB" i="1" dirty="0"/>
              <a:t>general, ISO/IEC/IEEE FDIS 8802-11 (ED 2) is supposed to enhance the function of the current ISO/IEC 8802-11:2012 and its amendments. But WEP and TKIP, which should not be used in WLAN because of their weak and well-known security defects, are reserved; also, the current well-known KRACK attack which causes session key reinstallation have not been resolved in this proposal. All of these conflicts with the design goal of ISO/IEC/IEEE FDIS 8802-11 (ED 2). In fact, security methods specified by ISO/IEC/IEEE FDIS 8802-11 (ED 2) have many technical weaknesses to be addressed and security defects that cause serious concern.</a:t>
            </a:r>
            <a:endParaRPr lang="en-AU" i="1" dirty="0"/>
          </a:p>
          <a:p>
            <a:pPr lvl="1"/>
            <a:r>
              <a:rPr lang="en-GB" i="1" dirty="0" smtClean="0"/>
              <a:t>So, ISO/IEC/IEEE FDIS 8802-11 (ED 2) should not be ratified as an international standard because of the technical reasons mentioned above.</a:t>
            </a:r>
            <a:endParaRPr lang="en-AU" i="1" dirty="0" smtClean="0"/>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56</a:t>
            </a:fld>
            <a:endParaRPr lang="en-US"/>
          </a:p>
        </p:txBody>
      </p:sp>
    </p:spTree>
    <p:extLst>
      <p:ext uri="{BB962C8B-B14F-4D97-AF65-F5344CB8AC3E}">
        <p14:creationId xmlns:p14="http://schemas.microsoft.com/office/powerpoint/2010/main" val="3181361617"/>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China NB provided multiple comments on 802.11-2016</a:t>
            </a:r>
            <a:endParaRPr lang="en-AU" dirty="0"/>
          </a:p>
        </p:txBody>
      </p:sp>
      <p:sp>
        <p:nvSpPr>
          <p:cNvPr id="3" name="Content Placeholder 2"/>
          <p:cNvSpPr>
            <a:spLocks noGrp="1"/>
          </p:cNvSpPr>
          <p:nvPr>
            <p:ph idx="1"/>
          </p:nvPr>
        </p:nvSpPr>
        <p:spPr/>
        <p:txBody>
          <a:bodyPr/>
          <a:lstStyle/>
          <a:p>
            <a:r>
              <a:rPr lang="en-AU" dirty="0" smtClean="0"/>
              <a:t>CN1 proposed change</a:t>
            </a:r>
          </a:p>
          <a:p>
            <a:pPr lvl="1"/>
            <a:r>
              <a:rPr lang="en-US" i="1" dirty="0"/>
              <a:t>Please revise the FDIS </a:t>
            </a:r>
            <a:r>
              <a:rPr lang="en-US" i="1" dirty="0" smtClean="0"/>
              <a:t>text</a:t>
            </a:r>
          </a:p>
          <a:p>
            <a:r>
              <a:rPr lang="en-US" dirty="0" smtClean="0"/>
              <a:t>Proposed IEEE 802.11 WG response to CN1</a:t>
            </a:r>
          </a:p>
          <a:p>
            <a:pPr lvl="1"/>
            <a:r>
              <a:rPr lang="en-US" dirty="0"/>
              <a:t>See </a:t>
            </a:r>
            <a:r>
              <a:rPr lang="en-US" dirty="0" smtClean="0">
                <a:hlinkClick r:id="rId2"/>
              </a:rPr>
              <a:t>11-18-0691-00-000m</a:t>
            </a:r>
            <a:r>
              <a:rPr lang="en-US" dirty="0" smtClean="0"/>
              <a:t> for proposed response</a:t>
            </a:r>
          </a:p>
          <a:p>
            <a:pPr lvl="1"/>
            <a:endParaRPr lang="en-AU" dirty="0">
              <a:solidFill>
                <a:srgbClr val="FF0000"/>
              </a:solidFill>
            </a:endParaRP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57</a:t>
            </a:fld>
            <a:endParaRPr lang="en-US"/>
          </a:p>
        </p:txBody>
      </p:sp>
    </p:spTree>
    <p:extLst>
      <p:ext uri="{BB962C8B-B14F-4D97-AF65-F5344CB8AC3E}">
        <p14:creationId xmlns:p14="http://schemas.microsoft.com/office/powerpoint/2010/main" val="2931392924"/>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China NB provided multiple comments on 802.11-2016</a:t>
            </a:r>
            <a:endParaRPr lang="en-AU" dirty="0"/>
          </a:p>
        </p:txBody>
      </p:sp>
      <p:sp>
        <p:nvSpPr>
          <p:cNvPr id="3" name="Content Placeholder 2"/>
          <p:cNvSpPr>
            <a:spLocks noGrp="1"/>
          </p:cNvSpPr>
          <p:nvPr>
            <p:ph idx="1"/>
          </p:nvPr>
        </p:nvSpPr>
        <p:spPr/>
        <p:txBody>
          <a:bodyPr/>
          <a:lstStyle/>
          <a:p>
            <a:r>
              <a:rPr lang="en-AU" dirty="0" smtClean="0"/>
              <a:t>CN2 comment</a:t>
            </a:r>
          </a:p>
          <a:p>
            <a:pPr lvl="1"/>
            <a:r>
              <a:rPr lang="en-GB" i="1" dirty="0"/>
              <a:t>URN used in this proposal is not recommended for using in ISO </a:t>
            </a:r>
            <a:r>
              <a:rPr lang="en-GB" i="1" dirty="0" smtClean="0"/>
              <a:t>standards</a:t>
            </a:r>
          </a:p>
          <a:p>
            <a:r>
              <a:rPr lang="en-AU" dirty="0" smtClean="0"/>
              <a:t>CN2 </a:t>
            </a:r>
            <a:r>
              <a:rPr lang="en-AU" dirty="0"/>
              <a:t>proposed </a:t>
            </a:r>
            <a:r>
              <a:rPr lang="en-AU" dirty="0" smtClean="0"/>
              <a:t>change</a:t>
            </a:r>
          </a:p>
          <a:p>
            <a:pPr lvl="1"/>
            <a:r>
              <a:rPr lang="en-AU" i="1" dirty="0" smtClean="0"/>
              <a:t>Suggest </a:t>
            </a:r>
            <a:r>
              <a:rPr lang="en-AU" i="1" dirty="0"/>
              <a:t>using OID to manage the resources those involved in the proposal.	</a:t>
            </a:r>
          </a:p>
          <a:p>
            <a:r>
              <a:rPr lang="en-US" dirty="0"/>
              <a:t>Proposed IEEE 802.11 WG </a:t>
            </a:r>
            <a:r>
              <a:rPr lang="en-US" dirty="0" smtClean="0"/>
              <a:t>response to CN2</a:t>
            </a:r>
            <a:endParaRPr lang="en-US" dirty="0"/>
          </a:p>
          <a:p>
            <a:pPr lvl="1"/>
            <a:r>
              <a:rPr lang="en-US" dirty="0"/>
              <a:t>See </a:t>
            </a:r>
            <a:r>
              <a:rPr lang="en-US" dirty="0">
                <a:hlinkClick r:id="rId2"/>
              </a:rPr>
              <a:t>11-18-0691-00-000m</a:t>
            </a:r>
            <a:r>
              <a:rPr lang="en-US" dirty="0"/>
              <a:t> for proposed response</a:t>
            </a:r>
          </a:p>
          <a:p>
            <a:endParaRPr lang="en-AU" dirty="0" smtClean="0"/>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58</a:t>
            </a:fld>
            <a:endParaRPr lang="en-US"/>
          </a:p>
        </p:txBody>
      </p:sp>
    </p:spTree>
    <p:extLst>
      <p:ext uri="{BB962C8B-B14F-4D97-AF65-F5344CB8AC3E}">
        <p14:creationId xmlns:p14="http://schemas.microsoft.com/office/powerpoint/2010/main" val="1111372793"/>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China NB provided multiple comments on 802.11-2016</a:t>
            </a:r>
            <a:endParaRPr lang="en-AU" dirty="0"/>
          </a:p>
        </p:txBody>
      </p:sp>
      <p:sp>
        <p:nvSpPr>
          <p:cNvPr id="3" name="Content Placeholder 2"/>
          <p:cNvSpPr>
            <a:spLocks noGrp="1"/>
          </p:cNvSpPr>
          <p:nvPr>
            <p:ph idx="1"/>
          </p:nvPr>
        </p:nvSpPr>
        <p:spPr/>
        <p:txBody>
          <a:bodyPr/>
          <a:lstStyle/>
          <a:p>
            <a:r>
              <a:rPr lang="en-AU" dirty="0" smtClean="0"/>
              <a:t>CN3 comment</a:t>
            </a:r>
          </a:p>
          <a:p>
            <a:pPr lvl="1"/>
            <a:r>
              <a:rPr lang="en-AU" b="1" i="1" dirty="0"/>
              <a:t>Devoid of real mutual </a:t>
            </a:r>
            <a:r>
              <a:rPr lang="en-AU" b="1" i="1" dirty="0" smtClean="0"/>
              <a:t>authentication. </a:t>
            </a:r>
            <a:r>
              <a:rPr lang="en-AU" i="1" dirty="0" smtClean="0"/>
              <a:t>Though </a:t>
            </a:r>
            <a:r>
              <a:rPr lang="en-AU" i="1" dirty="0"/>
              <a:t>ISO/IEC/IEEE FDIS 8802-11 (ED 2) assumes a mutual authentication between a authentication server and a station, the authenticated identities of the access point and the station are not known by each other. For example, in the EAP-TLS protocol, authentication by certificate happens between the client and server. So extra secure channels are needed to be negotiated between AP and server to notify AP the result of authentication and the secure parameter PMK. Also, the AAA protocol, which is necessary to ISO/IEC/IEEE FDIS 8802-11 (ED 2), cannot guarantee the security of key delivery from the authentication server to the access point. So, the forgery attack against the access point or the station is </a:t>
            </a:r>
            <a:r>
              <a:rPr lang="en-AU" i="1" dirty="0" smtClean="0"/>
              <a:t>possible</a:t>
            </a:r>
            <a:endParaRPr lang="en-GB" i="1" dirty="0" smtClean="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59</a:t>
            </a:fld>
            <a:endParaRPr lang="en-US"/>
          </a:p>
        </p:txBody>
      </p:sp>
    </p:spTree>
    <p:extLst>
      <p:ext uri="{BB962C8B-B14F-4D97-AF65-F5344CB8AC3E}">
        <p14:creationId xmlns:p14="http://schemas.microsoft.com/office/powerpoint/2010/main" val="19865246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bwMode="auto">
          <a:xfrm>
            <a:off x="685800" y="2667000"/>
            <a:ext cx="2514600" cy="3429000"/>
          </a:xfrm>
          <a:prstGeom prst="rect">
            <a:avLst/>
          </a:prstGeom>
          <a:solidFill>
            <a:schemeClr val="bg1"/>
          </a:solidFill>
          <a:ln w="12700" cap="flat" cmpd="sng" algn="ctr">
            <a:solidFill>
              <a:schemeClr val="tx1"/>
            </a:solidFill>
            <a:prstDash val="solid"/>
            <a:round/>
            <a:headEnd type="none" w="sm" len="sm"/>
            <a:tailEnd type="none" w="sm" len="sm"/>
          </a:ln>
          <a:effectLst/>
        </p:spPr>
        <p:txBody>
          <a:bodyPr/>
          <a:lstStyle/>
          <a:p>
            <a:pPr marL="180975" indent="-180975">
              <a:spcBef>
                <a:spcPts val="800"/>
              </a:spcBef>
              <a:buFont typeface="Arial" pitchFamily="34" charset="0"/>
              <a:buChar char="•"/>
              <a:defRPr/>
            </a:pPr>
            <a:r>
              <a:rPr lang="en-US" sz="1600" dirty="0">
                <a:latin typeface="+mj-lt"/>
              </a:rPr>
              <a:t>Call to Order</a:t>
            </a:r>
          </a:p>
          <a:p>
            <a:pPr marL="180975" indent="-180975">
              <a:spcBef>
                <a:spcPts val="800"/>
              </a:spcBef>
              <a:buFont typeface="Arial" pitchFamily="34" charset="0"/>
              <a:buChar char="•"/>
              <a:defRPr/>
            </a:pPr>
            <a:r>
              <a:rPr lang="en-US" sz="1600" dirty="0">
                <a:latin typeface="+mj-lt"/>
              </a:rPr>
              <a:t>Select recording secretary </a:t>
            </a:r>
            <a:r>
              <a:rPr lang="en-US" sz="1600" dirty="0">
                <a:solidFill>
                  <a:srgbClr val="FF0000"/>
                </a:solidFill>
                <a:latin typeface="+mj-lt"/>
              </a:rPr>
              <a:t>&lt;- important!</a:t>
            </a:r>
          </a:p>
          <a:p>
            <a:pPr marL="180975" indent="-180975">
              <a:spcBef>
                <a:spcPts val="800"/>
              </a:spcBef>
              <a:buFont typeface="Arial" pitchFamily="34" charset="0"/>
              <a:buChar char="•"/>
              <a:defRPr/>
            </a:pPr>
            <a:r>
              <a:rPr lang="en-US" sz="1600" dirty="0">
                <a:latin typeface="+mj-lt"/>
              </a:rPr>
              <a:t>Approve </a:t>
            </a:r>
            <a:r>
              <a:rPr lang="en-US" sz="1600" dirty="0" smtClean="0">
                <a:latin typeface="+mj-lt"/>
              </a:rPr>
              <a:t>agenda</a:t>
            </a:r>
          </a:p>
          <a:p>
            <a:pPr marL="180975" indent="-180975">
              <a:spcBef>
                <a:spcPts val="800"/>
              </a:spcBef>
              <a:buFont typeface="Arial" pitchFamily="34" charset="0"/>
              <a:buChar char="•"/>
              <a:defRPr/>
            </a:pPr>
            <a:r>
              <a:rPr lang="en-US" sz="1600" dirty="0" smtClean="0">
                <a:latin typeface="+mj-lt"/>
              </a:rPr>
              <a:t>Execute agenda</a:t>
            </a:r>
            <a:endParaRPr lang="en-US" sz="1600" dirty="0">
              <a:latin typeface="+mj-lt"/>
            </a:endParaRPr>
          </a:p>
          <a:p>
            <a:pPr marL="180975" indent="-180975">
              <a:spcBef>
                <a:spcPts val="800"/>
              </a:spcBef>
              <a:buFont typeface="Arial" pitchFamily="34" charset="0"/>
              <a:buChar char="•"/>
              <a:defRPr/>
            </a:pPr>
            <a:r>
              <a:rPr lang="en-AU" sz="1600" dirty="0" smtClean="0">
                <a:latin typeface="+mj-lt"/>
              </a:rPr>
              <a:t>Adjourn</a:t>
            </a:r>
            <a:endParaRPr lang="en-US" sz="1600" dirty="0">
              <a:latin typeface="+mj-lt"/>
            </a:endParaRPr>
          </a:p>
        </p:txBody>
      </p:sp>
      <p:sp>
        <p:nvSpPr>
          <p:cNvPr id="10244" name="Rectangle 20"/>
          <p:cNvSpPr>
            <a:spLocks noGrp="1" noChangeArrowheads="1"/>
          </p:cNvSpPr>
          <p:nvPr>
            <p:ph type="title"/>
          </p:nvPr>
        </p:nvSpPr>
        <p:spPr>
          <a:xfrm>
            <a:off x="685800" y="685800"/>
            <a:ext cx="8077200" cy="1066800"/>
          </a:xfrm>
        </p:spPr>
        <p:txBody>
          <a:bodyPr/>
          <a:lstStyle/>
          <a:p>
            <a:r>
              <a:rPr lang="en-US" dirty="0" smtClean="0"/>
              <a:t>The IEEE 802 JTC1 SC will have one slot at the May 2018 interim meeting in Warsaw</a:t>
            </a:r>
          </a:p>
        </p:txBody>
      </p:sp>
      <p:sp>
        <p:nvSpPr>
          <p:cNvPr id="7" name="Footer Placeholder 5"/>
          <p:cNvSpPr>
            <a:spLocks noGrp="1"/>
          </p:cNvSpPr>
          <p:nvPr>
            <p:ph type="ftr" sz="quarter" idx="10"/>
          </p:nvPr>
        </p:nvSpPr>
        <p:spPr/>
        <p:txBody>
          <a:bodyPr/>
          <a:lstStyle/>
          <a:p>
            <a:pPr>
              <a:defRPr/>
            </a:pPr>
            <a:r>
              <a:rPr lang="en-US" smtClean="0"/>
              <a:t>Andrew Myles, Cisco</a:t>
            </a:r>
            <a:endParaRPr lang="en-US"/>
          </a:p>
        </p:txBody>
      </p:sp>
      <p:sp>
        <p:nvSpPr>
          <p:cNvPr id="10" name="Rectangle 9"/>
          <p:cNvSpPr/>
          <p:nvPr/>
        </p:nvSpPr>
        <p:spPr bwMode="auto">
          <a:xfrm>
            <a:off x="685800" y="1752600"/>
            <a:ext cx="2514600" cy="914400"/>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anchor="ctr"/>
          <a:lstStyle/>
          <a:p>
            <a:pPr algn="ctr">
              <a:defRPr/>
            </a:pPr>
            <a:r>
              <a:rPr lang="en-US" sz="1600" b="1" dirty="0" smtClean="0">
                <a:latin typeface="+mj-lt"/>
              </a:rPr>
              <a:t>Tuesday</a:t>
            </a:r>
            <a:endParaRPr lang="en-US" sz="1600" b="1" dirty="0">
              <a:latin typeface="+mj-lt"/>
            </a:endParaRPr>
          </a:p>
          <a:p>
            <a:pPr algn="ctr">
              <a:defRPr/>
            </a:pPr>
            <a:r>
              <a:rPr lang="en-US" sz="1600" b="1" dirty="0">
                <a:latin typeface="+mj-lt"/>
              </a:rPr>
              <a:t>8</a:t>
            </a:r>
            <a:r>
              <a:rPr lang="en-US" sz="1600" b="1" dirty="0" smtClean="0">
                <a:latin typeface="+mj-lt"/>
              </a:rPr>
              <a:t> May 2018, PM1</a:t>
            </a:r>
          </a:p>
        </p:txBody>
      </p:sp>
      <p:sp>
        <p:nvSpPr>
          <p:cNvPr id="3" name="TextBox 2"/>
          <p:cNvSpPr txBox="1"/>
          <p:nvPr/>
        </p:nvSpPr>
        <p:spPr>
          <a:xfrm>
            <a:off x="4343400" y="6477000"/>
            <a:ext cx="655197" cy="276999"/>
          </a:xfrm>
          <a:prstGeom prst="rect">
            <a:avLst/>
          </a:prstGeom>
          <a:noFill/>
        </p:spPr>
        <p:txBody>
          <a:bodyPr wrap="none" rtlCol="0">
            <a:spAutoFit/>
          </a:bodyPr>
          <a:lstStyle/>
          <a:p>
            <a:r>
              <a:rPr lang="en-US" dirty="0">
                <a:latin typeface="+mn-lt"/>
              </a:rPr>
              <a:t>Slide </a:t>
            </a:r>
            <a:fld id="{CE9E285F-F601-43F1-B60E-9449BADFF5FA}" type="slidenum">
              <a:rPr lang="en-US" smtClean="0">
                <a:latin typeface="+mn-lt"/>
              </a:rPr>
              <a:pPr/>
              <a:t>6</a:t>
            </a:fld>
            <a:endParaRPr lang="en-US" dirty="0">
              <a:latin typeface="+mn-lt"/>
            </a:endParaRPr>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China NB provided multiple comments on 802.11-2016</a:t>
            </a:r>
            <a:endParaRPr lang="en-AU" dirty="0"/>
          </a:p>
        </p:txBody>
      </p:sp>
      <p:sp>
        <p:nvSpPr>
          <p:cNvPr id="3" name="Content Placeholder 2"/>
          <p:cNvSpPr>
            <a:spLocks noGrp="1"/>
          </p:cNvSpPr>
          <p:nvPr>
            <p:ph idx="1"/>
          </p:nvPr>
        </p:nvSpPr>
        <p:spPr/>
        <p:txBody>
          <a:bodyPr/>
          <a:lstStyle/>
          <a:p>
            <a:r>
              <a:rPr lang="en-AU" dirty="0" smtClean="0"/>
              <a:t>CN3 </a:t>
            </a:r>
            <a:r>
              <a:rPr lang="en-AU" dirty="0"/>
              <a:t>proposed </a:t>
            </a:r>
            <a:r>
              <a:rPr lang="en-AU" dirty="0" smtClean="0"/>
              <a:t>change</a:t>
            </a:r>
          </a:p>
          <a:p>
            <a:pPr lvl="1"/>
            <a:r>
              <a:rPr lang="en-AU" i="1" dirty="0"/>
              <a:t>The AP shall have an independent identity. Both a non-AP STA and AP shall authenticate each </a:t>
            </a:r>
            <a:r>
              <a:rPr lang="en-AU" i="1" dirty="0" smtClean="0"/>
              <a:t>other</a:t>
            </a:r>
          </a:p>
          <a:p>
            <a:r>
              <a:rPr lang="en-US" dirty="0" smtClean="0"/>
              <a:t>Proposed </a:t>
            </a:r>
            <a:r>
              <a:rPr lang="en-US" dirty="0"/>
              <a:t>IEEE 802.11 WG </a:t>
            </a:r>
            <a:r>
              <a:rPr lang="en-US" dirty="0" smtClean="0"/>
              <a:t>response to CN3</a:t>
            </a:r>
            <a:endParaRPr lang="en-US" dirty="0"/>
          </a:p>
          <a:p>
            <a:pPr lvl="1"/>
            <a:r>
              <a:rPr lang="en-US" dirty="0"/>
              <a:t>See </a:t>
            </a:r>
            <a:r>
              <a:rPr lang="en-US" dirty="0">
                <a:hlinkClick r:id="rId2"/>
              </a:rPr>
              <a:t>11-18-0691-00-000m</a:t>
            </a:r>
            <a:r>
              <a:rPr lang="en-US" dirty="0"/>
              <a:t> for proposed response</a:t>
            </a:r>
          </a:p>
          <a:p>
            <a:endParaRPr lang="en-AU" dirty="0" smtClean="0"/>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60</a:t>
            </a:fld>
            <a:endParaRPr lang="en-US"/>
          </a:p>
        </p:txBody>
      </p:sp>
    </p:spTree>
    <p:extLst>
      <p:ext uri="{BB962C8B-B14F-4D97-AF65-F5344CB8AC3E}">
        <p14:creationId xmlns:p14="http://schemas.microsoft.com/office/powerpoint/2010/main" val="2825723465"/>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China NB provided multiple comments on 802.11-2016</a:t>
            </a:r>
            <a:endParaRPr lang="en-AU" dirty="0"/>
          </a:p>
        </p:txBody>
      </p:sp>
      <p:sp>
        <p:nvSpPr>
          <p:cNvPr id="3" name="Content Placeholder 2"/>
          <p:cNvSpPr>
            <a:spLocks noGrp="1"/>
          </p:cNvSpPr>
          <p:nvPr>
            <p:ph idx="1"/>
          </p:nvPr>
        </p:nvSpPr>
        <p:spPr/>
        <p:txBody>
          <a:bodyPr/>
          <a:lstStyle/>
          <a:p>
            <a:r>
              <a:rPr lang="en-AU" dirty="0" smtClean="0"/>
              <a:t>CN4 comment</a:t>
            </a:r>
          </a:p>
          <a:p>
            <a:pPr lvl="1"/>
            <a:r>
              <a:rPr lang="en-AU" i="1" dirty="0"/>
              <a:t>Pairwise Master Key (PMK) in ISO/IEC/IEEE FDIS 8802-11 (ED 2) is an important security element, but it has to be transported from the authentication server to the access point, which will result in security risk of PMK</a:t>
            </a:r>
            <a:r>
              <a:rPr lang="en-AU" i="1" dirty="0" smtClean="0"/>
              <a:t>.</a:t>
            </a:r>
          </a:p>
          <a:p>
            <a:r>
              <a:rPr lang="en-AU" dirty="0" smtClean="0"/>
              <a:t>CN4 </a:t>
            </a:r>
            <a:r>
              <a:rPr lang="en-AU" dirty="0"/>
              <a:t>proposed </a:t>
            </a:r>
            <a:r>
              <a:rPr lang="en-AU" dirty="0" smtClean="0"/>
              <a:t>change</a:t>
            </a:r>
          </a:p>
          <a:p>
            <a:pPr lvl="1"/>
            <a:r>
              <a:rPr lang="en-GB" i="1" dirty="0"/>
              <a:t>The PMK is suggested to be created at AP and STA to avoid security problem in </a:t>
            </a:r>
            <a:r>
              <a:rPr lang="en-GB" i="1" dirty="0" smtClean="0"/>
              <a:t>transmission</a:t>
            </a:r>
          </a:p>
          <a:p>
            <a:r>
              <a:rPr lang="en-US" dirty="0" smtClean="0"/>
              <a:t>Proposed </a:t>
            </a:r>
            <a:r>
              <a:rPr lang="en-US" dirty="0"/>
              <a:t>IEEE 802.11 WG </a:t>
            </a:r>
            <a:r>
              <a:rPr lang="en-US" dirty="0" smtClean="0"/>
              <a:t>response to CN4</a:t>
            </a:r>
            <a:endParaRPr lang="en-US" dirty="0"/>
          </a:p>
          <a:p>
            <a:pPr lvl="1"/>
            <a:r>
              <a:rPr lang="en-US" dirty="0"/>
              <a:t>See </a:t>
            </a:r>
            <a:r>
              <a:rPr lang="en-US" dirty="0">
                <a:hlinkClick r:id="rId2"/>
              </a:rPr>
              <a:t>11-18-0691-00-000m</a:t>
            </a:r>
            <a:r>
              <a:rPr lang="en-US" dirty="0"/>
              <a:t> for proposed response</a:t>
            </a:r>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61</a:t>
            </a:fld>
            <a:endParaRPr lang="en-US"/>
          </a:p>
        </p:txBody>
      </p:sp>
    </p:spTree>
    <p:extLst>
      <p:ext uri="{BB962C8B-B14F-4D97-AF65-F5344CB8AC3E}">
        <p14:creationId xmlns:p14="http://schemas.microsoft.com/office/powerpoint/2010/main" val="1186259847"/>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China NB provided multiple comments on 802.11-2016</a:t>
            </a:r>
            <a:endParaRPr lang="en-AU" dirty="0"/>
          </a:p>
        </p:txBody>
      </p:sp>
      <p:sp>
        <p:nvSpPr>
          <p:cNvPr id="3" name="Content Placeholder 2"/>
          <p:cNvSpPr>
            <a:spLocks noGrp="1"/>
          </p:cNvSpPr>
          <p:nvPr>
            <p:ph idx="1"/>
          </p:nvPr>
        </p:nvSpPr>
        <p:spPr/>
        <p:txBody>
          <a:bodyPr/>
          <a:lstStyle/>
          <a:p>
            <a:r>
              <a:rPr lang="en-AU" dirty="0" smtClean="0"/>
              <a:t>CN5 comment …</a:t>
            </a:r>
          </a:p>
          <a:p>
            <a:pPr lvl="1"/>
            <a:r>
              <a:rPr lang="en-GB" i="1" dirty="0"/>
              <a:t>WEP mechanism downgrades the security levels, so the proposal does not resolve or improve security problems actually.</a:t>
            </a:r>
            <a:endParaRPr lang="en-AU" sz="2000" i="1" dirty="0"/>
          </a:p>
          <a:p>
            <a:pPr lvl="1"/>
            <a:r>
              <a:rPr lang="en-GB" i="1" dirty="0"/>
              <a:t>Since WEP security mechanism is reserved, all known WEP security defects still exist. Products conformed to ISO/IEC/IEEE FDIS 8802-11 (ED 2) may use WEP mechanism which will result in the loss of security. In addition, the security of the system applying  higher security mechanism will be actually downgraded in the mixed environment which allows the multiple security mechanisms to coexist. So TKIP and AES-CCMP cannot protect the traffic as expected in this case. The security level of the whole system will be downgraded. </a:t>
            </a:r>
            <a:endParaRPr lang="en-AU" dirty="0" smtClean="0"/>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62</a:t>
            </a:fld>
            <a:endParaRPr lang="en-US"/>
          </a:p>
        </p:txBody>
      </p:sp>
    </p:spTree>
    <p:extLst>
      <p:ext uri="{BB962C8B-B14F-4D97-AF65-F5344CB8AC3E}">
        <p14:creationId xmlns:p14="http://schemas.microsoft.com/office/powerpoint/2010/main" val="1472546444"/>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China NB provided multiple comments on 802.11-2016</a:t>
            </a:r>
            <a:endParaRPr lang="en-AU" dirty="0"/>
          </a:p>
        </p:txBody>
      </p:sp>
      <p:sp>
        <p:nvSpPr>
          <p:cNvPr id="3" name="Content Placeholder 2"/>
          <p:cNvSpPr>
            <a:spLocks noGrp="1"/>
          </p:cNvSpPr>
          <p:nvPr>
            <p:ph idx="1"/>
          </p:nvPr>
        </p:nvSpPr>
        <p:spPr/>
        <p:txBody>
          <a:bodyPr/>
          <a:lstStyle/>
          <a:p>
            <a:r>
              <a:rPr lang="en-AU" dirty="0" smtClean="0"/>
              <a:t>… CN5 comment</a:t>
            </a:r>
            <a:endParaRPr lang="en-AU" sz="2000" i="1" dirty="0"/>
          </a:p>
          <a:p>
            <a:pPr lvl="1"/>
            <a:r>
              <a:rPr lang="en-GB" i="1" dirty="0"/>
              <a:t>The sole design goal and necessity of ISO/IEC/IEEE FDIS 8802-11 (ED 2) as a replacement of ISO/IEC 8802-11:2012 is to resolve the obvious problems such as WEP and enhance the usability of ISO/IEC 8802-11:2012. But the reservation of these obvious problems such as WEP in ISO/IEC/IEEE FDIS 8802-11 (ED 2) makes all these impossible</a:t>
            </a:r>
            <a:r>
              <a:rPr lang="en-AU" i="1" dirty="0" smtClean="0"/>
              <a:t>.</a:t>
            </a:r>
          </a:p>
          <a:p>
            <a:r>
              <a:rPr lang="en-AU" dirty="0" smtClean="0"/>
              <a:t>CN5 </a:t>
            </a:r>
            <a:r>
              <a:rPr lang="en-AU" dirty="0"/>
              <a:t>proposed </a:t>
            </a:r>
            <a:r>
              <a:rPr lang="en-AU" dirty="0" smtClean="0"/>
              <a:t>change</a:t>
            </a:r>
          </a:p>
          <a:p>
            <a:pPr lvl="1"/>
            <a:r>
              <a:rPr lang="en-GB" i="1" dirty="0"/>
              <a:t>WEP is vulnerable to be broken in practice and shall be removed from this </a:t>
            </a:r>
            <a:r>
              <a:rPr lang="en-GB" i="1" dirty="0" smtClean="0"/>
              <a:t>proposal</a:t>
            </a:r>
          </a:p>
          <a:p>
            <a:r>
              <a:rPr lang="en-US" dirty="0" smtClean="0"/>
              <a:t>Proposed </a:t>
            </a:r>
            <a:r>
              <a:rPr lang="en-US" dirty="0"/>
              <a:t>IEEE 802.11 WG </a:t>
            </a:r>
            <a:r>
              <a:rPr lang="en-US" dirty="0" smtClean="0"/>
              <a:t>response to CN5</a:t>
            </a:r>
            <a:endParaRPr lang="en-US" dirty="0"/>
          </a:p>
          <a:p>
            <a:pPr lvl="1"/>
            <a:r>
              <a:rPr lang="en-US" dirty="0"/>
              <a:t>See </a:t>
            </a:r>
            <a:r>
              <a:rPr lang="en-US" dirty="0">
                <a:hlinkClick r:id="rId2"/>
              </a:rPr>
              <a:t>11-18-0691-00-000m</a:t>
            </a:r>
            <a:r>
              <a:rPr lang="en-US" dirty="0"/>
              <a:t> for proposed response</a:t>
            </a:r>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63</a:t>
            </a:fld>
            <a:endParaRPr lang="en-US"/>
          </a:p>
        </p:txBody>
      </p:sp>
    </p:spTree>
    <p:extLst>
      <p:ext uri="{BB962C8B-B14F-4D97-AF65-F5344CB8AC3E}">
        <p14:creationId xmlns:p14="http://schemas.microsoft.com/office/powerpoint/2010/main" val="655602629"/>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China NB provided multiple comments on 802.11-2016</a:t>
            </a:r>
            <a:endParaRPr lang="en-AU" dirty="0"/>
          </a:p>
        </p:txBody>
      </p:sp>
      <p:sp>
        <p:nvSpPr>
          <p:cNvPr id="3" name="Content Placeholder 2"/>
          <p:cNvSpPr>
            <a:spLocks noGrp="1"/>
          </p:cNvSpPr>
          <p:nvPr>
            <p:ph idx="1"/>
          </p:nvPr>
        </p:nvSpPr>
        <p:spPr/>
        <p:txBody>
          <a:bodyPr/>
          <a:lstStyle/>
          <a:p>
            <a:r>
              <a:rPr lang="en-AU" dirty="0" smtClean="0"/>
              <a:t>CN6 comment</a:t>
            </a:r>
          </a:p>
          <a:p>
            <a:pPr lvl="1"/>
            <a:r>
              <a:rPr lang="en-AU" i="1" dirty="0"/>
              <a:t>TKIP, the security mechanism reserved in ISO/IEC/IEEE FDIS 8802-11 (ED 2), introduces denial of service attack. TKIP uses Message Integrity Code (MIC) called Michael to detect forgery attempts. Only 220 security can be provided by the MIC. So the countermeasure, which means that if two invalid messages are detected within one minute (i.e. evidence of active attack) then the network will be shut down for one minute, is adopted to fill up the security loophole. Thus, if the attacker continually transmits two invalid messages every minute, the whole network is not available and </a:t>
            </a:r>
            <a:r>
              <a:rPr lang="en-AU" i="1" dirty="0" err="1"/>
              <a:t>DoS</a:t>
            </a:r>
            <a:r>
              <a:rPr lang="en-AU" i="1" dirty="0"/>
              <a:t> attack is easily launched</a:t>
            </a:r>
            <a:r>
              <a:rPr lang="en-GB" i="1" dirty="0" smtClean="0"/>
              <a:t>. </a:t>
            </a:r>
            <a:endParaRPr lang="en-AU" dirty="0" smtClean="0"/>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64</a:t>
            </a:fld>
            <a:endParaRPr lang="en-US"/>
          </a:p>
        </p:txBody>
      </p:sp>
    </p:spTree>
    <p:extLst>
      <p:ext uri="{BB962C8B-B14F-4D97-AF65-F5344CB8AC3E}">
        <p14:creationId xmlns:p14="http://schemas.microsoft.com/office/powerpoint/2010/main" val="3424873484"/>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China NB provided multiple comments on 802.11-2016</a:t>
            </a:r>
            <a:endParaRPr lang="en-AU" dirty="0"/>
          </a:p>
        </p:txBody>
      </p:sp>
      <p:sp>
        <p:nvSpPr>
          <p:cNvPr id="3" name="Content Placeholder 2"/>
          <p:cNvSpPr>
            <a:spLocks noGrp="1"/>
          </p:cNvSpPr>
          <p:nvPr>
            <p:ph idx="1"/>
          </p:nvPr>
        </p:nvSpPr>
        <p:spPr/>
        <p:txBody>
          <a:bodyPr/>
          <a:lstStyle/>
          <a:p>
            <a:r>
              <a:rPr lang="en-AU" dirty="0" smtClean="0"/>
              <a:t>CN6 proposed change</a:t>
            </a:r>
          </a:p>
          <a:p>
            <a:pPr lvl="1"/>
            <a:r>
              <a:rPr lang="en-AU" i="1" dirty="0"/>
              <a:t>TKIP is vulnerable to be broken in practice and shall be removed from this </a:t>
            </a:r>
            <a:r>
              <a:rPr lang="en-AU" i="1" dirty="0" smtClean="0"/>
              <a:t>proposal</a:t>
            </a:r>
          </a:p>
          <a:p>
            <a:r>
              <a:rPr lang="en-US" dirty="0" smtClean="0"/>
              <a:t>Proposed </a:t>
            </a:r>
            <a:r>
              <a:rPr lang="en-US" dirty="0"/>
              <a:t>IEEE 802.11 WG </a:t>
            </a:r>
            <a:r>
              <a:rPr lang="en-US" dirty="0" smtClean="0"/>
              <a:t>response to CN6</a:t>
            </a:r>
            <a:endParaRPr lang="en-US" dirty="0"/>
          </a:p>
          <a:p>
            <a:pPr lvl="1"/>
            <a:r>
              <a:rPr lang="en-US" dirty="0"/>
              <a:t>See </a:t>
            </a:r>
            <a:r>
              <a:rPr lang="en-US" dirty="0">
                <a:hlinkClick r:id="rId2"/>
              </a:rPr>
              <a:t>11-18-0691-00-000m</a:t>
            </a:r>
            <a:r>
              <a:rPr lang="en-US" dirty="0"/>
              <a:t> for proposed response</a:t>
            </a:r>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65</a:t>
            </a:fld>
            <a:endParaRPr lang="en-US"/>
          </a:p>
        </p:txBody>
      </p:sp>
    </p:spTree>
    <p:extLst>
      <p:ext uri="{BB962C8B-B14F-4D97-AF65-F5344CB8AC3E}">
        <p14:creationId xmlns:p14="http://schemas.microsoft.com/office/powerpoint/2010/main" val="3157650227"/>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China NB provided multiple comments on 802.11-2016</a:t>
            </a:r>
            <a:endParaRPr lang="en-AU" dirty="0"/>
          </a:p>
        </p:txBody>
      </p:sp>
      <p:sp>
        <p:nvSpPr>
          <p:cNvPr id="3" name="Content Placeholder 2"/>
          <p:cNvSpPr>
            <a:spLocks noGrp="1"/>
          </p:cNvSpPr>
          <p:nvPr>
            <p:ph idx="1"/>
          </p:nvPr>
        </p:nvSpPr>
        <p:spPr/>
        <p:txBody>
          <a:bodyPr/>
          <a:lstStyle/>
          <a:p>
            <a:r>
              <a:rPr lang="en-AU" dirty="0" smtClean="0"/>
              <a:t>CN7 comment</a:t>
            </a:r>
          </a:p>
          <a:p>
            <a:pPr lvl="1"/>
            <a:r>
              <a:rPr lang="en-AU" i="1" dirty="0"/>
              <a:t>TKIP, the security mechanism reserved in ISO/IEC/IEEE FDIS 8802-11 (ED 2), introduces denial of service attack. TKIP uses Message Integrity Code (MIC) called Michael to detect forgery attempts. Only 220 security can be provided by the MIC. So the countermeasure, which means that if two invalid messages are detected within one minute (i.e. evidence of active attack) then the network will be shut down for one minute, is adopted to fill up the security loophole. Thus, if the attacker continually transmits two invalid messages every minute, the whole network is not available and </a:t>
            </a:r>
            <a:r>
              <a:rPr lang="en-AU" i="1" dirty="0" err="1"/>
              <a:t>DoS</a:t>
            </a:r>
            <a:r>
              <a:rPr lang="en-AU" i="1" dirty="0"/>
              <a:t> attack is easily launched</a:t>
            </a:r>
            <a:r>
              <a:rPr lang="en-GB" i="1" dirty="0" smtClean="0"/>
              <a:t>. </a:t>
            </a:r>
            <a:endParaRPr lang="en-AU" dirty="0" smtClean="0"/>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66</a:t>
            </a:fld>
            <a:endParaRPr lang="en-US"/>
          </a:p>
        </p:txBody>
      </p:sp>
    </p:spTree>
    <p:extLst>
      <p:ext uri="{BB962C8B-B14F-4D97-AF65-F5344CB8AC3E}">
        <p14:creationId xmlns:p14="http://schemas.microsoft.com/office/powerpoint/2010/main" val="1135576565"/>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China NB provided multiple comments on 802.11-2016</a:t>
            </a:r>
            <a:endParaRPr lang="en-AU" dirty="0"/>
          </a:p>
        </p:txBody>
      </p:sp>
      <p:sp>
        <p:nvSpPr>
          <p:cNvPr id="3" name="Content Placeholder 2"/>
          <p:cNvSpPr>
            <a:spLocks noGrp="1"/>
          </p:cNvSpPr>
          <p:nvPr>
            <p:ph idx="1"/>
          </p:nvPr>
        </p:nvSpPr>
        <p:spPr/>
        <p:txBody>
          <a:bodyPr/>
          <a:lstStyle/>
          <a:p>
            <a:r>
              <a:rPr lang="en-AU" dirty="0" smtClean="0"/>
              <a:t>CN7 proposed change</a:t>
            </a:r>
          </a:p>
          <a:p>
            <a:pPr lvl="1"/>
            <a:r>
              <a:rPr lang="en-AU" i="1" dirty="0"/>
              <a:t>The authentication protocol shall be re-designed in order to resolve the </a:t>
            </a:r>
            <a:r>
              <a:rPr lang="en-AU" i="1" dirty="0" smtClean="0"/>
              <a:t>issue</a:t>
            </a:r>
          </a:p>
          <a:p>
            <a:r>
              <a:rPr lang="en-US" dirty="0" smtClean="0"/>
              <a:t>Proposed </a:t>
            </a:r>
            <a:r>
              <a:rPr lang="en-US" dirty="0"/>
              <a:t>IEEE 802.11 WG </a:t>
            </a:r>
            <a:r>
              <a:rPr lang="en-US" dirty="0" smtClean="0"/>
              <a:t>response to CN7</a:t>
            </a:r>
            <a:endParaRPr lang="en-US" dirty="0"/>
          </a:p>
          <a:p>
            <a:pPr lvl="1"/>
            <a:r>
              <a:rPr lang="en-US" dirty="0"/>
              <a:t>See </a:t>
            </a:r>
            <a:r>
              <a:rPr lang="en-US" dirty="0">
                <a:hlinkClick r:id="rId2"/>
              </a:rPr>
              <a:t>11-18-0691-00-000m</a:t>
            </a:r>
            <a:r>
              <a:rPr lang="en-US" dirty="0"/>
              <a:t> for proposed response</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67</a:t>
            </a:fld>
            <a:endParaRPr lang="en-US"/>
          </a:p>
        </p:txBody>
      </p:sp>
    </p:spTree>
    <p:extLst>
      <p:ext uri="{BB962C8B-B14F-4D97-AF65-F5344CB8AC3E}">
        <p14:creationId xmlns:p14="http://schemas.microsoft.com/office/powerpoint/2010/main" val="3910611334"/>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China NB provided multiple comments on 802.11-2016</a:t>
            </a:r>
            <a:endParaRPr lang="en-AU" dirty="0"/>
          </a:p>
        </p:txBody>
      </p:sp>
      <p:sp>
        <p:nvSpPr>
          <p:cNvPr id="3" name="Content Placeholder 2"/>
          <p:cNvSpPr>
            <a:spLocks noGrp="1"/>
          </p:cNvSpPr>
          <p:nvPr>
            <p:ph idx="1"/>
          </p:nvPr>
        </p:nvSpPr>
        <p:spPr/>
        <p:txBody>
          <a:bodyPr/>
          <a:lstStyle/>
          <a:p>
            <a:r>
              <a:rPr lang="en-AU" dirty="0" smtClean="0"/>
              <a:t>CN8 comment</a:t>
            </a:r>
          </a:p>
          <a:p>
            <a:pPr lvl="1"/>
            <a:r>
              <a:rPr lang="en-AU" i="1" dirty="0"/>
              <a:t>Though PMK can be delivered through an additional secure channel, the details of the secure channel are not specified in this proposal. This does not guarantee security of secure channels. </a:t>
            </a:r>
          </a:p>
          <a:p>
            <a:pPr lvl="1"/>
            <a:r>
              <a:rPr lang="en-AU" i="1" dirty="0"/>
              <a:t>Besides, every AP should establish a secure channel with the authentication server before supplying services to clients. This complicates the configuration of network and limits the expansibility and flexibility of users, especially for large-scale </a:t>
            </a:r>
            <a:r>
              <a:rPr lang="en-AU" i="1" dirty="0" smtClean="0"/>
              <a:t>networks</a:t>
            </a:r>
            <a:r>
              <a:rPr lang="en-GB" i="1" dirty="0" smtClean="0"/>
              <a:t>. </a:t>
            </a:r>
            <a:endParaRPr lang="en-AU" dirty="0" smtClean="0"/>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68</a:t>
            </a:fld>
            <a:endParaRPr lang="en-US"/>
          </a:p>
        </p:txBody>
      </p:sp>
    </p:spTree>
    <p:extLst>
      <p:ext uri="{BB962C8B-B14F-4D97-AF65-F5344CB8AC3E}">
        <p14:creationId xmlns:p14="http://schemas.microsoft.com/office/powerpoint/2010/main" val="2566429491"/>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China NB provided multiple comments on 802.11-2016</a:t>
            </a:r>
            <a:endParaRPr lang="en-AU" dirty="0"/>
          </a:p>
        </p:txBody>
      </p:sp>
      <p:sp>
        <p:nvSpPr>
          <p:cNvPr id="3" name="Content Placeholder 2"/>
          <p:cNvSpPr>
            <a:spLocks noGrp="1"/>
          </p:cNvSpPr>
          <p:nvPr>
            <p:ph idx="1"/>
          </p:nvPr>
        </p:nvSpPr>
        <p:spPr/>
        <p:txBody>
          <a:bodyPr/>
          <a:lstStyle/>
          <a:p>
            <a:r>
              <a:rPr lang="en-AU" dirty="0" smtClean="0"/>
              <a:t>CN8 proposed change</a:t>
            </a:r>
          </a:p>
          <a:p>
            <a:pPr lvl="1"/>
            <a:r>
              <a:rPr lang="en-AU" i="1" dirty="0"/>
              <a:t>The secure channel is an important factor in the authentication procedure in ISO/IEC/IEEE FDIS 8802-11 (ED 2). How to establish the secure channel shall be clearly  specified in this </a:t>
            </a:r>
            <a:r>
              <a:rPr lang="en-AU" i="1" dirty="0" smtClean="0"/>
              <a:t>proposal</a:t>
            </a:r>
          </a:p>
          <a:p>
            <a:r>
              <a:rPr lang="en-US" dirty="0" smtClean="0"/>
              <a:t>Proposed </a:t>
            </a:r>
            <a:r>
              <a:rPr lang="en-US" dirty="0"/>
              <a:t>IEEE 802.11 WG </a:t>
            </a:r>
            <a:r>
              <a:rPr lang="en-US" dirty="0" smtClean="0"/>
              <a:t>response to CN8</a:t>
            </a:r>
            <a:endParaRPr lang="en-US" dirty="0"/>
          </a:p>
          <a:p>
            <a:pPr lvl="1"/>
            <a:r>
              <a:rPr lang="en-US" dirty="0"/>
              <a:t>See </a:t>
            </a:r>
            <a:r>
              <a:rPr lang="en-US" dirty="0">
                <a:hlinkClick r:id="rId2"/>
              </a:rPr>
              <a:t>11-18-0691-00-000m</a:t>
            </a:r>
            <a:r>
              <a:rPr lang="en-US" dirty="0"/>
              <a:t> for proposed response</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69</a:t>
            </a:fld>
            <a:endParaRPr lang="en-US"/>
          </a:p>
        </p:txBody>
      </p:sp>
    </p:spTree>
    <p:extLst>
      <p:ext uri="{BB962C8B-B14F-4D97-AF65-F5344CB8AC3E}">
        <p14:creationId xmlns:p14="http://schemas.microsoft.com/office/powerpoint/2010/main" val="15313444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US" dirty="0" smtClean="0"/>
              <a:t>The IEEE 802 JTC1 SC regular meeting has a high level list of agenda items to be considered</a:t>
            </a:r>
            <a:endParaRPr lang="en-AU" dirty="0" smtClean="0"/>
          </a:p>
        </p:txBody>
      </p:sp>
      <p:sp>
        <p:nvSpPr>
          <p:cNvPr id="11267" name="Rectangle 3"/>
          <p:cNvSpPr>
            <a:spLocks noGrp="1" noChangeArrowheads="1"/>
          </p:cNvSpPr>
          <p:nvPr>
            <p:ph idx="1"/>
          </p:nvPr>
        </p:nvSpPr>
        <p:spPr/>
        <p:txBody>
          <a:bodyPr/>
          <a:lstStyle/>
          <a:p>
            <a:r>
              <a:rPr lang="en-AU" dirty="0" smtClean="0"/>
              <a:t>In no particular order:</a:t>
            </a:r>
          </a:p>
          <a:p>
            <a:pPr lvl="1"/>
            <a:r>
              <a:rPr lang="en-AU" dirty="0" smtClean="0"/>
              <a:t>Approve minutes</a:t>
            </a:r>
          </a:p>
          <a:p>
            <a:pPr lvl="2"/>
            <a:r>
              <a:rPr lang="en-AU" dirty="0" smtClean="0"/>
              <a:t>From wireless interim meeting in March 2018 in Chicago</a:t>
            </a:r>
          </a:p>
          <a:p>
            <a:pPr lvl="1"/>
            <a:r>
              <a:rPr lang="en-AU" dirty="0" smtClean="0"/>
              <a:t>Review extended goals</a:t>
            </a:r>
          </a:p>
          <a:p>
            <a:pPr lvl="2"/>
            <a:r>
              <a:rPr lang="en-AU" dirty="0" smtClean="0"/>
              <a:t>Reaffirm goals from formalisation of status as SC in March 2014</a:t>
            </a:r>
          </a:p>
          <a:p>
            <a:pPr lvl="1"/>
            <a:r>
              <a:rPr lang="en-AU" dirty="0" smtClean="0"/>
              <a:t>Review status of SC6 interactions</a:t>
            </a:r>
          </a:p>
          <a:p>
            <a:pPr lvl="2"/>
            <a:r>
              <a:rPr lang="en-AU" dirty="0" smtClean="0"/>
              <a:t>Review liaisons of drafts to SC6</a:t>
            </a:r>
          </a:p>
          <a:p>
            <a:pPr lvl="2"/>
            <a:r>
              <a:rPr lang="en-AU" dirty="0" smtClean="0"/>
              <a:t>Review notifications of projects to SC6</a:t>
            </a:r>
          </a:p>
          <a:p>
            <a:pPr lvl="2"/>
            <a:r>
              <a:rPr lang="en-AU" dirty="0" smtClean="0"/>
              <a:t>Review status of 60-day/FDIS ballots</a:t>
            </a:r>
          </a:p>
          <a:p>
            <a:pPr lvl="1"/>
            <a:r>
              <a:rPr lang="en-AU" dirty="0" smtClean="0"/>
              <a:t>Review SC6 activities</a:t>
            </a:r>
          </a:p>
          <a:p>
            <a:pPr lvl="2"/>
            <a:r>
              <a:rPr lang="en-AU" i="1" dirty="0" smtClean="0"/>
              <a:t>Security ad hoc </a:t>
            </a:r>
            <a:r>
              <a:rPr lang="en-AU" dirty="0" smtClean="0"/>
              <a:t>activities</a:t>
            </a:r>
          </a:p>
          <a:p>
            <a:pPr lvl="1"/>
            <a:r>
              <a:rPr lang="en-AU" dirty="0" smtClean="0"/>
              <a:t>Consider </a:t>
            </a:r>
            <a:r>
              <a:rPr lang="en-AU" dirty="0"/>
              <a:t>any motions</a:t>
            </a:r>
          </a:p>
          <a:p>
            <a:pPr lvl="2"/>
            <a:endParaRPr lang="en-AU" dirty="0" smtClean="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C1120F2B-73AB-4F0E-8BCB-E97D8340144F}" type="slidenum">
              <a:rPr lang="en-US" smtClean="0"/>
              <a:pPr/>
              <a:t>7</a:t>
            </a:fld>
            <a:endParaRPr lang="en-US"/>
          </a:p>
        </p:txBody>
      </p:sp>
    </p:spTree>
    <p:extLst>
      <p:ext uri="{BB962C8B-B14F-4D97-AF65-F5344CB8AC3E}">
        <p14:creationId xmlns:p14="http://schemas.microsoft.com/office/powerpoint/2010/main" val="2544254307"/>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China NB provided multiple comments on 802.11-2016</a:t>
            </a:r>
            <a:endParaRPr lang="en-AU" dirty="0"/>
          </a:p>
        </p:txBody>
      </p:sp>
      <p:sp>
        <p:nvSpPr>
          <p:cNvPr id="3" name="Content Placeholder 2"/>
          <p:cNvSpPr>
            <a:spLocks noGrp="1"/>
          </p:cNvSpPr>
          <p:nvPr>
            <p:ph idx="1"/>
          </p:nvPr>
        </p:nvSpPr>
        <p:spPr/>
        <p:txBody>
          <a:bodyPr/>
          <a:lstStyle/>
          <a:p>
            <a:r>
              <a:rPr lang="en-AU" dirty="0" smtClean="0"/>
              <a:t>CN9 comment</a:t>
            </a:r>
          </a:p>
          <a:p>
            <a:pPr lvl="1"/>
            <a:r>
              <a:rPr lang="en-AU" i="1" dirty="0" smtClean="0"/>
              <a:t>The </a:t>
            </a:r>
            <a:r>
              <a:rPr lang="en-AU" i="1" dirty="0"/>
              <a:t>4-way handshake protocol described in JTC1/SC6/IEEE FDIS 8802-11 is incomplete. When Supplicant receives message 3 and sends message 4, its controlled port is open, but the controlled port of Authenticator is still closed. If message 4 isn’t received by Authenticator, then the port statuses of both sides are not the same. The loss of msg.4 will result in the loss of synchrony of peers and the failure of 4-way handshake protocol, even though it doesn’t include security issues. Because the retransmit of msg.3 in plaintext is not accepted by the station which has unblocked the control port and expected the </a:t>
            </a:r>
            <a:r>
              <a:rPr lang="en-AU" i="1" dirty="0" err="1"/>
              <a:t>ciphertext</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70</a:t>
            </a:fld>
            <a:endParaRPr lang="en-US"/>
          </a:p>
        </p:txBody>
      </p:sp>
    </p:spTree>
    <p:extLst>
      <p:ext uri="{BB962C8B-B14F-4D97-AF65-F5344CB8AC3E}">
        <p14:creationId xmlns:p14="http://schemas.microsoft.com/office/powerpoint/2010/main" val="1790577147"/>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China NB provided multiple comments on 802.11-2016</a:t>
            </a:r>
            <a:endParaRPr lang="en-AU" dirty="0"/>
          </a:p>
        </p:txBody>
      </p:sp>
      <p:sp>
        <p:nvSpPr>
          <p:cNvPr id="3" name="Content Placeholder 2"/>
          <p:cNvSpPr>
            <a:spLocks noGrp="1"/>
          </p:cNvSpPr>
          <p:nvPr>
            <p:ph idx="1"/>
          </p:nvPr>
        </p:nvSpPr>
        <p:spPr/>
        <p:txBody>
          <a:bodyPr/>
          <a:lstStyle/>
          <a:p>
            <a:r>
              <a:rPr lang="en-AU" dirty="0" smtClean="0"/>
              <a:t>CN9 proposed change</a:t>
            </a:r>
          </a:p>
          <a:p>
            <a:pPr lvl="1"/>
            <a:r>
              <a:rPr lang="en-AU" i="1" dirty="0"/>
              <a:t>The mechanism shall be re-designed in order to resolve the issue.</a:t>
            </a:r>
            <a:endParaRPr lang="en-AU" i="1" dirty="0" smtClean="0"/>
          </a:p>
          <a:p>
            <a:r>
              <a:rPr lang="en-US" dirty="0" smtClean="0"/>
              <a:t>Proposed </a:t>
            </a:r>
            <a:r>
              <a:rPr lang="en-US" dirty="0"/>
              <a:t>IEEE 802.11 WG </a:t>
            </a:r>
            <a:r>
              <a:rPr lang="en-US" dirty="0" smtClean="0"/>
              <a:t>response to CN9</a:t>
            </a:r>
            <a:endParaRPr lang="en-US" dirty="0"/>
          </a:p>
          <a:p>
            <a:pPr lvl="1"/>
            <a:r>
              <a:rPr lang="en-US" dirty="0"/>
              <a:t>See </a:t>
            </a:r>
            <a:r>
              <a:rPr lang="en-US" dirty="0">
                <a:hlinkClick r:id="rId2"/>
              </a:rPr>
              <a:t>11-18-0691-00-000m</a:t>
            </a:r>
            <a:r>
              <a:rPr lang="en-US" dirty="0"/>
              <a:t> for proposed response</a:t>
            </a:r>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71</a:t>
            </a:fld>
            <a:endParaRPr lang="en-US"/>
          </a:p>
        </p:txBody>
      </p:sp>
    </p:spTree>
    <p:extLst>
      <p:ext uri="{BB962C8B-B14F-4D97-AF65-F5344CB8AC3E}">
        <p14:creationId xmlns:p14="http://schemas.microsoft.com/office/powerpoint/2010/main" val="927061000"/>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China NB provided multiple comments on 802.11-2016</a:t>
            </a:r>
            <a:endParaRPr lang="en-AU" dirty="0"/>
          </a:p>
        </p:txBody>
      </p:sp>
      <p:sp>
        <p:nvSpPr>
          <p:cNvPr id="3" name="Content Placeholder 2"/>
          <p:cNvSpPr>
            <a:spLocks noGrp="1"/>
          </p:cNvSpPr>
          <p:nvPr>
            <p:ph idx="1"/>
          </p:nvPr>
        </p:nvSpPr>
        <p:spPr/>
        <p:txBody>
          <a:bodyPr/>
          <a:lstStyle/>
          <a:p>
            <a:r>
              <a:rPr lang="en-AU" dirty="0"/>
              <a:t>CN10 comment</a:t>
            </a:r>
          </a:p>
          <a:p>
            <a:pPr lvl="1"/>
            <a:r>
              <a:rPr lang="en-AU" i="1" dirty="0"/>
              <a:t>According to the Figure 4-31—IEEE 802.1X EAP authentication operates the authentication procedure depending on over 20 messages exchange. It is much too complex and time-consuming</a:t>
            </a:r>
            <a:endParaRPr lang="en-AU" dirty="0"/>
          </a:p>
          <a:p>
            <a:r>
              <a:rPr lang="en-AU" dirty="0" smtClean="0"/>
              <a:t>CN10 proposed change</a:t>
            </a:r>
          </a:p>
          <a:p>
            <a:pPr lvl="1"/>
            <a:r>
              <a:rPr lang="en-AU" i="1" dirty="0"/>
              <a:t>The authentication protocol shall be re-designed in order to resolve the issue</a:t>
            </a:r>
            <a:endParaRPr lang="en-AU" i="1" dirty="0" smtClean="0"/>
          </a:p>
          <a:p>
            <a:r>
              <a:rPr lang="en-US" dirty="0" smtClean="0"/>
              <a:t>Proposed </a:t>
            </a:r>
            <a:r>
              <a:rPr lang="en-US" dirty="0"/>
              <a:t>IEEE 802.11 WG </a:t>
            </a:r>
            <a:r>
              <a:rPr lang="en-US" dirty="0" smtClean="0"/>
              <a:t>response to CN10</a:t>
            </a:r>
            <a:endParaRPr lang="en-US" dirty="0"/>
          </a:p>
          <a:p>
            <a:pPr lvl="1"/>
            <a:r>
              <a:rPr lang="en-US" dirty="0"/>
              <a:t>See </a:t>
            </a:r>
            <a:r>
              <a:rPr lang="en-US" dirty="0">
                <a:hlinkClick r:id="rId2"/>
              </a:rPr>
              <a:t>11-18-0691-00-000m</a:t>
            </a:r>
            <a:r>
              <a:rPr lang="en-US" dirty="0"/>
              <a:t> for proposed response</a:t>
            </a:r>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72</a:t>
            </a:fld>
            <a:endParaRPr lang="en-US"/>
          </a:p>
        </p:txBody>
      </p:sp>
    </p:spTree>
    <p:extLst>
      <p:ext uri="{BB962C8B-B14F-4D97-AF65-F5344CB8AC3E}">
        <p14:creationId xmlns:p14="http://schemas.microsoft.com/office/powerpoint/2010/main" val="238732223"/>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China NB provided multiple comments on 802.11-2016</a:t>
            </a:r>
            <a:endParaRPr lang="en-AU" dirty="0"/>
          </a:p>
        </p:txBody>
      </p:sp>
      <p:sp>
        <p:nvSpPr>
          <p:cNvPr id="3" name="Content Placeholder 2"/>
          <p:cNvSpPr>
            <a:spLocks noGrp="1"/>
          </p:cNvSpPr>
          <p:nvPr>
            <p:ph idx="1"/>
          </p:nvPr>
        </p:nvSpPr>
        <p:spPr/>
        <p:txBody>
          <a:bodyPr/>
          <a:lstStyle/>
          <a:p>
            <a:r>
              <a:rPr lang="en-AU" dirty="0" smtClean="0"/>
              <a:t>CN11 comment</a:t>
            </a:r>
          </a:p>
          <a:p>
            <a:pPr lvl="1"/>
            <a:r>
              <a:rPr lang="en-AU" i="1" dirty="0"/>
              <a:t>An ISO/IEC/IEEE FDIS 8802-11 (ED 2) transition security network (TSN) allows the creation of pre-robust security network associations (pre-RSNAs) as well as RSNAs. Beacon frames have to specify WEP as the group cipher suite in RSNE, so that pre-RSNA STAs can coexist with RSNA STAs in a BSS. Similarly, pre-RSNA STAs ignore RSNE in beacon frames, thus RSNA STAs have to use TKIP as the pairwise cipher suite and WEP for authentication in an IBSS.  Due to the weakness of the WEP technology, even the CCMP,GCMP security technologies will be attacked successfully and easily</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73</a:t>
            </a:fld>
            <a:endParaRPr lang="en-US"/>
          </a:p>
        </p:txBody>
      </p:sp>
    </p:spTree>
    <p:extLst>
      <p:ext uri="{BB962C8B-B14F-4D97-AF65-F5344CB8AC3E}">
        <p14:creationId xmlns:p14="http://schemas.microsoft.com/office/powerpoint/2010/main" val="1259119929"/>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China NB provided multiple comments on 802.11-2016</a:t>
            </a:r>
            <a:endParaRPr lang="en-AU" dirty="0"/>
          </a:p>
        </p:txBody>
      </p:sp>
      <p:sp>
        <p:nvSpPr>
          <p:cNvPr id="3" name="Content Placeholder 2"/>
          <p:cNvSpPr>
            <a:spLocks noGrp="1"/>
          </p:cNvSpPr>
          <p:nvPr>
            <p:ph idx="1"/>
          </p:nvPr>
        </p:nvSpPr>
        <p:spPr/>
        <p:txBody>
          <a:bodyPr/>
          <a:lstStyle/>
          <a:p>
            <a:r>
              <a:rPr lang="en-AU" dirty="0" smtClean="0"/>
              <a:t>CN11 proposed change</a:t>
            </a:r>
          </a:p>
          <a:p>
            <a:pPr lvl="1"/>
            <a:r>
              <a:rPr lang="en-AU" i="1" dirty="0"/>
              <a:t>The TSN mechanism will bring the new security issues, which should be removed in this proposal.</a:t>
            </a:r>
            <a:endParaRPr lang="en-AU" i="1" dirty="0" smtClean="0"/>
          </a:p>
          <a:p>
            <a:r>
              <a:rPr lang="en-US" dirty="0" smtClean="0"/>
              <a:t>Proposed </a:t>
            </a:r>
            <a:r>
              <a:rPr lang="en-US" dirty="0"/>
              <a:t>IEEE 802.11 WG </a:t>
            </a:r>
            <a:r>
              <a:rPr lang="en-US" dirty="0" smtClean="0"/>
              <a:t>response to CN11</a:t>
            </a:r>
            <a:endParaRPr lang="en-US" dirty="0"/>
          </a:p>
          <a:p>
            <a:pPr lvl="1"/>
            <a:r>
              <a:rPr lang="en-US" dirty="0"/>
              <a:t>See </a:t>
            </a:r>
            <a:r>
              <a:rPr lang="en-US" dirty="0">
                <a:hlinkClick r:id="rId2"/>
              </a:rPr>
              <a:t>11-18-0691-00-000m</a:t>
            </a:r>
            <a:r>
              <a:rPr lang="en-US" dirty="0"/>
              <a:t> for proposed response</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74</a:t>
            </a:fld>
            <a:endParaRPr lang="en-US"/>
          </a:p>
        </p:txBody>
      </p:sp>
    </p:spTree>
    <p:extLst>
      <p:ext uri="{BB962C8B-B14F-4D97-AF65-F5344CB8AC3E}">
        <p14:creationId xmlns:p14="http://schemas.microsoft.com/office/powerpoint/2010/main" val="2750282098"/>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China NB provided multiple comments on 802.11-2016</a:t>
            </a:r>
            <a:endParaRPr lang="en-AU" dirty="0"/>
          </a:p>
        </p:txBody>
      </p:sp>
      <p:sp>
        <p:nvSpPr>
          <p:cNvPr id="3" name="Content Placeholder 2"/>
          <p:cNvSpPr>
            <a:spLocks noGrp="1"/>
          </p:cNvSpPr>
          <p:nvPr>
            <p:ph idx="1"/>
          </p:nvPr>
        </p:nvSpPr>
        <p:spPr/>
        <p:txBody>
          <a:bodyPr/>
          <a:lstStyle/>
          <a:p>
            <a:r>
              <a:rPr lang="en-AU" dirty="0" smtClean="0"/>
              <a:t>CN12 comment</a:t>
            </a:r>
          </a:p>
          <a:p>
            <a:pPr lvl="1"/>
            <a:r>
              <a:rPr lang="en-AU" i="1" dirty="0"/>
              <a:t>The well-known KRACK attack which causes session key reinstallation has not be resolved in this proposal.</a:t>
            </a:r>
          </a:p>
          <a:p>
            <a:pPr lvl="1"/>
            <a:r>
              <a:rPr lang="en-AU" i="1" dirty="0"/>
              <a:t>Investigators have proved the weakness of IEEE 802.11, that 4-way handshake, group key handshake, </a:t>
            </a:r>
            <a:r>
              <a:rPr lang="en-AU" i="1" dirty="0" err="1"/>
              <a:t>STAKey</a:t>
            </a:r>
            <a:r>
              <a:rPr lang="en-AU" i="1" dirty="0"/>
              <a:t> handshake, FT handshake and so on, are vulnerable to a key reinstallation attack, which will happen regardless of whether there is an active attacker or not. Finally, it resulted in data to be replayed, decrypted and forged. Please refer to </a:t>
            </a:r>
            <a:r>
              <a:rPr lang="en-AU" i="1" dirty="0">
                <a:hlinkClick r:id="rId2"/>
              </a:rPr>
              <a:t>https://</a:t>
            </a:r>
            <a:r>
              <a:rPr lang="en-AU" i="1" dirty="0" smtClean="0">
                <a:hlinkClick r:id="rId2"/>
              </a:rPr>
              <a:t>papers.mathyvanhoef.com/ccs2017.pdf</a:t>
            </a:r>
            <a:r>
              <a:rPr lang="en-AU" i="1" dirty="0" smtClean="0"/>
              <a:t>.</a:t>
            </a:r>
          </a:p>
          <a:p>
            <a:pPr lvl="1"/>
            <a:r>
              <a:rPr lang="en-AU" i="1" dirty="0" smtClean="0"/>
              <a:t>It </a:t>
            </a:r>
            <a:r>
              <a:rPr lang="en-AU" i="1" dirty="0"/>
              <a:t>is indicated by thorough research and analysis that the nonce and replay counter are easily reset to their initial value which will result in reinstallation of session key. Indeed, the experiments of the attack on different system demonstrated that the key could be reinstalled and the IV was initialized </a:t>
            </a:r>
            <a:r>
              <a:rPr lang="en-AU" i="1" dirty="0" smtClean="0"/>
              <a:t>maliciously</a:t>
            </a:r>
            <a:endParaRPr lang="en-AU" i="1"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75</a:t>
            </a:fld>
            <a:endParaRPr lang="en-US"/>
          </a:p>
        </p:txBody>
      </p:sp>
    </p:spTree>
    <p:extLst>
      <p:ext uri="{BB962C8B-B14F-4D97-AF65-F5344CB8AC3E}">
        <p14:creationId xmlns:p14="http://schemas.microsoft.com/office/powerpoint/2010/main" val="2057122581"/>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China NB provided multiple comments on 802.11-2016</a:t>
            </a:r>
            <a:endParaRPr lang="en-AU" dirty="0"/>
          </a:p>
        </p:txBody>
      </p:sp>
      <p:sp>
        <p:nvSpPr>
          <p:cNvPr id="3" name="Content Placeholder 2"/>
          <p:cNvSpPr>
            <a:spLocks noGrp="1"/>
          </p:cNvSpPr>
          <p:nvPr>
            <p:ph idx="1"/>
          </p:nvPr>
        </p:nvSpPr>
        <p:spPr/>
        <p:txBody>
          <a:bodyPr/>
          <a:lstStyle/>
          <a:p>
            <a:r>
              <a:rPr lang="en-AU" dirty="0" smtClean="0"/>
              <a:t>CN12 proposed change</a:t>
            </a:r>
          </a:p>
          <a:p>
            <a:pPr lvl="1"/>
            <a:r>
              <a:rPr lang="en-AU" i="1" dirty="0"/>
              <a:t>To meet the nonce uniqueness requirements, the nonce values need to be carefully detected and set to instruct implementers to prevent nonce resetting during key installation events.</a:t>
            </a:r>
            <a:endParaRPr lang="en-AU" i="1" dirty="0" smtClean="0"/>
          </a:p>
          <a:p>
            <a:r>
              <a:rPr lang="en-US" dirty="0" smtClean="0"/>
              <a:t>Proposed </a:t>
            </a:r>
            <a:r>
              <a:rPr lang="en-US" dirty="0"/>
              <a:t>IEEE 802.11 WG </a:t>
            </a:r>
            <a:r>
              <a:rPr lang="en-US" dirty="0" smtClean="0"/>
              <a:t>response to CN12</a:t>
            </a:r>
            <a:endParaRPr lang="en-US" dirty="0"/>
          </a:p>
          <a:p>
            <a:pPr lvl="1"/>
            <a:r>
              <a:rPr lang="en-US" dirty="0"/>
              <a:t>See </a:t>
            </a:r>
            <a:r>
              <a:rPr lang="en-US" dirty="0">
                <a:hlinkClick r:id="rId2"/>
              </a:rPr>
              <a:t>11-18-0691-00-000m</a:t>
            </a:r>
            <a:r>
              <a:rPr lang="en-US" dirty="0"/>
              <a:t> for proposed response</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76</a:t>
            </a:fld>
            <a:endParaRPr lang="en-US"/>
          </a:p>
        </p:txBody>
      </p:sp>
    </p:spTree>
    <p:extLst>
      <p:ext uri="{BB962C8B-B14F-4D97-AF65-F5344CB8AC3E}">
        <p14:creationId xmlns:p14="http://schemas.microsoft.com/office/powerpoint/2010/main" val="2883998575"/>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China NB provided multiple comments on 802.11-2016</a:t>
            </a:r>
            <a:endParaRPr lang="en-AU" dirty="0"/>
          </a:p>
        </p:txBody>
      </p:sp>
      <p:sp>
        <p:nvSpPr>
          <p:cNvPr id="3" name="Content Placeholder 2"/>
          <p:cNvSpPr>
            <a:spLocks noGrp="1"/>
          </p:cNvSpPr>
          <p:nvPr>
            <p:ph idx="1"/>
          </p:nvPr>
        </p:nvSpPr>
        <p:spPr/>
        <p:txBody>
          <a:bodyPr/>
          <a:lstStyle/>
          <a:p>
            <a:r>
              <a:rPr lang="en-AU" dirty="0" smtClean="0"/>
              <a:t>CN13 comment</a:t>
            </a:r>
          </a:p>
          <a:p>
            <a:pPr lvl="1"/>
            <a:r>
              <a:rPr lang="en-AU" i="1" dirty="0"/>
              <a:t>In ISO/IEC/IEEE FDIS 8802-11 (ED 2), CCMP/GCMP/BIP are mandatorily based on AES encryption algorithm without other options.   </a:t>
            </a:r>
          </a:p>
          <a:p>
            <a:pPr lvl="1"/>
            <a:r>
              <a:rPr lang="en-AU" i="1" dirty="0"/>
              <a:t>Actually, a cryptographic algorithm is one module of a security protocol, and it is usually used in the security protocol. The security protocol and cryptographic algorithm is relatively independent, and the security protocol is applicable to multiple different cryptographic algorithms. Cryptographic algorithms are only adoptable modules, and which algorithm to be applied is subject to the user’s requirement and national/regional laws and regulations. </a:t>
            </a:r>
          </a:p>
          <a:p>
            <a:pPr lvl="1"/>
            <a:r>
              <a:rPr lang="en-AU" i="1" dirty="0"/>
              <a:t>But in this proposal, only AES is specified. That’s to say, the compliance to the proposal is being bound by using AES. It causes the neglect of other nations’ interests and makes the proposal not applicable in different nations</a:t>
            </a:r>
          </a:p>
          <a:p>
            <a:pPr lvl="1"/>
            <a:endParaRPr lang="en-AU" i="1" dirty="0" smtClean="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77</a:t>
            </a:fld>
            <a:endParaRPr lang="en-US"/>
          </a:p>
        </p:txBody>
      </p:sp>
    </p:spTree>
    <p:extLst>
      <p:ext uri="{BB962C8B-B14F-4D97-AF65-F5344CB8AC3E}">
        <p14:creationId xmlns:p14="http://schemas.microsoft.com/office/powerpoint/2010/main" val="2706276683"/>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China NB provided multiple comments on 802.11-2016</a:t>
            </a:r>
            <a:endParaRPr lang="en-AU" dirty="0"/>
          </a:p>
        </p:txBody>
      </p:sp>
      <p:sp>
        <p:nvSpPr>
          <p:cNvPr id="3" name="Content Placeholder 2"/>
          <p:cNvSpPr>
            <a:spLocks noGrp="1"/>
          </p:cNvSpPr>
          <p:nvPr>
            <p:ph idx="1"/>
          </p:nvPr>
        </p:nvSpPr>
        <p:spPr/>
        <p:txBody>
          <a:bodyPr/>
          <a:lstStyle/>
          <a:p>
            <a:r>
              <a:rPr lang="en-AU" dirty="0" smtClean="0"/>
              <a:t>CN13 proposed change</a:t>
            </a:r>
          </a:p>
          <a:p>
            <a:pPr lvl="1"/>
            <a:r>
              <a:rPr lang="en-AU" i="1" dirty="0"/>
              <a:t>This proposal should negotiate encryption modes and encryption algorithms respectively in cipher suites.</a:t>
            </a:r>
          </a:p>
          <a:p>
            <a:pPr lvl="1"/>
            <a:r>
              <a:rPr lang="en-AU" i="1" dirty="0"/>
              <a:t>The following sentences are suggested to be declared in the specification: </a:t>
            </a:r>
          </a:p>
          <a:p>
            <a:pPr lvl="2"/>
            <a:r>
              <a:rPr lang="en-AU" i="1" dirty="0"/>
              <a:t>Cryptographic algorithms to be applied to information security mechanism may be subject to national and regional regulations. In this specification, cryptographic algorithms are instantiated, which should conform to national laws and regulations, and can be chosen according to specific requirements in different countries and </a:t>
            </a:r>
            <a:r>
              <a:rPr lang="en-AU" i="1" dirty="0" smtClean="0"/>
              <a:t>regions</a:t>
            </a:r>
          </a:p>
          <a:p>
            <a:r>
              <a:rPr lang="en-US" dirty="0" smtClean="0"/>
              <a:t>Proposed </a:t>
            </a:r>
            <a:r>
              <a:rPr lang="en-US" dirty="0"/>
              <a:t>IEEE 802.11 WG </a:t>
            </a:r>
            <a:r>
              <a:rPr lang="en-US" dirty="0" smtClean="0"/>
              <a:t>response to CN13</a:t>
            </a:r>
            <a:endParaRPr lang="en-US" dirty="0"/>
          </a:p>
          <a:p>
            <a:pPr lvl="1"/>
            <a:r>
              <a:rPr lang="en-US" dirty="0"/>
              <a:t>See </a:t>
            </a:r>
            <a:r>
              <a:rPr lang="en-US" dirty="0">
                <a:hlinkClick r:id="rId2"/>
              </a:rPr>
              <a:t>11-18-0691-00-000m</a:t>
            </a:r>
            <a:r>
              <a:rPr lang="en-US" dirty="0"/>
              <a:t> for proposed response</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78</a:t>
            </a:fld>
            <a:endParaRPr lang="en-US"/>
          </a:p>
        </p:txBody>
      </p:sp>
    </p:spTree>
    <p:extLst>
      <p:ext uri="{BB962C8B-B14F-4D97-AF65-F5344CB8AC3E}">
        <p14:creationId xmlns:p14="http://schemas.microsoft.com/office/powerpoint/2010/main" val="2925093402"/>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802.11ah passed 60-day pre-ballot and is waiting start of FDIS</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GB" dirty="0"/>
              <a:t>802.11ah drafts were liaised for information </a:t>
            </a:r>
            <a:endParaRPr lang="en-GB" dirty="0" smtClean="0"/>
          </a:p>
          <a:p>
            <a:pPr lvl="2"/>
            <a:r>
              <a:rPr lang="en-GB" dirty="0" smtClean="0"/>
              <a:t>D5.0 in Oct 2015</a:t>
            </a:r>
          </a:p>
          <a:p>
            <a:pPr lvl="2"/>
            <a:r>
              <a:rPr lang="en-GB" dirty="0" smtClean="0"/>
              <a:t>D9.0 in Sep 2016</a:t>
            </a:r>
          </a:p>
          <a:p>
            <a:r>
              <a:rPr lang="en-US" dirty="0" smtClean="0"/>
              <a:t>60-day</a:t>
            </a:r>
            <a:r>
              <a:rPr lang="en-AU" dirty="0" smtClean="0"/>
              <a:t> pre-ballot: </a:t>
            </a:r>
            <a:r>
              <a:rPr lang="en-AU" dirty="0" smtClean="0">
                <a:solidFill>
                  <a:srgbClr val="00B050"/>
                </a:solidFill>
              </a:rPr>
              <a:t>passed</a:t>
            </a:r>
          </a:p>
          <a:p>
            <a:pPr lvl="1"/>
            <a:r>
              <a:rPr lang="en-AU" dirty="0" smtClean="0"/>
              <a:t>802.11ah </a:t>
            </a:r>
            <a:r>
              <a:rPr lang="en-AU" dirty="0"/>
              <a:t>passed 60-day pre-ballot (</a:t>
            </a:r>
            <a:r>
              <a:rPr lang="en-AU" dirty="0" smtClean="0"/>
              <a:t>N16685) </a:t>
            </a:r>
            <a:r>
              <a:rPr lang="en-AU" dirty="0"/>
              <a:t>on </a:t>
            </a:r>
            <a:r>
              <a:rPr lang="en-AU" dirty="0" smtClean="0"/>
              <a:t>20 July 2017</a:t>
            </a:r>
            <a:endParaRPr lang="en-AU" dirty="0"/>
          </a:p>
          <a:p>
            <a:pPr lvl="2"/>
            <a:r>
              <a:rPr lang="en-AU" dirty="0"/>
              <a:t>Need? 10/0/10</a:t>
            </a:r>
          </a:p>
          <a:p>
            <a:pPr lvl="2"/>
            <a:r>
              <a:rPr lang="en-AU" dirty="0"/>
              <a:t>Submission? </a:t>
            </a:r>
            <a:r>
              <a:rPr lang="en-AU" dirty="0" smtClean="0"/>
              <a:t>9/0/11</a:t>
            </a:r>
          </a:p>
          <a:p>
            <a:r>
              <a:rPr lang="en-AU" dirty="0" smtClean="0"/>
              <a:t>FDIS ballot: </a:t>
            </a:r>
            <a:r>
              <a:rPr lang="en-AU" dirty="0" smtClean="0">
                <a:solidFill>
                  <a:schemeClr val="accent2"/>
                </a:solidFill>
              </a:rPr>
              <a:t>waiting</a:t>
            </a:r>
          </a:p>
          <a:p>
            <a:pPr lvl="1"/>
            <a:r>
              <a:rPr lang="en-AU" dirty="0">
                <a:solidFill>
                  <a:srgbClr val="FF0000"/>
                </a:solidFill>
              </a:rPr>
              <a:t>Jodi in Feb 2018</a:t>
            </a:r>
            <a:r>
              <a:rPr lang="en-AU" dirty="0" smtClean="0">
                <a:solidFill>
                  <a:srgbClr val="FF0000"/>
                </a:solidFill>
              </a:rPr>
              <a:t>: </a:t>
            </a:r>
            <a:r>
              <a:rPr lang="en-US" dirty="0">
                <a:solidFill>
                  <a:srgbClr val="FF0000"/>
                </a:solidFill>
              </a:rPr>
              <a:t>this is on hold pending the approval of the FDIS ballot for IEEE 802.11 (scheduled to close on </a:t>
            </a:r>
            <a:r>
              <a:rPr lang="en-US" dirty="0" smtClean="0">
                <a:solidFill>
                  <a:srgbClr val="FF0000"/>
                </a:solidFill>
              </a:rPr>
              <a:t>13 </a:t>
            </a:r>
            <a:r>
              <a:rPr lang="en-US" dirty="0">
                <a:solidFill>
                  <a:srgbClr val="FF0000"/>
                </a:solidFill>
              </a:rPr>
              <a:t>April</a:t>
            </a:r>
            <a:r>
              <a:rPr lang="en-US" dirty="0" smtClean="0">
                <a:solidFill>
                  <a:srgbClr val="FF0000"/>
                </a:solidFill>
              </a:rPr>
              <a:t>)</a:t>
            </a:r>
            <a:endParaRPr lang="en-AU" dirty="0">
              <a:solidFill>
                <a:srgbClr val="FF0000"/>
              </a:solidFill>
            </a:endParaRPr>
          </a:p>
          <a:p>
            <a:pPr lvl="1"/>
            <a:endParaRPr lang="en-AU" dirty="0">
              <a:solidFill>
                <a:srgbClr val="FF0000"/>
              </a:solidFill>
            </a:endParaRP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79</a:t>
            </a:fld>
            <a:endParaRPr lang="en-US"/>
          </a:p>
        </p:txBody>
      </p:sp>
    </p:spTree>
    <p:extLst>
      <p:ext uri="{BB962C8B-B14F-4D97-AF65-F5344CB8AC3E}">
        <p14:creationId xmlns:p14="http://schemas.microsoft.com/office/powerpoint/2010/main" val="327978421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B776D292-FC0B-44FB-BBF2-3B2FCC45F9DC}" type="slidenum">
              <a:rPr lang="en-US" smtClean="0"/>
              <a:pPr>
                <a:defRPr/>
              </a:pPr>
              <a:t>8</a:t>
            </a:fld>
            <a:endParaRPr lang="en-US"/>
          </a:p>
        </p:txBody>
      </p:sp>
      <p:sp>
        <p:nvSpPr>
          <p:cNvPr id="13316" name="Rectangle 2"/>
          <p:cNvSpPr>
            <a:spLocks noGrp="1" noChangeArrowheads="1"/>
          </p:cNvSpPr>
          <p:nvPr>
            <p:ph type="title"/>
          </p:nvPr>
        </p:nvSpPr>
        <p:spPr/>
        <p:txBody>
          <a:bodyPr/>
          <a:lstStyle/>
          <a:p>
            <a:r>
              <a:rPr lang="en-AU" dirty="0" smtClean="0"/>
              <a:t>The IEEE 802 JTC1 SC will consider approving its agenda for its Warsaw meeting</a:t>
            </a:r>
          </a:p>
        </p:txBody>
      </p:sp>
      <p:sp>
        <p:nvSpPr>
          <p:cNvPr id="13317" name="Rectangle 3"/>
          <p:cNvSpPr>
            <a:spLocks noGrp="1" noChangeArrowheads="1"/>
          </p:cNvSpPr>
          <p:nvPr>
            <p:ph type="body" idx="1"/>
          </p:nvPr>
        </p:nvSpPr>
        <p:spPr/>
        <p:txBody>
          <a:bodyPr/>
          <a:lstStyle/>
          <a:p>
            <a:pPr marL="0" indent="0"/>
            <a:r>
              <a:rPr lang="en-AU" dirty="0" smtClean="0"/>
              <a:t>Motion to approve agenda</a:t>
            </a:r>
          </a:p>
          <a:p>
            <a:pPr lvl="1"/>
            <a:r>
              <a:rPr lang="en-AU" i="1" dirty="0" smtClean="0"/>
              <a:t>The IEEE 802 JTC1 SC approves the agenda for its meeting in Warsaw in May 2018, as documented on slide 7 of </a:t>
            </a:r>
            <a:r>
              <a:rPr lang="en-AU" i="1" dirty="0" smtClean="0">
                <a:solidFill>
                  <a:srgbClr val="FF0000"/>
                </a:solidFill>
              </a:rPr>
              <a:t>&lt;this slide deck&gt;</a:t>
            </a:r>
          </a:p>
          <a:p>
            <a:pPr lvl="1"/>
            <a:r>
              <a:rPr lang="en-AU" dirty="0" smtClean="0"/>
              <a:t>Moved:</a:t>
            </a:r>
          </a:p>
          <a:p>
            <a:pPr lvl="1"/>
            <a:r>
              <a:rPr lang="en-AU" dirty="0" smtClean="0"/>
              <a:t>Seconded:</a:t>
            </a:r>
          </a:p>
          <a:p>
            <a:pPr lvl="1"/>
            <a:r>
              <a:rPr lang="en-AU" dirty="0" smtClean="0"/>
              <a:t>Result:</a:t>
            </a:r>
          </a:p>
        </p:txBody>
      </p:sp>
    </p:spTree>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802.11ai </a:t>
            </a:r>
            <a:r>
              <a:rPr lang="en-AU" dirty="0"/>
              <a:t>is waiting for FDIS ballot to start</a:t>
            </a:r>
          </a:p>
        </p:txBody>
      </p:sp>
      <p:sp>
        <p:nvSpPr>
          <p:cNvPr id="10" name="Content Placeholder 9"/>
          <p:cNvSpPr>
            <a:spLocks noGrp="1"/>
          </p:cNvSpPr>
          <p:nvPr>
            <p:ph idx="1"/>
          </p:nvPr>
        </p:nvSpPr>
        <p:spPr>
          <a:xfrm>
            <a:off x="685800" y="1828800"/>
            <a:ext cx="7772400" cy="4114800"/>
          </a:xfrm>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GB" dirty="0" smtClean="0"/>
              <a:t>802.11ai </a:t>
            </a:r>
            <a:r>
              <a:rPr lang="en-GB" dirty="0"/>
              <a:t>drafts were liaised for information </a:t>
            </a:r>
          </a:p>
          <a:p>
            <a:pPr lvl="2"/>
            <a:r>
              <a:rPr lang="en-GB" dirty="0" smtClean="0"/>
              <a:t>D6.0 </a:t>
            </a:r>
            <a:r>
              <a:rPr lang="en-GB" dirty="0"/>
              <a:t>in Oct </a:t>
            </a:r>
            <a:r>
              <a:rPr lang="en-GB" dirty="0" smtClean="0"/>
              <a:t>2015,  D8.0 </a:t>
            </a:r>
            <a:r>
              <a:rPr lang="en-GB" dirty="0"/>
              <a:t>in </a:t>
            </a:r>
            <a:r>
              <a:rPr lang="en-GB" dirty="0" smtClean="0"/>
              <a:t>Jul 2016,  D9.0 in Sep 2016</a:t>
            </a:r>
            <a:endParaRPr lang="en-GB" dirty="0"/>
          </a:p>
          <a:p>
            <a:r>
              <a:rPr lang="en-US" dirty="0" smtClean="0"/>
              <a:t>60-day</a:t>
            </a:r>
            <a:r>
              <a:rPr lang="en-AU" dirty="0" smtClean="0"/>
              <a:t> pre-ballot: </a:t>
            </a:r>
            <a:r>
              <a:rPr lang="en-AU" dirty="0" smtClean="0">
                <a:solidFill>
                  <a:srgbClr val="00B050"/>
                </a:solidFill>
              </a:rPr>
              <a:t>passed on 1 Sept 2017, and response sent</a:t>
            </a:r>
          </a:p>
          <a:p>
            <a:pPr lvl="1"/>
            <a:r>
              <a:rPr lang="en-AU" dirty="0" smtClean="0"/>
              <a:t>802.11ai-2016 passed 60-day </a:t>
            </a:r>
            <a:r>
              <a:rPr lang="en-AU" dirty="0"/>
              <a:t>pre-ballot </a:t>
            </a:r>
            <a:r>
              <a:rPr lang="en-AU" dirty="0" smtClean="0"/>
              <a:t>(N16608) on </a:t>
            </a:r>
            <a:r>
              <a:rPr lang="en-AU" dirty="0"/>
              <a:t>16 April </a:t>
            </a:r>
            <a:r>
              <a:rPr lang="en-AU" dirty="0" smtClean="0"/>
              <a:t>2017</a:t>
            </a:r>
          </a:p>
          <a:p>
            <a:pPr lvl="2"/>
            <a:r>
              <a:rPr lang="en-AU" dirty="0" smtClean="0"/>
              <a:t>Need? 9/1/10</a:t>
            </a:r>
          </a:p>
          <a:p>
            <a:pPr lvl="2"/>
            <a:r>
              <a:rPr lang="en-AU" dirty="0" smtClean="0"/>
              <a:t>Submission? 9/1/10</a:t>
            </a:r>
          </a:p>
          <a:p>
            <a:pPr lvl="1"/>
            <a:r>
              <a:rPr lang="en-AU" dirty="0" smtClean="0"/>
              <a:t>China voted “no” with the usual security related comments, to which responses were developed</a:t>
            </a:r>
          </a:p>
          <a:p>
            <a:pPr lvl="2"/>
            <a:r>
              <a:rPr lang="en-AU" dirty="0" smtClean="0"/>
              <a:t>See </a:t>
            </a:r>
            <a:r>
              <a:rPr lang="en-AU" dirty="0" smtClean="0">
                <a:hlinkClick r:id="rId2"/>
              </a:rPr>
              <a:t>11-17-612-02</a:t>
            </a:r>
            <a:r>
              <a:rPr lang="en-AU" dirty="0" smtClean="0"/>
              <a:t> – was sent on 10 June 2017 (N16656)</a:t>
            </a:r>
          </a:p>
          <a:p>
            <a:pPr lvl="1"/>
            <a:r>
              <a:rPr lang="en-AU" dirty="0" smtClean="0"/>
              <a:t>…</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80</a:t>
            </a:fld>
            <a:endParaRPr lang="en-US"/>
          </a:p>
        </p:txBody>
      </p:sp>
    </p:spTree>
    <p:extLst>
      <p:ext uri="{BB962C8B-B14F-4D97-AF65-F5344CB8AC3E}">
        <p14:creationId xmlns:p14="http://schemas.microsoft.com/office/powerpoint/2010/main" val="1451629279"/>
      </p:ext>
    </p:extLst>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a:t>IEEE 802.11ai is waiting for FDIS ballot to start</a:t>
            </a:r>
          </a:p>
        </p:txBody>
      </p:sp>
      <p:sp>
        <p:nvSpPr>
          <p:cNvPr id="10" name="Content Placeholder 9"/>
          <p:cNvSpPr>
            <a:spLocks noGrp="1"/>
          </p:cNvSpPr>
          <p:nvPr>
            <p:ph idx="1"/>
          </p:nvPr>
        </p:nvSpPr>
        <p:spPr>
          <a:xfrm>
            <a:off x="685800" y="1828800"/>
            <a:ext cx="7772400" cy="4114800"/>
          </a:xfrm>
        </p:spPr>
        <p:txBody>
          <a:bodyPr/>
          <a:lstStyle/>
          <a:p>
            <a:pPr lvl="1"/>
            <a:r>
              <a:rPr lang="en-AU" dirty="0" smtClean="0"/>
              <a:t>…</a:t>
            </a:r>
          </a:p>
          <a:p>
            <a:pPr lvl="1"/>
            <a:r>
              <a:rPr lang="en-AU" dirty="0" smtClean="0"/>
              <a:t>Unfortunately, errors in the publication process required a re-run of the 60-day pre-ballot, which passed on 1 Sept 2017 (N16697)</a:t>
            </a:r>
          </a:p>
          <a:p>
            <a:pPr lvl="2"/>
            <a:r>
              <a:rPr lang="en-AU" dirty="0"/>
              <a:t>Need? </a:t>
            </a:r>
            <a:r>
              <a:rPr lang="en-AU" dirty="0" smtClean="0"/>
              <a:t>9/1/11</a:t>
            </a:r>
            <a:endParaRPr lang="en-AU" dirty="0"/>
          </a:p>
          <a:p>
            <a:pPr lvl="2"/>
            <a:r>
              <a:rPr lang="en-AU" dirty="0"/>
              <a:t>Submission? </a:t>
            </a:r>
            <a:r>
              <a:rPr lang="en-AU" dirty="0" smtClean="0"/>
              <a:t>9/1/11</a:t>
            </a:r>
          </a:p>
          <a:p>
            <a:pPr lvl="1"/>
            <a:r>
              <a:rPr lang="en-AU" dirty="0" smtClean="0">
                <a:solidFill>
                  <a:schemeClr val="tx2"/>
                </a:solidFill>
              </a:rPr>
              <a:t>China </a:t>
            </a:r>
            <a:r>
              <a:rPr lang="en-AU" dirty="0">
                <a:solidFill>
                  <a:schemeClr val="tx2"/>
                </a:solidFill>
              </a:rPr>
              <a:t>voted “no” with the usual security related </a:t>
            </a:r>
            <a:r>
              <a:rPr lang="en-AU" dirty="0" smtClean="0">
                <a:solidFill>
                  <a:schemeClr val="tx2"/>
                </a:solidFill>
              </a:rPr>
              <a:t>comment</a:t>
            </a:r>
          </a:p>
          <a:p>
            <a:pPr lvl="2"/>
            <a:r>
              <a:rPr lang="en-AU" dirty="0">
                <a:solidFill>
                  <a:schemeClr val="tx2"/>
                </a:solidFill>
              </a:rPr>
              <a:t>Response (</a:t>
            </a:r>
            <a:r>
              <a:rPr lang="en-US" dirty="0">
                <a:hlinkClick r:id="rId2"/>
              </a:rPr>
              <a:t>11-17/1398r0</a:t>
            </a:r>
            <a:r>
              <a:rPr lang="en-US" dirty="0"/>
              <a:t>)</a:t>
            </a:r>
            <a:r>
              <a:rPr lang="en-AU" dirty="0">
                <a:solidFill>
                  <a:schemeClr val="tx2"/>
                </a:solidFill>
              </a:rPr>
              <a:t> has been approved </a:t>
            </a:r>
            <a:r>
              <a:rPr lang="en-AU" dirty="0" smtClean="0">
                <a:solidFill>
                  <a:schemeClr val="tx2"/>
                </a:solidFill>
              </a:rPr>
              <a:t>was sent in Oct </a:t>
            </a:r>
            <a:r>
              <a:rPr lang="en-AU" dirty="0">
                <a:solidFill>
                  <a:schemeClr val="tx2"/>
                </a:solidFill>
              </a:rPr>
              <a:t>2017 </a:t>
            </a:r>
            <a:r>
              <a:rPr lang="en-AU" dirty="0" smtClean="0">
                <a:solidFill>
                  <a:schemeClr val="tx2"/>
                </a:solidFill>
              </a:rPr>
              <a:t>(</a:t>
            </a:r>
            <a:r>
              <a:rPr lang="en-AU" dirty="0">
                <a:solidFill>
                  <a:schemeClr val="tx2"/>
                </a:solidFill>
              </a:rPr>
              <a:t>N16725)</a:t>
            </a:r>
          </a:p>
          <a:p>
            <a:r>
              <a:rPr lang="en-AU" dirty="0" smtClean="0"/>
              <a:t>FDIS ballot: </a:t>
            </a:r>
            <a:r>
              <a:rPr lang="en-AU" dirty="0" smtClean="0">
                <a:solidFill>
                  <a:schemeClr val="accent2"/>
                </a:solidFill>
              </a:rPr>
              <a:t>waiting for start</a:t>
            </a:r>
          </a:p>
          <a:p>
            <a:pPr lvl="1"/>
            <a:r>
              <a:rPr lang="en-AU" dirty="0">
                <a:solidFill>
                  <a:srgbClr val="FF0000"/>
                </a:solidFill>
              </a:rPr>
              <a:t>Jodi in Feb 2018: </a:t>
            </a:r>
            <a:r>
              <a:rPr lang="en-US" dirty="0">
                <a:solidFill>
                  <a:srgbClr val="FF0000"/>
                </a:solidFill>
              </a:rPr>
              <a:t>this is on hold pending the approval of the FDIS ballot for IEEE 802.11 (scheduled to close on </a:t>
            </a:r>
            <a:r>
              <a:rPr lang="en-US" dirty="0" smtClean="0">
                <a:solidFill>
                  <a:srgbClr val="FF0000"/>
                </a:solidFill>
              </a:rPr>
              <a:t>13 </a:t>
            </a:r>
            <a:r>
              <a:rPr lang="en-US" dirty="0">
                <a:solidFill>
                  <a:srgbClr val="FF0000"/>
                </a:solidFill>
              </a:rPr>
              <a:t>April)</a:t>
            </a:r>
            <a:endParaRPr lang="en-AU" dirty="0">
              <a:solidFill>
                <a:srgbClr val="FF0000"/>
              </a:solidFill>
            </a:endParaRPr>
          </a:p>
          <a:p>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81</a:t>
            </a:fld>
            <a:endParaRPr lang="en-US"/>
          </a:p>
        </p:txBody>
      </p:sp>
    </p:spTree>
    <p:extLst>
      <p:ext uri="{BB962C8B-B14F-4D97-AF65-F5344CB8AC3E}">
        <p14:creationId xmlns:p14="http://schemas.microsoft.com/office/powerpoint/2010/main" val="3094094601"/>
      </p:ext>
    </p:extLst>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802.11aj has been liaised for information</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GB" dirty="0" smtClean="0"/>
              <a:t>802.11aj </a:t>
            </a:r>
            <a:r>
              <a:rPr lang="en-GB" dirty="0"/>
              <a:t>drafts were liaised for information </a:t>
            </a:r>
          </a:p>
          <a:p>
            <a:pPr lvl="2"/>
            <a:r>
              <a:rPr lang="en-GB" dirty="0" smtClean="0"/>
              <a:t>D5.0 </a:t>
            </a:r>
            <a:r>
              <a:rPr lang="en-GB" dirty="0"/>
              <a:t>in </a:t>
            </a:r>
            <a:r>
              <a:rPr lang="en-GB" dirty="0" smtClean="0"/>
              <a:t>Jun 2017</a:t>
            </a:r>
            <a:endParaRPr lang="en-AU" dirty="0" smtClean="0">
              <a:solidFill>
                <a:schemeClr val="accent2"/>
              </a:solidFill>
            </a:endParaRPr>
          </a:p>
          <a:p>
            <a:r>
              <a:rPr lang="en-US" dirty="0" smtClean="0"/>
              <a:t>60-day</a:t>
            </a:r>
            <a:r>
              <a:rPr lang="en-AU" dirty="0" smtClean="0"/>
              <a:t> pre-ballot: </a:t>
            </a:r>
            <a:r>
              <a:rPr lang="en-AU" dirty="0" smtClean="0">
                <a:solidFill>
                  <a:schemeClr val="accent2"/>
                </a:solidFill>
              </a:rPr>
              <a:t>waiting</a:t>
            </a:r>
          </a:p>
          <a:p>
            <a:pPr lvl="1"/>
            <a:r>
              <a:rPr lang="en-AU" b="0" dirty="0" smtClean="0"/>
              <a:t>The standard is compete but publication by IEEE-SA has been delayed</a:t>
            </a:r>
          </a:p>
          <a:p>
            <a:r>
              <a:rPr lang="en-AU" dirty="0" smtClean="0"/>
              <a:t>FDIS ballot: </a:t>
            </a:r>
            <a:r>
              <a:rPr lang="en-AU" dirty="0">
                <a:solidFill>
                  <a:schemeClr val="accent2"/>
                </a:solidFill>
              </a:rPr>
              <a:t>waiting</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82</a:t>
            </a:fld>
            <a:endParaRPr lang="en-US"/>
          </a:p>
        </p:txBody>
      </p:sp>
    </p:spTree>
    <p:extLst>
      <p:ext uri="{BB962C8B-B14F-4D97-AF65-F5344CB8AC3E}">
        <p14:creationId xmlns:p14="http://schemas.microsoft.com/office/powerpoint/2010/main" val="1174198518"/>
      </p:ext>
    </p:extLst>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802.11ak </a:t>
            </a:r>
            <a:r>
              <a:rPr lang="en-AU" dirty="0"/>
              <a:t>has been liaised for information</a:t>
            </a:r>
          </a:p>
        </p:txBody>
      </p:sp>
      <p:sp>
        <p:nvSpPr>
          <p:cNvPr id="10" name="Content Placeholder 9"/>
          <p:cNvSpPr>
            <a:spLocks noGrp="1"/>
          </p:cNvSpPr>
          <p:nvPr>
            <p:ph idx="1"/>
          </p:nvPr>
        </p:nvSpPr>
        <p:spPr/>
        <p:txBody>
          <a:bodyPr/>
          <a:lstStyle/>
          <a:p>
            <a:r>
              <a:rPr lang="en-AU" dirty="0"/>
              <a:t>Drafts </a:t>
            </a:r>
            <a:r>
              <a:rPr lang="en-GB" dirty="0"/>
              <a:t>sent to SC6</a:t>
            </a:r>
            <a:r>
              <a:rPr lang="en-AU" dirty="0"/>
              <a:t>: </a:t>
            </a:r>
            <a:r>
              <a:rPr lang="en-AU" dirty="0">
                <a:solidFill>
                  <a:srgbClr val="00B050"/>
                </a:solidFill>
              </a:rPr>
              <a:t>sent</a:t>
            </a:r>
          </a:p>
          <a:p>
            <a:pPr lvl="1"/>
            <a:r>
              <a:rPr lang="en-GB" dirty="0" smtClean="0"/>
              <a:t>802.11ak </a:t>
            </a:r>
            <a:r>
              <a:rPr lang="en-GB" dirty="0"/>
              <a:t>drafts were liaised for information </a:t>
            </a:r>
          </a:p>
          <a:p>
            <a:pPr lvl="2"/>
            <a:r>
              <a:rPr lang="en-GB" dirty="0" smtClean="0"/>
              <a:t>D4.0 </a:t>
            </a:r>
            <a:r>
              <a:rPr lang="en-GB" dirty="0"/>
              <a:t>in Jun </a:t>
            </a:r>
            <a:r>
              <a:rPr lang="en-GB" dirty="0" smtClean="0"/>
              <a:t>2017</a:t>
            </a:r>
          </a:p>
          <a:p>
            <a:pPr lvl="2"/>
            <a:r>
              <a:rPr lang="en-GB" dirty="0" smtClean="0">
                <a:solidFill>
                  <a:srgbClr val="FF0000"/>
                </a:solidFill>
              </a:rPr>
              <a:t>D5.0 should probably be sent in Jan 2018</a:t>
            </a:r>
          </a:p>
          <a:p>
            <a:pPr lvl="2"/>
            <a:r>
              <a:rPr lang="en-GB" dirty="0" smtClean="0">
                <a:solidFill>
                  <a:srgbClr val="FF0000"/>
                </a:solidFill>
              </a:rPr>
              <a:t>(Mar 18) Peter Yee took action to ping Chair</a:t>
            </a:r>
            <a:endParaRPr lang="en-AU" dirty="0">
              <a:solidFill>
                <a:srgbClr val="FF0000"/>
              </a:solidFill>
            </a:endParaRPr>
          </a:p>
          <a:p>
            <a:r>
              <a:rPr lang="en-US" dirty="0" smtClean="0"/>
              <a:t>60-day</a:t>
            </a:r>
            <a:r>
              <a:rPr lang="en-AU" dirty="0" smtClean="0"/>
              <a:t> pre-ballot: </a:t>
            </a:r>
            <a:r>
              <a:rPr lang="en-AU" dirty="0">
                <a:solidFill>
                  <a:schemeClr val="accent2"/>
                </a:solidFill>
              </a:rPr>
              <a:t>waiting</a:t>
            </a:r>
            <a:endParaRPr lang="en-AU" dirty="0" smtClean="0"/>
          </a:p>
          <a:p>
            <a:r>
              <a:rPr lang="en-AU" dirty="0" smtClean="0"/>
              <a:t>FDIS ballot: </a:t>
            </a:r>
            <a:r>
              <a:rPr lang="en-AU" dirty="0">
                <a:solidFill>
                  <a:schemeClr val="accent2"/>
                </a:solidFill>
              </a:rPr>
              <a:t>waiting</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83</a:t>
            </a:fld>
            <a:endParaRPr lang="en-US"/>
          </a:p>
        </p:txBody>
      </p:sp>
    </p:spTree>
    <p:extLst>
      <p:ext uri="{BB962C8B-B14F-4D97-AF65-F5344CB8AC3E}">
        <p14:creationId xmlns:p14="http://schemas.microsoft.com/office/powerpoint/2010/main" val="337908660"/>
      </p:ext>
    </p:extLst>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802.11aq has been liaised</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 in March 2017</a:t>
            </a:r>
          </a:p>
          <a:p>
            <a:pPr lvl="1"/>
            <a:r>
              <a:rPr lang="en-AU" dirty="0" smtClean="0"/>
              <a:t>802.11aq D8.0 was sent for liaison in Mar 2017</a:t>
            </a:r>
          </a:p>
          <a:p>
            <a:pPr lvl="1"/>
            <a:r>
              <a:rPr lang="en-AU" dirty="0" smtClean="0">
                <a:solidFill>
                  <a:srgbClr val="FF0000"/>
                </a:solidFill>
              </a:rPr>
              <a:t>Stephen McCann will follow up on getting a new draft to SC6</a:t>
            </a:r>
          </a:p>
          <a:p>
            <a:pPr lvl="1"/>
            <a:r>
              <a:rPr lang="en-AU" dirty="0" smtClean="0">
                <a:solidFill>
                  <a:srgbClr val="FF0000"/>
                </a:solidFill>
              </a:rPr>
              <a:t>802.11aq will be considered by </a:t>
            </a:r>
            <a:r>
              <a:rPr lang="en-AU" dirty="0" err="1" smtClean="0">
                <a:solidFill>
                  <a:srgbClr val="FF0000"/>
                </a:solidFill>
              </a:rPr>
              <a:t>RevCom</a:t>
            </a:r>
            <a:r>
              <a:rPr lang="en-AU" dirty="0" smtClean="0">
                <a:solidFill>
                  <a:srgbClr val="FF0000"/>
                </a:solidFill>
              </a:rPr>
              <a:t> in </a:t>
            </a:r>
            <a:r>
              <a:rPr lang="en-AU" dirty="0" smtClean="0">
                <a:solidFill>
                  <a:srgbClr val="FF0000"/>
                </a:solidFill>
              </a:rPr>
              <a:t>June </a:t>
            </a:r>
            <a:r>
              <a:rPr lang="en-AU" dirty="0" smtClean="0">
                <a:solidFill>
                  <a:srgbClr val="FF0000"/>
                </a:solidFill>
              </a:rPr>
              <a:t>2018</a:t>
            </a:r>
          </a:p>
          <a:p>
            <a:r>
              <a:rPr lang="en-US" dirty="0" smtClean="0"/>
              <a:t>60-day</a:t>
            </a:r>
            <a:r>
              <a:rPr lang="en-AU" dirty="0" smtClean="0"/>
              <a:t> pre-ballot: </a:t>
            </a:r>
            <a:r>
              <a:rPr lang="en-AU" dirty="0">
                <a:solidFill>
                  <a:schemeClr val="accent2"/>
                </a:solidFill>
              </a:rPr>
              <a:t>waiting</a:t>
            </a:r>
            <a:endParaRPr lang="en-AU" dirty="0" smtClean="0"/>
          </a:p>
          <a:p>
            <a:r>
              <a:rPr lang="en-AU" dirty="0" smtClean="0"/>
              <a:t>FDIS ballot: </a:t>
            </a:r>
            <a:r>
              <a:rPr lang="en-AU" dirty="0">
                <a:solidFill>
                  <a:schemeClr val="accent2"/>
                </a:solidFill>
              </a:rPr>
              <a:t>waiting</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84</a:t>
            </a:fld>
            <a:endParaRPr lang="en-US"/>
          </a:p>
        </p:txBody>
      </p:sp>
    </p:spTree>
    <p:extLst>
      <p:ext uri="{BB962C8B-B14F-4D97-AF65-F5344CB8AC3E}">
        <p14:creationId xmlns:p14="http://schemas.microsoft.com/office/powerpoint/2010/main" val="4167547369"/>
      </p:ext>
    </p:extLst>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802.11ax will be liaised when appropriate</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chemeClr val="accent2"/>
                </a:solidFill>
              </a:rPr>
              <a:t>waiting</a:t>
            </a:r>
          </a:p>
          <a:p>
            <a:pPr lvl="1"/>
            <a:r>
              <a:rPr lang="en-AU" dirty="0" smtClean="0">
                <a:solidFill>
                  <a:srgbClr val="FF0000"/>
                </a:solidFill>
              </a:rPr>
              <a:t>No approved draft yet</a:t>
            </a:r>
          </a:p>
          <a:p>
            <a:r>
              <a:rPr lang="en-US" dirty="0" smtClean="0"/>
              <a:t>60-day</a:t>
            </a:r>
            <a:r>
              <a:rPr lang="en-AU" dirty="0" smtClean="0"/>
              <a:t> pre-ballot: </a:t>
            </a:r>
            <a:r>
              <a:rPr lang="en-AU" dirty="0">
                <a:solidFill>
                  <a:schemeClr val="accent2"/>
                </a:solidFill>
              </a:rPr>
              <a:t>waiting</a:t>
            </a:r>
            <a:endParaRPr lang="en-AU" dirty="0" smtClean="0"/>
          </a:p>
          <a:p>
            <a:r>
              <a:rPr lang="en-AU" dirty="0" smtClean="0"/>
              <a:t>FDIS ballot: </a:t>
            </a:r>
            <a:r>
              <a:rPr lang="en-AU" dirty="0">
                <a:solidFill>
                  <a:schemeClr val="accent2"/>
                </a:solidFill>
              </a:rPr>
              <a:t>waiting</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85</a:t>
            </a:fld>
            <a:endParaRPr lang="en-US"/>
          </a:p>
        </p:txBody>
      </p:sp>
    </p:spTree>
    <p:extLst>
      <p:ext uri="{BB962C8B-B14F-4D97-AF65-F5344CB8AC3E}">
        <p14:creationId xmlns:p14="http://schemas.microsoft.com/office/powerpoint/2010/main" val="4112704826"/>
      </p:ext>
    </p:extLst>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802.11ay will be liaised when appropriate</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chemeClr val="accent2"/>
                </a:solidFill>
              </a:rPr>
              <a:t>waiting</a:t>
            </a:r>
          </a:p>
          <a:p>
            <a:pPr lvl="1"/>
            <a:r>
              <a:rPr lang="en-AU" dirty="0">
                <a:solidFill>
                  <a:srgbClr val="FF0000"/>
                </a:solidFill>
              </a:rPr>
              <a:t>No approved draft </a:t>
            </a:r>
            <a:r>
              <a:rPr lang="en-AU" dirty="0" smtClean="0">
                <a:solidFill>
                  <a:srgbClr val="FF0000"/>
                </a:solidFill>
              </a:rPr>
              <a:t>yet</a:t>
            </a:r>
            <a:endParaRPr lang="en-AU" dirty="0" smtClean="0">
              <a:solidFill>
                <a:schemeClr val="accent2"/>
              </a:solidFill>
            </a:endParaRPr>
          </a:p>
          <a:p>
            <a:r>
              <a:rPr lang="en-US" dirty="0" smtClean="0"/>
              <a:t>60-day</a:t>
            </a:r>
            <a:r>
              <a:rPr lang="en-AU" dirty="0" smtClean="0"/>
              <a:t> pre-ballot: </a:t>
            </a:r>
            <a:r>
              <a:rPr lang="en-AU" dirty="0">
                <a:solidFill>
                  <a:schemeClr val="accent2"/>
                </a:solidFill>
              </a:rPr>
              <a:t>waiting</a:t>
            </a:r>
            <a:endParaRPr lang="en-AU" dirty="0" smtClean="0"/>
          </a:p>
          <a:p>
            <a:r>
              <a:rPr lang="en-AU" dirty="0" smtClean="0"/>
              <a:t>FDIS ballot: </a:t>
            </a:r>
            <a:r>
              <a:rPr lang="en-AU" dirty="0">
                <a:solidFill>
                  <a:schemeClr val="accent2"/>
                </a:solidFill>
              </a:rPr>
              <a:t>waiting</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86</a:t>
            </a:fld>
            <a:endParaRPr lang="en-US"/>
          </a:p>
        </p:txBody>
      </p:sp>
    </p:spTree>
    <p:extLst>
      <p:ext uri="{BB962C8B-B14F-4D97-AF65-F5344CB8AC3E}">
        <p14:creationId xmlns:p14="http://schemas.microsoft.com/office/powerpoint/2010/main" val="1447526330"/>
      </p:ext>
    </p:extLst>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802.11az will be liaised when appropriate</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chemeClr val="accent2"/>
                </a:solidFill>
              </a:rPr>
              <a:t>waiting</a:t>
            </a:r>
          </a:p>
          <a:p>
            <a:pPr lvl="1"/>
            <a:r>
              <a:rPr lang="en-AU" dirty="0">
                <a:solidFill>
                  <a:srgbClr val="FF0000"/>
                </a:solidFill>
              </a:rPr>
              <a:t>No approved draft yet</a:t>
            </a:r>
          </a:p>
          <a:p>
            <a:r>
              <a:rPr lang="en-US" dirty="0" smtClean="0"/>
              <a:t>60-day</a:t>
            </a:r>
            <a:r>
              <a:rPr lang="en-AU" dirty="0" smtClean="0"/>
              <a:t> pre-ballot: </a:t>
            </a:r>
            <a:r>
              <a:rPr lang="en-AU" dirty="0">
                <a:solidFill>
                  <a:schemeClr val="accent2"/>
                </a:solidFill>
              </a:rPr>
              <a:t>waiting</a:t>
            </a:r>
            <a:endParaRPr lang="en-AU" dirty="0" smtClean="0"/>
          </a:p>
          <a:p>
            <a:r>
              <a:rPr lang="en-AU" dirty="0" smtClean="0"/>
              <a:t>FDIS ballot: </a:t>
            </a:r>
            <a:r>
              <a:rPr lang="en-AU" dirty="0">
                <a:solidFill>
                  <a:schemeClr val="accent2"/>
                </a:solidFill>
              </a:rPr>
              <a:t>waiting</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87</a:t>
            </a:fld>
            <a:endParaRPr lang="en-US"/>
          </a:p>
        </p:txBody>
      </p:sp>
    </p:spTree>
    <p:extLst>
      <p:ext uri="{BB962C8B-B14F-4D97-AF65-F5344CB8AC3E}">
        <p14:creationId xmlns:p14="http://schemas.microsoft.com/office/powerpoint/2010/main" val="1264000525"/>
      </p:ext>
    </p:extLst>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802.11ba will be liaised when appropriate</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chemeClr val="accent2"/>
                </a:solidFill>
              </a:rPr>
              <a:t>waiting</a:t>
            </a:r>
          </a:p>
          <a:p>
            <a:pPr lvl="1"/>
            <a:r>
              <a:rPr lang="en-AU" dirty="0">
                <a:solidFill>
                  <a:srgbClr val="FF0000"/>
                </a:solidFill>
              </a:rPr>
              <a:t>No approved draft </a:t>
            </a:r>
            <a:r>
              <a:rPr lang="en-AU" dirty="0" smtClean="0">
                <a:solidFill>
                  <a:srgbClr val="FF0000"/>
                </a:solidFill>
              </a:rPr>
              <a:t>yet</a:t>
            </a:r>
            <a:endParaRPr lang="en-AU" dirty="0" smtClean="0">
              <a:solidFill>
                <a:schemeClr val="accent2"/>
              </a:solidFill>
            </a:endParaRPr>
          </a:p>
          <a:p>
            <a:r>
              <a:rPr lang="en-US" dirty="0" smtClean="0"/>
              <a:t>60-day</a:t>
            </a:r>
            <a:r>
              <a:rPr lang="en-AU" dirty="0" smtClean="0"/>
              <a:t> pre-ballot: </a:t>
            </a:r>
            <a:r>
              <a:rPr lang="en-AU" dirty="0">
                <a:solidFill>
                  <a:schemeClr val="accent2"/>
                </a:solidFill>
              </a:rPr>
              <a:t>waiting</a:t>
            </a:r>
            <a:endParaRPr lang="en-AU" dirty="0" smtClean="0"/>
          </a:p>
          <a:p>
            <a:r>
              <a:rPr lang="en-AU" dirty="0" smtClean="0"/>
              <a:t>FDIS ballot: </a:t>
            </a:r>
            <a:r>
              <a:rPr lang="en-AU" dirty="0">
                <a:solidFill>
                  <a:schemeClr val="accent2"/>
                </a:solidFill>
              </a:rPr>
              <a:t>waiting</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88</a:t>
            </a:fld>
            <a:endParaRPr lang="en-US"/>
          </a:p>
        </p:txBody>
      </p:sp>
    </p:spTree>
    <p:extLst>
      <p:ext uri="{BB962C8B-B14F-4D97-AF65-F5344CB8AC3E}">
        <p14:creationId xmlns:p14="http://schemas.microsoft.com/office/powerpoint/2010/main" val="3194244939"/>
      </p:ext>
    </p:extLst>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IEEE 802.15 has one standard in the pipeline for ratification under the PSDO</a:t>
            </a:r>
            <a:endParaRPr lang="en-AU"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3163320129"/>
              </p:ext>
            </p:extLst>
          </p:nvPr>
        </p:nvGraphicFramePr>
        <p:xfrm>
          <a:off x="152399" y="1600200"/>
          <a:ext cx="8839199" cy="938722"/>
        </p:xfrm>
        <a:graphic>
          <a:graphicData uri="http://schemas.openxmlformats.org/drawingml/2006/table">
            <a:tbl>
              <a:tblPr firstRow="1" bandRow="1">
                <a:tableStyleId>{21E4AEA4-8DFA-4A89-87EB-49C32662AFE0}</a:tableStyleId>
              </a:tblPr>
              <a:tblGrid>
                <a:gridCol w="1066801">
                  <a:extLst>
                    <a:ext uri="{9D8B030D-6E8A-4147-A177-3AD203B41FA5}">
                      <a16:colId xmlns:a16="http://schemas.microsoft.com/office/drawing/2014/main" val="20000"/>
                    </a:ext>
                  </a:extLst>
                </a:gridCol>
                <a:gridCol w="979714">
                  <a:extLst>
                    <a:ext uri="{9D8B030D-6E8A-4147-A177-3AD203B41FA5}">
                      <a16:colId xmlns:a16="http://schemas.microsoft.com/office/drawing/2014/main" val="20001"/>
                    </a:ext>
                  </a:extLst>
                </a:gridCol>
                <a:gridCol w="1132114">
                  <a:extLst>
                    <a:ext uri="{9D8B030D-6E8A-4147-A177-3AD203B41FA5}">
                      <a16:colId xmlns:a16="http://schemas.microsoft.com/office/drawing/2014/main" val="20002"/>
                    </a:ext>
                  </a:extLst>
                </a:gridCol>
                <a:gridCol w="1132114">
                  <a:extLst>
                    <a:ext uri="{9D8B030D-6E8A-4147-A177-3AD203B41FA5}">
                      <a16:colId xmlns:a16="http://schemas.microsoft.com/office/drawing/2014/main" val="20003"/>
                    </a:ext>
                  </a:extLst>
                </a:gridCol>
                <a:gridCol w="1132114">
                  <a:extLst>
                    <a:ext uri="{9D8B030D-6E8A-4147-A177-3AD203B41FA5}">
                      <a16:colId xmlns:a16="http://schemas.microsoft.com/office/drawing/2014/main" val="20004"/>
                    </a:ext>
                  </a:extLst>
                </a:gridCol>
                <a:gridCol w="1132114">
                  <a:extLst>
                    <a:ext uri="{9D8B030D-6E8A-4147-A177-3AD203B41FA5}">
                      <a16:colId xmlns:a16="http://schemas.microsoft.com/office/drawing/2014/main" val="20005"/>
                    </a:ext>
                  </a:extLst>
                </a:gridCol>
                <a:gridCol w="1132114">
                  <a:extLst>
                    <a:ext uri="{9D8B030D-6E8A-4147-A177-3AD203B41FA5}">
                      <a16:colId xmlns:a16="http://schemas.microsoft.com/office/drawing/2014/main" val="20006"/>
                    </a:ext>
                  </a:extLst>
                </a:gridCol>
                <a:gridCol w="1132114">
                  <a:extLst>
                    <a:ext uri="{9D8B030D-6E8A-4147-A177-3AD203B41FA5}">
                      <a16:colId xmlns:a16="http://schemas.microsoft.com/office/drawing/2014/main" val="20007"/>
                    </a:ext>
                  </a:extLst>
                </a:gridCol>
              </a:tblGrid>
              <a:tr h="561571">
                <a:tc>
                  <a:txBody>
                    <a:bodyPr/>
                    <a:lstStyle/>
                    <a:p>
                      <a:pPr algn="ctr"/>
                      <a:r>
                        <a:rPr lang="en-AU" sz="1600" dirty="0" err="1" smtClean="0">
                          <a:latin typeface="+mj-lt"/>
                        </a:rPr>
                        <a:t>Std</a:t>
                      </a:r>
                      <a:endParaRPr lang="en-AU" sz="1600" dirty="0">
                        <a:latin typeface="+mj-lt"/>
                      </a:endParaRPr>
                    </a:p>
                  </a:txBody>
                  <a:tcPr marL="115147" marR="115147"/>
                </a:tc>
                <a:tc gridSpan="2">
                  <a:txBody>
                    <a:bodyPr/>
                    <a:lstStyle/>
                    <a:p>
                      <a:pPr algn="ctr"/>
                      <a:r>
                        <a:rPr lang="en-AU" sz="1600" dirty="0" smtClean="0">
                          <a:latin typeface="+mj-lt"/>
                        </a:rPr>
                        <a:t>Last draft liaised</a:t>
                      </a:r>
                      <a:endParaRPr lang="en-AU" sz="1600" dirty="0">
                        <a:latin typeface="+mj-lt"/>
                      </a:endParaRPr>
                    </a:p>
                  </a:txBody>
                  <a:tcPr marL="115147" marR="115147"/>
                </a:tc>
                <a:tc hMerge="1">
                  <a:txBody>
                    <a:bodyPr/>
                    <a:lstStyle/>
                    <a:p>
                      <a:endParaRPr lang="en-AU" sz="1600" dirty="0"/>
                    </a:p>
                  </a:txBody>
                  <a:tcPr marL="115147" marR="115147"/>
                </a:tc>
                <a:tc gridSpan="2">
                  <a:txBody>
                    <a:bodyPr/>
                    <a:lstStyle/>
                    <a:p>
                      <a:pPr algn="ctr"/>
                      <a:r>
                        <a:rPr lang="en-US" sz="1600" dirty="0" smtClean="0">
                          <a:latin typeface="+mj-lt"/>
                        </a:rPr>
                        <a:t>60-day</a:t>
                      </a:r>
                      <a:r>
                        <a:rPr lang="en-AU" sz="1600" dirty="0" smtClean="0">
                          <a:latin typeface="+mj-lt"/>
                        </a:rPr>
                        <a:t/>
                      </a:r>
                      <a:br>
                        <a:rPr lang="en-AU" sz="1600" dirty="0" smtClean="0">
                          <a:latin typeface="+mj-lt"/>
                        </a:rPr>
                      </a:br>
                      <a:r>
                        <a:rPr lang="en-AU" sz="1600" dirty="0" smtClean="0">
                          <a:latin typeface="+mj-lt"/>
                        </a:rPr>
                        <a:t>pre-ballot</a:t>
                      </a:r>
                      <a:endParaRPr lang="en-AU" sz="1600" dirty="0">
                        <a:latin typeface="+mj-lt"/>
                      </a:endParaRPr>
                    </a:p>
                  </a:txBody>
                  <a:tcPr marL="115147" marR="115147"/>
                </a:tc>
                <a:tc hMerge="1">
                  <a:txBody>
                    <a:bodyPr/>
                    <a:lstStyle/>
                    <a:p>
                      <a:endParaRPr lang="en-AU"/>
                    </a:p>
                  </a:txBody>
                  <a:tcPr/>
                </a:tc>
                <a:tc gridSpan="2">
                  <a:txBody>
                    <a:bodyPr/>
                    <a:lstStyle/>
                    <a:p>
                      <a:pPr algn="ctr"/>
                      <a:r>
                        <a:rPr lang="en-AU" sz="1600" dirty="0" smtClean="0">
                          <a:latin typeface="+mj-lt"/>
                        </a:rPr>
                        <a:t>5-month</a:t>
                      </a:r>
                      <a:br>
                        <a:rPr lang="en-AU" sz="1600" dirty="0" smtClean="0">
                          <a:latin typeface="+mj-lt"/>
                        </a:rPr>
                      </a:br>
                      <a:r>
                        <a:rPr lang="en-AU" sz="1600" dirty="0" smtClean="0">
                          <a:latin typeface="+mj-lt"/>
                        </a:rPr>
                        <a:t>FDIS ballot</a:t>
                      </a:r>
                      <a:endParaRPr lang="en-AU" sz="1600" dirty="0">
                        <a:latin typeface="+mj-lt"/>
                      </a:endParaRPr>
                    </a:p>
                  </a:txBody>
                  <a:tcPr marL="115147" marR="115147"/>
                </a:tc>
                <a:tc hMerge="1">
                  <a:txBody>
                    <a:bodyPr/>
                    <a:lstStyle/>
                    <a:p>
                      <a:endParaRPr lang="en-AU"/>
                    </a:p>
                  </a:txBody>
                  <a:tcPr/>
                </a:tc>
                <a:tc>
                  <a:txBody>
                    <a:bodyPr/>
                    <a:lstStyle/>
                    <a:p>
                      <a:pPr algn="ctr"/>
                      <a:r>
                        <a:rPr lang="en-AU" sz="1600" dirty="0" smtClean="0">
                          <a:latin typeface="+mj-lt"/>
                        </a:rPr>
                        <a:t>Comments</a:t>
                      </a:r>
                      <a:r>
                        <a:rPr lang="en-AU" sz="1600" baseline="0" dirty="0" smtClean="0">
                          <a:latin typeface="+mj-lt"/>
                        </a:rPr>
                        <a:t> resolved</a:t>
                      </a:r>
                      <a:endParaRPr lang="en-AU" sz="1600" dirty="0">
                        <a:latin typeface="+mj-lt"/>
                      </a:endParaRPr>
                    </a:p>
                  </a:txBody>
                  <a:tcPr marL="0" marR="0"/>
                </a:tc>
                <a:extLst>
                  <a:ext uri="{0D108BD9-81ED-4DB2-BD59-A6C34878D82A}">
                    <a16:rowId xmlns:a16="http://schemas.microsoft.com/office/drawing/2014/main" val="10000"/>
                  </a:ext>
                </a:extLst>
              </a:tr>
              <a:tr h="359602">
                <a:tc>
                  <a:txBody>
                    <a:bodyPr/>
                    <a:lstStyle/>
                    <a:p>
                      <a:pPr algn="l"/>
                      <a:r>
                        <a:rPr lang="en-AU" sz="1600" b="0" dirty="0" smtClean="0">
                          <a:solidFill>
                            <a:schemeClr val="tx1"/>
                          </a:solidFill>
                          <a:latin typeface="+mj-lt"/>
                          <a:cs typeface="Arial" panose="020B0604020202020204" pitchFamily="34" charset="0"/>
                        </a:rPr>
                        <a:t>.15.6</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err="1" smtClean="0">
                          <a:solidFill>
                            <a:schemeClr val="tx1"/>
                          </a:solidFill>
                          <a:latin typeface="+mj-lt"/>
                          <a:cs typeface="Arial" panose="020B0604020202020204" pitchFamily="34" charset="0"/>
                        </a:rPr>
                        <a:t>Std</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Jul 16</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latin typeface="+mj-lt"/>
                        </a:rPr>
                        <a:t>Passed</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23 Nov 16</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rgbClr val="00B050"/>
                          </a:solidFill>
                          <a:latin typeface="+mn-lt"/>
                          <a:ea typeface="+mn-ea"/>
                          <a:cs typeface="+mn-cs"/>
                        </a:rPr>
                        <a:t>Passed</a:t>
                      </a:r>
                      <a:endParaRPr lang="en-AU" sz="1600" b="0" dirty="0" smtClean="0">
                        <a:solidFill>
                          <a:schemeClr val="accent2"/>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7</a:t>
                      </a:r>
                      <a:r>
                        <a:rPr lang="en-AU" sz="1600" b="0" baseline="0" dirty="0" smtClean="0">
                          <a:solidFill>
                            <a:schemeClr val="tx1"/>
                          </a:solidFill>
                          <a:latin typeface="+mj-lt"/>
                        </a:rPr>
                        <a:t> </a:t>
                      </a:r>
                      <a:r>
                        <a:rPr lang="en-AU" sz="1600" b="0" dirty="0" smtClean="0">
                          <a:solidFill>
                            <a:schemeClr val="tx1"/>
                          </a:solidFill>
                          <a:latin typeface="+mj-lt"/>
                        </a:rPr>
                        <a:t>Sep</a:t>
                      </a:r>
                      <a:r>
                        <a:rPr lang="en-AU" sz="1600" b="0" baseline="0" dirty="0" smtClean="0">
                          <a:solidFill>
                            <a:schemeClr val="tx1"/>
                          </a:solidFill>
                          <a:latin typeface="+mj-lt"/>
                        </a:rPr>
                        <a:t> 17</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accent2"/>
                          </a:solidFill>
                          <a:latin typeface="+mn-lt"/>
                          <a:ea typeface="+mn-ea"/>
                          <a:cs typeface="+mn-cs"/>
                        </a:rPr>
                        <a:t>Waiting</a:t>
                      </a:r>
                      <a:endParaRPr lang="en-AU" sz="1600" b="0" dirty="0" smtClean="0">
                        <a:solidFill>
                          <a:srgbClr val="00B050"/>
                        </a:solidFill>
                        <a:latin typeface="+mj-lt"/>
                      </a:endParaRPr>
                    </a:p>
                  </a:txBody>
                  <a:tcPr marL="115147" marR="115147"/>
                </a:tc>
                <a:extLst>
                  <a:ext uri="{0D108BD9-81ED-4DB2-BD59-A6C34878D82A}">
                    <a16:rowId xmlns:a16="http://schemas.microsoft.com/office/drawing/2014/main" val="10003"/>
                  </a:ext>
                </a:extLst>
              </a:tr>
            </a:tbl>
          </a:graphicData>
        </a:graphic>
      </p:graphicFrame>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89</a:t>
            </a:fld>
            <a:endParaRPr lang="en-US"/>
          </a:p>
        </p:txBody>
      </p:sp>
    </p:spTree>
    <p:extLst>
      <p:ext uri="{BB962C8B-B14F-4D97-AF65-F5344CB8AC3E}">
        <p14:creationId xmlns:p14="http://schemas.microsoft.com/office/powerpoint/2010/main" val="405442340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r>
              <a:rPr lang="en-AU" dirty="0" smtClean="0"/>
              <a:t>The IEEE 802 JTC1 SC will consider approval of the minutes of its Chicago meeting</a:t>
            </a:r>
          </a:p>
        </p:txBody>
      </p:sp>
      <p:sp>
        <p:nvSpPr>
          <p:cNvPr id="14339" name="Rectangle 3"/>
          <p:cNvSpPr>
            <a:spLocks noGrp="1" noChangeArrowheads="1"/>
          </p:cNvSpPr>
          <p:nvPr>
            <p:ph type="body" idx="1"/>
          </p:nvPr>
        </p:nvSpPr>
        <p:spPr/>
        <p:txBody>
          <a:bodyPr/>
          <a:lstStyle/>
          <a:p>
            <a:r>
              <a:rPr lang="en-AU" dirty="0" smtClean="0"/>
              <a:t>Motion to approve minutes</a:t>
            </a:r>
          </a:p>
          <a:p>
            <a:pPr lvl="1"/>
            <a:r>
              <a:rPr lang="en-AU" i="1" dirty="0" smtClean="0"/>
              <a:t>The IEEE 802 JTC1 SC approves the minutes for its meeting in Chicago, in Mar 2018, as documented in </a:t>
            </a:r>
            <a:r>
              <a:rPr lang="en-AU" i="1" dirty="0" smtClean="0">
                <a:solidFill>
                  <a:srgbClr val="FF0000"/>
                </a:solidFill>
                <a:hlinkClick r:id="rId3"/>
              </a:rPr>
              <a:t>11-18-0606-00</a:t>
            </a:r>
            <a:endParaRPr lang="en-AU" i="1" dirty="0" smtClean="0">
              <a:solidFill>
                <a:srgbClr val="FF0000"/>
              </a:solidFill>
            </a:endParaRPr>
          </a:p>
          <a:p>
            <a:pPr lvl="1"/>
            <a:r>
              <a:rPr lang="en-AU" dirty="0" smtClean="0"/>
              <a:t>Moved:</a:t>
            </a:r>
          </a:p>
          <a:p>
            <a:pPr lvl="1"/>
            <a:r>
              <a:rPr lang="en-AU" dirty="0" smtClean="0"/>
              <a:t>Seconded:</a:t>
            </a:r>
          </a:p>
          <a:p>
            <a:pPr lvl="1"/>
            <a:r>
              <a:rPr lang="en-AU" dirty="0" smtClean="0"/>
              <a:t>Result:</a:t>
            </a:r>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08CCF68E-62E4-4896-9D6C-BF4ADA5E7272}" type="slidenum">
              <a:rPr lang="en-US" smtClean="0"/>
              <a:pPr>
                <a:defRPr/>
              </a:pPr>
              <a:t>9</a:t>
            </a:fld>
            <a:endParaRPr lang="en-US"/>
          </a:p>
        </p:txBody>
      </p:sp>
    </p:spTree>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802.15.4-2015 was published in Mar 2018</a:t>
            </a:r>
            <a:endParaRPr lang="en-AU" dirty="0"/>
          </a:p>
        </p:txBody>
      </p:sp>
      <p:sp>
        <p:nvSpPr>
          <p:cNvPr id="10" name="Content Placeholder 9"/>
          <p:cNvSpPr>
            <a:spLocks noGrp="1"/>
          </p:cNvSpPr>
          <p:nvPr>
            <p:ph idx="1"/>
          </p:nvPr>
        </p:nvSpPr>
        <p:spPr>
          <a:xfrm>
            <a:off x="685800" y="1371600"/>
            <a:ext cx="7772400" cy="4114800"/>
          </a:xfrm>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GB" dirty="0"/>
              <a:t>IEEE 802.15.4-2006 was adopted by ISO under JTC 1/SC 31 but JTC1/SC6 has responsibility as of June 2015 for IEEE 802.15 </a:t>
            </a:r>
            <a:r>
              <a:rPr lang="en-GB" dirty="0" smtClean="0"/>
              <a:t>standards</a:t>
            </a:r>
          </a:p>
          <a:p>
            <a:pPr lvl="1"/>
            <a:r>
              <a:rPr lang="en-AU" dirty="0" smtClean="0"/>
              <a:t>IEEE </a:t>
            </a:r>
            <a:r>
              <a:rPr lang="en-AU" dirty="0"/>
              <a:t>802.15.4-2015 </a:t>
            </a:r>
            <a:r>
              <a:rPr lang="en-GB" dirty="0" smtClean="0"/>
              <a:t>submission to the PSDO </a:t>
            </a:r>
            <a:r>
              <a:rPr lang="en-GB" dirty="0"/>
              <a:t>was approved in March </a:t>
            </a:r>
            <a:r>
              <a:rPr lang="en-GB" dirty="0" smtClean="0"/>
              <a:t>2016 but nothing much happened</a:t>
            </a:r>
          </a:p>
          <a:p>
            <a:pPr lvl="1"/>
            <a:r>
              <a:rPr lang="en-AU" dirty="0" smtClean="0"/>
              <a:t>IEEE </a:t>
            </a:r>
            <a:r>
              <a:rPr lang="en-AU" dirty="0"/>
              <a:t>802.15.4-2015 </a:t>
            </a:r>
            <a:r>
              <a:rPr lang="en-AU" dirty="0" smtClean="0"/>
              <a:t>was sent for information in Dec 2016</a:t>
            </a:r>
            <a:endParaRPr lang="en-GB" dirty="0" smtClean="0"/>
          </a:p>
          <a:p>
            <a:r>
              <a:rPr lang="en-US" dirty="0" smtClean="0"/>
              <a:t>60-day</a:t>
            </a:r>
            <a:r>
              <a:rPr lang="en-AU" dirty="0" smtClean="0"/>
              <a:t> pre-ballot: </a:t>
            </a:r>
            <a:r>
              <a:rPr lang="en-AU" dirty="0" smtClean="0">
                <a:solidFill>
                  <a:srgbClr val="00B050"/>
                </a:solidFill>
              </a:rPr>
              <a:t>passed</a:t>
            </a:r>
          </a:p>
          <a:p>
            <a:pPr lvl="1"/>
            <a:r>
              <a:rPr lang="en-AU" dirty="0"/>
              <a:t>IEEE </a:t>
            </a:r>
            <a:r>
              <a:rPr lang="en-AU" dirty="0" smtClean="0"/>
              <a:t>802.15.4-2015 60-day </a:t>
            </a:r>
            <a:r>
              <a:rPr lang="en-AU" dirty="0"/>
              <a:t>pre-ballot </a:t>
            </a:r>
            <a:r>
              <a:rPr lang="en-AU" dirty="0" smtClean="0"/>
              <a:t>closed </a:t>
            </a:r>
            <a:r>
              <a:rPr lang="en-AU" dirty="0"/>
              <a:t>on 20 </a:t>
            </a:r>
            <a:r>
              <a:rPr lang="en-AU" dirty="0" smtClean="0"/>
              <a:t>April 2017 (N16615)</a:t>
            </a:r>
          </a:p>
          <a:p>
            <a:pPr lvl="2"/>
            <a:r>
              <a:rPr lang="en-AU" dirty="0"/>
              <a:t>Passed </a:t>
            </a:r>
            <a:r>
              <a:rPr lang="en-AU" dirty="0" smtClean="0"/>
              <a:t>8/0/11 </a:t>
            </a:r>
            <a:r>
              <a:rPr lang="en-AU" dirty="0"/>
              <a:t>on need for ISO standard</a:t>
            </a:r>
          </a:p>
          <a:p>
            <a:pPr lvl="2"/>
            <a:r>
              <a:rPr lang="en-AU" dirty="0"/>
              <a:t>Passed </a:t>
            </a:r>
            <a:r>
              <a:rPr lang="en-AU" dirty="0" smtClean="0"/>
              <a:t>8/0/11 </a:t>
            </a:r>
            <a:r>
              <a:rPr lang="en-AU" dirty="0"/>
              <a:t>on support for submission to FDIS</a:t>
            </a:r>
          </a:p>
          <a:p>
            <a:pPr lvl="2"/>
            <a:r>
              <a:rPr lang="en-AU" dirty="0" smtClean="0"/>
              <a:t>No comments</a:t>
            </a:r>
          </a:p>
          <a:p>
            <a:r>
              <a:rPr lang="en-AU" dirty="0" smtClean="0"/>
              <a:t>FDIS ballot: </a:t>
            </a:r>
            <a:r>
              <a:rPr lang="en-AU" dirty="0" smtClean="0">
                <a:solidFill>
                  <a:srgbClr val="00B050"/>
                </a:solidFill>
              </a:rPr>
              <a:t>passed &amp; published</a:t>
            </a:r>
          </a:p>
          <a:p>
            <a:pPr lvl="1"/>
            <a:r>
              <a:rPr lang="en-AU" dirty="0"/>
              <a:t>Passed on </a:t>
            </a:r>
            <a:r>
              <a:rPr lang="en-AU" dirty="0" smtClean="0"/>
              <a:t>27 Jan 2018 by 12/0/10, with no comments (N16763)</a:t>
            </a:r>
          </a:p>
          <a:p>
            <a:pPr lvl="1"/>
            <a:r>
              <a:rPr lang="en-US" dirty="0"/>
              <a:t>SO/IEC/IEEE 8802-15-4:2018 </a:t>
            </a:r>
            <a:r>
              <a:rPr lang="en-AU" dirty="0" smtClean="0"/>
              <a:t>was published in Mar 2018</a:t>
            </a:r>
          </a:p>
          <a:p>
            <a:pPr lvl="1"/>
            <a:endParaRPr lang="en-AU" dirty="0">
              <a:solidFill>
                <a:srgbClr val="FF0000"/>
              </a:solidFill>
            </a:endParaRPr>
          </a:p>
          <a:p>
            <a:endParaRPr lang="en-AU" dirty="0">
              <a:solidFill>
                <a:schemeClr val="accent2"/>
              </a:solidFill>
            </a:endParaRP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90</a:t>
            </a:fld>
            <a:endParaRPr lang="en-US"/>
          </a:p>
        </p:txBody>
      </p:sp>
    </p:spTree>
    <p:extLst>
      <p:ext uri="{BB962C8B-B14F-4D97-AF65-F5344CB8AC3E}">
        <p14:creationId xmlns:p14="http://schemas.microsoft.com/office/powerpoint/2010/main" val="2343424899"/>
      </p:ext>
    </p:extLst>
  </p:cSld>
  <p:clrMapOvr>
    <a:masterClrMapping/>
  </p:clrMapOvr>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802.15.6-2012 FDIS ballot passed but comments are required</a:t>
            </a:r>
            <a:endParaRPr lang="en-AU" dirty="0">
              <a:solidFill>
                <a:schemeClr val="accent6"/>
              </a:solidFill>
            </a:endParaRPr>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GB" dirty="0" smtClean="0"/>
              <a:t>The 802.15.6 standard was </a:t>
            </a:r>
            <a:r>
              <a:rPr lang="en-GB" dirty="0"/>
              <a:t>supposed to be liaised in Apr 2016 for </a:t>
            </a:r>
            <a:r>
              <a:rPr lang="en-GB" dirty="0" smtClean="0"/>
              <a:t>information but was eventually liaised in late July 2016</a:t>
            </a:r>
          </a:p>
          <a:p>
            <a:r>
              <a:rPr lang="en-US" dirty="0" smtClean="0"/>
              <a:t>60-day</a:t>
            </a:r>
            <a:r>
              <a:rPr lang="en-AU" dirty="0" smtClean="0"/>
              <a:t> pre-ballot: </a:t>
            </a:r>
            <a:r>
              <a:rPr lang="en-AU" dirty="0" smtClean="0">
                <a:solidFill>
                  <a:srgbClr val="00B050"/>
                </a:solidFill>
              </a:rPr>
              <a:t>passed &amp; responses sent</a:t>
            </a:r>
            <a:endParaRPr lang="en-AU" dirty="0" smtClean="0">
              <a:solidFill>
                <a:schemeClr val="accent2"/>
              </a:solidFill>
            </a:endParaRPr>
          </a:p>
          <a:p>
            <a:pPr lvl="1"/>
            <a:r>
              <a:rPr lang="en-GB" dirty="0" smtClean="0"/>
              <a:t>The 60-day ballot passed on 23 Nov 2016</a:t>
            </a:r>
          </a:p>
          <a:p>
            <a:pPr lvl="2"/>
            <a:r>
              <a:rPr lang="en-GB" dirty="0" smtClean="0"/>
              <a:t>Need for IS on topic: 9/0/10</a:t>
            </a:r>
          </a:p>
          <a:p>
            <a:pPr lvl="2"/>
            <a:r>
              <a:rPr lang="en-GB" dirty="0" smtClean="0"/>
              <a:t>Submission of this proposal as IS: 6/3/10, with “no” from Germany, Japan &amp; UK</a:t>
            </a:r>
          </a:p>
          <a:p>
            <a:pPr lvl="1"/>
            <a:r>
              <a:rPr lang="en-AU" dirty="0" smtClean="0"/>
              <a:t>Responses were sent in Feb 2017</a:t>
            </a:r>
          </a:p>
          <a:p>
            <a:pPr lvl="2"/>
            <a:r>
              <a:rPr lang="en-AU" dirty="0" smtClean="0"/>
              <a:t>See 15-17-0107-02</a:t>
            </a:r>
            <a:endParaRPr lang="en-GB" dirty="0"/>
          </a:p>
          <a:p>
            <a:r>
              <a:rPr lang="en-AU" dirty="0" smtClean="0"/>
              <a:t>FDIS ballot: </a:t>
            </a:r>
            <a:r>
              <a:rPr lang="en-AU" dirty="0">
                <a:solidFill>
                  <a:srgbClr val="00B050"/>
                </a:solidFill>
              </a:rPr>
              <a:t>passed </a:t>
            </a:r>
            <a:r>
              <a:rPr lang="en-AU" dirty="0">
                <a:solidFill>
                  <a:schemeClr val="accent6"/>
                </a:solidFill>
              </a:rPr>
              <a:t>&amp; </a:t>
            </a:r>
            <a:r>
              <a:rPr lang="en-AU" dirty="0" smtClean="0">
                <a:solidFill>
                  <a:schemeClr val="accent6"/>
                </a:solidFill>
              </a:rPr>
              <a:t>response required</a:t>
            </a:r>
            <a:endParaRPr lang="en-AU" dirty="0">
              <a:solidFill>
                <a:schemeClr val="accent6"/>
              </a:solidFill>
            </a:endParaRPr>
          </a:p>
          <a:p>
            <a:pPr lvl="1"/>
            <a:r>
              <a:rPr lang="en-AU" dirty="0" smtClean="0"/>
              <a:t>Passed on 7 Sep 17 by </a:t>
            </a:r>
            <a:r>
              <a:rPr lang="en-AU" dirty="0"/>
              <a:t>12/2/14 (N16711)</a:t>
            </a:r>
          </a:p>
          <a:p>
            <a:pPr lvl="2"/>
            <a:r>
              <a:rPr lang="en-AU" dirty="0" smtClean="0"/>
              <a:t>China NB and Japan NB voted “no” with comments</a:t>
            </a: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91</a:t>
            </a:fld>
            <a:endParaRPr lang="en-US"/>
          </a:p>
        </p:txBody>
      </p:sp>
    </p:spTree>
    <p:extLst>
      <p:ext uri="{BB962C8B-B14F-4D97-AF65-F5344CB8AC3E}">
        <p14:creationId xmlns:p14="http://schemas.microsoft.com/office/powerpoint/2010/main" val="1352380794"/>
      </p:ext>
    </p:extLst>
  </p:cSld>
  <p:clrMapOvr>
    <a:masterClrMapping/>
  </p:clrMapOvr>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There were two comments received on the IEEE </a:t>
            </a:r>
            <a:r>
              <a:rPr lang="en-AU" dirty="0"/>
              <a:t>802.15.6-2012 </a:t>
            </a:r>
            <a:r>
              <a:rPr lang="en-AU" dirty="0" smtClean="0"/>
              <a:t> FDIS ballot</a:t>
            </a:r>
            <a:endParaRPr lang="en-AU" dirty="0"/>
          </a:p>
        </p:txBody>
      </p:sp>
      <p:sp>
        <p:nvSpPr>
          <p:cNvPr id="3" name="Content Placeholder 2"/>
          <p:cNvSpPr>
            <a:spLocks noGrp="1"/>
          </p:cNvSpPr>
          <p:nvPr>
            <p:ph idx="1"/>
          </p:nvPr>
        </p:nvSpPr>
        <p:spPr/>
        <p:txBody>
          <a:bodyPr/>
          <a:lstStyle/>
          <a:p>
            <a:r>
              <a:rPr lang="en-AU" dirty="0" smtClean="0"/>
              <a:t>China NB Comment 1</a:t>
            </a:r>
          </a:p>
          <a:p>
            <a:pPr lvl="1"/>
            <a:r>
              <a:rPr lang="en-AU" i="1" dirty="0"/>
              <a:t>Different countries or regions may have different policy and regulation on application of crypto algorithm. It’s inappropriate to specify AES as the only choice in the standard. Furthermore, the usage of crypto algorithm in the standard is best to be exemplary, that’s convenient to different countries or regions to use alternative crypto algorithm.</a:t>
            </a:r>
            <a:endParaRPr lang="en-AU" i="1" dirty="0" smtClean="0"/>
          </a:p>
          <a:p>
            <a:r>
              <a:rPr lang="en-AU" dirty="0" smtClean="0"/>
              <a:t>China NB Change 1</a:t>
            </a:r>
          </a:p>
          <a:p>
            <a:pPr lvl="1"/>
            <a:r>
              <a:rPr lang="en-AU" dirty="0" smtClean="0"/>
              <a:t>None specified</a:t>
            </a:r>
          </a:p>
          <a:p>
            <a:r>
              <a:rPr lang="en-AU" dirty="0" smtClean="0"/>
              <a:t>IEEE 802 response 1</a:t>
            </a:r>
          </a:p>
          <a:p>
            <a:pPr lvl="1"/>
            <a:r>
              <a:rPr lang="en-GB" dirty="0" smtClean="0">
                <a:solidFill>
                  <a:srgbClr val="FF0000"/>
                </a:solidFill>
              </a:rPr>
              <a:t>(Dec 2017) </a:t>
            </a:r>
            <a:r>
              <a:rPr lang="en-AU" dirty="0" err="1">
                <a:solidFill>
                  <a:srgbClr val="FF0000"/>
                </a:solidFill>
              </a:rPr>
              <a:t>Dr.</a:t>
            </a:r>
            <a:r>
              <a:rPr lang="en-AU" dirty="0">
                <a:solidFill>
                  <a:srgbClr val="FF0000"/>
                </a:solidFill>
              </a:rPr>
              <a:t> “</a:t>
            </a:r>
            <a:r>
              <a:rPr lang="en-AU" dirty="0" err="1">
                <a:solidFill>
                  <a:srgbClr val="FF0000"/>
                </a:solidFill>
              </a:rPr>
              <a:t>Trainwreck</a:t>
            </a:r>
            <a:r>
              <a:rPr lang="en-AU" dirty="0">
                <a:solidFill>
                  <a:srgbClr val="FF0000"/>
                </a:solidFill>
              </a:rPr>
              <a:t>” Gilb indicates that IEEE 802.15 has not (yet) found someone to write up a response to the IEEE 802.15.6 input from JTC 1/SC 6</a:t>
            </a:r>
            <a:r>
              <a:rPr lang="en-AU" dirty="0" smtClean="0">
                <a:solidFill>
                  <a:srgbClr val="FF0000"/>
                </a:solidFill>
              </a:rPr>
              <a:t>.</a:t>
            </a:r>
          </a:p>
          <a:p>
            <a:pPr lvl="1"/>
            <a:r>
              <a:rPr lang="en-AU" dirty="0" smtClean="0">
                <a:solidFill>
                  <a:srgbClr val="FF0000"/>
                </a:solidFill>
              </a:rPr>
              <a:t>(Feb 2018) Heile stated that they are working on a response</a:t>
            </a:r>
            <a:endParaRPr lang="en-AU" dirty="0" smtClean="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92</a:t>
            </a:fld>
            <a:endParaRPr lang="en-US"/>
          </a:p>
        </p:txBody>
      </p:sp>
    </p:spTree>
    <p:extLst>
      <p:ext uri="{BB962C8B-B14F-4D97-AF65-F5344CB8AC3E}">
        <p14:creationId xmlns:p14="http://schemas.microsoft.com/office/powerpoint/2010/main" val="1454013088"/>
      </p:ext>
    </p:extLst>
  </p:cSld>
  <p:clrMapOvr>
    <a:masterClrMapping/>
  </p:clrMapOvr>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There were two comment received on the IEEE </a:t>
            </a:r>
            <a:r>
              <a:rPr lang="en-AU" dirty="0"/>
              <a:t>802.15.6-2012 </a:t>
            </a:r>
            <a:r>
              <a:rPr lang="en-AU" dirty="0" smtClean="0"/>
              <a:t> FDIS ballot</a:t>
            </a:r>
            <a:endParaRPr lang="en-AU" dirty="0"/>
          </a:p>
        </p:txBody>
      </p:sp>
      <p:sp>
        <p:nvSpPr>
          <p:cNvPr id="3" name="Content Placeholder 2"/>
          <p:cNvSpPr>
            <a:spLocks noGrp="1"/>
          </p:cNvSpPr>
          <p:nvPr>
            <p:ph idx="1"/>
          </p:nvPr>
        </p:nvSpPr>
        <p:spPr/>
        <p:txBody>
          <a:bodyPr/>
          <a:lstStyle/>
          <a:p>
            <a:r>
              <a:rPr lang="en-AU" dirty="0" smtClean="0"/>
              <a:t>Japan NB Comment 1</a:t>
            </a:r>
          </a:p>
          <a:p>
            <a:pPr lvl="1"/>
            <a:r>
              <a:rPr lang="en-AU" i="1" dirty="0"/>
              <a:t>ISO/IEC 17982 and the Clause 10 of the ISO/IEC/IEEE FDIS 8802-15-6 may be interfered in some use-cases for the body area network. Experts foresee potential interference between an implemented entity by using the Clause 10 of ISO/IEC/IEEE FDIS 8802-15-6 and an implemented entity by using ISO/IEC 17982 under the same body area.</a:t>
            </a:r>
            <a:endParaRPr lang="en-AU" i="1" dirty="0" smtClean="0"/>
          </a:p>
          <a:p>
            <a:pPr lvl="1"/>
            <a:endParaRPr lang="en-AU" i="1" dirty="0" smtClean="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93</a:t>
            </a:fld>
            <a:endParaRPr lang="en-US"/>
          </a:p>
        </p:txBody>
      </p:sp>
    </p:spTree>
    <p:extLst>
      <p:ext uri="{BB962C8B-B14F-4D97-AF65-F5344CB8AC3E}">
        <p14:creationId xmlns:p14="http://schemas.microsoft.com/office/powerpoint/2010/main" val="711441184"/>
      </p:ext>
    </p:extLst>
  </p:cSld>
  <p:clrMapOvr>
    <a:masterClrMapping/>
  </p:clrMapOvr>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There were two comment received on the IEEE </a:t>
            </a:r>
            <a:r>
              <a:rPr lang="en-AU" dirty="0"/>
              <a:t>802.15.6-2012 </a:t>
            </a:r>
            <a:r>
              <a:rPr lang="en-AU" dirty="0" smtClean="0"/>
              <a:t> FDIS ballot</a:t>
            </a:r>
            <a:endParaRPr lang="en-AU" dirty="0"/>
          </a:p>
        </p:txBody>
      </p:sp>
      <p:sp>
        <p:nvSpPr>
          <p:cNvPr id="3" name="Content Placeholder 2"/>
          <p:cNvSpPr>
            <a:spLocks noGrp="1"/>
          </p:cNvSpPr>
          <p:nvPr>
            <p:ph idx="1"/>
          </p:nvPr>
        </p:nvSpPr>
        <p:spPr/>
        <p:txBody>
          <a:bodyPr/>
          <a:lstStyle/>
          <a:p>
            <a:r>
              <a:rPr lang="en-AU" smtClean="0"/>
              <a:t>Japan </a:t>
            </a:r>
            <a:r>
              <a:rPr lang="en-AU" dirty="0" smtClean="0"/>
              <a:t>NB Change 1</a:t>
            </a:r>
          </a:p>
          <a:p>
            <a:pPr lvl="1"/>
            <a:r>
              <a:rPr lang="en-AU" i="1" dirty="0"/>
              <a:t>Add the following text into 10.1. </a:t>
            </a:r>
          </a:p>
          <a:p>
            <a:pPr lvl="1"/>
            <a:r>
              <a:rPr lang="en-AU" i="1" dirty="0"/>
              <a:t>"When this specification and ISO/IEC 17982 are used in close area like same body area, it may be interfered each other." </a:t>
            </a:r>
            <a:endParaRPr lang="en-AU" i="1" dirty="0" smtClean="0"/>
          </a:p>
          <a:p>
            <a:r>
              <a:rPr lang="en-AU" dirty="0"/>
              <a:t>IEEE 802 response 1</a:t>
            </a:r>
          </a:p>
          <a:p>
            <a:pPr lvl="1"/>
            <a:r>
              <a:rPr lang="en-GB" dirty="0">
                <a:solidFill>
                  <a:srgbClr val="FF0000"/>
                </a:solidFill>
              </a:rPr>
              <a:t>(Dec 2017) </a:t>
            </a:r>
            <a:r>
              <a:rPr lang="en-AU" dirty="0" err="1">
                <a:solidFill>
                  <a:srgbClr val="FF0000"/>
                </a:solidFill>
              </a:rPr>
              <a:t>Dr.</a:t>
            </a:r>
            <a:r>
              <a:rPr lang="en-AU" dirty="0">
                <a:solidFill>
                  <a:srgbClr val="FF0000"/>
                </a:solidFill>
              </a:rPr>
              <a:t> “</a:t>
            </a:r>
            <a:r>
              <a:rPr lang="en-AU" dirty="0" err="1">
                <a:solidFill>
                  <a:srgbClr val="FF0000"/>
                </a:solidFill>
              </a:rPr>
              <a:t>Trainwreck</a:t>
            </a:r>
            <a:r>
              <a:rPr lang="en-AU" dirty="0">
                <a:solidFill>
                  <a:srgbClr val="FF0000"/>
                </a:solidFill>
              </a:rPr>
              <a:t>” Gilb indicates that IEEE 802.15 has not (yet) found someone to write up a response to the IEEE 802.15.6 input from JTC 1/SC </a:t>
            </a:r>
            <a:r>
              <a:rPr lang="en-AU" dirty="0" smtClean="0">
                <a:solidFill>
                  <a:srgbClr val="FF0000"/>
                </a:solidFill>
              </a:rPr>
              <a:t>6</a:t>
            </a:r>
          </a:p>
          <a:p>
            <a:pPr lvl="1"/>
            <a:r>
              <a:rPr lang="en-AU" dirty="0">
                <a:solidFill>
                  <a:srgbClr val="FF0000"/>
                </a:solidFill>
              </a:rPr>
              <a:t>(Feb 2018) Heile stated that they are working on a </a:t>
            </a:r>
            <a:r>
              <a:rPr lang="en-AU" dirty="0" smtClean="0">
                <a:solidFill>
                  <a:srgbClr val="FF0000"/>
                </a:solidFill>
              </a:rPr>
              <a:t>response</a:t>
            </a:r>
            <a:endParaRPr lang="en-AU" dirty="0"/>
          </a:p>
          <a:p>
            <a:pPr lvl="1"/>
            <a:endParaRPr lang="en-AU" i="1" dirty="0" smtClean="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94</a:t>
            </a:fld>
            <a:endParaRPr lang="en-US"/>
          </a:p>
        </p:txBody>
      </p:sp>
    </p:spTree>
    <p:extLst>
      <p:ext uri="{BB962C8B-B14F-4D97-AF65-F5344CB8AC3E}">
        <p14:creationId xmlns:p14="http://schemas.microsoft.com/office/powerpoint/2010/main" val="3871680660"/>
      </p:ext>
    </p:extLst>
  </p:cSld>
  <p:clrMapOvr>
    <a:masterClrMapping/>
  </p:clrMapOvr>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IEEE 802.16 has one standard in the pipeline for ratification under the PSDO</a:t>
            </a:r>
            <a:endParaRPr lang="en-AU"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2039378671"/>
              </p:ext>
            </p:extLst>
          </p:nvPr>
        </p:nvGraphicFramePr>
        <p:xfrm>
          <a:off x="152399" y="1600200"/>
          <a:ext cx="8839199" cy="938722"/>
        </p:xfrm>
        <a:graphic>
          <a:graphicData uri="http://schemas.openxmlformats.org/drawingml/2006/table">
            <a:tbl>
              <a:tblPr firstRow="1" bandRow="1">
                <a:tableStyleId>{21E4AEA4-8DFA-4A89-87EB-49C32662AFE0}</a:tableStyleId>
              </a:tblPr>
              <a:tblGrid>
                <a:gridCol w="1066801">
                  <a:extLst>
                    <a:ext uri="{9D8B030D-6E8A-4147-A177-3AD203B41FA5}">
                      <a16:colId xmlns:a16="http://schemas.microsoft.com/office/drawing/2014/main" val="20000"/>
                    </a:ext>
                  </a:extLst>
                </a:gridCol>
                <a:gridCol w="979714">
                  <a:extLst>
                    <a:ext uri="{9D8B030D-6E8A-4147-A177-3AD203B41FA5}">
                      <a16:colId xmlns:a16="http://schemas.microsoft.com/office/drawing/2014/main" val="20001"/>
                    </a:ext>
                  </a:extLst>
                </a:gridCol>
                <a:gridCol w="1132114">
                  <a:extLst>
                    <a:ext uri="{9D8B030D-6E8A-4147-A177-3AD203B41FA5}">
                      <a16:colId xmlns:a16="http://schemas.microsoft.com/office/drawing/2014/main" val="20002"/>
                    </a:ext>
                  </a:extLst>
                </a:gridCol>
                <a:gridCol w="1132114">
                  <a:extLst>
                    <a:ext uri="{9D8B030D-6E8A-4147-A177-3AD203B41FA5}">
                      <a16:colId xmlns:a16="http://schemas.microsoft.com/office/drawing/2014/main" val="20003"/>
                    </a:ext>
                  </a:extLst>
                </a:gridCol>
                <a:gridCol w="1132114">
                  <a:extLst>
                    <a:ext uri="{9D8B030D-6E8A-4147-A177-3AD203B41FA5}">
                      <a16:colId xmlns:a16="http://schemas.microsoft.com/office/drawing/2014/main" val="20004"/>
                    </a:ext>
                  </a:extLst>
                </a:gridCol>
                <a:gridCol w="1132114">
                  <a:extLst>
                    <a:ext uri="{9D8B030D-6E8A-4147-A177-3AD203B41FA5}">
                      <a16:colId xmlns:a16="http://schemas.microsoft.com/office/drawing/2014/main" val="20005"/>
                    </a:ext>
                  </a:extLst>
                </a:gridCol>
                <a:gridCol w="1132114">
                  <a:extLst>
                    <a:ext uri="{9D8B030D-6E8A-4147-A177-3AD203B41FA5}">
                      <a16:colId xmlns:a16="http://schemas.microsoft.com/office/drawing/2014/main" val="20006"/>
                    </a:ext>
                  </a:extLst>
                </a:gridCol>
                <a:gridCol w="1132114">
                  <a:extLst>
                    <a:ext uri="{9D8B030D-6E8A-4147-A177-3AD203B41FA5}">
                      <a16:colId xmlns:a16="http://schemas.microsoft.com/office/drawing/2014/main" val="20007"/>
                    </a:ext>
                  </a:extLst>
                </a:gridCol>
              </a:tblGrid>
              <a:tr h="561571">
                <a:tc>
                  <a:txBody>
                    <a:bodyPr/>
                    <a:lstStyle/>
                    <a:p>
                      <a:pPr algn="ctr"/>
                      <a:r>
                        <a:rPr lang="en-AU" sz="1600" dirty="0" err="1" smtClean="0">
                          <a:latin typeface="+mj-lt"/>
                        </a:rPr>
                        <a:t>Std</a:t>
                      </a:r>
                      <a:endParaRPr lang="en-AU" sz="1600" dirty="0">
                        <a:latin typeface="+mj-lt"/>
                      </a:endParaRPr>
                    </a:p>
                  </a:txBody>
                  <a:tcPr marL="115147" marR="115147"/>
                </a:tc>
                <a:tc gridSpan="2">
                  <a:txBody>
                    <a:bodyPr/>
                    <a:lstStyle/>
                    <a:p>
                      <a:pPr algn="ctr"/>
                      <a:r>
                        <a:rPr lang="en-AU" sz="1600" dirty="0" smtClean="0">
                          <a:latin typeface="+mj-lt"/>
                        </a:rPr>
                        <a:t>Last draft liaised</a:t>
                      </a:r>
                      <a:endParaRPr lang="en-AU" sz="1600" dirty="0">
                        <a:latin typeface="+mj-lt"/>
                      </a:endParaRPr>
                    </a:p>
                  </a:txBody>
                  <a:tcPr marL="115147" marR="115147"/>
                </a:tc>
                <a:tc hMerge="1">
                  <a:txBody>
                    <a:bodyPr/>
                    <a:lstStyle/>
                    <a:p>
                      <a:endParaRPr lang="en-AU" sz="1600" dirty="0"/>
                    </a:p>
                  </a:txBody>
                  <a:tcPr marL="115147" marR="115147"/>
                </a:tc>
                <a:tc gridSpan="2">
                  <a:txBody>
                    <a:bodyPr/>
                    <a:lstStyle/>
                    <a:p>
                      <a:pPr algn="ctr"/>
                      <a:r>
                        <a:rPr lang="en-US" sz="1600" dirty="0" smtClean="0">
                          <a:latin typeface="+mj-lt"/>
                        </a:rPr>
                        <a:t>60-day</a:t>
                      </a:r>
                      <a:r>
                        <a:rPr lang="en-AU" sz="1600" dirty="0" smtClean="0">
                          <a:latin typeface="+mj-lt"/>
                        </a:rPr>
                        <a:t/>
                      </a:r>
                      <a:br>
                        <a:rPr lang="en-AU" sz="1600" dirty="0" smtClean="0">
                          <a:latin typeface="+mj-lt"/>
                        </a:rPr>
                      </a:br>
                      <a:r>
                        <a:rPr lang="en-AU" sz="1600" dirty="0" smtClean="0">
                          <a:latin typeface="+mj-lt"/>
                        </a:rPr>
                        <a:t>pre-ballot</a:t>
                      </a:r>
                      <a:endParaRPr lang="en-AU" sz="1600" dirty="0">
                        <a:latin typeface="+mj-lt"/>
                      </a:endParaRPr>
                    </a:p>
                  </a:txBody>
                  <a:tcPr marL="115147" marR="115147"/>
                </a:tc>
                <a:tc hMerge="1">
                  <a:txBody>
                    <a:bodyPr/>
                    <a:lstStyle/>
                    <a:p>
                      <a:endParaRPr lang="en-AU"/>
                    </a:p>
                  </a:txBody>
                  <a:tcPr/>
                </a:tc>
                <a:tc gridSpan="2">
                  <a:txBody>
                    <a:bodyPr/>
                    <a:lstStyle/>
                    <a:p>
                      <a:pPr algn="ctr"/>
                      <a:r>
                        <a:rPr lang="en-AU" sz="1600" dirty="0" smtClean="0">
                          <a:latin typeface="+mj-lt"/>
                        </a:rPr>
                        <a:t>5-month</a:t>
                      </a:r>
                      <a:br>
                        <a:rPr lang="en-AU" sz="1600" dirty="0" smtClean="0">
                          <a:latin typeface="+mj-lt"/>
                        </a:rPr>
                      </a:br>
                      <a:r>
                        <a:rPr lang="en-AU" sz="1600" dirty="0" smtClean="0">
                          <a:latin typeface="+mj-lt"/>
                        </a:rPr>
                        <a:t>FDIS ballot</a:t>
                      </a:r>
                      <a:endParaRPr lang="en-AU" sz="1600" dirty="0">
                        <a:latin typeface="+mj-lt"/>
                      </a:endParaRPr>
                    </a:p>
                  </a:txBody>
                  <a:tcPr marL="115147" marR="115147"/>
                </a:tc>
                <a:tc hMerge="1">
                  <a:txBody>
                    <a:bodyPr/>
                    <a:lstStyle/>
                    <a:p>
                      <a:endParaRPr lang="en-AU"/>
                    </a:p>
                  </a:txBody>
                  <a:tcPr/>
                </a:tc>
                <a:tc>
                  <a:txBody>
                    <a:bodyPr/>
                    <a:lstStyle/>
                    <a:p>
                      <a:pPr algn="ctr"/>
                      <a:r>
                        <a:rPr lang="en-AU" sz="1600" dirty="0" smtClean="0">
                          <a:latin typeface="+mj-lt"/>
                        </a:rPr>
                        <a:t>Comments</a:t>
                      </a:r>
                      <a:r>
                        <a:rPr lang="en-AU" sz="1600" baseline="0" dirty="0" smtClean="0">
                          <a:latin typeface="+mj-lt"/>
                        </a:rPr>
                        <a:t> resolved</a:t>
                      </a:r>
                      <a:endParaRPr lang="en-AU" sz="1600" dirty="0">
                        <a:latin typeface="+mj-lt"/>
                      </a:endParaRPr>
                    </a:p>
                  </a:txBody>
                  <a:tcPr marL="0" marR="0"/>
                </a:tc>
                <a:extLst>
                  <a:ext uri="{0D108BD9-81ED-4DB2-BD59-A6C34878D82A}">
                    <a16:rowId xmlns:a16="http://schemas.microsoft.com/office/drawing/2014/main" val="10000"/>
                  </a:ext>
                </a:extLst>
              </a:tr>
              <a:tr h="359602">
                <a:tc>
                  <a:txBody>
                    <a:bodyPr/>
                    <a:lstStyle/>
                    <a:p>
                      <a:pPr algn="l"/>
                      <a:r>
                        <a:rPr lang="en-AU" sz="1600" b="0" dirty="0" smtClean="0">
                          <a:solidFill>
                            <a:schemeClr val="tx1"/>
                          </a:solidFill>
                          <a:latin typeface="+mj-lt"/>
                        </a:rPr>
                        <a:t>802.16</a:t>
                      </a:r>
                    </a:p>
                  </a:txBody>
                  <a:tcPr marL="115147" marR="115147"/>
                </a:tc>
                <a:tc>
                  <a:txBody>
                    <a:bodyPr/>
                    <a:lstStyle/>
                    <a:p>
                      <a:pPr algn="ctr"/>
                      <a:r>
                        <a:rPr lang="en-AU" sz="1600" b="0" dirty="0" err="1" smtClean="0">
                          <a:solidFill>
                            <a:schemeClr val="tx1"/>
                          </a:solidFill>
                          <a:latin typeface="+mj-lt"/>
                        </a:rPr>
                        <a:t>Std</a:t>
                      </a:r>
                      <a:endParaRPr lang="en-AU" sz="1600" b="0" dirty="0" smtClean="0">
                        <a:solidFill>
                          <a:schemeClr val="tx1"/>
                        </a:solidFill>
                        <a:latin typeface="+mj-lt"/>
                      </a:endParaRPr>
                    </a:p>
                  </a:txBody>
                  <a:tcPr marL="115147" marR="115147"/>
                </a:tc>
                <a:tc>
                  <a:txBody>
                    <a:bodyPr/>
                    <a:lstStyle/>
                    <a:p>
                      <a:pPr algn="ctr"/>
                      <a:r>
                        <a:rPr lang="en-AU" sz="1600" b="0" dirty="0" smtClean="0">
                          <a:solidFill>
                            <a:schemeClr val="tx1"/>
                          </a:solidFill>
                          <a:latin typeface="+mj-lt"/>
                        </a:rPr>
                        <a:t>Mar 18</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endParaRPr lang="en-AU" sz="1600" b="0" dirty="0" smtClean="0">
                        <a:solidFill>
                          <a:schemeClr val="tx1"/>
                        </a:solidFill>
                        <a:latin typeface="+mn-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n-lt"/>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endParaRPr lang="en-AU" sz="1600" b="0" dirty="0" smtClean="0">
                        <a:solidFill>
                          <a:schemeClr val="tx1"/>
                        </a:solidFill>
                        <a:latin typeface="+mn-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n-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n-lt"/>
                        </a:rPr>
                        <a:t>-</a:t>
                      </a:r>
                    </a:p>
                  </a:txBody>
                  <a:tcPr marL="115147" marR="115147"/>
                </a:tc>
                <a:extLst>
                  <a:ext uri="{0D108BD9-81ED-4DB2-BD59-A6C34878D82A}">
                    <a16:rowId xmlns:a16="http://schemas.microsoft.com/office/drawing/2014/main" val="10002"/>
                  </a:ext>
                </a:extLst>
              </a:tr>
            </a:tbl>
          </a:graphicData>
        </a:graphic>
      </p:graphicFrame>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95</a:t>
            </a:fld>
            <a:endParaRPr lang="en-US"/>
          </a:p>
        </p:txBody>
      </p:sp>
    </p:spTree>
    <p:extLst>
      <p:ext uri="{BB962C8B-B14F-4D97-AF65-F5344CB8AC3E}">
        <p14:creationId xmlns:p14="http://schemas.microsoft.com/office/powerpoint/2010/main" val="2036127635"/>
      </p:ext>
    </p:extLst>
  </p:cSld>
  <p:clrMapOvr>
    <a:masterClrMapping/>
  </p:clrMapOvr>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smtClean="0"/>
              <a:t>IEEE 802.16-2017 was liaised for information in Mar 2018</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AU" dirty="0" smtClean="0"/>
              <a:t>IEEE 802.16-2017 was sent for information in </a:t>
            </a:r>
            <a:r>
              <a:rPr lang="en-AU" smtClean="0"/>
              <a:t>Mar 2018 (N16785)</a:t>
            </a:r>
            <a:endParaRPr lang="en-GB" dirty="0" smtClean="0"/>
          </a:p>
          <a:p>
            <a:r>
              <a:rPr lang="en-US" dirty="0" smtClean="0"/>
              <a:t>60-day</a:t>
            </a:r>
            <a:r>
              <a:rPr lang="en-AU" dirty="0" smtClean="0"/>
              <a:t> pre-ballot: </a:t>
            </a:r>
            <a:r>
              <a:rPr lang="en-AU" dirty="0" smtClean="0">
                <a:solidFill>
                  <a:schemeClr val="accent2"/>
                </a:solidFill>
              </a:rPr>
              <a:t>waiting</a:t>
            </a:r>
          </a:p>
          <a:p>
            <a:r>
              <a:rPr lang="en-AU" dirty="0" smtClean="0"/>
              <a:t>FDIS ballot: </a:t>
            </a:r>
            <a:r>
              <a:rPr lang="en-AU" dirty="0" smtClean="0">
                <a:solidFill>
                  <a:schemeClr val="accent2"/>
                </a:solidFill>
              </a:rPr>
              <a:t>waiting</a:t>
            </a:r>
            <a:endParaRPr lang="en-AU" dirty="0" smtClean="0"/>
          </a:p>
          <a:p>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96</a:t>
            </a:fld>
            <a:endParaRPr lang="en-US"/>
          </a:p>
        </p:txBody>
      </p:sp>
    </p:spTree>
    <p:extLst>
      <p:ext uri="{BB962C8B-B14F-4D97-AF65-F5344CB8AC3E}">
        <p14:creationId xmlns:p14="http://schemas.microsoft.com/office/powerpoint/2010/main" val="575371506"/>
      </p:ext>
    </p:extLst>
  </p:cSld>
  <p:clrMapOvr>
    <a:masterClrMapping/>
  </p:clrMapOvr>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IEEE 802.21 has three standards in the pipeline for ratification under the PSDO</a:t>
            </a:r>
            <a:endParaRPr lang="en-AU"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58441301"/>
              </p:ext>
            </p:extLst>
          </p:nvPr>
        </p:nvGraphicFramePr>
        <p:xfrm>
          <a:off x="152399" y="1600200"/>
          <a:ext cx="8839199" cy="1657926"/>
        </p:xfrm>
        <a:graphic>
          <a:graphicData uri="http://schemas.openxmlformats.org/drawingml/2006/table">
            <a:tbl>
              <a:tblPr firstRow="1" bandRow="1">
                <a:tableStyleId>{21E4AEA4-8DFA-4A89-87EB-49C32662AFE0}</a:tableStyleId>
              </a:tblPr>
              <a:tblGrid>
                <a:gridCol w="1066801">
                  <a:extLst>
                    <a:ext uri="{9D8B030D-6E8A-4147-A177-3AD203B41FA5}">
                      <a16:colId xmlns:a16="http://schemas.microsoft.com/office/drawing/2014/main" val="20000"/>
                    </a:ext>
                  </a:extLst>
                </a:gridCol>
                <a:gridCol w="979714">
                  <a:extLst>
                    <a:ext uri="{9D8B030D-6E8A-4147-A177-3AD203B41FA5}">
                      <a16:colId xmlns:a16="http://schemas.microsoft.com/office/drawing/2014/main" val="20001"/>
                    </a:ext>
                  </a:extLst>
                </a:gridCol>
                <a:gridCol w="1132114">
                  <a:extLst>
                    <a:ext uri="{9D8B030D-6E8A-4147-A177-3AD203B41FA5}">
                      <a16:colId xmlns:a16="http://schemas.microsoft.com/office/drawing/2014/main" val="20002"/>
                    </a:ext>
                  </a:extLst>
                </a:gridCol>
                <a:gridCol w="1132114">
                  <a:extLst>
                    <a:ext uri="{9D8B030D-6E8A-4147-A177-3AD203B41FA5}">
                      <a16:colId xmlns:a16="http://schemas.microsoft.com/office/drawing/2014/main" val="20003"/>
                    </a:ext>
                  </a:extLst>
                </a:gridCol>
                <a:gridCol w="1132114">
                  <a:extLst>
                    <a:ext uri="{9D8B030D-6E8A-4147-A177-3AD203B41FA5}">
                      <a16:colId xmlns:a16="http://schemas.microsoft.com/office/drawing/2014/main" val="20004"/>
                    </a:ext>
                  </a:extLst>
                </a:gridCol>
                <a:gridCol w="1132114">
                  <a:extLst>
                    <a:ext uri="{9D8B030D-6E8A-4147-A177-3AD203B41FA5}">
                      <a16:colId xmlns:a16="http://schemas.microsoft.com/office/drawing/2014/main" val="20005"/>
                    </a:ext>
                  </a:extLst>
                </a:gridCol>
                <a:gridCol w="1132114">
                  <a:extLst>
                    <a:ext uri="{9D8B030D-6E8A-4147-A177-3AD203B41FA5}">
                      <a16:colId xmlns:a16="http://schemas.microsoft.com/office/drawing/2014/main" val="20006"/>
                    </a:ext>
                  </a:extLst>
                </a:gridCol>
                <a:gridCol w="1132114">
                  <a:extLst>
                    <a:ext uri="{9D8B030D-6E8A-4147-A177-3AD203B41FA5}">
                      <a16:colId xmlns:a16="http://schemas.microsoft.com/office/drawing/2014/main" val="20007"/>
                    </a:ext>
                  </a:extLst>
                </a:gridCol>
              </a:tblGrid>
              <a:tr h="561571">
                <a:tc>
                  <a:txBody>
                    <a:bodyPr/>
                    <a:lstStyle/>
                    <a:p>
                      <a:pPr algn="ctr"/>
                      <a:r>
                        <a:rPr lang="en-AU" sz="1600" dirty="0" smtClean="0">
                          <a:latin typeface="+mj-lt"/>
                        </a:rPr>
                        <a:t>802</a:t>
                      </a:r>
                      <a:endParaRPr lang="en-AU" sz="1600" dirty="0">
                        <a:latin typeface="+mj-lt"/>
                      </a:endParaRPr>
                    </a:p>
                  </a:txBody>
                  <a:tcPr marL="115147" marR="115147"/>
                </a:tc>
                <a:tc gridSpan="2">
                  <a:txBody>
                    <a:bodyPr/>
                    <a:lstStyle/>
                    <a:p>
                      <a:pPr algn="ctr"/>
                      <a:r>
                        <a:rPr lang="en-AU" sz="1600" dirty="0" smtClean="0">
                          <a:latin typeface="+mj-lt"/>
                        </a:rPr>
                        <a:t>Last draft liaised</a:t>
                      </a:r>
                      <a:endParaRPr lang="en-AU" sz="1600" dirty="0">
                        <a:latin typeface="+mj-lt"/>
                      </a:endParaRPr>
                    </a:p>
                  </a:txBody>
                  <a:tcPr marL="115147" marR="115147"/>
                </a:tc>
                <a:tc hMerge="1">
                  <a:txBody>
                    <a:bodyPr/>
                    <a:lstStyle/>
                    <a:p>
                      <a:endParaRPr lang="en-AU" sz="1600" dirty="0"/>
                    </a:p>
                  </a:txBody>
                  <a:tcPr marL="115147" marR="115147"/>
                </a:tc>
                <a:tc gridSpan="2">
                  <a:txBody>
                    <a:bodyPr/>
                    <a:lstStyle/>
                    <a:p>
                      <a:pPr algn="ctr"/>
                      <a:r>
                        <a:rPr lang="en-US" sz="1600" dirty="0" smtClean="0">
                          <a:latin typeface="+mj-lt"/>
                        </a:rPr>
                        <a:t>60-day</a:t>
                      </a:r>
                      <a:r>
                        <a:rPr lang="en-AU" sz="1600" dirty="0" smtClean="0">
                          <a:latin typeface="+mj-lt"/>
                        </a:rPr>
                        <a:t/>
                      </a:r>
                      <a:br>
                        <a:rPr lang="en-AU" sz="1600" dirty="0" smtClean="0">
                          <a:latin typeface="+mj-lt"/>
                        </a:rPr>
                      </a:br>
                      <a:r>
                        <a:rPr lang="en-AU" sz="1600" dirty="0" smtClean="0">
                          <a:latin typeface="+mj-lt"/>
                        </a:rPr>
                        <a:t>pre-ballot</a:t>
                      </a:r>
                      <a:endParaRPr lang="en-AU" sz="1600" dirty="0">
                        <a:latin typeface="+mj-lt"/>
                      </a:endParaRPr>
                    </a:p>
                  </a:txBody>
                  <a:tcPr marL="115147" marR="115147"/>
                </a:tc>
                <a:tc hMerge="1">
                  <a:txBody>
                    <a:bodyPr/>
                    <a:lstStyle/>
                    <a:p>
                      <a:endParaRPr lang="en-AU"/>
                    </a:p>
                  </a:txBody>
                  <a:tcPr/>
                </a:tc>
                <a:tc gridSpan="2">
                  <a:txBody>
                    <a:bodyPr/>
                    <a:lstStyle/>
                    <a:p>
                      <a:pPr algn="ctr"/>
                      <a:r>
                        <a:rPr lang="en-AU" sz="1600" dirty="0" smtClean="0">
                          <a:latin typeface="+mj-lt"/>
                        </a:rPr>
                        <a:t>5-month</a:t>
                      </a:r>
                      <a:br>
                        <a:rPr lang="en-AU" sz="1600" dirty="0" smtClean="0">
                          <a:latin typeface="+mj-lt"/>
                        </a:rPr>
                      </a:br>
                      <a:r>
                        <a:rPr lang="en-AU" sz="1600" dirty="0" smtClean="0">
                          <a:latin typeface="+mj-lt"/>
                        </a:rPr>
                        <a:t>FDIS ballot</a:t>
                      </a:r>
                      <a:endParaRPr lang="en-AU" sz="1600" dirty="0">
                        <a:latin typeface="+mj-lt"/>
                      </a:endParaRPr>
                    </a:p>
                  </a:txBody>
                  <a:tcPr marL="115147" marR="115147"/>
                </a:tc>
                <a:tc hMerge="1">
                  <a:txBody>
                    <a:bodyPr/>
                    <a:lstStyle/>
                    <a:p>
                      <a:endParaRPr lang="en-AU"/>
                    </a:p>
                  </a:txBody>
                  <a:tcPr/>
                </a:tc>
                <a:tc>
                  <a:txBody>
                    <a:bodyPr/>
                    <a:lstStyle/>
                    <a:p>
                      <a:pPr algn="ctr"/>
                      <a:r>
                        <a:rPr lang="en-AU" sz="1600" dirty="0" smtClean="0">
                          <a:latin typeface="+mj-lt"/>
                        </a:rPr>
                        <a:t>Comments</a:t>
                      </a:r>
                      <a:r>
                        <a:rPr lang="en-AU" sz="1600" baseline="0" dirty="0" smtClean="0">
                          <a:latin typeface="+mj-lt"/>
                        </a:rPr>
                        <a:t> resolved</a:t>
                      </a:r>
                      <a:endParaRPr lang="en-AU" sz="1600" dirty="0">
                        <a:latin typeface="+mj-lt"/>
                      </a:endParaRPr>
                    </a:p>
                  </a:txBody>
                  <a:tcPr marL="0" marR="0"/>
                </a:tc>
                <a:extLst>
                  <a:ext uri="{0D108BD9-81ED-4DB2-BD59-A6C34878D82A}">
                    <a16:rowId xmlns:a16="http://schemas.microsoft.com/office/drawing/2014/main" val="10000"/>
                  </a:ext>
                </a:extLst>
              </a:tr>
              <a:tr h="359602">
                <a:tc>
                  <a:txBody>
                    <a:bodyPr/>
                    <a:lstStyle/>
                    <a:p>
                      <a:pPr algn="ctr"/>
                      <a:r>
                        <a:rPr lang="en-AU" sz="1600" b="0" dirty="0" smtClean="0">
                          <a:solidFill>
                            <a:schemeClr val="tx1"/>
                          </a:solidFill>
                          <a:latin typeface="+mj-lt"/>
                          <a:cs typeface="+mn-cs"/>
                        </a:rPr>
                        <a:t>.21-2017</a:t>
                      </a:r>
                      <a:endParaRPr lang="en-AU" sz="1600" b="0" dirty="0">
                        <a:solidFill>
                          <a:schemeClr val="tx1"/>
                        </a:solidFill>
                        <a:latin typeface="+mj-lt"/>
                        <a:cs typeface="Arial" panose="020B0604020202020204" pitchFamily="34" charset="0"/>
                      </a:endParaRPr>
                    </a:p>
                  </a:txBody>
                  <a:tcPr marL="46800" marR="115147" marT="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cs typeface="Arial" panose="020B0604020202020204" pitchFamily="34" charset="0"/>
                        </a:rPr>
                        <a:t>D7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cs typeface="Arial" panose="020B0604020202020204" pitchFamily="34" charset="0"/>
                        </a:rPr>
                        <a:t>Nov 16</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accent1"/>
                          </a:solidFill>
                          <a:latin typeface="+mj-lt"/>
                        </a:rPr>
                        <a:t>Passed</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10 </a:t>
                      </a:r>
                      <a:r>
                        <a:rPr lang="en-AU" sz="1600" b="0" baseline="0" dirty="0" smtClean="0">
                          <a:solidFill>
                            <a:schemeClr val="tx1"/>
                          </a:solidFill>
                          <a:latin typeface="+mj-lt"/>
                        </a:rPr>
                        <a:t>Jul 17</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accent1"/>
                          </a:solidFill>
                          <a:latin typeface="+mn-lt"/>
                          <a:ea typeface="+mn-ea"/>
                          <a:cs typeface="+mn-cs"/>
                        </a:rPr>
                        <a:t>Passed</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28</a:t>
                      </a:r>
                      <a:r>
                        <a:rPr lang="en-AU" sz="1600" b="0" baseline="0" dirty="0" smtClean="0">
                          <a:solidFill>
                            <a:schemeClr val="tx1"/>
                          </a:solidFill>
                          <a:latin typeface="+mj-lt"/>
                        </a:rPr>
                        <a:t> Feb 18</a:t>
                      </a:r>
                      <a:endParaRPr lang="en-AU" sz="1600" b="0" dirty="0" smtClean="0">
                        <a:solidFill>
                          <a:schemeClr val="tx1"/>
                        </a:solidFill>
                        <a:latin typeface="+mj-lt"/>
                      </a:endParaRP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Mar 18</a:t>
                      </a:r>
                    </a:p>
                  </a:txBody>
                  <a:tcPr marL="115147" marR="115147"/>
                </a:tc>
                <a:extLst>
                  <a:ext uri="{0D108BD9-81ED-4DB2-BD59-A6C34878D82A}">
                    <a16:rowId xmlns:a16="http://schemas.microsoft.com/office/drawing/2014/main" val="10001"/>
                  </a:ext>
                </a:extLst>
              </a:tr>
              <a:tr h="359602">
                <a:tc>
                  <a:txBody>
                    <a:bodyPr/>
                    <a:lstStyle/>
                    <a:p>
                      <a:pPr algn="ctr"/>
                      <a:r>
                        <a:rPr lang="en-AU" sz="1600" b="0" dirty="0" smtClean="0">
                          <a:solidFill>
                            <a:schemeClr val="tx1"/>
                          </a:solidFill>
                          <a:latin typeface="+mj-lt"/>
                        </a:rPr>
                        <a:t>.21.1</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D5</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Nov</a:t>
                      </a:r>
                      <a:r>
                        <a:rPr lang="en-AU" sz="1600" b="0" baseline="0" dirty="0" smtClean="0">
                          <a:solidFill>
                            <a:schemeClr val="tx1"/>
                          </a:solidFill>
                          <a:latin typeface="+mj-lt"/>
                        </a:rPr>
                        <a:t> 16</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accent1"/>
                          </a:solidFill>
                          <a:latin typeface="+mn-lt"/>
                          <a:ea typeface="+mn-ea"/>
                          <a:cs typeface="+mn-cs"/>
                        </a:rPr>
                        <a:t>Passed</a:t>
                      </a:r>
                      <a:endParaRPr lang="en-AU" sz="1600" b="0" dirty="0" smtClean="0">
                        <a:solidFill>
                          <a:schemeClr val="accent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chemeClr val="tx1"/>
                          </a:solidFill>
                          <a:latin typeface="+mj-lt"/>
                        </a:rPr>
                        <a:t>10 Jul 17</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accent2"/>
                          </a:solidFill>
                          <a:latin typeface="+mn-lt"/>
                          <a:ea typeface="+mn-ea"/>
                          <a:cs typeface="+mn-cs"/>
                        </a:rPr>
                        <a:t>Closes</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14 Mar 18</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Jul 17</a:t>
                      </a:r>
                    </a:p>
                  </a:txBody>
                  <a:tcPr marL="115147" marR="115147"/>
                </a:tc>
                <a:extLst>
                  <a:ext uri="{0D108BD9-81ED-4DB2-BD59-A6C34878D82A}">
                    <a16:rowId xmlns:a16="http://schemas.microsoft.com/office/drawing/2014/main" val="10002"/>
                  </a:ext>
                </a:extLst>
              </a:tr>
              <a:tr h="359602">
                <a:tc>
                  <a:txBody>
                    <a:bodyPr/>
                    <a:lstStyle/>
                    <a:p>
                      <a:pPr algn="ctr"/>
                      <a:r>
                        <a:rPr lang="en-AU" sz="1600" b="0" dirty="0" smtClean="0">
                          <a:solidFill>
                            <a:schemeClr val="tx1"/>
                          </a:solidFill>
                          <a:latin typeface="+mj-lt"/>
                        </a:rPr>
                        <a:t>.21-Cor1</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D2</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Nov</a:t>
                      </a:r>
                      <a:r>
                        <a:rPr lang="en-AU" sz="1600" b="0" baseline="0" dirty="0" smtClean="0">
                          <a:solidFill>
                            <a:schemeClr val="tx1"/>
                          </a:solidFill>
                          <a:latin typeface="+mj-lt"/>
                        </a:rPr>
                        <a:t> 17</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n/a</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accent2"/>
                          </a:solidFill>
                          <a:latin typeface="+mn-lt"/>
                          <a:ea typeface="+mn-ea"/>
                          <a:cs typeface="+mn-cs"/>
                        </a:rPr>
                        <a:t>Closes</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9 May 18</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115147" marR="115147"/>
                </a:tc>
                <a:extLst>
                  <a:ext uri="{0D108BD9-81ED-4DB2-BD59-A6C34878D82A}">
                    <a16:rowId xmlns:a16="http://schemas.microsoft.com/office/drawing/2014/main" val="1751644007"/>
                  </a:ext>
                </a:extLst>
              </a:tr>
            </a:tbl>
          </a:graphicData>
        </a:graphic>
      </p:graphicFrame>
      <p:sp>
        <p:nvSpPr>
          <p:cNvPr id="4" name="Footer Placeholder 3"/>
          <p:cNvSpPr>
            <a:spLocks noGrp="1"/>
          </p:cNvSpPr>
          <p:nvPr>
            <p:ph type="ftr" sz="quarter" idx="10"/>
          </p:nvPr>
        </p:nvSpPr>
        <p:spPr/>
        <p:txBody>
          <a:bodyPr/>
          <a:lstStyle/>
          <a:p>
            <a:pPr>
              <a:defRPr/>
            </a:pPr>
            <a:r>
              <a:rPr lang="en-US" dirty="0"/>
              <a:t>IEEE 802</a:t>
            </a:r>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97</a:t>
            </a:fld>
            <a:endParaRPr lang="en-US"/>
          </a:p>
        </p:txBody>
      </p:sp>
    </p:spTree>
    <p:extLst>
      <p:ext uri="{BB962C8B-B14F-4D97-AF65-F5344CB8AC3E}">
        <p14:creationId xmlns:p14="http://schemas.microsoft.com/office/powerpoint/2010/main" val="3121656324"/>
      </p:ext>
    </p:extLst>
  </p:cSld>
  <p:clrMapOvr>
    <a:masterClrMapping/>
  </p:clrMapOvr>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802.21-2017 was published in April 2018</a:t>
            </a:r>
            <a:endParaRPr lang="en-AU" dirty="0"/>
          </a:p>
        </p:txBody>
      </p:sp>
      <p:sp>
        <p:nvSpPr>
          <p:cNvPr id="10" name="Content Placeholder 9"/>
          <p:cNvSpPr>
            <a:spLocks noGrp="1"/>
          </p:cNvSpPr>
          <p:nvPr>
            <p:ph idx="1"/>
          </p:nvPr>
        </p:nvSpPr>
        <p:spPr>
          <a:xfrm>
            <a:off x="685800" y="1066800"/>
            <a:ext cx="7772400" cy="4114800"/>
          </a:xfrm>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AU" dirty="0"/>
              <a:t>IEEE </a:t>
            </a:r>
            <a:r>
              <a:rPr lang="en-AU" dirty="0" smtClean="0"/>
              <a:t>802.21-2017 was approved for liaison </a:t>
            </a:r>
            <a:r>
              <a:rPr lang="en-AU" dirty="0"/>
              <a:t>for information in July </a:t>
            </a:r>
            <a:r>
              <a:rPr lang="en-AU" dirty="0" smtClean="0"/>
              <a:t>2016</a:t>
            </a:r>
          </a:p>
          <a:p>
            <a:pPr lvl="2"/>
            <a:r>
              <a:rPr lang="en-AU" dirty="0" smtClean="0"/>
              <a:t>D7 was sent in Nov 2016</a:t>
            </a:r>
          </a:p>
          <a:p>
            <a:r>
              <a:rPr lang="en-US" dirty="0" smtClean="0"/>
              <a:t>60-day</a:t>
            </a:r>
            <a:r>
              <a:rPr lang="en-AU" dirty="0" smtClean="0"/>
              <a:t> pre-ballot: </a:t>
            </a:r>
            <a:r>
              <a:rPr lang="en-AU" dirty="0" smtClean="0">
                <a:solidFill>
                  <a:srgbClr val="00B050"/>
                </a:solidFill>
              </a:rPr>
              <a:t>passed &amp; response sent</a:t>
            </a:r>
          </a:p>
          <a:p>
            <a:pPr lvl="1"/>
            <a:r>
              <a:rPr lang="en-AU" dirty="0" smtClean="0"/>
              <a:t>IEEE 802.21-2017 </a:t>
            </a:r>
            <a:r>
              <a:rPr lang="en-AU" dirty="0"/>
              <a:t>60-day pre-ballot closed on </a:t>
            </a:r>
            <a:r>
              <a:rPr lang="en-AU" dirty="0" smtClean="0"/>
              <a:t>10 </a:t>
            </a:r>
            <a:r>
              <a:rPr lang="en-AU" dirty="0"/>
              <a:t>April </a:t>
            </a:r>
            <a:r>
              <a:rPr lang="en-AU" dirty="0" smtClean="0"/>
              <a:t>2017 (N16671)</a:t>
            </a:r>
            <a:endParaRPr lang="en-AU" dirty="0"/>
          </a:p>
          <a:p>
            <a:pPr lvl="2"/>
            <a:r>
              <a:rPr lang="en-AU" dirty="0"/>
              <a:t>Passed </a:t>
            </a:r>
            <a:r>
              <a:rPr lang="en-AU" dirty="0" smtClean="0"/>
              <a:t>6/1/14 </a:t>
            </a:r>
            <a:r>
              <a:rPr lang="en-AU" dirty="0"/>
              <a:t>on need for ISO standard</a:t>
            </a:r>
          </a:p>
          <a:p>
            <a:pPr lvl="2"/>
            <a:r>
              <a:rPr lang="en-AU" dirty="0"/>
              <a:t>Passed </a:t>
            </a:r>
            <a:r>
              <a:rPr lang="en-AU" dirty="0" smtClean="0"/>
              <a:t>6/1/14 on </a:t>
            </a:r>
            <a:r>
              <a:rPr lang="en-AU" dirty="0"/>
              <a:t>support for submission to FDIS</a:t>
            </a:r>
          </a:p>
          <a:p>
            <a:pPr lvl="2"/>
            <a:r>
              <a:rPr lang="en-AU" dirty="0" smtClean="0"/>
              <a:t>Only negative vote was from China NB (the usual security comment)</a:t>
            </a:r>
          </a:p>
          <a:p>
            <a:pPr lvl="1"/>
            <a:r>
              <a:rPr lang="en-AU" dirty="0" smtClean="0"/>
              <a:t>A response was sent on 20 July 2017</a:t>
            </a:r>
          </a:p>
          <a:p>
            <a:pPr lvl="2"/>
            <a:r>
              <a:rPr lang="en-AU" dirty="0" smtClean="0"/>
              <a:t>See </a:t>
            </a:r>
            <a:r>
              <a:rPr lang="en-AU" dirty="0"/>
              <a:t>21-17-0036-00 (N16682)</a:t>
            </a:r>
          </a:p>
          <a:p>
            <a:r>
              <a:rPr lang="en-AU" dirty="0" smtClean="0"/>
              <a:t>FDIS ballot: </a:t>
            </a:r>
            <a:r>
              <a:rPr lang="en-AU" dirty="0" smtClean="0">
                <a:solidFill>
                  <a:srgbClr val="00B050"/>
                </a:solidFill>
              </a:rPr>
              <a:t>passed</a:t>
            </a:r>
            <a:r>
              <a:rPr lang="en-AU" dirty="0" smtClean="0">
                <a:solidFill>
                  <a:schemeClr val="accent2"/>
                </a:solidFill>
              </a:rPr>
              <a:t>, </a:t>
            </a:r>
            <a:r>
              <a:rPr lang="en-AU" dirty="0" smtClean="0">
                <a:solidFill>
                  <a:srgbClr val="00B050"/>
                </a:solidFill>
              </a:rPr>
              <a:t>response sent &amp; published</a:t>
            </a:r>
          </a:p>
          <a:p>
            <a:pPr lvl="1"/>
            <a:r>
              <a:rPr lang="en-AU" dirty="0"/>
              <a:t>IEEE 802.21-2017 </a:t>
            </a:r>
            <a:r>
              <a:rPr lang="en-AU" dirty="0" smtClean="0"/>
              <a:t>FDIS passed 12/1/6</a:t>
            </a:r>
            <a:r>
              <a:rPr lang="en-AU" dirty="0"/>
              <a:t> </a:t>
            </a:r>
            <a:r>
              <a:rPr lang="en-AU" dirty="0" smtClean="0"/>
              <a:t>(N16768)</a:t>
            </a:r>
          </a:p>
          <a:p>
            <a:pPr lvl="1"/>
            <a:r>
              <a:rPr lang="en-AU" dirty="0" smtClean="0"/>
              <a:t>With comments from China NB</a:t>
            </a:r>
          </a:p>
          <a:p>
            <a:pPr lvl="2"/>
            <a:r>
              <a:rPr lang="en-AU" dirty="0" smtClean="0"/>
              <a:t>A  response was sent in Mar 2018 (N16770)</a:t>
            </a:r>
          </a:p>
          <a:p>
            <a:pPr lvl="1"/>
            <a:r>
              <a:rPr lang="en-US" dirty="0"/>
              <a:t>ISO/IEC/IEEE </a:t>
            </a:r>
            <a:r>
              <a:rPr lang="en-US" dirty="0" smtClean="0"/>
              <a:t>8802-21:2018</a:t>
            </a:r>
            <a:r>
              <a:rPr lang="en-AU" dirty="0"/>
              <a:t> </a:t>
            </a:r>
            <a:r>
              <a:rPr lang="en-AU" dirty="0" smtClean="0"/>
              <a:t>published in Apr 2018</a:t>
            </a: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98</a:t>
            </a:fld>
            <a:endParaRPr lang="en-US"/>
          </a:p>
        </p:txBody>
      </p:sp>
    </p:spTree>
    <p:extLst>
      <p:ext uri="{BB962C8B-B14F-4D97-AF65-F5344CB8AC3E}">
        <p14:creationId xmlns:p14="http://schemas.microsoft.com/office/powerpoint/2010/main" val="2710681281"/>
      </p:ext>
    </p:extLst>
  </p:cSld>
  <p:clrMapOvr>
    <a:masterClrMapping/>
  </p:clrMapOvr>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802.21.1 FDIS </a:t>
            </a:r>
            <a:r>
              <a:rPr lang="en-AU" dirty="0"/>
              <a:t>ballot </a:t>
            </a:r>
            <a:r>
              <a:rPr lang="en-AU" dirty="0" smtClean="0"/>
              <a:t>passed on 14 Mar 2018 but response is required</a:t>
            </a:r>
            <a:endParaRPr lang="en-AU" dirty="0"/>
          </a:p>
        </p:txBody>
      </p:sp>
      <p:sp>
        <p:nvSpPr>
          <p:cNvPr id="10" name="Content Placeholder 9"/>
          <p:cNvSpPr>
            <a:spLocks noGrp="1"/>
          </p:cNvSpPr>
          <p:nvPr>
            <p:ph idx="1"/>
          </p:nvPr>
        </p:nvSpPr>
        <p:spPr>
          <a:xfrm>
            <a:off x="685800" y="1676400"/>
            <a:ext cx="7772400" cy="4114800"/>
          </a:xfrm>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AU" dirty="0" smtClean="0"/>
              <a:t>IEEE 802.21.1 </a:t>
            </a:r>
            <a:r>
              <a:rPr lang="en-AU" dirty="0"/>
              <a:t>was approved for liaison for information in July 2016</a:t>
            </a:r>
          </a:p>
          <a:p>
            <a:pPr lvl="2"/>
            <a:r>
              <a:rPr lang="en-AU" dirty="0" smtClean="0"/>
              <a:t>D5 was sent in Nov 2016</a:t>
            </a:r>
          </a:p>
          <a:p>
            <a:r>
              <a:rPr lang="en-US" dirty="0" smtClean="0"/>
              <a:t>60-day</a:t>
            </a:r>
            <a:r>
              <a:rPr lang="en-AU" dirty="0" smtClean="0"/>
              <a:t> pre-ballot: </a:t>
            </a:r>
            <a:r>
              <a:rPr lang="en-AU" dirty="0" smtClean="0">
                <a:solidFill>
                  <a:srgbClr val="00B050"/>
                </a:solidFill>
              </a:rPr>
              <a:t>passed</a:t>
            </a:r>
          </a:p>
          <a:p>
            <a:pPr lvl="1"/>
            <a:r>
              <a:rPr lang="en-AU" dirty="0"/>
              <a:t>IEEE </a:t>
            </a:r>
            <a:r>
              <a:rPr lang="en-AU" dirty="0" smtClean="0"/>
              <a:t>802.21.1 </a:t>
            </a:r>
            <a:r>
              <a:rPr lang="en-AU" dirty="0"/>
              <a:t>60-day pre-ballot </a:t>
            </a:r>
            <a:r>
              <a:rPr lang="en-AU" dirty="0" smtClean="0"/>
              <a:t>passed </a:t>
            </a:r>
            <a:r>
              <a:rPr lang="en-AU" dirty="0"/>
              <a:t>on 10 April 2017 (</a:t>
            </a:r>
            <a:r>
              <a:rPr lang="en-AU" dirty="0" smtClean="0"/>
              <a:t>N16672)</a:t>
            </a:r>
            <a:endParaRPr lang="en-AU" dirty="0"/>
          </a:p>
          <a:p>
            <a:pPr lvl="2"/>
            <a:r>
              <a:rPr lang="en-AU" dirty="0"/>
              <a:t>Passed 6/0/14 on need for ISO standard</a:t>
            </a:r>
          </a:p>
          <a:p>
            <a:pPr lvl="2"/>
            <a:r>
              <a:rPr lang="en-AU" dirty="0"/>
              <a:t>Passed 6/0/14 on support for submission to FDIS</a:t>
            </a:r>
          </a:p>
          <a:p>
            <a:pPr lvl="1"/>
            <a:r>
              <a:rPr lang="en-AU" dirty="0" smtClean="0"/>
              <a:t>China </a:t>
            </a:r>
            <a:r>
              <a:rPr lang="en-AU" dirty="0"/>
              <a:t>NB voted “no” with </a:t>
            </a:r>
            <a:r>
              <a:rPr lang="en-AU" dirty="0" smtClean="0"/>
              <a:t>comments</a:t>
            </a:r>
            <a:endParaRPr lang="en-AU" dirty="0"/>
          </a:p>
          <a:p>
            <a:pPr lvl="2"/>
            <a:r>
              <a:rPr lang="en-AU" dirty="0" smtClean="0"/>
              <a:t>A </a:t>
            </a:r>
            <a:r>
              <a:rPr lang="en-AU" dirty="0"/>
              <a:t>response was sent on 20 July </a:t>
            </a:r>
            <a:r>
              <a:rPr lang="en-AU" dirty="0" smtClean="0"/>
              <a:t>2017 (N16682)</a:t>
            </a:r>
            <a:endParaRPr lang="en-AU" dirty="0" smtClean="0">
              <a:solidFill>
                <a:schemeClr val="accent2"/>
              </a:solidFill>
            </a:endParaRPr>
          </a:p>
          <a:p>
            <a:r>
              <a:rPr lang="en-AU" dirty="0" smtClean="0"/>
              <a:t>FDIS ballot: </a:t>
            </a:r>
            <a:r>
              <a:rPr lang="en-AU" dirty="0" smtClean="0">
                <a:solidFill>
                  <a:srgbClr val="00B050"/>
                </a:solidFill>
              </a:rPr>
              <a:t>passed </a:t>
            </a:r>
            <a:r>
              <a:rPr lang="en-AU" dirty="0" smtClean="0">
                <a:solidFill>
                  <a:schemeClr val="accent2"/>
                </a:solidFill>
              </a:rPr>
              <a:t>but response required</a:t>
            </a:r>
          </a:p>
          <a:p>
            <a:pPr lvl="1"/>
            <a:r>
              <a:rPr lang="en-AU" dirty="0"/>
              <a:t>IEEE 802.21.1 </a:t>
            </a:r>
            <a:r>
              <a:rPr lang="en-AU" dirty="0" smtClean="0"/>
              <a:t>FDIS ballot </a:t>
            </a:r>
            <a:r>
              <a:rPr lang="en-AU" dirty="0"/>
              <a:t>passed on </a:t>
            </a:r>
            <a:r>
              <a:rPr lang="en-AU" dirty="0" smtClean="0"/>
              <a:t>14 Mar 2018 </a:t>
            </a:r>
            <a:r>
              <a:rPr lang="en-AU" dirty="0"/>
              <a:t>(</a:t>
            </a:r>
            <a:r>
              <a:rPr lang="en-AU" dirty="0" smtClean="0"/>
              <a:t>N16780, N16784)</a:t>
            </a:r>
          </a:p>
          <a:p>
            <a:pPr lvl="2"/>
            <a:r>
              <a:rPr lang="en-AU" dirty="0"/>
              <a:t>Passed </a:t>
            </a:r>
            <a:r>
              <a:rPr lang="en-AU" dirty="0" smtClean="0"/>
              <a:t>11/1/7</a:t>
            </a:r>
          </a:p>
          <a:p>
            <a:pPr lvl="1"/>
            <a:r>
              <a:rPr lang="en-AU" dirty="0" smtClean="0">
                <a:solidFill>
                  <a:srgbClr val="FF0000"/>
                </a:solidFill>
              </a:rPr>
              <a:t>Comment from China NB requires a response</a:t>
            </a:r>
            <a:endParaRPr lang="en-AU" dirty="0">
              <a:solidFill>
                <a:srgbClr val="FF0000"/>
              </a:solidFill>
            </a:endParaRPr>
          </a:p>
          <a:p>
            <a:endParaRPr lang="en-AU" dirty="0" smtClean="0">
              <a:solidFill>
                <a:schemeClr val="accent2"/>
              </a:solidFill>
            </a:endParaRPr>
          </a:p>
        </p:txBody>
      </p:sp>
      <p:sp>
        <p:nvSpPr>
          <p:cNvPr id="5" name="Footer Placeholder 4"/>
          <p:cNvSpPr>
            <a:spLocks noGrp="1"/>
          </p:cNvSpPr>
          <p:nvPr>
            <p:ph type="ftr" sz="quarter" idx="10"/>
          </p:nvPr>
        </p:nvSpPr>
        <p:spPr/>
        <p:txBody>
          <a:bodyPr/>
          <a:lstStyle/>
          <a:p>
            <a:pPr>
              <a:defRPr/>
            </a:pPr>
            <a:r>
              <a:rPr lang="en-US" dirty="0"/>
              <a:t>IEEE 802</a:t>
            </a:r>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99</a:t>
            </a:fld>
            <a:endParaRPr lang="en-US"/>
          </a:p>
        </p:txBody>
      </p:sp>
    </p:spTree>
    <p:extLst>
      <p:ext uri="{BB962C8B-B14F-4D97-AF65-F5344CB8AC3E}">
        <p14:creationId xmlns:p14="http://schemas.microsoft.com/office/powerpoint/2010/main" val="586047686"/>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C:\Documents and Settings\dstanley\My Documents\2005Jan\802-11-Submission.pot</Template>
  <TotalTime>0</TotalTime>
  <Words>15385</Words>
  <Application>Microsoft Office PowerPoint</Application>
  <PresentationFormat>On-screen Show (4:3)</PresentationFormat>
  <Paragraphs>2383</Paragraphs>
  <Slides>172</Slides>
  <Notes>11</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2</vt:i4>
      </vt:variant>
      <vt:variant>
        <vt:lpstr>Slide Titles</vt:lpstr>
      </vt:variant>
      <vt:variant>
        <vt:i4>172</vt:i4>
      </vt:variant>
    </vt:vector>
  </HeadingPairs>
  <TitlesOfParts>
    <vt:vector size="180" baseType="lpstr">
      <vt:lpstr>SimSun</vt:lpstr>
      <vt:lpstr>Arial</vt:lpstr>
      <vt:lpstr>Calibri</vt:lpstr>
      <vt:lpstr>Times New Roman</vt:lpstr>
      <vt:lpstr>Wingdings</vt:lpstr>
      <vt:lpstr>802-11-Submission</vt:lpstr>
      <vt:lpstr>Acrobat Document</vt:lpstr>
      <vt:lpstr>Packager Shell Object</vt:lpstr>
      <vt:lpstr>IEEE 802 JTC1 Standing Committee May 2018 agenda for Warsaw</vt:lpstr>
      <vt:lpstr>This document will be used to run the IEEE 802 JTC1 SC meetings in Warsaw in May 2018</vt:lpstr>
      <vt:lpstr>The SC will review the official IEEE-SA patent material for pre-PAR groups</vt:lpstr>
      <vt:lpstr>The IEEE 802 JTC1 SC will operate using accepted principles of meeting etiquette</vt:lpstr>
      <vt:lpstr>The SC will review the new “Participation in IEEE 802 Meetings” slide</vt:lpstr>
      <vt:lpstr>The IEEE 802 JTC1 SC will have one slot at the May 2018 interim meeting in Warsaw</vt:lpstr>
      <vt:lpstr>The IEEE 802 JTC1 SC regular meeting has a high level list of agenda items to be considered</vt:lpstr>
      <vt:lpstr>The IEEE 802 JTC1 SC will consider approving its agenda for its Warsaw meeting</vt:lpstr>
      <vt:lpstr>The IEEE 802 JTC1 SC will consider approval of the minutes of its Chicago meeting</vt:lpstr>
      <vt:lpstr>The goals of the IEEE 802 JTC1 SC were reaffirmed by the IEEE 802 EC in March 2014</vt:lpstr>
      <vt:lpstr>The SC will consider a motion to reaffirm its current goals</vt:lpstr>
      <vt:lpstr>The IEEE 802 WGs continue to liaise drafts to SC6 for their information</vt:lpstr>
      <vt:lpstr>IEEE 802 continues to notify SC6 of various new projects</vt:lpstr>
      <vt:lpstr>The new Central Desktop area for the “Adoption of IEEE 802 standards by ISO/IEC JTC1” is operational</vt:lpstr>
      <vt:lpstr>IEEE 802 has pushed 38 standards through to PSDO ratification with 43 in-process</vt:lpstr>
      <vt:lpstr>IEEE 802.1 WG has pushed 20 standards completely through the PSDO ratification process</vt:lpstr>
      <vt:lpstr>IEEE 802.1 WG has pushed 20 standards completely through the PSDO ratification process</vt:lpstr>
      <vt:lpstr>IEEE 802.3 WG has pushed 9 standards completely through the PSDO ratification process</vt:lpstr>
      <vt:lpstr>IEEE 802.11 WG has pushed 6 standards completely through the PSDO ratification process</vt:lpstr>
      <vt:lpstr>IEEE 802.15 WG has pushed two standards  completely through the PSDO ratification process</vt:lpstr>
      <vt:lpstr>IEEE 802.16 WG has pushed zero standards completely through the PSDO ratification process</vt:lpstr>
      <vt:lpstr>IEEE 802.21 WG has pushed zero standards completely through the PSDO ratification process</vt:lpstr>
      <vt:lpstr>IEEE 802.22 WG has pushed two standards completely through the PSDO ratification process</vt:lpstr>
      <vt:lpstr>IEEE 802.1 has seventeen standards in the pipeline for ratification under the PSDO</vt:lpstr>
      <vt:lpstr>IEEE 802.1 has seventeen standards in the pipeline for ratification under the PSDO</vt:lpstr>
      <vt:lpstr>IEEE 802.1AC-Rev FDIS ballot passed is waiting for publication</vt:lpstr>
      <vt:lpstr>IEEE 802d FDIS ballot passed and is waiting for publication</vt:lpstr>
      <vt:lpstr>IEEE 802.1AEcg FDIS ballot closes 28 Aug 2018</vt:lpstr>
      <vt:lpstr>IEEE 802.1CB is waiting for FDIS ballot to start</vt:lpstr>
      <vt:lpstr>IEEE 802.1Qci is waiting for FDIS ballot to start</vt:lpstr>
      <vt:lpstr>IEEE 802.1Qch is waiting for FDIS ballot to start</vt:lpstr>
      <vt:lpstr>IEEE 802c is waiting for FDIS ballot to start</vt:lpstr>
      <vt:lpstr>IEEE 802.1AX-2014/Cor1 is waiting for publication</vt:lpstr>
      <vt:lpstr>IEEE 802.1Q-REV has been liaised for information</vt:lpstr>
      <vt:lpstr>IEEE 802.1Qcc has been liaised for information</vt:lpstr>
      <vt:lpstr>IEEE 802.1Qcp has been liaised for information</vt:lpstr>
      <vt:lpstr>IEEE 802.1AR-Rev has been liaised for information</vt:lpstr>
      <vt:lpstr>IEEE 802.1CM has been liaised for information</vt:lpstr>
      <vt:lpstr>IEEE 802.1Qcy has been liaised for information</vt:lpstr>
      <vt:lpstr>IEEE 802.1AC/Cor-1 has been liaised for information</vt:lpstr>
      <vt:lpstr>IEEE 802.1Xck has been liaised for information</vt:lpstr>
      <vt:lpstr>IEEE 802.1AE-Rev has been liaised for information</vt:lpstr>
      <vt:lpstr>IEEE 802.3 has ten standards in the pipeline for ratification under the PSDO</vt:lpstr>
      <vt:lpstr>IEEE 802.3bn FDIS closes on 3 Sep 2018</vt:lpstr>
      <vt:lpstr>IEEE 802.3bv FDIS closes on 3 Sep 2018</vt:lpstr>
      <vt:lpstr>IEEE 802.3bu FDIS closes on 3 Sep 2018</vt:lpstr>
      <vt:lpstr>IEEE 802.3/Cor 1 FDIS ballot passed &amp; is awaiting publication</vt:lpstr>
      <vt:lpstr>IEEE 802.3bs is waiting for FDIS ballot to start</vt:lpstr>
      <vt:lpstr>IEEE 802.3cb was liaised for information in June 2017</vt:lpstr>
      <vt:lpstr>IEEE 802.3cc is waiting for start of FDIS ballot</vt:lpstr>
      <vt:lpstr>IEEE 802.3cd was liaised for information in Feb 2018</vt:lpstr>
      <vt:lpstr>IEEE 802.3-REV was liaised for information in Feb 2018</vt:lpstr>
      <vt:lpstr>IEEE 802.3bt was liaised for information in Feb 2018</vt:lpstr>
      <vt:lpstr>IEEE 802.11 has ten standards in the pipeline for ratification under the PSDO</vt:lpstr>
      <vt:lpstr>IEEE 802.11mc FDIS ballot passed but a response is required</vt:lpstr>
      <vt:lpstr>China NB provided multiple comments on 802.11-2016</vt:lpstr>
      <vt:lpstr>China NB provided multiple comments on 802.11-2016</vt:lpstr>
      <vt:lpstr>China NB provided multiple comments on 802.11-2016</vt:lpstr>
      <vt:lpstr>China NB provided multiple comments on 802.11-2016</vt:lpstr>
      <vt:lpstr>China NB provided multiple comments on 802.11-2016</vt:lpstr>
      <vt:lpstr>China NB provided multiple comments on 802.11-2016</vt:lpstr>
      <vt:lpstr>China NB provided multiple comments on 802.11-2016</vt:lpstr>
      <vt:lpstr>China NB provided multiple comments on 802.11-2016</vt:lpstr>
      <vt:lpstr>China NB provided multiple comments on 802.11-2016</vt:lpstr>
      <vt:lpstr>China NB provided multiple comments on 802.11-2016</vt:lpstr>
      <vt:lpstr>China NB provided multiple comments on 802.11-2016</vt:lpstr>
      <vt:lpstr>China NB provided multiple comments on 802.11-2016</vt:lpstr>
      <vt:lpstr>China NB provided multiple comments on 802.11-2016</vt:lpstr>
      <vt:lpstr>China NB provided multiple comments on 802.11-2016</vt:lpstr>
      <vt:lpstr>China NB provided multiple comments on 802.11-2016</vt:lpstr>
      <vt:lpstr>China NB provided multiple comments on 802.11-2016</vt:lpstr>
      <vt:lpstr>China NB provided multiple comments on 802.11-2016</vt:lpstr>
      <vt:lpstr>China NB provided multiple comments on 802.11-2016</vt:lpstr>
      <vt:lpstr>China NB provided multiple comments on 802.11-2016</vt:lpstr>
      <vt:lpstr>China NB provided multiple comments on 802.11-2016</vt:lpstr>
      <vt:lpstr>China NB provided multiple comments on 802.11-2016</vt:lpstr>
      <vt:lpstr>China NB provided multiple comments on 802.11-2016</vt:lpstr>
      <vt:lpstr>China NB provided multiple comments on 802.11-2016</vt:lpstr>
      <vt:lpstr>IEEE 802.11ah passed 60-day pre-ballot and is waiting start of FDIS</vt:lpstr>
      <vt:lpstr>IEEE 802.11ai is waiting for FDIS ballot to start</vt:lpstr>
      <vt:lpstr>IEEE 802.11ai is waiting for FDIS ballot to start</vt:lpstr>
      <vt:lpstr>IEEE 802.11aj has been liaised for information</vt:lpstr>
      <vt:lpstr>IEEE 802.11ak has been liaised for information</vt:lpstr>
      <vt:lpstr>IEEE 802.11aq has been liaised</vt:lpstr>
      <vt:lpstr>IEEE 802.11ax will be liaised when appropriate</vt:lpstr>
      <vt:lpstr>IEEE 802.11ay will be liaised when appropriate</vt:lpstr>
      <vt:lpstr>IEEE 802.11az will be liaised when appropriate</vt:lpstr>
      <vt:lpstr>IEEE 802.11ba will be liaised when appropriate</vt:lpstr>
      <vt:lpstr>IEEE 802.15 has one standard in the pipeline for ratification under the PSDO</vt:lpstr>
      <vt:lpstr>IEEE 802.15.4-2015 was published in Mar 2018</vt:lpstr>
      <vt:lpstr>IEEE 802.15.6-2012 FDIS ballot passed but comments are required</vt:lpstr>
      <vt:lpstr>There were two comments received on the IEEE 802.15.6-2012  FDIS ballot</vt:lpstr>
      <vt:lpstr>There were two comment received on the IEEE 802.15.6-2012  FDIS ballot</vt:lpstr>
      <vt:lpstr>There were two comment received on the IEEE 802.15.6-2012  FDIS ballot</vt:lpstr>
      <vt:lpstr>IEEE 802.16 has one standard in the pipeline for ratification under the PSDO</vt:lpstr>
      <vt:lpstr>IEEE 802.16-2017 was liaised for information in Mar 2018</vt:lpstr>
      <vt:lpstr>IEEE 802.21 has three standards in the pipeline for ratification under the PSDO</vt:lpstr>
      <vt:lpstr>IEEE 802.21-2017 was published in April 2018</vt:lpstr>
      <vt:lpstr>IEEE 802.21.1 FDIS ballot passed on 14 Mar 2018 but response is required</vt:lpstr>
      <vt:lpstr>There was one comment received on the IEEE 802.21.1. FDIS ballot</vt:lpstr>
      <vt:lpstr>The 802.21 WG Chair has drafted a response to the China NB comments</vt:lpstr>
      <vt:lpstr>The 802.21 WG Chair has drafted a response to the China NB comments</vt:lpstr>
      <vt:lpstr>The 802.21 WG Chair has drafted a response to the China NB comments</vt:lpstr>
      <vt:lpstr>IEEE 802.21-2017-Cor1 90-day  FDIS ballot closes on 16 June 2018</vt:lpstr>
      <vt:lpstr>IEEE 802.22 has one standard in the pipeline for ratification under the PSDO</vt:lpstr>
      <vt:lpstr>IEEE 802.22b was published in Oct 2017</vt:lpstr>
      <vt:lpstr>A LS was sent to SC6 in March 2018 asking that  various ISO/IEC standards be withdrawn</vt:lpstr>
      <vt:lpstr>The next SC6 meeting will held in Aug 2018 in Tokyo, Japan</vt:lpstr>
      <vt:lpstr>The SC will discuss participation at the next SC6 meeting</vt:lpstr>
      <vt:lpstr>The SC will need to provide a report to SC6 at their next meeting</vt:lpstr>
      <vt:lpstr>The ToR of the Security ad hoc were substantially modified at the last SC6 meeting</vt:lpstr>
      <vt:lpstr>The ToR of the Security ad hoc were substantially modified at the last SC6 meeting</vt:lpstr>
      <vt:lpstr>Membership of the Security ad hoc has been determined </vt:lpstr>
      <vt:lpstr>A schedule and work plan has been agreed for the Security ad hoc</vt:lpstr>
      <vt:lpstr>A schedule and work plan has been agreed for the Security ad hoc</vt:lpstr>
      <vt:lpstr>A schedule and work plan has been agreed for the Security ad hoc</vt:lpstr>
      <vt:lpstr>A schedule and work plan has been agreed for the Security ad hoc</vt:lpstr>
      <vt:lpstr>A schedule and work plan has been agreed for the Security ad hoc</vt:lpstr>
      <vt:lpstr>The Security ad hoc is still struggling to make any progress … or even set meeting times</vt:lpstr>
      <vt:lpstr>The 2nd teleconference was held on 4 April 2018 but did not lead to substantial progress</vt:lpstr>
      <vt:lpstr>The 2nd teleconference was held on 4 April 2018 but did not lead to substantial progress</vt:lpstr>
      <vt:lpstr>The 2nd teleconference was held on 4 April 2018 but did not lead to substantial progress</vt:lpstr>
      <vt:lpstr>There was not much substantive discussion between the 2nd &amp; 3rd teleconferences</vt:lpstr>
      <vt:lpstr>The 3rd teleconference was held on 2 May 2018 but did not lead to substantial progress</vt:lpstr>
      <vt:lpstr>The 4th teleconference will be held on late May 2018</vt:lpstr>
      <vt:lpstr>ISO/IEC JTC1 has changed the rules so that “experts” rather than “NBs” participate in WGs</vt:lpstr>
      <vt:lpstr>The SC Chair has been empowered to appoint experts to the SC6 document access lists </vt:lpstr>
      <vt:lpstr>Various names have been added to the SC6 document access lists at this time</vt:lpstr>
      <vt:lpstr>Various names have been added to the SC6 document access lists at this time</vt:lpstr>
      <vt:lpstr>Are there any other matters for consideration by IEEE 802 JTC1 SC?</vt:lpstr>
      <vt:lpstr>The IEEE 802 JTC1 SC will adjourn for the week</vt:lpstr>
      <vt:lpstr>Additional process material</vt:lpstr>
      <vt:lpstr>The SC agreed in Nov 2014 on a process for developing &amp; approving PSDO comment resolutions</vt:lpstr>
      <vt:lpstr>Old status pages</vt:lpstr>
      <vt:lpstr>IEEE 802.11-2012 has been ratified as ISO/IEC/IEEE 8802-11:2012</vt:lpstr>
      <vt:lpstr>IEEE 802.1X-2010 has been ratified as ISO/IEC/IEEE 8802-1X:2013</vt:lpstr>
      <vt:lpstr>IEEE 802.1AE-2006 has been ratified as ISO/IEC/IEEE 8802-1AE:2013</vt:lpstr>
      <vt:lpstr>IEEE 802.1AB-2009 has been ratified as ISO/IEC/IEEE 8802-1AB:2014</vt:lpstr>
      <vt:lpstr>IEEE 802.1AR-2009 has been ratified as ISO/IEC/IEEE 8802-1AR:2014</vt:lpstr>
      <vt:lpstr>IEEE 802.1AS-2011 has been ratified as ISO/IEC 8802-1AS:2014</vt:lpstr>
      <vt:lpstr>IEEE 802.1BA-2011 FDIS passed on 17 Aug 2016 and no comments were received</vt:lpstr>
      <vt:lpstr>IEEE 802.1BR-2012 FDIS passed on 17 Aug 2016 and no comments were received</vt:lpstr>
      <vt:lpstr>IEEE 802.3-2012 has been ratified as ISO/IEC/IEEE 8802-3:2014</vt:lpstr>
      <vt:lpstr>IEEE 802.11ae-2012 has been ratified as ISO/IEC 8802-11:2012/Amd 1:2014</vt:lpstr>
      <vt:lpstr>IEEE 802.11aa-2012 has been ratified as ISO/IEC 8802-11:2012/Amd 2:2014</vt:lpstr>
      <vt:lpstr>IEEE 802.11ad-2012 has been ratified as ISO/IEC 8802-11:2012/Amd 3:2014</vt:lpstr>
      <vt:lpstr>IEEE 802.22 has been ratified as ISO/IEC 8802-22:2015</vt:lpstr>
      <vt:lpstr>IEEE 802.1AEbn-2011 has been ratified as ISO/IEC 8802-1AE:2015/Amd 1</vt:lpstr>
      <vt:lpstr>IEEE 802.1AEbw-2013 has been ratified as ISO/IEC 8802-1AE:2015/Amd 2</vt:lpstr>
      <vt:lpstr>IEEE 802.3.1-2013 has been published as “Definitions for Ethernet — Part 3-1”</vt:lpstr>
      <vt:lpstr>IEEE 802.11ac-2013 has been ratified as ISO/IEC/IEEE 8802-11:2015/Amd 4</vt:lpstr>
      <vt:lpstr>IEEE 802.11af-2013 has been ratified as 8802-11:2015/Amd 5</vt:lpstr>
      <vt:lpstr>IEEE 802.1AX-2014 FDIS ballot closes on 20 Nov 2015</vt:lpstr>
      <vt:lpstr>IEEE 802-2014 FDIS ballot passed on 2 Nov 2015 and comment response liaised in Jan 16 </vt:lpstr>
      <vt:lpstr>IEEE 802.1Xbx-2014 has been published as a ISO/IEC/IEEE standard </vt:lpstr>
      <vt:lpstr>IEEE 802.1Q-Rev-2014 has been published as a ISO/IEC/IEEE standard </vt:lpstr>
      <vt:lpstr>ISO/IEC/IEEE 802-3-2015  is now published</vt:lpstr>
      <vt:lpstr>IEEE 802.1Qbv-2015 FDIS ballot passed and has been published</vt:lpstr>
      <vt:lpstr>IEEE 802.1AB-2016 FDIS ballot passed and has been published</vt:lpstr>
      <vt:lpstr>IEEE 802.1Qca-2015 FDIS ballot passed and has been published</vt:lpstr>
      <vt:lpstr>IEEE 802.22a has been published</vt:lpstr>
      <vt:lpstr>ISO/IEC/IEEE 8802.1Qbu was published in Nov 2017</vt:lpstr>
      <vt:lpstr>ISO/IEC/IEEE 8802.1Qbz was published in Nov 2017</vt:lpstr>
      <vt:lpstr>IEEE 802.1Qcd-2015 FDIS was published in Jan 2018</vt:lpstr>
      <vt:lpstr>IEEE 802.1Q-2014/Cor 1-2015 was published in Oct 2017</vt:lpstr>
      <vt:lpstr>ISO/IEC/IEEE 8802.3bw was published in Oct 2017</vt:lpstr>
      <vt:lpstr>ISO/IEC/IEEE 8802.3bp was published in Nov 2017</vt:lpstr>
      <vt:lpstr>ISO/IEC/IEEE 8802.3bq was published in Nov 2017</vt:lpstr>
      <vt:lpstr>ISO/IEC/IEEE 8802.3br was published in Nov 2017</vt:lpstr>
      <vt:lpstr>ISO/IEC/IEEE 8802.3by was published in Nov 2017</vt:lpstr>
      <vt:lpstr>ISO/IEC/IEEE 8802.3bz was published in Nov 2017</vt:lpstr>
      <vt:lpstr>ISO/IEC/IEEE 802.15.3 was published in Oct 2017</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2011-09-19T06:02:14Z</dcterms:created>
  <dcterms:modified xsi:type="dcterms:W3CDTF">2018-05-08T12:36:32Z</dcterms:modified>
</cp:coreProperties>
</file>