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71"/>
  </p:notesMasterIdLst>
  <p:handoutMasterIdLst>
    <p:handoutMasterId r:id="rId172"/>
  </p:handoutMasterIdLst>
  <p:sldIdLst>
    <p:sldId id="269" r:id="rId2"/>
    <p:sldId id="278" r:id="rId3"/>
    <p:sldId id="1454" r:id="rId4"/>
    <p:sldId id="359" r:id="rId5"/>
    <p:sldId id="1802" r:id="rId6"/>
    <p:sldId id="287" r:id="rId7"/>
    <p:sldId id="1620" r:id="rId8"/>
    <p:sldId id="344" r:id="rId9"/>
    <p:sldId id="345" r:id="rId10"/>
    <p:sldId id="1378" r:id="rId11"/>
    <p:sldId id="2096" r:id="rId12"/>
    <p:sldId id="1423" r:id="rId13"/>
    <p:sldId id="1164" r:id="rId14"/>
    <p:sldId id="1562" r:id="rId15"/>
    <p:sldId id="2073" r:id="rId16"/>
    <p:sldId id="1101" r:id="rId17"/>
    <p:sldId id="1581" r:id="rId18"/>
    <p:sldId id="2062" r:id="rId19"/>
    <p:sldId id="1981" r:id="rId20"/>
    <p:sldId id="2074" r:id="rId21"/>
    <p:sldId id="2102" r:id="rId22"/>
    <p:sldId id="2107" r:id="rId23"/>
    <p:sldId id="2075" r:id="rId24"/>
    <p:sldId id="1657" r:id="rId25"/>
    <p:sldId id="2105" r:id="rId26"/>
    <p:sldId id="1686" r:id="rId27"/>
    <p:sldId id="1745" r:id="rId28"/>
    <p:sldId id="1746" r:id="rId29"/>
    <p:sldId id="1747" r:id="rId30"/>
    <p:sldId id="1769" r:id="rId31"/>
    <p:sldId id="1786" r:id="rId32"/>
    <p:sldId id="1894" r:id="rId33"/>
    <p:sldId id="1896" r:id="rId34"/>
    <p:sldId id="1965" r:id="rId35"/>
    <p:sldId id="1967" r:id="rId36"/>
    <p:sldId id="1968" r:id="rId37"/>
    <p:sldId id="1969" r:id="rId38"/>
    <p:sldId id="2035" r:id="rId39"/>
    <p:sldId id="2104" r:id="rId40"/>
    <p:sldId id="2112" r:id="rId41"/>
    <p:sldId id="2113" r:id="rId42"/>
    <p:sldId id="2114" r:id="rId43"/>
    <p:sldId id="2008" r:id="rId44"/>
    <p:sldId id="1694" r:id="rId45"/>
    <p:sldId id="1716" r:id="rId46"/>
    <p:sldId id="1717" r:id="rId47"/>
    <p:sldId id="1851" r:id="rId48"/>
    <p:sldId id="1864" r:id="rId49"/>
    <p:sldId id="1945" r:id="rId50"/>
    <p:sldId id="1946" r:id="rId51"/>
    <p:sldId id="2036" r:id="rId52"/>
    <p:sldId id="2037" r:id="rId53"/>
    <p:sldId id="2071" r:id="rId54"/>
    <p:sldId id="1688" r:id="rId55"/>
    <p:sldId id="1702" r:id="rId56"/>
    <p:sldId id="2116" r:id="rId57"/>
    <p:sldId id="2117" r:id="rId58"/>
    <p:sldId id="2118" r:id="rId59"/>
    <p:sldId id="2119" r:id="rId60"/>
    <p:sldId id="2120" r:id="rId61"/>
    <p:sldId id="2121" r:id="rId62"/>
    <p:sldId id="2122" r:id="rId63"/>
    <p:sldId id="2123" r:id="rId64"/>
    <p:sldId id="2124" r:id="rId65"/>
    <p:sldId id="2125" r:id="rId66"/>
    <p:sldId id="2126" r:id="rId67"/>
    <p:sldId id="2127" r:id="rId68"/>
    <p:sldId id="2128" r:id="rId69"/>
    <p:sldId id="2129" r:id="rId70"/>
    <p:sldId id="2130" r:id="rId71"/>
    <p:sldId id="2131" r:id="rId72"/>
    <p:sldId id="2133" r:id="rId73"/>
    <p:sldId id="2134" r:id="rId74"/>
    <p:sldId id="2135" r:id="rId75"/>
    <p:sldId id="2136" r:id="rId76"/>
    <p:sldId id="2137" r:id="rId77"/>
    <p:sldId id="2138" r:id="rId78"/>
    <p:sldId id="2139" r:id="rId79"/>
    <p:sldId id="1703" r:id="rId80"/>
    <p:sldId id="1704" r:id="rId81"/>
    <p:sldId id="1978" r:id="rId82"/>
    <p:sldId id="1705" r:id="rId83"/>
    <p:sldId id="1706" r:id="rId84"/>
    <p:sldId id="1707" r:id="rId85"/>
    <p:sldId id="1708" r:id="rId86"/>
    <p:sldId id="1709" r:id="rId87"/>
    <p:sldId id="1710" r:id="rId88"/>
    <p:sldId id="1790" r:id="rId89"/>
    <p:sldId id="1698" r:id="rId90"/>
    <p:sldId id="1700" r:id="rId91"/>
    <p:sldId id="1701" r:id="rId92"/>
    <p:sldId id="1993" r:id="rId93"/>
    <p:sldId id="1994" r:id="rId94"/>
    <p:sldId id="2072" r:id="rId95"/>
    <p:sldId id="2100" r:id="rId96"/>
    <p:sldId id="2101" r:id="rId97"/>
    <p:sldId id="2014" r:id="rId98"/>
    <p:sldId id="1712" r:id="rId99"/>
    <p:sldId id="2015" r:id="rId100"/>
    <p:sldId id="2108" r:id="rId101"/>
    <p:sldId id="2016" r:id="rId102"/>
    <p:sldId id="1679" r:id="rId103"/>
    <p:sldId id="1629" r:id="rId104"/>
    <p:sldId id="2002" r:id="rId105"/>
    <p:sldId id="2040" r:id="rId106"/>
    <p:sldId id="2115" r:id="rId107"/>
    <p:sldId id="2106" r:id="rId108"/>
    <p:sldId id="2017" r:id="rId109"/>
    <p:sldId id="2018" r:id="rId110"/>
    <p:sldId id="2019" r:id="rId111"/>
    <p:sldId id="2046" r:id="rId112"/>
    <p:sldId id="2045" r:id="rId113"/>
    <p:sldId id="2047" r:id="rId114"/>
    <p:sldId id="2048" r:id="rId115"/>
    <p:sldId id="2049" r:id="rId116"/>
    <p:sldId id="2079" r:id="rId117"/>
    <p:sldId id="2109" r:id="rId118"/>
    <p:sldId id="2110" r:id="rId119"/>
    <p:sldId id="2111" r:id="rId120"/>
    <p:sldId id="2141" r:id="rId121"/>
    <p:sldId id="2140" r:id="rId122"/>
    <p:sldId id="2142" r:id="rId123"/>
    <p:sldId id="1375" r:id="rId124"/>
    <p:sldId id="1376" r:id="rId125"/>
    <p:sldId id="1400" r:id="rId126"/>
    <p:sldId id="2004" r:id="rId127"/>
    <p:sldId id="619" r:id="rId128"/>
    <p:sldId id="621" r:id="rId129"/>
    <p:sldId id="1561" r:id="rId130"/>
    <p:sldId id="1555" r:id="rId131"/>
    <p:sldId id="1601" r:id="rId132"/>
    <p:sldId id="1585" r:id="rId133"/>
    <p:sldId id="1586" r:id="rId134"/>
    <p:sldId id="1587" r:id="rId135"/>
    <p:sldId id="1588" r:id="rId136"/>
    <p:sldId id="1589" r:id="rId137"/>
    <p:sldId id="1590" r:id="rId138"/>
    <p:sldId id="1771" r:id="rId139"/>
    <p:sldId id="1772" r:id="rId140"/>
    <p:sldId id="1591" r:id="rId141"/>
    <p:sldId id="1592" r:id="rId142"/>
    <p:sldId id="1593" r:id="rId143"/>
    <p:sldId id="1594" r:id="rId144"/>
    <p:sldId id="1595" r:id="rId145"/>
    <p:sldId id="1596" r:id="rId146"/>
    <p:sldId id="1597" r:id="rId147"/>
    <p:sldId id="1598" r:id="rId148"/>
    <p:sldId id="1599" r:id="rId149"/>
    <p:sldId id="1600" r:id="rId150"/>
    <p:sldId id="1628" r:id="rId151"/>
    <p:sldId id="1638" r:id="rId152"/>
    <p:sldId id="1725" r:id="rId153"/>
    <p:sldId id="1726" r:id="rId154"/>
    <p:sldId id="1947" r:id="rId155"/>
    <p:sldId id="1975" r:id="rId156"/>
    <p:sldId id="1976" r:id="rId157"/>
    <p:sldId id="1977" r:id="rId158"/>
    <p:sldId id="2039" r:id="rId159"/>
    <p:sldId id="2060" r:id="rId160"/>
    <p:sldId id="2061" r:id="rId161"/>
    <p:sldId id="2097" r:id="rId162"/>
    <p:sldId id="2103" r:id="rId163"/>
    <p:sldId id="2063" r:id="rId164"/>
    <p:sldId id="2064" r:id="rId165"/>
    <p:sldId id="2065" r:id="rId166"/>
    <p:sldId id="2066" r:id="rId167"/>
    <p:sldId id="2067" r:id="rId168"/>
    <p:sldId id="2068" r:id="rId169"/>
    <p:sldId id="2069" r:id="rId17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3" autoAdjust="0"/>
    <p:restoredTop sz="94660" autoAdjust="0"/>
  </p:normalViewPr>
  <p:slideViewPr>
    <p:cSldViewPr>
      <p:cViewPr varScale="1">
        <p:scale>
          <a:sx n="84" d="100"/>
          <a:sy n="84" d="100"/>
        </p:scale>
        <p:origin x="1627"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theme" Target="theme/theme1.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notesMaster" Target="notesMasters/notesMaster1.xml"/><Relationship Id="rId176"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handoutMaster" Target="handoutMasters/handout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802.11-18/0279r2</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2018</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802.11-18/0279r2</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2018</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127</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128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802.11-18/0605r3</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1210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May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18/11-18-0576-04-0jtc-ls-to-sc6-in-relation-to-out-of-date-standards-and-reports.docx" TargetMode="Externa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hyperlink" Target="https://onedrive.live.com/?authkey=!AGeIAJGZVd2ZMNc&amp;id=452350328A8F778B!715274&amp;cid=452350328A8F778B" TargetMode="Externa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hyperlink" Target="https://onedrive.live.com/view.aspx?cid=452350328a8f778b&amp;page=view&amp;resid=452350328A8F778B!722010&amp;parId=452350328A8F778B!715274&amp;authkey=!AGeIAJGZVd2ZMNc&amp;app=Word"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hyperlink" Target="https://papers.mathyvanhoef.com/ccs2017.pdf" TargetMode="Externa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8/11-18-0691-00-000m-resolution-of-china-nb-fdis-comments.docx" TargetMode="Externa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8/11-18-0606-00-0jtc-minutes-of-chicago-meeting-in-mar-2018.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May 2018 agenda </a:t>
            </a:r>
            <a:r>
              <a:rPr lang="en-US" dirty="0">
                <a:solidFill>
                  <a:schemeClr val="accent2">
                    <a:lumMod val="75000"/>
                  </a:schemeClr>
                </a:solidFill>
              </a:rPr>
              <a:t>for </a:t>
            </a:r>
            <a:r>
              <a:rPr lang="en-US" dirty="0" smtClean="0">
                <a:solidFill>
                  <a:schemeClr val="accent2">
                    <a:lumMod val="75000"/>
                  </a:schemeClr>
                </a:solidFill>
              </a:rPr>
              <a:t>Warsaw</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30 April 2018</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March 2014</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Mar </a:t>
            </a:r>
            <a:r>
              <a:rPr lang="en-AU" b="1" dirty="0" smtClean="0"/>
              <a:t>2014 when formalising status of IEEE 802 JTC1 SC</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one comment received on the IEEE 802.21.1. 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This text defines several MISs that require implemented in conjunction with the MIS framework as defined in IEEE </a:t>
            </a:r>
            <a:r>
              <a:rPr lang="en-AU" i="1" dirty="0" err="1"/>
              <a:t>Std</a:t>
            </a:r>
            <a:r>
              <a:rPr lang="en-AU" i="1" dirty="0"/>
              <a:t> 802.21-2017 to optimize the performance of such services. This project also introduces a security frame that adopted the mechanism defined in IEEE </a:t>
            </a:r>
            <a:r>
              <a:rPr lang="en-AU" i="1" dirty="0" err="1"/>
              <a:t>Std</a:t>
            </a:r>
            <a:r>
              <a:rPr lang="en-AU" i="1" dirty="0"/>
              <a:t> 802.21-2017. However, it is clearly stated in IEEE </a:t>
            </a:r>
            <a:r>
              <a:rPr lang="en-AU" i="1" dirty="0" err="1"/>
              <a:t>Std</a:t>
            </a:r>
            <a:r>
              <a:rPr lang="en-AU" i="1" dirty="0"/>
              <a:t> 802.21-2017 that it is implemented with IEEE 802.1X-2010, on which China NB has expressed objection and submitted detailed comments (please refer to 6N15555 etc.). IEEE has acknowledged the receiving of China NB’s comments, but there hasn’t been any technical improvements made on IEEE </a:t>
            </a:r>
            <a:r>
              <a:rPr lang="en-AU" i="1" dirty="0" err="1"/>
              <a:t>Std</a:t>
            </a:r>
            <a:r>
              <a:rPr lang="en-AU" i="1" dirty="0"/>
              <a:t> 802.1X and hence the defects still exist. </a:t>
            </a:r>
            <a:endParaRPr lang="en-AU" i="1" dirty="0" smtClean="0"/>
          </a:p>
          <a:p>
            <a:r>
              <a:rPr lang="en-AU" dirty="0" smtClean="0"/>
              <a:t>China NB Change 1</a:t>
            </a:r>
          </a:p>
          <a:p>
            <a:pPr lvl="1"/>
            <a:r>
              <a:rPr lang="en-AU" i="1" dirty="0"/>
              <a:t>It is recommended not to adopt the defective standards and to enhance the security mechanism</a:t>
            </a:r>
            <a:r>
              <a:rPr lang="en-AU" i="1"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100</a:t>
            </a:fld>
            <a:endParaRPr lang="en-US"/>
          </a:p>
        </p:txBody>
      </p:sp>
    </p:spTree>
    <p:extLst>
      <p:ext uri="{BB962C8B-B14F-4D97-AF65-F5344CB8AC3E}">
        <p14:creationId xmlns:p14="http://schemas.microsoft.com/office/powerpoint/2010/main" val="28949806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90-day  FDIS ballot closes on 16 June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a:t>9</a:t>
            </a:r>
            <a:r>
              <a:rPr lang="en-US" dirty="0" smtClean="0"/>
              <a:t>0-day</a:t>
            </a:r>
            <a:r>
              <a:rPr lang="en-AU" dirty="0" smtClean="0"/>
              <a:t> </a:t>
            </a:r>
            <a:r>
              <a:rPr lang="en-AU" dirty="0"/>
              <a:t> </a:t>
            </a:r>
            <a:r>
              <a:rPr lang="en-AU" dirty="0" smtClean="0"/>
              <a:t>FDIS ballot: </a:t>
            </a:r>
            <a:r>
              <a:rPr lang="en-AU" dirty="0">
                <a:solidFill>
                  <a:schemeClr val="accent2"/>
                </a:solidFill>
              </a:rPr>
              <a:t>closes </a:t>
            </a:r>
            <a:r>
              <a:rPr lang="en-AU" dirty="0" smtClean="0">
                <a:solidFill>
                  <a:schemeClr val="accent2"/>
                </a:solidFill>
              </a:rPr>
              <a:t>16 June 2018</a:t>
            </a:r>
          </a:p>
          <a:p>
            <a:pPr lvl="1"/>
            <a:r>
              <a:rPr lang="en-AU" dirty="0"/>
              <a:t>IEEE 802.21-2017-Cor1 9</a:t>
            </a:r>
            <a:r>
              <a:rPr lang="en-AU" dirty="0" smtClean="0"/>
              <a:t>0-day </a:t>
            </a:r>
            <a:r>
              <a:rPr lang="en-AU" dirty="0"/>
              <a:t> </a:t>
            </a:r>
            <a:r>
              <a:rPr lang="en-AU" dirty="0" smtClean="0"/>
              <a:t>FDIS ballot closes 16 June 2018 (N16781)</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101</a:t>
            </a:fld>
            <a:endParaRPr lang="en-US"/>
          </a:p>
        </p:txBody>
      </p:sp>
    </p:spTree>
    <p:extLst>
      <p:ext uri="{BB962C8B-B14F-4D97-AF65-F5344CB8AC3E}">
        <p14:creationId xmlns:p14="http://schemas.microsoft.com/office/powerpoint/2010/main" val="2969515680"/>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one standard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40137371"/>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r>
                        <a:rPr lang="en-AU" sz="1600" dirty="0" smtClean="0">
                          <a:latin typeface="+mj-lt"/>
                          <a:cs typeface="Arial" panose="020B0604020202020204" pitchFamily="34" charset="0"/>
                        </a:rPr>
                        <a:t>.22b</a:t>
                      </a:r>
                      <a:endParaRPr lang="en-AU" sz="1600" dirty="0">
                        <a:latin typeface="+mj-lt"/>
                        <a:cs typeface="Arial" panose="020B0604020202020204" pitchFamily="34" charset="0"/>
                      </a:endParaRPr>
                    </a:p>
                  </a:txBody>
                  <a:tcPr marL="115147" marR="115147"/>
                </a:tc>
                <a:tc>
                  <a:txBody>
                    <a:bodyPr/>
                    <a:lstStyle/>
                    <a:p>
                      <a:pPr algn="ctr"/>
                      <a:r>
                        <a:rPr lang="en-AU" sz="1600" dirty="0" err="1" smtClean="0">
                          <a:latin typeface="+mj-lt"/>
                        </a:rPr>
                        <a:t>Std</a:t>
                      </a:r>
                      <a:endParaRPr lang="en-AU" sz="1600" dirty="0">
                        <a:latin typeface="+mj-lt"/>
                      </a:endParaRPr>
                    </a:p>
                  </a:txBody>
                  <a:tcPr marL="115147" marR="115147"/>
                </a:tc>
                <a:tc>
                  <a:txBody>
                    <a:bodyPr/>
                    <a:lstStyle/>
                    <a:p>
                      <a:pPr algn="ctr"/>
                      <a:r>
                        <a:rPr lang="en-AU" sz="1600" dirty="0" smtClean="0">
                          <a:latin typeface="+mj-lt"/>
                        </a:rPr>
                        <a:t>Jul 15</a:t>
                      </a:r>
                      <a:endParaRPr lang="en-AU" sz="1600" dirty="0">
                        <a:latin typeface="+mj-lt"/>
                      </a:endParaRPr>
                    </a:p>
                  </a:txBody>
                  <a:tcPr marL="115147" marR="115147"/>
                </a:tc>
                <a:tc>
                  <a:txBody>
                    <a:bodyPr/>
                    <a:lstStyle/>
                    <a:p>
                      <a:pPr algn="ctr"/>
                      <a:r>
                        <a:rPr lang="en-AU" sz="1600" dirty="0" smtClean="0">
                          <a:solidFill>
                            <a:srgbClr val="00B050"/>
                          </a:solidFill>
                          <a:latin typeface="+mj-lt"/>
                        </a:rPr>
                        <a:t>Passed</a:t>
                      </a:r>
                      <a:endParaRPr lang="en-AU" sz="1600" dirty="0">
                        <a:solidFill>
                          <a:srgbClr val="00B050"/>
                        </a:solidFill>
                        <a:latin typeface="+mj-lt"/>
                      </a:endParaRPr>
                    </a:p>
                  </a:txBody>
                  <a:tcPr marL="115147" marR="115147"/>
                </a:tc>
                <a:tc>
                  <a:txBody>
                    <a:bodyPr/>
                    <a:lstStyle/>
                    <a:p>
                      <a:pPr algn="ctr"/>
                      <a:r>
                        <a:rPr lang="en-AU" sz="1600" dirty="0" smtClean="0">
                          <a:latin typeface="+mj-lt"/>
                        </a:rPr>
                        <a:t>Apr 16</a:t>
                      </a:r>
                      <a:endParaRPr lang="en-AU" sz="1600" dirty="0">
                        <a:latin typeface="+mj-lt"/>
                      </a:endParaRPr>
                    </a:p>
                  </a:txBody>
                  <a:tcPr marL="115147" marR="115147"/>
                </a:tc>
                <a:tc>
                  <a:txBody>
                    <a:bodyPr/>
                    <a:lstStyle/>
                    <a:p>
                      <a:pPr algn="ctr"/>
                      <a:r>
                        <a:rPr lang="en-AU" sz="1600" kern="1200" dirty="0" smtClean="0">
                          <a:solidFill>
                            <a:srgbClr val="00B050"/>
                          </a:solidFill>
                          <a:latin typeface="+mn-lt"/>
                          <a:ea typeface="+mn-ea"/>
                          <a:cs typeface="+mn-cs"/>
                        </a:rPr>
                        <a:t>Passed</a:t>
                      </a:r>
                      <a:endParaRPr lang="en-AU" sz="1600" dirty="0">
                        <a:solidFill>
                          <a:schemeClr val="accent6"/>
                        </a:solidFill>
                        <a:latin typeface="+mj-lt"/>
                      </a:endParaRPr>
                    </a:p>
                  </a:txBody>
                  <a:tcPr marL="115147" marR="115147"/>
                </a:tc>
                <a:tc>
                  <a:txBody>
                    <a:bodyPr/>
                    <a:lstStyle/>
                    <a:p>
                      <a:pPr algn="ctr"/>
                      <a:r>
                        <a:rPr lang="en-AU" sz="1600" dirty="0" smtClean="0">
                          <a:latin typeface="+mj-lt"/>
                        </a:rPr>
                        <a:t>27</a:t>
                      </a:r>
                      <a:r>
                        <a:rPr lang="en-AU" sz="1600" baseline="0" dirty="0" smtClean="0">
                          <a:latin typeface="+mj-lt"/>
                        </a:rPr>
                        <a:t> </a:t>
                      </a:r>
                      <a:r>
                        <a:rPr lang="en-AU" sz="1600" dirty="0" smtClean="0">
                          <a:latin typeface="+mj-lt"/>
                        </a:rPr>
                        <a:t>Jul</a:t>
                      </a:r>
                      <a:r>
                        <a:rPr lang="en-AU" sz="1600" baseline="0" dirty="0" smtClean="0">
                          <a:latin typeface="+mj-lt"/>
                        </a:rPr>
                        <a:t> 17</a:t>
                      </a:r>
                      <a:endParaRPr lang="en-AU" sz="1600" dirty="0">
                        <a:latin typeface="+mj-lt"/>
                      </a:endParaRPr>
                    </a:p>
                  </a:txBody>
                  <a:tcPr marL="115147" marR="115147"/>
                </a:tc>
                <a:tc>
                  <a:txBody>
                    <a:bodyPr/>
                    <a:lstStyle/>
                    <a:p>
                      <a:pPr algn="ctr"/>
                      <a:r>
                        <a:rPr lang="en-AU" sz="1600" dirty="0" smtClean="0">
                          <a:solidFill>
                            <a:srgbClr val="00B050"/>
                          </a:solidFill>
                          <a:latin typeface="+mj-lt"/>
                        </a:rPr>
                        <a:t>Mar 18</a:t>
                      </a:r>
                      <a:endParaRPr lang="en-AU" sz="1600" dirty="0">
                        <a:solidFill>
                          <a:srgbClr val="00B050"/>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102</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was published in Oct 2017</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103</a:t>
            </a:fld>
            <a:endParaRPr lang="en-US"/>
          </a:p>
        </p:txBody>
      </p:sp>
      <p:sp>
        <p:nvSpPr>
          <p:cNvPr id="10" name="Content Placeholder 9"/>
          <p:cNvSpPr>
            <a:spLocks noGrp="1"/>
          </p:cNvSpPr>
          <p:nvPr>
            <p:ph idx="1"/>
          </p:nvPr>
        </p:nvSpPr>
        <p:spPr>
          <a:xfrm>
            <a:off x="685800" y="11430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2018  &amp; published (&amp; response sent later)</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US" dirty="0"/>
              <a:t>ISO/IEC/IEEE 8802-22:2015/</a:t>
            </a:r>
            <a:r>
              <a:rPr lang="en-US" dirty="0" err="1"/>
              <a:t>Amd</a:t>
            </a:r>
            <a:r>
              <a:rPr lang="en-US" dirty="0"/>
              <a:t> </a:t>
            </a:r>
            <a:r>
              <a:rPr lang="en-US" dirty="0" smtClean="0"/>
              <a:t>2:2017 </a:t>
            </a:r>
            <a:r>
              <a:rPr lang="en-AU" dirty="0" smtClean="0"/>
              <a:t>was published in Oct 2017</a:t>
            </a:r>
          </a:p>
          <a:p>
            <a:pPr lvl="1"/>
            <a:r>
              <a:rPr lang="en-AU" dirty="0" smtClean="0"/>
              <a:t>Response to comments were sent in Mar 2018 (N16771)</a:t>
            </a:r>
            <a:endParaRPr lang="en-AU" dirty="0"/>
          </a:p>
        </p:txBody>
      </p:sp>
    </p:spTree>
    <p:extLst>
      <p:ext uri="{BB962C8B-B14F-4D97-AF65-F5344CB8AC3E}">
        <p14:creationId xmlns:p14="http://schemas.microsoft.com/office/powerpoint/2010/main" val="20184866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was sent to SC6 in March 2018 asking that  various ISO/IEC standards be withdrawn</a:t>
            </a:r>
            <a:endParaRPr lang="en-AU" dirty="0"/>
          </a:p>
        </p:txBody>
      </p:sp>
      <p:sp>
        <p:nvSpPr>
          <p:cNvPr id="3" name="Content Placeholder 2"/>
          <p:cNvSpPr>
            <a:spLocks noGrp="1"/>
          </p:cNvSpPr>
          <p:nvPr>
            <p:ph idx="1"/>
          </p:nvPr>
        </p:nvSpPr>
        <p:spPr/>
        <p:txBody>
          <a:bodyPr/>
          <a:lstStyle/>
          <a:p>
            <a:pPr lvl="1"/>
            <a:r>
              <a:rPr lang="en-AU" dirty="0" smtClean="0"/>
              <a:t>The IEEE 802 EC approved withdrawal of various ISO/IEC standards in Nov 2017, giving Andrew Myles authority to make it happen</a:t>
            </a:r>
          </a:p>
          <a:p>
            <a:pPr lvl="2"/>
            <a:r>
              <a:rPr lang="en-AU" dirty="0" smtClean="0"/>
              <a:t>ISO/IEC TR 8802-1:2001</a:t>
            </a:r>
          </a:p>
          <a:p>
            <a:pPr lvl="2"/>
            <a:r>
              <a:rPr lang="en-AU" dirty="0" smtClean="0"/>
              <a:t>ISO/IEC 15802-1:1995</a:t>
            </a:r>
          </a:p>
          <a:p>
            <a:pPr lvl="2"/>
            <a:r>
              <a:rPr lang="en-AU" dirty="0" smtClean="0"/>
              <a:t>ISO/IEC 15802-3:1998</a:t>
            </a:r>
          </a:p>
          <a:p>
            <a:pPr lvl="2"/>
            <a:r>
              <a:rPr lang="en-AU" dirty="0" smtClean="0"/>
              <a:t>ISO/IEC 8802-5 and anything related (such as corrigenda)</a:t>
            </a:r>
          </a:p>
          <a:p>
            <a:pPr lvl="1"/>
            <a:r>
              <a:rPr lang="en-AU" dirty="0" smtClean="0"/>
              <a:t>The decision was not executed because more information was required by IEEE-SA staff, and this was not made available until Feb 2018</a:t>
            </a:r>
          </a:p>
          <a:p>
            <a:pPr lvl="1"/>
            <a:r>
              <a:rPr lang="en-AU" dirty="0" smtClean="0"/>
              <a:t>In March 2018, it was decided the best way of achieving the approved goal was to send a LS </a:t>
            </a:r>
            <a:r>
              <a:rPr lang="en-AU" dirty="0"/>
              <a:t>to </a:t>
            </a:r>
            <a:r>
              <a:rPr lang="en-AU" dirty="0" smtClean="0"/>
              <a:t>SC6</a:t>
            </a:r>
          </a:p>
          <a:p>
            <a:pPr lvl="2"/>
            <a:r>
              <a:rPr lang="en-AU" dirty="0" smtClean="0"/>
              <a:t>See contents in  </a:t>
            </a:r>
            <a:r>
              <a:rPr lang="en-AU" dirty="0" smtClean="0">
                <a:hlinkClick r:id="rId2"/>
              </a:rPr>
              <a:t>11-18-0576-04</a:t>
            </a:r>
            <a:endParaRPr lang="en-AU" dirty="0" smtClean="0"/>
          </a:p>
          <a:p>
            <a:pPr lvl="2"/>
            <a:r>
              <a:rPr lang="en-AU" dirty="0" smtClean="0"/>
              <a:t>The IEEE 802 EC Chair liaised it on 13 March 2018</a:t>
            </a:r>
          </a:p>
          <a:p>
            <a:pPr lvl="2"/>
            <a:r>
              <a:rPr lang="en-AU" dirty="0">
                <a:solidFill>
                  <a:srgbClr val="FF0000"/>
                </a:solidFill>
              </a:rPr>
              <a:t>(Apr 2018) It has not yet been uploaded to SC6</a:t>
            </a:r>
            <a:endParaRPr lang="en-AU" dirty="0" smtClean="0">
              <a:solidFill>
                <a:srgbClr val="FF0000"/>
              </a:solidFill>
            </a:endParaRPr>
          </a:p>
          <a:p>
            <a:pPr lvl="1"/>
            <a:r>
              <a:rPr lang="en-AU" dirty="0" smtClean="0"/>
              <a:t>The IEEE 80 JTC1 SC will track future actions by SC6, but not much is expected until Aug 2018</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104</a:t>
            </a:fld>
            <a:endParaRPr lang="en-US"/>
          </a:p>
        </p:txBody>
      </p:sp>
    </p:spTree>
    <p:extLst>
      <p:ext uri="{BB962C8B-B14F-4D97-AF65-F5344CB8AC3E}">
        <p14:creationId xmlns:p14="http://schemas.microsoft.com/office/powerpoint/2010/main" val="3091892021"/>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held in Aug 2018 in Tokyo, Japan</a:t>
            </a:r>
            <a:endParaRPr lang="en-AU" dirty="0"/>
          </a:p>
        </p:txBody>
      </p:sp>
      <p:sp>
        <p:nvSpPr>
          <p:cNvPr id="3" name="Content Placeholder 2"/>
          <p:cNvSpPr>
            <a:spLocks noGrp="1"/>
          </p:cNvSpPr>
          <p:nvPr>
            <p:ph sz="half" idx="1"/>
          </p:nvPr>
        </p:nvSpPr>
        <p:spPr>
          <a:xfrm>
            <a:off x="685800" y="1905000"/>
            <a:ext cx="3810000" cy="4114800"/>
          </a:xfrm>
        </p:spPr>
        <p:txBody>
          <a:bodyPr/>
          <a:lstStyle/>
          <a:p>
            <a:r>
              <a:rPr lang="en-AU" dirty="0" smtClean="0"/>
              <a:t>Meeting</a:t>
            </a:r>
          </a:p>
          <a:p>
            <a:pPr lvl="1"/>
            <a:r>
              <a:rPr lang="en-AU" dirty="0" smtClean="0"/>
              <a:t>ISO/IEC JTC1/SC6</a:t>
            </a:r>
          </a:p>
          <a:p>
            <a:r>
              <a:rPr lang="en-AU" dirty="0" smtClean="0"/>
              <a:t>Hosts</a:t>
            </a:r>
          </a:p>
          <a:p>
            <a:pPr lvl="1"/>
            <a:r>
              <a:rPr lang="en-AU" dirty="0" smtClean="0"/>
              <a:t>?</a:t>
            </a:r>
            <a:endParaRPr lang="en-US" dirty="0" smtClean="0"/>
          </a:p>
          <a:p>
            <a:r>
              <a:rPr lang="en-AU" dirty="0" smtClean="0"/>
              <a:t>Date</a:t>
            </a:r>
          </a:p>
          <a:p>
            <a:pPr lvl="1"/>
            <a:r>
              <a:rPr lang="en-AU" smtClean="0"/>
              <a:t>27-31 Aug </a:t>
            </a:r>
            <a:r>
              <a:rPr lang="en-AU" dirty="0" smtClean="0"/>
              <a:t>2018</a:t>
            </a:r>
          </a:p>
          <a:p>
            <a:r>
              <a:rPr lang="en-AU" dirty="0" smtClean="0"/>
              <a:t>Location</a:t>
            </a:r>
          </a:p>
          <a:p>
            <a:pPr lvl="1"/>
            <a:r>
              <a:rPr lang="en-AU" dirty="0" smtClean="0"/>
              <a:t>Tokyo</a:t>
            </a:r>
          </a:p>
          <a:p>
            <a:r>
              <a:rPr lang="en-AU" dirty="0" smtClean="0"/>
              <a:t>WebEx</a:t>
            </a:r>
          </a:p>
          <a:p>
            <a:pPr lvl="1"/>
            <a:r>
              <a:rPr lang="en-AU" dirty="0" smtClean="0">
                <a:solidFill>
                  <a:srgbClr val="FF0000"/>
                </a:solidFill>
              </a:rPr>
              <a:t>????</a:t>
            </a:r>
          </a:p>
        </p:txBody>
      </p:sp>
      <p:sp>
        <p:nvSpPr>
          <p:cNvPr id="6" name="Content Placeholder 5"/>
          <p:cNvSpPr>
            <a:spLocks noGrp="1"/>
          </p:cNvSpPr>
          <p:nvPr>
            <p:ph sz="half" idx="2"/>
          </p:nvPr>
        </p:nvSpPr>
        <p:spPr>
          <a:xfrm>
            <a:off x="4648200" y="1905000"/>
            <a:ext cx="3810000" cy="4114800"/>
          </a:xfrm>
        </p:spPr>
        <p:txBody>
          <a:bodyPr/>
          <a:lstStyle/>
          <a:p>
            <a:r>
              <a:rPr lang="en-GB" dirty="0" smtClean="0"/>
              <a:t>Deadlines</a:t>
            </a:r>
          </a:p>
          <a:p>
            <a:pPr lvl="1"/>
            <a:r>
              <a:rPr lang="en-GB" dirty="0" smtClean="0"/>
              <a:t>New agenda items:</a:t>
            </a:r>
          </a:p>
          <a:p>
            <a:pPr lvl="1"/>
            <a:r>
              <a:rPr lang="en-GB" dirty="0" smtClean="0"/>
              <a:t>New contributions:</a:t>
            </a:r>
          </a:p>
          <a:p>
            <a:pPr lvl="1"/>
            <a:r>
              <a:rPr lang="en-GB" dirty="0" smtClean="0"/>
              <a:t>New comments:</a:t>
            </a:r>
          </a:p>
          <a:p>
            <a:pPr lvl="1"/>
            <a:r>
              <a:rPr lang="en-GB" dirty="0" smtClean="0"/>
              <a:t>Registration:</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105</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9389148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participation at the next SC6 meeting</a:t>
            </a:r>
            <a:endParaRPr lang="en-AU" dirty="0"/>
          </a:p>
        </p:txBody>
      </p:sp>
      <p:sp>
        <p:nvSpPr>
          <p:cNvPr id="3" name="Content Placeholder 2"/>
          <p:cNvSpPr>
            <a:spLocks noGrp="1"/>
          </p:cNvSpPr>
          <p:nvPr>
            <p:ph idx="1"/>
          </p:nvPr>
        </p:nvSpPr>
        <p:spPr/>
        <p:txBody>
          <a:bodyPr/>
          <a:lstStyle/>
          <a:p>
            <a:pPr lvl="1"/>
            <a:r>
              <a:rPr lang="en-AU" dirty="0" smtClean="0"/>
              <a:t>Is anyone intending to attend the SC6 meeting in Tokyo?</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106</a:t>
            </a:fld>
            <a:endParaRPr lang="en-US"/>
          </a:p>
        </p:txBody>
      </p:sp>
    </p:spTree>
    <p:extLst>
      <p:ext uri="{BB962C8B-B14F-4D97-AF65-F5344CB8AC3E}">
        <p14:creationId xmlns:p14="http://schemas.microsoft.com/office/powerpoint/2010/main" val="416232668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need to provide a report to SC6 at their next meeting</a:t>
            </a:r>
            <a:endParaRPr lang="en-AU" dirty="0"/>
          </a:p>
        </p:txBody>
      </p:sp>
      <p:sp>
        <p:nvSpPr>
          <p:cNvPr id="3" name="Content Placeholder 2"/>
          <p:cNvSpPr>
            <a:spLocks noGrp="1"/>
          </p:cNvSpPr>
          <p:nvPr>
            <p:ph idx="1"/>
          </p:nvPr>
        </p:nvSpPr>
        <p:spPr/>
        <p:txBody>
          <a:bodyPr/>
          <a:lstStyle/>
          <a:p>
            <a:pPr lvl="1"/>
            <a:r>
              <a:rPr lang="en-AU" dirty="0" smtClean="0"/>
              <a:t>At the last SC6 meeting, IEEE 802 provided  status report based on the material in this deck</a:t>
            </a:r>
          </a:p>
          <a:p>
            <a:pPr lvl="1"/>
            <a:r>
              <a:rPr lang="en-AU" dirty="0" smtClean="0"/>
              <a:t>We will do the same for the August 2018 meeting </a:t>
            </a:r>
          </a:p>
          <a:p>
            <a:pPr lvl="1"/>
            <a:r>
              <a:rPr lang="en-AU" dirty="0" smtClean="0"/>
              <a:t>The report will be authorised at the July 2018 plenary and written after the plenary</a:t>
            </a:r>
          </a:p>
          <a:p>
            <a:pPr lvl="1"/>
            <a:r>
              <a:rPr lang="en-AU" dirty="0" smtClean="0"/>
              <a:t>It is due at SC6 by </a:t>
            </a:r>
            <a:r>
              <a:rPr lang="en-AU" smtClean="0"/>
              <a:t>20 July 2018</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107</a:t>
            </a:fld>
            <a:endParaRPr lang="en-US"/>
          </a:p>
        </p:txBody>
      </p:sp>
    </p:spTree>
    <p:extLst>
      <p:ext uri="{BB962C8B-B14F-4D97-AF65-F5344CB8AC3E}">
        <p14:creationId xmlns:p14="http://schemas.microsoft.com/office/powerpoint/2010/main" val="416242079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ToR</a:t>
            </a:r>
            <a:r>
              <a:rPr lang="en-AU" dirty="0" smtClean="0"/>
              <a:t> of the </a:t>
            </a:r>
            <a:r>
              <a:rPr lang="en-AU" i="1" dirty="0" smtClean="0"/>
              <a:t>Security ad hoc </a:t>
            </a:r>
            <a:r>
              <a:rPr lang="en-AU" dirty="0" smtClean="0"/>
              <a:t>were substantially modified at the last SC6 meeting</a:t>
            </a:r>
            <a:endParaRPr lang="en-AU" dirty="0"/>
          </a:p>
        </p:txBody>
      </p:sp>
      <p:sp>
        <p:nvSpPr>
          <p:cNvPr id="3" name="Content Placeholder 2"/>
          <p:cNvSpPr>
            <a:spLocks noGrp="1"/>
          </p:cNvSpPr>
          <p:nvPr>
            <p:ph idx="1"/>
          </p:nvPr>
        </p:nvSpPr>
        <p:spPr/>
        <p:txBody>
          <a:bodyPr/>
          <a:lstStyle/>
          <a:p>
            <a:r>
              <a:rPr lang="en-AU" smtClean="0"/>
              <a:t>Modified ToR</a:t>
            </a:r>
          </a:p>
          <a:p>
            <a:pPr lvl="1"/>
            <a:r>
              <a:rPr lang="en-GB" smtClean="0"/>
              <a:t>Scope </a:t>
            </a:r>
            <a:endParaRPr lang="en-AU" smtClean="0"/>
          </a:p>
          <a:p>
            <a:pPr lvl="2"/>
            <a:r>
              <a:rPr lang="en-GB" smtClean="0"/>
              <a:t>Review security technologies in the published standards, and SC6 projects under development for the purpose of identifying areas of potential improvement </a:t>
            </a:r>
            <a:endParaRPr lang="en-AU" smtClean="0"/>
          </a:p>
          <a:p>
            <a:pPr lvl="1"/>
            <a:r>
              <a:rPr lang="en-GB" smtClean="0"/>
              <a:t>AHGS </a:t>
            </a:r>
            <a:r>
              <a:rPr lang="en-GB" dirty="0" smtClean="0"/>
              <a:t>deliverables</a:t>
            </a:r>
            <a:endParaRPr lang="en-AU" smtClean="0"/>
          </a:p>
          <a:p>
            <a:pPr lvl="2"/>
            <a:r>
              <a:rPr lang="en-GB" smtClean="0"/>
              <a:t>A report that identifies any potential security issues in SC6 published standards and SC6 projects under development.</a:t>
            </a:r>
            <a:endParaRPr lang="en-AU" smtClean="0"/>
          </a:p>
          <a:p>
            <a:pPr lvl="1"/>
            <a:r>
              <a:rPr lang="en-GB" smtClean="0"/>
              <a:t>Period</a:t>
            </a:r>
            <a:endParaRPr lang="en-AU" smtClean="0"/>
          </a:p>
          <a:p>
            <a:pPr lvl="2"/>
            <a:r>
              <a:rPr lang="en-GB" smtClean="0"/>
              <a:t>The AHGS will complete its report by the next SC6 plenary meeting.</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108</a:t>
            </a:fld>
            <a:endParaRPr lang="en-US"/>
          </a:p>
        </p:txBody>
      </p:sp>
    </p:spTree>
    <p:extLst>
      <p:ext uri="{BB962C8B-B14F-4D97-AF65-F5344CB8AC3E}">
        <p14:creationId xmlns:p14="http://schemas.microsoft.com/office/powerpoint/2010/main" val="2376031859"/>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ToR</a:t>
            </a:r>
            <a:r>
              <a:rPr lang="en-AU" dirty="0"/>
              <a:t> of the </a:t>
            </a:r>
            <a:r>
              <a:rPr lang="en-AU" i="1" dirty="0"/>
              <a:t>Security ad hoc </a:t>
            </a:r>
            <a:r>
              <a:rPr lang="en-AU" dirty="0"/>
              <a:t>were substantially modified at the last SC6 meeting</a:t>
            </a:r>
          </a:p>
        </p:txBody>
      </p:sp>
      <p:sp>
        <p:nvSpPr>
          <p:cNvPr id="3" name="Content Placeholder 2"/>
          <p:cNvSpPr>
            <a:spLocks noGrp="1"/>
          </p:cNvSpPr>
          <p:nvPr>
            <p:ph idx="1"/>
          </p:nvPr>
        </p:nvSpPr>
        <p:spPr/>
        <p:txBody>
          <a:bodyPr/>
          <a:lstStyle/>
          <a:p>
            <a:r>
              <a:rPr lang="en-AU" dirty="0" smtClean="0"/>
              <a:t>Summary of </a:t>
            </a:r>
            <a:r>
              <a:rPr lang="en-AU" dirty="0" err="1" smtClean="0"/>
              <a:t>ToR</a:t>
            </a:r>
            <a:endParaRPr lang="en-AU" dirty="0" smtClean="0"/>
          </a:p>
          <a:p>
            <a:pPr lvl="1"/>
            <a:r>
              <a:rPr lang="en-AU" dirty="0"/>
              <a:t>Focuses on any SC6 standards or standards in </a:t>
            </a:r>
            <a:r>
              <a:rPr lang="en-AU" dirty="0" smtClean="0"/>
              <a:t>development</a:t>
            </a:r>
          </a:p>
          <a:p>
            <a:pPr lvl="2"/>
            <a:r>
              <a:rPr lang="en-AU" dirty="0" smtClean="0"/>
              <a:t>This includes IEEE 802 standards</a:t>
            </a:r>
          </a:p>
          <a:p>
            <a:pPr lvl="2"/>
            <a:r>
              <a:rPr lang="en-AU" dirty="0" smtClean="0"/>
              <a:t>Including issues discussed in Ottawa in 2014</a:t>
            </a:r>
          </a:p>
          <a:p>
            <a:pPr lvl="2"/>
            <a:r>
              <a:rPr lang="en-AU" dirty="0" smtClean="0"/>
              <a:t>This means we will need to deal with same complaints</a:t>
            </a:r>
            <a:endParaRPr lang="en-AU" dirty="0"/>
          </a:p>
          <a:p>
            <a:pPr lvl="1"/>
            <a:r>
              <a:rPr lang="en-AU" dirty="0"/>
              <a:t>Limits work </a:t>
            </a:r>
            <a:r>
              <a:rPr lang="en-AU" dirty="0" smtClean="0"/>
              <a:t>in Security ad hoc to </a:t>
            </a:r>
            <a:r>
              <a:rPr lang="en-AU" dirty="0"/>
              <a:t>identifying </a:t>
            </a:r>
            <a:r>
              <a:rPr lang="en-AU" dirty="0" smtClean="0"/>
              <a:t>issues</a:t>
            </a:r>
          </a:p>
          <a:p>
            <a:pPr lvl="2"/>
            <a:r>
              <a:rPr lang="en-AU" dirty="0" smtClean="0"/>
              <a:t>The Security ad hoc will </a:t>
            </a:r>
            <a:r>
              <a:rPr lang="en-AU" dirty="0"/>
              <a:t>not </a:t>
            </a:r>
            <a:r>
              <a:rPr lang="en-AU" dirty="0" smtClean="0"/>
              <a:t>fix them</a:t>
            </a:r>
          </a:p>
          <a:p>
            <a:pPr lvl="2"/>
            <a:r>
              <a:rPr lang="en-AU" dirty="0" smtClean="0"/>
              <a:t>Technically they cannot even suggest how any issues can be fixed</a:t>
            </a:r>
          </a:p>
          <a:p>
            <a:pPr lvl="2"/>
            <a:r>
              <a:rPr lang="en-AU" dirty="0" smtClean="0"/>
              <a:t>If any issues are identified in IEEE 802 standards, we will argue at some future time that they need to be fixed by IEEE 802</a:t>
            </a:r>
            <a:endParaRPr lang="en-AU" dirty="0"/>
          </a:p>
          <a:p>
            <a:pPr lvl="1"/>
            <a:r>
              <a:rPr lang="en-AU" dirty="0"/>
              <a:t>Limits time to one meeting </a:t>
            </a:r>
            <a:r>
              <a:rPr lang="en-AU" dirty="0" smtClean="0"/>
              <a:t>cycle</a:t>
            </a:r>
          </a:p>
          <a:p>
            <a:pPr lvl="2"/>
            <a:r>
              <a:rPr lang="en-AU" dirty="0" smtClean="0"/>
              <a:t>Effectively August 2017</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109</a:t>
            </a:fld>
            <a:endParaRPr lang="en-US"/>
          </a:p>
        </p:txBody>
      </p:sp>
    </p:spTree>
    <p:extLst>
      <p:ext uri="{BB962C8B-B14F-4D97-AF65-F5344CB8AC3E}">
        <p14:creationId xmlns:p14="http://schemas.microsoft.com/office/powerpoint/2010/main" val="8700440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consider a motion to reaffirm its current goals</a:t>
            </a:r>
            <a:endParaRPr lang="en-AU" dirty="0"/>
          </a:p>
        </p:txBody>
      </p:sp>
      <p:sp>
        <p:nvSpPr>
          <p:cNvPr id="3" name="Content Placeholder 2"/>
          <p:cNvSpPr>
            <a:spLocks noGrp="1"/>
          </p:cNvSpPr>
          <p:nvPr>
            <p:ph idx="1"/>
          </p:nvPr>
        </p:nvSpPr>
        <p:spPr/>
        <p:txBody>
          <a:bodyPr/>
          <a:lstStyle/>
          <a:p>
            <a:pPr lvl="1"/>
            <a:r>
              <a:rPr lang="en-AU" dirty="0" smtClean="0"/>
              <a:t>The IEEE 802 EC plans to reaffirm the IEEE 802 JTC1 SC goals in July 2018</a:t>
            </a:r>
          </a:p>
          <a:p>
            <a:pPr lvl="1"/>
            <a:r>
              <a:rPr lang="en-AU" dirty="0" smtClean="0"/>
              <a:t>Assuming there are no suggestions for change, the SC will reaffirm the existing goals today</a:t>
            </a:r>
          </a:p>
          <a:p>
            <a:pPr lvl="1"/>
            <a:r>
              <a:rPr lang="en-AU" dirty="0" smtClean="0"/>
              <a:t>Motion</a:t>
            </a:r>
          </a:p>
          <a:p>
            <a:pPr lvl="2"/>
            <a:r>
              <a:rPr lang="en-AU" i="1" dirty="0" smtClean="0"/>
              <a:t>The IEEE 802 JTC1 SC reaffirms its current goals, as shown on slide 10 of this agenda (11-18-0605r</a:t>
            </a:r>
            <a:r>
              <a:rPr lang="en-AU" i="1" dirty="0" smtClean="0">
                <a:solidFill>
                  <a:srgbClr val="FF0000"/>
                </a:solidFill>
              </a:rPr>
              <a:t>1</a:t>
            </a:r>
            <a:r>
              <a:rPr lang="en-AU" i="1" dirty="0" smtClean="0"/>
              <a:t>) in Warsaw in May 2018 </a:t>
            </a:r>
          </a:p>
          <a:p>
            <a:pPr lvl="2"/>
            <a:r>
              <a:rPr lang="en-AU" dirty="0" smtClean="0"/>
              <a:t>Moved</a:t>
            </a:r>
          </a:p>
          <a:p>
            <a:pPr lvl="2"/>
            <a:r>
              <a:rPr lang="en-AU" dirty="0" smtClean="0"/>
              <a:t>Seconded</a:t>
            </a:r>
          </a:p>
          <a:p>
            <a:pPr lvl="2"/>
            <a:r>
              <a:rPr lang="en-AU" dirty="0" smtClean="0"/>
              <a:t>Result</a:t>
            </a:r>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4200800455"/>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Membership of the </a:t>
            </a:r>
            <a:r>
              <a:rPr lang="en-AU" i="1" dirty="0"/>
              <a:t>Security ad hoc </a:t>
            </a:r>
            <a:r>
              <a:rPr lang="en-AU" dirty="0" smtClean="0"/>
              <a:t>has been determined	</a:t>
            </a:r>
            <a:endParaRPr lang="en-AU" dirty="0"/>
          </a:p>
        </p:txBody>
      </p:sp>
      <p:sp>
        <p:nvSpPr>
          <p:cNvPr id="3" name="Content Placeholder 2"/>
          <p:cNvSpPr>
            <a:spLocks noGrp="1"/>
          </p:cNvSpPr>
          <p:nvPr>
            <p:ph sz="half" idx="1"/>
          </p:nvPr>
        </p:nvSpPr>
        <p:spPr/>
        <p:txBody>
          <a:bodyPr/>
          <a:lstStyle/>
          <a:p>
            <a:r>
              <a:rPr lang="en-AU" dirty="0" smtClean="0"/>
              <a:t>Leadership</a:t>
            </a:r>
          </a:p>
          <a:p>
            <a:pPr lvl="1"/>
            <a:r>
              <a:rPr lang="en-US" dirty="0"/>
              <a:t>Yun-Jae Won </a:t>
            </a:r>
            <a:r>
              <a:rPr lang="en-US" dirty="0" smtClean="0"/>
              <a:t>(Korea) is convener</a:t>
            </a:r>
            <a:endParaRPr lang="en-AU" dirty="0" smtClean="0"/>
          </a:p>
          <a:p>
            <a:r>
              <a:rPr lang="en-AU" dirty="0" smtClean="0"/>
              <a:t>Membership</a:t>
            </a:r>
            <a:endParaRPr lang="en-AU" dirty="0" smtClean="0">
              <a:solidFill>
                <a:srgbClr val="FF0000"/>
              </a:solidFill>
            </a:endParaRPr>
          </a:p>
          <a:p>
            <a:pPr lvl="1"/>
            <a:r>
              <a:rPr lang="en-AU" dirty="0" smtClean="0"/>
              <a:t>China</a:t>
            </a:r>
          </a:p>
          <a:p>
            <a:pPr lvl="2"/>
            <a:r>
              <a:rPr lang="en-AU" dirty="0" err="1" smtClean="0"/>
              <a:t>Zhenhai</a:t>
            </a:r>
            <a:r>
              <a:rPr lang="en-AU" dirty="0" smtClean="0"/>
              <a:t> Huang (IWNCOMM)</a:t>
            </a:r>
          </a:p>
          <a:p>
            <a:pPr lvl="2"/>
            <a:r>
              <a:rPr lang="en-AU" dirty="0" err="1"/>
              <a:t>b</a:t>
            </a:r>
            <a:r>
              <a:rPr lang="en-AU" dirty="0" err="1" smtClean="0"/>
              <a:t>z</a:t>
            </a:r>
            <a:r>
              <a:rPr lang="en-AU" dirty="0" smtClean="0"/>
              <a:t>? (National Engineering Laboratory for Wireless Security)</a:t>
            </a:r>
          </a:p>
          <a:p>
            <a:pPr lvl="2"/>
            <a:r>
              <a:rPr lang="en-AU" dirty="0" err="1"/>
              <a:t>l</a:t>
            </a:r>
            <a:r>
              <a:rPr lang="en-AU" dirty="0" err="1" smtClean="0"/>
              <a:t>mbz</a:t>
            </a:r>
            <a:r>
              <a:rPr lang="en-AU" dirty="0" smtClean="0"/>
              <a:t>? (WAPIA)</a:t>
            </a:r>
          </a:p>
          <a:p>
            <a:pPr lvl="2"/>
            <a:r>
              <a:rPr lang="en-AU" dirty="0" err="1" smtClean="0"/>
              <a:t>Manxia</a:t>
            </a:r>
            <a:r>
              <a:rPr lang="en-AU" dirty="0" smtClean="0"/>
              <a:t> Tie (IWNCOMM)</a:t>
            </a:r>
          </a:p>
          <a:p>
            <a:pPr lvl="2"/>
            <a:r>
              <a:rPr lang="en-AU" dirty="0" err="1" smtClean="0"/>
              <a:t>Yujiao</a:t>
            </a:r>
            <a:r>
              <a:rPr lang="en-AU" dirty="0" smtClean="0"/>
              <a:t> Li (IWNCOMM)</a:t>
            </a:r>
          </a:p>
          <a:p>
            <a:pPr lvl="1"/>
            <a:r>
              <a:rPr lang="en-AU" dirty="0"/>
              <a:t>US</a:t>
            </a:r>
          </a:p>
          <a:p>
            <a:pPr lvl="2"/>
            <a:r>
              <a:rPr lang="en-AU" dirty="0"/>
              <a:t>Dorothy Stanley (HPE)</a:t>
            </a:r>
          </a:p>
          <a:p>
            <a:pPr lvl="2"/>
            <a:r>
              <a:rPr lang="en-AU" dirty="0"/>
              <a:t>John Day (?)</a:t>
            </a:r>
          </a:p>
          <a:p>
            <a:pPr lvl="2"/>
            <a:endParaRPr lang="en-AU" dirty="0" smtClean="0"/>
          </a:p>
        </p:txBody>
      </p:sp>
      <p:sp>
        <p:nvSpPr>
          <p:cNvPr id="6" name="Content Placeholder 5"/>
          <p:cNvSpPr>
            <a:spLocks noGrp="1"/>
          </p:cNvSpPr>
          <p:nvPr>
            <p:ph sz="half" idx="2"/>
          </p:nvPr>
        </p:nvSpPr>
        <p:spPr/>
        <p:txBody>
          <a:bodyPr/>
          <a:lstStyle/>
          <a:p>
            <a:pPr lvl="1"/>
            <a:r>
              <a:rPr lang="en-AU" dirty="0" smtClean="0"/>
              <a:t>Austria</a:t>
            </a:r>
            <a:endParaRPr lang="en-AU" dirty="0"/>
          </a:p>
          <a:p>
            <a:pPr lvl="2"/>
            <a:r>
              <a:rPr lang="en-AU" dirty="0"/>
              <a:t>Reinhard </a:t>
            </a:r>
            <a:r>
              <a:rPr lang="en-AU" dirty="0" err="1"/>
              <a:t>Meindl</a:t>
            </a:r>
            <a:endParaRPr lang="en-AU" dirty="0"/>
          </a:p>
          <a:p>
            <a:pPr lvl="1"/>
            <a:r>
              <a:rPr lang="en-AU" dirty="0"/>
              <a:t>Korea</a:t>
            </a:r>
          </a:p>
          <a:p>
            <a:pPr lvl="1"/>
            <a:r>
              <a:rPr lang="en-AU" dirty="0"/>
              <a:t>IEEE 802</a:t>
            </a:r>
          </a:p>
          <a:p>
            <a:pPr lvl="2"/>
            <a:r>
              <a:rPr lang="en-AU" dirty="0"/>
              <a:t>Andrew Myles (Cisco)</a:t>
            </a:r>
          </a:p>
          <a:p>
            <a:pPr lvl="2"/>
            <a:r>
              <a:rPr lang="en-AU" dirty="0"/>
              <a:t>Peter Yee</a:t>
            </a:r>
          </a:p>
          <a:p>
            <a:pPr lvl="2"/>
            <a:r>
              <a:rPr lang="en-AU" dirty="0"/>
              <a:t>Jodi </a:t>
            </a:r>
            <a:r>
              <a:rPr lang="en-AU" dirty="0" err="1"/>
              <a:t>Haasz</a:t>
            </a:r>
            <a:r>
              <a:rPr lang="en-AU" dirty="0"/>
              <a:t> (IEEE-SA)</a:t>
            </a:r>
          </a:p>
          <a:p>
            <a:pPr lvl="2"/>
            <a:r>
              <a:rPr lang="en-AU" dirty="0"/>
              <a:t>Dan Harkins (HPE</a:t>
            </a:r>
            <a:r>
              <a:rPr lang="en-AU" dirty="0" smtClean="0"/>
              <a:t>)</a:t>
            </a:r>
          </a:p>
          <a:p>
            <a:pPr lvl="2"/>
            <a:r>
              <a:rPr lang="en-AU" dirty="0" smtClean="0"/>
              <a:t>David Law (HPE)</a:t>
            </a:r>
          </a:p>
          <a:p>
            <a:pPr lvl="1"/>
            <a:r>
              <a:rPr lang="en-AU" dirty="0" smtClean="0"/>
              <a:t>UK (joining late)</a:t>
            </a:r>
          </a:p>
          <a:p>
            <a:pPr lvl="2"/>
            <a:r>
              <a:rPr lang="en-AU" dirty="0" smtClean="0"/>
              <a:t>Stephen </a:t>
            </a:r>
            <a:r>
              <a:rPr lang="en-AU" dirty="0" err="1" smtClean="0"/>
              <a:t>Macann</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110</a:t>
            </a:fld>
            <a:endParaRPr lang="en-US"/>
          </a:p>
        </p:txBody>
      </p:sp>
    </p:spTree>
    <p:extLst>
      <p:ext uri="{BB962C8B-B14F-4D97-AF65-F5344CB8AC3E}">
        <p14:creationId xmlns:p14="http://schemas.microsoft.com/office/powerpoint/2010/main" val="2298802552"/>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schedule and work plan has been agreed for the </a:t>
            </a:r>
            <a:r>
              <a:rPr lang="en-AU" i="1" dirty="0" smtClean="0"/>
              <a:t>Security ad hoc</a:t>
            </a:r>
            <a:endParaRPr lang="en-AU" i="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26020370"/>
              </p:ext>
            </p:extLst>
          </p:nvPr>
        </p:nvGraphicFramePr>
        <p:xfrm>
          <a:off x="685800" y="1981200"/>
          <a:ext cx="7772400" cy="30327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557009">
                <a:tc>
                  <a:txBody>
                    <a:bodyPr/>
                    <a:lstStyle/>
                    <a:p>
                      <a:pPr algn="ctr" fontAlgn="base" hangingPunct="0">
                        <a:spcAft>
                          <a:spcPts val="0"/>
                        </a:spcAft>
                        <a:tabLst>
                          <a:tab pos="1188085" algn="l"/>
                        </a:tabLst>
                      </a:pPr>
                      <a:r>
                        <a:rPr lang="en-US" sz="1600" kern="0" dirty="0">
                          <a:effectLst/>
                        </a:rPr>
                        <a:t>AHGS meeting during JTC 1/ SC 6/ WG 1 Seoul meeting</a:t>
                      </a:r>
                      <a:endParaRPr lang="en-AU" sz="1600" kern="100" dirty="0">
                        <a:effectLst/>
                      </a:endParaRPr>
                    </a:p>
                    <a:p>
                      <a:pPr algn="ctr" fontAlgn="base" hangingPunct="0">
                        <a:spcAft>
                          <a:spcPts val="0"/>
                        </a:spcAft>
                        <a:tabLst>
                          <a:tab pos="1188085" algn="l"/>
                        </a:tabLst>
                      </a:pPr>
                      <a:r>
                        <a:rPr lang="en-US" sz="1600" kern="0" dirty="0">
                          <a:effectLst/>
                        </a:rPr>
                        <a:t>(30– 31 Oct, 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Revise </a:t>
                      </a:r>
                      <a:r>
                        <a:rPr lang="en-US" sz="1600" kern="0" dirty="0" err="1">
                          <a:effectLst/>
                        </a:rPr>
                        <a:t>ToR</a:t>
                      </a:r>
                      <a:r>
                        <a:rPr lang="en-US" sz="1600" kern="0" dirty="0">
                          <a:effectLst/>
                        </a:rPr>
                        <a:t> for </a:t>
                      </a:r>
                      <a:r>
                        <a:rPr lang="en-US" sz="1600" kern="100" dirty="0">
                          <a:effectLst/>
                        </a:rPr>
                        <a:t>Ad-hoc Group on Security (AHGS)</a:t>
                      </a:r>
                      <a:r>
                        <a:rPr lang="en-US" sz="1600" kern="0" dirty="0">
                          <a:effectLst/>
                        </a:rPr>
                        <a: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proposed dispositions of comments (</a:t>
                      </a:r>
                      <a:r>
                        <a:rPr lang="en-US" sz="1600" kern="0" dirty="0" err="1">
                          <a:effectLst/>
                        </a:rPr>
                        <a:t>DoC</a:t>
                      </a:r>
                      <a:r>
                        <a:rPr lang="en-US" sz="1600" kern="0" dirty="0">
                          <a:effectLst/>
                        </a:rPr>
                        <a:t>) on </a:t>
                      </a:r>
                      <a:r>
                        <a:rPr lang="en-US" sz="1600" kern="100" dirty="0">
                          <a:effectLst/>
                        </a:rPr>
                        <a:t>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and approve </a:t>
                      </a:r>
                      <a:r>
                        <a:rPr lang="en-US" sz="1600" kern="0" dirty="0" err="1">
                          <a:effectLst/>
                        </a:rPr>
                        <a:t>DoC</a:t>
                      </a:r>
                      <a:r>
                        <a:rPr lang="en-US" sz="1600" kern="0" dirty="0">
                          <a:effectLst/>
                        </a:rPr>
                        <a:t> on 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218155685"/>
                  </a:ext>
                </a:extLst>
              </a:tr>
              <a:tr h="139252">
                <a:tc>
                  <a:txBody>
                    <a:bodyPr/>
                    <a:lstStyle/>
                    <a:p>
                      <a:pPr algn="ctr" fontAlgn="base" hangingPunct="0">
                        <a:spcAft>
                          <a:spcPts val="0"/>
                        </a:spcAft>
                        <a:tabLst>
                          <a:tab pos="1188085" algn="l"/>
                        </a:tabLst>
                      </a:pPr>
                      <a:r>
                        <a:rPr lang="en-US" sz="1600" kern="0" dirty="0">
                          <a:effectLst/>
                        </a:rPr>
                        <a:t>Two weeks before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the proposed draft work plan for comments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535720811"/>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111</a:t>
            </a:fld>
            <a:endParaRPr lang="en-US"/>
          </a:p>
        </p:txBody>
      </p:sp>
    </p:spTree>
    <p:extLst>
      <p:ext uri="{BB962C8B-B14F-4D97-AF65-F5344CB8AC3E}">
        <p14:creationId xmlns:p14="http://schemas.microsoft.com/office/powerpoint/2010/main" val="2964705860"/>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05873668"/>
              </p:ext>
            </p:extLst>
          </p:nvPr>
        </p:nvGraphicFramePr>
        <p:xfrm>
          <a:off x="685800" y="1981200"/>
          <a:ext cx="7772400" cy="43535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905140">
                <a:tc>
                  <a:txBody>
                    <a:bodyPr/>
                    <a:lstStyle/>
                    <a:p>
                      <a:pPr algn="ctr" fontAlgn="base" hangingPunct="0">
                        <a:spcAft>
                          <a:spcPts val="0"/>
                        </a:spcAft>
                        <a:tabLst>
                          <a:tab pos="1188085" algn="l"/>
                        </a:tabLst>
                      </a:pPr>
                      <a:r>
                        <a:rPr lang="en-US" sz="1600" kern="0" dirty="0">
                          <a:effectLst/>
                        </a:rPr>
                        <a:t>1</a:t>
                      </a:r>
                      <a:r>
                        <a:rPr lang="en-US" sz="1600" kern="0" baseline="30000" dirty="0">
                          <a:effectLst/>
                        </a:rPr>
                        <a:t>st </a:t>
                      </a:r>
                      <a:r>
                        <a:rPr lang="en-US" sz="1600" kern="0" dirty="0">
                          <a:effectLst/>
                        </a:rPr>
                        <a:t>AHGS meeting</a:t>
                      </a:r>
                      <a:endParaRPr lang="en-AU" sz="1600" kern="100" dirty="0">
                        <a:effectLst/>
                      </a:endParaRPr>
                    </a:p>
                    <a:p>
                      <a:pPr algn="ctr" fontAlgn="base" hangingPunct="0">
                        <a:spcAft>
                          <a:spcPts val="0"/>
                        </a:spcAft>
                        <a:tabLst>
                          <a:tab pos="1188085" algn="l"/>
                        </a:tabLst>
                      </a:pPr>
                      <a:r>
                        <a:rPr lang="en-US" sz="1600" kern="0" dirty="0">
                          <a:effectLst/>
                        </a:rPr>
                        <a:t>(by WebEx)</a:t>
                      </a:r>
                      <a:endParaRPr lang="en-AU" sz="1600" kern="100" dirty="0">
                        <a:effectLst/>
                      </a:endParaRPr>
                    </a:p>
                    <a:p>
                      <a:pPr algn="ctr" fontAlgn="base" hangingPunct="0">
                        <a:spcAft>
                          <a:spcPts val="0"/>
                        </a:spcAft>
                        <a:tabLst>
                          <a:tab pos="1188085" algn="l"/>
                        </a:tabLst>
                      </a:pPr>
                      <a:r>
                        <a:rPr lang="en-US" sz="1600" kern="0" dirty="0">
                          <a:effectLst/>
                        </a:rPr>
                        <a:t>xx December, 2017</a:t>
                      </a:r>
                      <a:endParaRPr lang="en-AU" sz="1600" kern="100" dirty="0">
                        <a:effectLst/>
                      </a:endParaRPr>
                    </a:p>
                    <a:p>
                      <a:pPr algn="ctr" fontAlgn="base" hangingPunct="0">
                        <a:spcAft>
                          <a:spcPts val="0"/>
                        </a:spcAft>
                        <a:tabLst>
                          <a:tab pos="1188085" algn="l"/>
                        </a:tabLst>
                      </a:pPr>
                      <a:r>
                        <a:rPr lang="en-US" sz="1600" kern="0" dirty="0">
                          <a:effectLst/>
                        </a:rPr>
                        <a:t>10:00 pm | Korea Time (Seoul, GMT+09:00) | 1 </a:t>
                      </a:r>
                      <a:r>
                        <a:rPr lang="en-US" sz="1600" kern="0" dirty="0" err="1">
                          <a:effectLst/>
                        </a:rPr>
                        <a:t>hr</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and modify the proposed provisional work plan for AHGS. </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Task arrangement: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the published SC 6 standards by marking on a list of SC 6 published standards (the list is attached to this work plan);</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SC 6 projects under development by marking on a list of SC 6 projects under development (the list is attached to this work plan); </a:t>
                      </a:r>
                      <a:endParaRPr lang="en-AU" sz="1600" kern="100" dirty="0">
                        <a:effectLst/>
                      </a:endParaRPr>
                    </a:p>
                    <a:p>
                      <a:pPr marL="579755"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Note: Submit additional comments or individual contributions are also encouraged.</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881624113"/>
                  </a:ext>
                </a:extLst>
              </a:tr>
              <a:tr h="139252">
                <a:tc>
                  <a:txBody>
                    <a:bodyPr/>
                    <a:lstStyle/>
                    <a:p>
                      <a:pPr algn="ctr" fontAlgn="base" hangingPunct="0">
                        <a:spcAft>
                          <a:spcPts val="0"/>
                        </a:spcAft>
                        <a:tabLst>
                          <a:tab pos="1188085" algn="l"/>
                        </a:tabLst>
                      </a:pPr>
                      <a:r>
                        <a:rPr lang="en-US" sz="1600" kern="0" dirty="0">
                          <a:effectLst/>
                        </a:rPr>
                        <a:t>Right after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identified security issues.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8024990"/>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112</a:t>
            </a:fld>
            <a:endParaRPr lang="en-US"/>
          </a:p>
        </p:txBody>
      </p:sp>
      <p:cxnSp>
        <p:nvCxnSpPr>
          <p:cNvPr id="8" name="Straight Connector 7"/>
          <p:cNvCxnSpPr/>
          <p:nvPr/>
        </p:nvCxnSpPr>
        <p:spPr bwMode="auto">
          <a:xfrm flipV="1">
            <a:off x="685800" y="2667000"/>
            <a:ext cx="7772400" cy="3124200"/>
          </a:xfrm>
          <a:prstGeom prst="line">
            <a:avLst/>
          </a:prstGeom>
          <a:solidFill>
            <a:schemeClr val="accent1"/>
          </a:solidFill>
          <a:ln w="76200" cap="flat" cmpd="sng" algn="ctr">
            <a:solidFill>
              <a:srgbClr val="FF0000"/>
            </a:solidFill>
            <a:prstDash val="solid"/>
            <a:round/>
            <a:headEnd type="none" w="sm" len="sm"/>
            <a:tailEnd type="none" w="sm" len="sm"/>
          </a:ln>
          <a:effectLst/>
        </p:spPr>
      </p:cxnSp>
      <p:cxnSp>
        <p:nvCxnSpPr>
          <p:cNvPr id="9" name="Straight Connector 8"/>
          <p:cNvCxnSpPr/>
          <p:nvPr/>
        </p:nvCxnSpPr>
        <p:spPr bwMode="auto">
          <a:xfrm>
            <a:off x="685800" y="2667000"/>
            <a:ext cx="7772400" cy="3200400"/>
          </a:xfrm>
          <a:prstGeom prst="line">
            <a:avLst/>
          </a:prstGeom>
          <a:solidFill>
            <a:schemeClr val="accent1"/>
          </a:solidFill>
          <a:ln w="76200"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1511120294"/>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endParaRPr lang="en-AU" b="0" i="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08874574"/>
              </p:ext>
            </p:extLst>
          </p:nvPr>
        </p:nvGraphicFramePr>
        <p:xfrm>
          <a:off x="685800" y="1981200"/>
          <a:ext cx="7772400" cy="391160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278504">
                <a:tc>
                  <a:txBody>
                    <a:bodyPr/>
                    <a:lstStyle/>
                    <a:p>
                      <a:pPr algn="ctr" fontAlgn="base" hangingPunct="0">
                        <a:spcAft>
                          <a:spcPts val="0"/>
                        </a:spcAft>
                        <a:tabLst>
                          <a:tab pos="1188085" algn="l"/>
                        </a:tabLst>
                      </a:pPr>
                      <a:r>
                        <a:rPr lang="en-US" sz="1600" kern="0" dirty="0">
                          <a:effectLst/>
                        </a:rPr>
                        <a:t>Between the 1</a:t>
                      </a:r>
                      <a:r>
                        <a:rPr lang="en-US" sz="1600" kern="0" baseline="30000" dirty="0">
                          <a:effectLst/>
                        </a:rPr>
                        <a:t>st</a:t>
                      </a:r>
                      <a:r>
                        <a:rPr lang="en-US" sz="1600" kern="0" dirty="0">
                          <a:effectLst/>
                        </a:rPr>
                        <a:t> and 2</a:t>
                      </a:r>
                      <a:r>
                        <a:rPr lang="en-US" sz="1600" kern="0" baseline="30000" dirty="0">
                          <a:effectLst/>
                        </a:rPr>
                        <a:t>nd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review results to the </a:t>
                      </a:r>
                      <a:r>
                        <a:rPr lang="en-US" sz="1600" kern="0" dirty="0" err="1">
                          <a:effectLst/>
                        </a:rPr>
                        <a:t>convenor</a:t>
                      </a:r>
                      <a:r>
                        <a:rPr lang="en-US" sz="1600" kern="0" dirty="0">
                          <a:effectLst/>
                        </a:rPr>
                        <a: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contributions for consideration by the next meeting.</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Collect comments on submitted documents.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706948833"/>
                  </a:ext>
                </a:extLst>
              </a:tr>
              <a:tr h="696261">
                <a:tc>
                  <a:txBody>
                    <a:bodyPr/>
                    <a:lstStyle/>
                    <a:p>
                      <a:pPr algn="ctr" fontAlgn="base" hangingPunct="0">
                        <a:spcAft>
                          <a:spcPts val="0"/>
                        </a:spcAft>
                        <a:tabLst>
                          <a:tab pos="1188085" algn="l"/>
                        </a:tabLst>
                      </a:pPr>
                      <a:r>
                        <a:rPr lang="en-US" sz="1600" kern="0" dirty="0">
                          <a:effectLst/>
                        </a:rPr>
                        <a:t>2</a:t>
                      </a:r>
                      <a:r>
                        <a:rPr lang="en-US" sz="1600" kern="0" baseline="30000" dirty="0">
                          <a:effectLst/>
                        </a:rPr>
                        <a:t>nd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[Feb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Discuss review results and contributions on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Generate a list of identified security issues that should be discussed for the purpose of </a:t>
                      </a:r>
                      <a:r>
                        <a:rPr lang="en-US" sz="1600" kern="100" dirty="0">
                          <a:effectLst/>
                        </a:rPr>
                        <a:t>identifying areas of potential improvement.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100" dirty="0">
                          <a:effectLst/>
                        </a:rPr>
                        <a:t>Task assignments for certain issues (</a:t>
                      </a:r>
                      <a:r>
                        <a:rPr lang="en-US" sz="1600" kern="100" dirty="0" err="1">
                          <a:effectLst/>
                        </a:rPr>
                        <a:t>eg</a:t>
                      </a:r>
                      <a:r>
                        <a:rPr lang="en-US" sz="1600" kern="100" dirty="0">
                          <a:effectLst/>
                        </a:rPr>
                        <a:t>. Requirements for supporting materials or clarifications).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328186334"/>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113</a:t>
            </a:fld>
            <a:endParaRPr lang="en-US"/>
          </a:p>
        </p:txBody>
      </p:sp>
    </p:spTree>
    <p:extLst>
      <p:ext uri="{BB962C8B-B14F-4D97-AF65-F5344CB8AC3E}">
        <p14:creationId xmlns:p14="http://schemas.microsoft.com/office/powerpoint/2010/main" val="4041925634"/>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62029375"/>
              </p:ext>
            </p:extLst>
          </p:nvPr>
        </p:nvGraphicFramePr>
        <p:xfrm>
          <a:off x="685800" y="1981200"/>
          <a:ext cx="7772400" cy="459232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Between the 2</a:t>
                      </a:r>
                      <a:r>
                        <a:rPr lang="en-US" sz="1600" kern="0" baseline="30000" dirty="0">
                          <a:effectLst/>
                        </a:rPr>
                        <a:t>nd</a:t>
                      </a:r>
                      <a:r>
                        <a:rPr lang="en-US" sz="1600" kern="0" dirty="0">
                          <a:effectLst/>
                        </a:rPr>
                        <a:t> and 3</a:t>
                      </a:r>
                      <a:r>
                        <a:rPr lang="en-US" sz="1600" kern="0" baseline="30000" dirty="0">
                          <a:effectLst/>
                        </a:rPr>
                        <a:t>rd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required documents based on the task assignments.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proposals for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and collect comments on contributions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797401316"/>
                  </a:ext>
                </a:extLst>
              </a:tr>
              <a:tr h="417757">
                <a:tc>
                  <a:txBody>
                    <a:bodyPr/>
                    <a:lstStyle/>
                    <a:p>
                      <a:pPr algn="ctr" fontAlgn="base" hangingPunct="0">
                        <a:spcAft>
                          <a:spcPts val="0"/>
                        </a:spcAft>
                        <a:tabLst>
                          <a:tab pos="1188085" algn="l"/>
                        </a:tabLst>
                      </a:pPr>
                      <a:r>
                        <a:rPr lang="en-US" sz="1600" kern="0" dirty="0">
                          <a:effectLst/>
                        </a:rPr>
                        <a:t>3</a:t>
                      </a:r>
                      <a:r>
                        <a:rPr lang="en-US" sz="1600" kern="0" baseline="30000" dirty="0">
                          <a:effectLst/>
                        </a:rPr>
                        <a:t>rd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[Apr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309880" algn="l"/>
                          <a:tab pos="504190" algn="l"/>
                          <a:tab pos="756285" algn="l"/>
                          <a:tab pos="1008380" algn="l"/>
                          <a:tab pos="1188085" algn="l"/>
                          <a:tab pos="12604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355446989"/>
                  </a:ext>
                </a:extLst>
              </a:tr>
              <a:tr h="278504">
                <a:tc>
                  <a:txBody>
                    <a:bodyPr/>
                    <a:lstStyle/>
                    <a:p>
                      <a:pPr algn="ctr" fontAlgn="base" hangingPunct="0">
                        <a:spcAft>
                          <a:spcPts val="0"/>
                        </a:spcAft>
                        <a:tabLst>
                          <a:tab pos="1188085" algn="l"/>
                        </a:tabLst>
                      </a:pPr>
                      <a:r>
                        <a:rPr lang="en-US" sz="1600" kern="0" dirty="0">
                          <a:effectLst/>
                        </a:rPr>
                        <a:t>Between the 3</a:t>
                      </a:r>
                      <a:r>
                        <a:rPr lang="en-US" sz="1600" kern="0" baseline="30000" dirty="0">
                          <a:effectLst/>
                        </a:rPr>
                        <a:t>rd</a:t>
                      </a:r>
                      <a:r>
                        <a:rPr lang="en-US" sz="1600" kern="0" dirty="0">
                          <a:effectLst/>
                        </a:rPr>
                        <a:t> and 4</a:t>
                      </a:r>
                      <a:r>
                        <a:rPr lang="en-US" sz="1600" kern="0" baseline="30000" dirty="0">
                          <a:effectLst/>
                        </a:rPr>
                        <a:t>th</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342900" lvl="0" indent="-342900" algn="l" fontAlgn="base" hangingPunct="0">
                        <a:spcAft>
                          <a:spcPts val="0"/>
                        </a:spcAft>
                        <a:buFont typeface="Times New Roman" panose="02020603050405020304" pitchFamily="18" charset="0"/>
                        <a:buChar char="-"/>
                        <a:tabLst>
                          <a:tab pos="203835" algn="l"/>
                          <a:tab pos="1188085" algn="l"/>
                          <a:tab pos="1656080" algn="l"/>
                          <a:tab pos="2124075" algn="l"/>
                        </a:tabLst>
                      </a:pPr>
                      <a:r>
                        <a:rPr lang="en-US" sz="1600" kern="0" dirty="0">
                          <a:effectLst/>
                        </a:rPr>
                        <a:t>Submit any further contributions on certain issues for comments by E-mail.</a:t>
                      </a:r>
                      <a:endParaRPr lang="en-AU" sz="1600" kern="100" dirty="0">
                        <a:effectLst/>
                      </a:endParaRPr>
                    </a:p>
                    <a:p>
                      <a:pPr algn="l" fontAlgn="base" hangingPunct="0">
                        <a:spcAft>
                          <a:spcPts val="0"/>
                        </a:spcAft>
                        <a:tabLst>
                          <a:tab pos="203835" algn="l"/>
                          <a:tab pos="1188085" algn="l"/>
                          <a:tab pos="1656080" algn="l"/>
                          <a:tab pos="2124075" algn="l"/>
                        </a:tabLst>
                      </a:pPr>
                      <a:r>
                        <a:rPr lang="en-US" sz="1600" kern="0" dirty="0">
                          <a:effectLst/>
                        </a:rPr>
                        <a:t>Note: Additional meetings might be scheduled as necessary</a:t>
                      </a:r>
                      <a:r>
                        <a:rPr lang="en-US" sz="1400" kern="0" dirty="0">
                          <a:effectLst/>
                        </a:rPr>
                        <a:t>.</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534707278"/>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114</a:t>
            </a:fld>
            <a:endParaRPr lang="en-US"/>
          </a:p>
        </p:txBody>
      </p:sp>
    </p:spTree>
    <p:extLst>
      <p:ext uri="{BB962C8B-B14F-4D97-AF65-F5344CB8AC3E}">
        <p14:creationId xmlns:p14="http://schemas.microsoft.com/office/powerpoint/2010/main" val="3940171962"/>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72192642"/>
              </p:ext>
            </p:extLst>
          </p:nvPr>
        </p:nvGraphicFramePr>
        <p:xfrm>
          <a:off x="685800" y="1981200"/>
          <a:ext cx="7772400" cy="405384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4</a:t>
                      </a:r>
                      <a:r>
                        <a:rPr lang="en-US" sz="1600" kern="0" baseline="30000" dirty="0">
                          <a:effectLst/>
                        </a:rPr>
                        <a:t>th</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[Jun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876861194"/>
                  </a:ext>
                </a:extLst>
              </a:tr>
              <a:tr h="278504">
                <a:tc>
                  <a:txBody>
                    <a:bodyPr/>
                    <a:lstStyle/>
                    <a:p>
                      <a:pPr algn="ctr" fontAlgn="base" hangingPunct="0">
                        <a:spcAft>
                          <a:spcPts val="0"/>
                        </a:spcAft>
                        <a:tabLst>
                          <a:tab pos="1188085" algn="l"/>
                        </a:tabLst>
                      </a:pPr>
                      <a:r>
                        <a:rPr lang="en-US" sz="1600" kern="0">
                          <a:effectLst/>
                        </a:rPr>
                        <a:t>5</a:t>
                      </a:r>
                      <a:r>
                        <a:rPr lang="en-US" sz="1600" kern="0" baseline="30000">
                          <a:effectLst/>
                        </a:rPr>
                        <a:t>th</a:t>
                      </a:r>
                      <a:r>
                        <a:rPr lang="en-US" sz="1600" kern="0">
                          <a:effectLst/>
                        </a:rPr>
                        <a:t> AHGS meeting</a:t>
                      </a:r>
                      <a:endParaRPr lang="en-AU" sz="1600" kern="100">
                        <a:effectLst/>
                      </a:endParaRPr>
                    </a:p>
                    <a:p>
                      <a:pPr algn="ctr" fontAlgn="base" hangingPunct="0">
                        <a:spcAft>
                          <a:spcPts val="0"/>
                        </a:spcAft>
                        <a:tabLst>
                          <a:tab pos="1188085" algn="l"/>
                        </a:tabLst>
                      </a:pPr>
                      <a:r>
                        <a:rPr lang="en-US" sz="1600" kern="0">
                          <a:effectLst/>
                        </a:rPr>
                        <a:t>[Jul 2018]</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Completion of all necessary reports and/or recommendations, as appropriate.</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Finalize and agree on the draft text for AHGS reports and/or recommendations.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588810152"/>
                  </a:ext>
                </a:extLst>
              </a:tr>
              <a:tr h="278504">
                <a:tc>
                  <a:txBody>
                    <a:bodyPr/>
                    <a:lstStyle/>
                    <a:p>
                      <a:pPr algn="ctr" fontAlgn="base" hangingPunct="0">
                        <a:spcAft>
                          <a:spcPts val="0"/>
                        </a:spcAft>
                        <a:tabLst>
                          <a:tab pos="1188085" algn="l"/>
                        </a:tabLst>
                      </a:pPr>
                      <a:r>
                        <a:rPr lang="en-US" sz="1600" kern="0">
                          <a:effectLst/>
                        </a:rPr>
                        <a:t>6</a:t>
                      </a:r>
                      <a:r>
                        <a:rPr lang="en-US" sz="1600" kern="0" baseline="30000">
                          <a:effectLst/>
                        </a:rPr>
                        <a:t>th </a:t>
                      </a:r>
                      <a:r>
                        <a:rPr lang="en-US" sz="1600" kern="0">
                          <a:effectLst/>
                        </a:rPr>
                        <a:t>AHGS meeting</a:t>
                      </a:r>
                      <a:endParaRPr lang="en-AU" sz="1600" kern="100">
                        <a:effectLst/>
                      </a:endParaRPr>
                    </a:p>
                    <a:p>
                      <a:pPr algn="ctr" fontAlgn="base" hangingPunct="0">
                        <a:spcAft>
                          <a:spcPts val="0"/>
                        </a:spcAft>
                        <a:tabLst>
                          <a:tab pos="1188085" algn="l"/>
                        </a:tabLst>
                      </a:pPr>
                      <a:r>
                        <a:rPr lang="en-US" sz="1600" kern="0">
                          <a:effectLst/>
                        </a:rPr>
                        <a:t>(During JTC 1/ SC 6/ WG 1 Tokyo meeting, 27– 28Aug, 2017)</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Report to WG 1 and submit documents for approval.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672398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115</a:t>
            </a:fld>
            <a:endParaRPr lang="en-US"/>
          </a:p>
        </p:txBody>
      </p:sp>
    </p:spTree>
    <p:extLst>
      <p:ext uri="{BB962C8B-B14F-4D97-AF65-F5344CB8AC3E}">
        <p14:creationId xmlns:p14="http://schemas.microsoft.com/office/powerpoint/2010/main" val="4225059380"/>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Security ad hoc </a:t>
            </a:r>
            <a:r>
              <a:rPr lang="en-AU" dirty="0" smtClean="0"/>
              <a:t>is still struggling to make any progress … or even set meeting times</a:t>
            </a:r>
            <a:endParaRPr lang="en-AU" dirty="0"/>
          </a:p>
        </p:txBody>
      </p:sp>
      <p:sp>
        <p:nvSpPr>
          <p:cNvPr id="3" name="Content Placeholder 2"/>
          <p:cNvSpPr>
            <a:spLocks noGrp="1"/>
          </p:cNvSpPr>
          <p:nvPr>
            <p:ph idx="1"/>
          </p:nvPr>
        </p:nvSpPr>
        <p:spPr/>
        <p:txBody>
          <a:bodyPr/>
          <a:lstStyle/>
          <a:p>
            <a:pPr lvl="1"/>
            <a:r>
              <a:rPr lang="en-AU" dirty="0" smtClean="0"/>
              <a:t>The 1</a:t>
            </a:r>
            <a:r>
              <a:rPr lang="en-AU" baseline="30000" dirty="0" smtClean="0"/>
              <a:t>st</a:t>
            </a:r>
            <a:r>
              <a:rPr lang="en-AU" dirty="0"/>
              <a:t> teleconference was </a:t>
            </a:r>
            <a:r>
              <a:rPr lang="en-AU" dirty="0" smtClean="0"/>
              <a:t>cancelled as unnecessary</a:t>
            </a:r>
            <a:endParaRPr lang="en-AU" dirty="0"/>
          </a:p>
          <a:p>
            <a:pPr lvl="1"/>
            <a:r>
              <a:rPr lang="en-AU" dirty="0" smtClean="0"/>
              <a:t>The original plan was for the 2</a:t>
            </a:r>
            <a:r>
              <a:rPr lang="en-AU" baseline="30000" dirty="0" smtClean="0"/>
              <a:t>nd</a:t>
            </a:r>
            <a:r>
              <a:rPr lang="en-AU" dirty="0" smtClean="0"/>
              <a:t> teleconference to be held sometime in February 2018 – it was eventually held on 4 April 2018</a:t>
            </a:r>
          </a:p>
          <a:p>
            <a:pPr lvl="1"/>
            <a:r>
              <a:rPr lang="en-AU" dirty="0" smtClean="0"/>
              <a:t>The next teleconference is now planned for later in April 2018 … but the group is struggling to agree on a time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116</a:t>
            </a:fld>
            <a:endParaRPr lang="en-US"/>
          </a:p>
        </p:txBody>
      </p:sp>
    </p:spTree>
    <p:extLst>
      <p:ext uri="{BB962C8B-B14F-4D97-AF65-F5344CB8AC3E}">
        <p14:creationId xmlns:p14="http://schemas.microsoft.com/office/powerpoint/2010/main" val="151222524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The 2</a:t>
            </a:r>
            <a:r>
              <a:rPr lang="en-AU" baseline="30000" dirty="0" smtClean="0"/>
              <a:t>nd</a:t>
            </a:r>
            <a:r>
              <a:rPr lang="en-AU" dirty="0" smtClean="0"/>
              <a:t> teleconference was held on 4 April 2018 but did not lead to substantial progress</a:t>
            </a:r>
            <a:endParaRPr lang="en-AU" dirty="0"/>
          </a:p>
        </p:txBody>
      </p:sp>
      <p:sp>
        <p:nvSpPr>
          <p:cNvPr id="8" name="Content Placeholder 7"/>
          <p:cNvSpPr>
            <a:spLocks noGrp="1"/>
          </p:cNvSpPr>
          <p:nvPr>
            <p:ph idx="1"/>
          </p:nvPr>
        </p:nvSpPr>
        <p:spPr>
          <a:xfrm>
            <a:off x="685800" y="1676400"/>
            <a:ext cx="7772400" cy="4114800"/>
          </a:xfrm>
        </p:spPr>
        <p:txBody>
          <a:bodyPr/>
          <a:lstStyle/>
          <a:p>
            <a:pPr lvl="1"/>
            <a:r>
              <a:rPr lang="en-AU" dirty="0" smtClean="0"/>
              <a:t>Attendance from 13 people</a:t>
            </a:r>
          </a:p>
          <a:p>
            <a:pPr lvl="2"/>
            <a:r>
              <a:rPr lang="en-US" altLang="ko-KR" b="0" dirty="0"/>
              <a:t>Yun-Jae Won </a:t>
            </a:r>
            <a:r>
              <a:rPr lang="en-US" b="0" dirty="0"/>
              <a:t> </a:t>
            </a:r>
            <a:r>
              <a:rPr lang="en-US" b="0" dirty="0" smtClean="0"/>
              <a:t>(Korea, Chair)</a:t>
            </a:r>
            <a:endParaRPr lang="en-US" b="0" dirty="0"/>
          </a:p>
          <a:p>
            <a:pPr lvl="2"/>
            <a:r>
              <a:rPr lang="en-US" altLang="ko-KR" b="0" dirty="0" smtClean="0"/>
              <a:t>Andrew </a:t>
            </a:r>
            <a:r>
              <a:rPr lang="en-US" altLang="ko-KR" b="0" dirty="0"/>
              <a:t>Myles</a:t>
            </a:r>
            <a:r>
              <a:rPr lang="en-US" b="0" dirty="0"/>
              <a:t> </a:t>
            </a:r>
            <a:r>
              <a:rPr lang="en-US" b="0" dirty="0" smtClean="0"/>
              <a:t>(IEEE 802)</a:t>
            </a:r>
            <a:endParaRPr lang="en-US" b="0" dirty="0"/>
          </a:p>
          <a:p>
            <a:pPr lvl="2"/>
            <a:r>
              <a:rPr lang="en-US" altLang="ko-KR" b="0" dirty="0" smtClean="0"/>
              <a:t>Daniel </a:t>
            </a:r>
            <a:r>
              <a:rPr lang="en-US" altLang="ko-KR" b="0" dirty="0"/>
              <a:t>Harkins</a:t>
            </a:r>
            <a:r>
              <a:rPr lang="en-US" b="0" dirty="0"/>
              <a:t> </a:t>
            </a:r>
            <a:r>
              <a:rPr lang="en-US" dirty="0"/>
              <a:t> (IEEE 802)</a:t>
            </a:r>
            <a:endParaRPr lang="en-US" b="0" dirty="0"/>
          </a:p>
          <a:p>
            <a:pPr lvl="2"/>
            <a:r>
              <a:rPr lang="en-US" altLang="ko-KR" b="0" dirty="0" smtClean="0"/>
              <a:t>David </a:t>
            </a:r>
            <a:r>
              <a:rPr lang="en-US" altLang="ko-KR" b="0" dirty="0"/>
              <a:t>Law</a:t>
            </a:r>
            <a:r>
              <a:rPr lang="en-US" b="0" dirty="0"/>
              <a:t> </a:t>
            </a:r>
            <a:r>
              <a:rPr lang="en-US" dirty="0"/>
              <a:t> (IEEE 802)</a:t>
            </a:r>
            <a:endParaRPr lang="en-US" b="0" dirty="0"/>
          </a:p>
          <a:p>
            <a:pPr lvl="2"/>
            <a:r>
              <a:rPr lang="en-US" altLang="ko-KR" b="0" dirty="0" err="1" smtClean="0"/>
              <a:t>Zhiqiang</a:t>
            </a:r>
            <a:r>
              <a:rPr lang="en-US" altLang="ko-KR" b="0" dirty="0"/>
              <a:t> Du  </a:t>
            </a:r>
            <a:r>
              <a:rPr lang="en-US" altLang="ko-KR" b="0" dirty="0" smtClean="0"/>
              <a:t>(China)</a:t>
            </a:r>
            <a:r>
              <a:rPr lang="en-US" b="0" dirty="0"/>
              <a:t> </a:t>
            </a:r>
          </a:p>
          <a:p>
            <a:pPr lvl="2"/>
            <a:r>
              <a:rPr lang="en-US" b="0" dirty="0" smtClean="0"/>
              <a:t>James </a:t>
            </a:r>
            <a:r>
              <a:rPr lang="en-US" b="0" dirty="0"/>
              <a:t>Lepp </a:t>
            </a:r>
            <a:r>
              <a:rPr lang="en-US" b="0" dirty="0" smtClean="0"/>
              <a:t>(Canada)</a:t>
            </a:r>
            <a:endParaRPr lang="en-US" b="0" dirty="0"/>
          </a:p>
          <a:p>
            <a:pPr lvl="2"/>
            <a:r>
              <a:rPr lang="en-US" altLang="ko-KR" b="0" dirty="0" smtClean="0"/>
              <a:t>Jodi </a:t>
            </a:r>
            <a:r>
              <a:rPr lang="en-US" altLang="ko-KR" b="0" dirty="0" err="1"/>
              <a:t>Haasz</a:t>
            </a:r>
            <a:r>
              <a:rPr lang="en-US" b="0" dirty="0"/>
              <a:t> </a:t>
            </a:r>
            <a:r>
              <a:rPr lang="en-US" dirty="0"/>
              <a:t> (</a:t>
            </a:r>
            <a:r>
              <a:rPr lang="en-US" dirty="0" smtClean="0"/>
              <a:t>IEEE)</a:t>
            </a:r>
            <a:endParaRPr lang="en-US" b="0" dirty="0"/>
          </a:p>
          <a:p>
            <a:pPr lvl="2"/>
            <a:r>
              <a:rPr lang="en-US" altLang="ko-KR" b="0" dirty="0" smtClean="0"/>
              <a:t>Qin</a:t>
            </a:r>
            <a:r>
              <a:rPr lang="en-US" altLang="ko-KR" b="0" dirty="0"/>
              <a:t> </a:t>
            </a:r>
            <a:r>
              <a:rPr lang="en-US" altLang="ko-KR" b="0" dirty="0" smtClean="0"/>
              <a:t>Li</a:t>
            </a:r>
            <a:r>
              <a:rPr lang="en-US" altLang="ko-KR" dirty="0" smtClean="0"/>
              <a:t> </a:t>
            </a:r>
            <a:r>
              <a:rPr lang="en-US" altLang="ko-KR" dirty="0"/>
              <a:t>(China)</a:t>
            </a:r>
            <a:endParaRPr lang="en-US" b="0" dirty="0"/>
          </a:p>
          <a:p>
            <a:pPr lvl="2"/>
            <a:r>
              <a:rPr lang="en-US" altLang="ko-KR" b="0" dirty="0" smtClean="0"/>
              <a:t>Peter </a:t>
            </a:r>
            <a:r>
              <a:rPr lang="en-US" altLang="ko-KR" b="0" dirty="0"/>
              <a:t>Yee</a:t>
            </a:r>
            <a:r>
              <a:rPr lang="en-US" b="0" dirty="0"/>
              <a:t> </a:t>
            </a:r>
            <a:r>
              <a:rPr lang="en-US" dirty="0" smtClean="0"/>
              <a:t>(</a:t>
            </a:r>
            <a:r>
              <a:rPr lang="en-US" dirty="0"/>
              <a:t>IEEE 802)</a:t>
            </a:r>
            <a:endParaRPr lang="en-US" b="0" dirty="0"/>
          </a:p>
          <a:p>
            <a:pPr lvl="2"/>
            <a:r>
              <a:rPr lang="en-US" altLang="ko-KR" b="0" dirty="0" err="1" smtClean="0"/>
              <a:t>Manxia</a:t>
            </a:r>
            <a:r>
              <a:rPr lang="en-US" altLang="ko-KR" b="0" dirty="0" smtClean="0"/>
              <a:t> Tie</a:t>
            </a:r>
            <a:r>
              <a:rPr lang="en-US" altLang="ko-KR" dirty="0"/>
              <a:t> (China) </a:t>
            </a:r>
            <a:r>
              <a:rPr lang="en-US" b="0" dirty="0"/>
              <a:t> </a:t>
            </a:r>
          </a:p>
          <a:p>
            <a:pPr lvl="2"/>
            <a:r>
              <a:rPr lang="en-US" b="0" dirty="0" err="1" smtClean="0"/>
              <a:t>Yongju</a:t>
            </a:r>
            <a:r>
              <a:rPr lang="en-US" b="0" dirty="0" smtClean="0"/>
              <a:t> Park</a:t>
            </a:r>
            <a:r>
              <a:rPr lang="en-US" altLang="ko-KR" dirty="0"/>
              <a:t> (China) </a:t>
            </a:r>
            <a:r>
              <a:rPr lang="en-US" b="0" dirty="0"/>
              <a:t> </a:t>
            </a:r>
          </a:p>
          <a:p>
            <a:pPr lvl="2"/>
            <a:r>
              <a:rPr lang="en-US" altLang="ko-KR" b="0" dirty="0" err="1" smtClean="0"/>
              <a:t>Yujiao</a:t>
            </a:r>
            <a:r>
              <a:rPr lang="en-US" altLang="ko-KR" b="0" dirty="0"/>
              <a:t> Li </a:t>
            </a:r>
            <a:r>
              <a:rPr lang="en-US" altLang="ko-KR" dirty="0" smtClean="0"/>
              <a:t>(</a:t>
            </a:r>
            <a:r>
              <a:rPr lang="en-US" altLang="ko-KR" dirty="0"/>
              <a:t>China</a:t>
            </a:r>
            <a:r>
              <a:rPr lang="en-US" altLang="ko-KR" dirty="0" smtClean="0"/>
              <a:t>)</a:t>
            </a:r>
            <a:r>
              <a:rPr lang="en-US" altLang="ko-KR" b="0" dirty="0"/>
              <a:t> </a:t>
            </a:r>
            <a:r>
              <a:rPr lang="en-US" b="0" dirty="0"/>
              <a:t> </a:t>
            </a:r>
          </a:p>
          <a:p>
            <a:pPr lvl="2"/>
            <a:r>
              <a:rPr lang="en-US" altLang="ko-KR" b="0" dirty="0" err="1" smtClean="0"/>
              <a:t>Zhenhai</a:t>
            </a:r>
            <a:r>
              <a:rPr lang="en-US" altLang="ko-KR" b="0" dirty="0" smtClean="0"/>
              <a:t> Huang</a:t>
            </a:r>
            <a:r>
              <a:rPr lang="en-US" altLang="ko-KR" dirty="0"/>
              <a:t> (China</a:t>
            </a:r>
            <a:r>
              <a:rPr lang="en-US" altLang="ko-KR" dirty="0" smtClean="0"/>
              <a:t>)</a:t>
            </a:r>
            <a:r>
              <a:rPr lang="en-US" altLang="ko-KR" b="0" dirty="0"/>
              <a:t> </a:t>
            </a:r>
            <a:r>
              <a:rPr lang="en-US" b="0" dirty="0"/>
              <a:t> </a:t>
            </a:r>
          </a:p>
          <a:p>
            <a:pPr lvl="1"/>
            <a:r>
              <a:rPr lang="en-AU" dirty="0" smtClean="0"/>
              <a:t>Meeting materials are </a:t>
            </a:r>
            <a:r>
              <a:rPr lang="en-AU" dirty="0" smtClean="0">
                <a:hlinkClick r:id="rId2"/>
              </a:rPr>
              <a:t>here</a:t>
            </a:r>
            <a:endParaRPr lang="en-AU"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117</a:t>
            </a:fld>
            <a:endParaRPr lang="en-US"/>
          </a:p>
        </p:txBody>
      </p:sp>
    </p:spTree>
    <p:extLst>
      <p:ext uri="{BB962C8B-B14F-4D97-AF65-F5344CB8AC3E}">
        <p14:creationId xmlns:p14="http://schemas.microsoft.com/office/powerpoint/2010/main" val="3369900814"/>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The 2</a:t>
            </a:r>
            <a:r>
              <a:rPr lang="en-AU" baseline="30000" dirty="0" smtClean="0"/>
              <a:t>nd</a:t>
            </a:r>
            <a:r>
              <a:rPr lang="en-AU" dirty="0" smtClean="0"/>
              <a:t> teleconference was held on 4 April 2018 but did not lead to substantial progress</a:t>
            </a:r>
            <a:endParaRPr lang="en-AU" dirty="0"/>
          </a:p>
        </p:txBody>
      </p:sp>
      <p:sp>
        <p:nvSpPr>
          <p:cNvPr id="8" name="Content Placeholder 7"/>
          <p:cNvSpPr>
            <a:spLocks noGrp="1"/>
          </p:cNvSpPr>
          <p:nvPr>
            <p:ph idx="1"/>
          </p:nvPr>
        </p:nvSpPr>
        <p:spPr/>
        <p:txBody>
          <a:bodyPr/>
          <a:lstStyle/>
          <a:p>
            <a:r>
              <a:rPr lang="en-AU" dirty="0" smtClean="0"/>
              <a:t>Some highlights</a:t>
            </a:r>
          </a:p>
          <a:p>
            <a:pPr lvl="1"/>
            <a:r>
              <a:rPr lang="en-AU" dirty="0" smtClean="0"/>
              <a:t>Discussion on KRACK did not lead to any agreement</a:t>
            </a:r>
          </a:p>
          <a:p>
            <a:pPr lvl="2"/>
            <a:r>
              <a:rPr lang="en-AU" dirty="0" smtClean="0"/>
              <a:t>China reps insisted it should listed as a security issue with 8802-11</a:t>
            </a:r>
          </a:p>
          <a:p>
            <a:pPr lvl="2"/>
            <a:r>
              <a:rPr lang="en-AU" dirty="0" smtClean="0"/>
              <a:t>IEEE 802 reps objected, noting it is an implementation issue and is not within scope of the ad hoc</a:t>
            </a:r>
          </a:p>
          <a:p>
            <a:pPr lvl="2"/>
            <a:r>
              <a:rPr lang="en-AU" dirty="0" smtClean="0"/>
              <a:t>IEEE 802 reps challenged China NB reps to identify a problem with the ISO/IEC/IEEE 8802-11 standard; they did not do so</a:t>
            </a:r>
          </a:p>
          <a:p>
            <a:pPr lvl="2"/>
            <a:r>
              <a:rPr lang="en-AU" dirty="0" smtClean="0"/>
              <a:t>This is going to be an on-going disagreement</a:t>
            </a:r>
          </a:p>
          <a:p>
            <a:pPr lvl="1"/>
            <a:r>
              <a:rPr lang="en-AU" dirty="0" smtClean="0"/>
              <a:t>…</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118</a:t>
            </a:fld>
            <a:endParaRPr lang="en-US"/>
          </a:p>
        </p:txBody>
      </p:sp>
    </p:spTree>
    <p:extLst>
      <p:ext uri="{BB962C8B-B14F-4D97-AF65-F5344CB8AC3E}">
        <p14:creationId xmlns:p14="http://schemas.microsoft.com/office/powerpoint/2010/main" val="82785659"/>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The 2</a:t>
            </a:r>
            <a:r>
              <a:rPr lang="en-AU" baseline="30000" dirty="0" smtClean="0"/>
              <a:t>nd</a:t>
            </a:r>
            <a:r>
              <a:rPr lang="en-AU" dirty="0" smtClean="0"/>
              <a:t> teleconference was held on 4 April 2018 but did not lead to substantial progress</a:t>
            </a:r>
            <a:endParaRPr lang="en-AU" dirty="0"/>
          </a:p>
        </p:txBody>
      </p:sp>
      <p:sp>
        <p:nvSpPr>
          <p:cNvPr id="8" name="Content Placeholder 7"/>
          <p:cNvSpPr>
            <a:spLocks noGrp="1"/>
          </p:cNvSpPr>
          <p:nvPr>
            <p:ph idx="1"/>
          </p:nvPr>
        </p:nvSpPr>
        <p:spPr>
          <a:xfrm>
            <a:off x="685800" y="1752600"/>
            <a:ext cx="7772400" cy="4114800"/>
          </a:xfrm>
        </p:spPr>
        <p:txBody>
          <a:bodyPr/>
          <a:lstStyle/>
          <a:p>
            <a:r>
              <a:rPr lang="en-AU" dirty="0" smtClean="0"/>
              <a:t>Some highlights</a:t>
            </a:r>
          </a:p>
          <a:p>
            <a:pPr lvl="1"/>
            <a:r>
              <a:rPr lang="en-AU" dirty="0" smtClean="0"/>
              <a:t>Discussion on need for multiple ciphers did not lead to agreement</a:t>
            </a:r>
          </a:p>
          <a:p>
            <a:pPr lvl="2"/>
            <a:r>
              <a:rPr lang="en-AU" dirty="0" smtClean="0"/>
              <a:t>There was some agreement that ability to negotiate multiple ciphers is desirable</a:t>
            </a:r>
          </a:p>
          <a:p>
            <a:pPr lvl="3"/>
            <a:r>
              <a:rPr lang="en-AU" dirty="0" smtClean="0"/>
              <a:t>The China NB reps were motivated by desire to specify cipher on a national basis</a:t>
            </a:r>
          </a:p>
          <a:p>
            <a:pPr lvl="3"/>
            <a:r>
              <a:rPr lang="en-AU" dirty="0" smtClean="0"/>
              <a:t>IEEE 802 reps focused on need to be able to transition to better ciphers in the future (and agreed that IEEE 802 supported this principle)</a:t>
            </a:r>
          </a:p>
          <a:p>
            <a:pPr lvl="2"/>
            <a:r>
              <a:rPr lang="en-AU" dirty="0" smtClean="0"/>
              <a:t>There was not agreement on need for a default cipher</a:t>
            </a:r>
          </a:p>
          <a:p>
            <a:pPr lvl="3"/>
            <a:r>
              <a:rPr lang="en-AU" dirty="0" smtClean="0"/>
              <a:t>The </a:t>
            </a:r>
            <a:r>
              <a:rPr lang="en-AU" dirty="0"/>
              <a:t>China NB reps </a:t>
            </a:r>
            <a:r>
              <a:rPr lang="en-AU" dirty="0" smtClean="0"/>
              <a:t>argued that national regulations meant that a default cipher (such as used by 802.22 &amp; 802.15.3) was inappropriate</a:t>
            </a:r>
            <a:endParaRPr lang="en-AU" dirty="0"/>
          </a:p>
          <a:p>
            <a:pPr lvl="3"/>
            <a:r>
              <a:rPr lang="en-AU" dirty="0"/>
              <a:t>IEEE 802 reps focused on </a:t>
            </a:r>
            <a:r>
              <a:rPr lang="en-AU" dirty="0" smtClean="0"/>
              <a:t>the need for a default cipher to support global interoperability</a:t>
            </a:r>
          </a:p>
          <a:p>
            <a:pPr lvl="3"/>
            <a:r>
              <a:rPr lang="en-AU" dirty="0" smtClean="0"/>
              <a:t>Note: </a:t>
            </a:r>
          </a:p>
          <a:p>
            <a:pPr lvl="2"/>
            <a:r>
              <a:rPr lang="en-AU" dirty="0"/>
              <a:t>There was </a:t>
            </a:r>
            <a:r>
              <a:rPr lang="en-AU" dirty="0" smtClean="0"/>
              <a:t>not agreement on China NB proposal for text that stated national regulations needed to be followed (with implication that default ciphers could be overridden) </a:t>
            </a:r>
          </a:p>
          <a:p>
            <a:pPr lvl="3"/>
            <a:r>
              <a:rPr lang="en-AU" dirty="0" smtClean="0"/>
              <a:t>Jodi </a:t>
            </a:r>
            <a:r>
              <a:rPr lang="en-AU" dirty="0" err="1" smtClean="0"/>
              <a:t>Haasz</a:t>
            </a:r>
            <a:r>
              <a:rPr lang="en-AU" dirty="0" smtClean="0"/>
              <a:t> noted that the text proposed by the China NB stating that ciphers may be subject to national regulations is unlikely to be allowed by ISO</a:t>
            </a:r>
          </a:p>
          <a:p>
            <a:pPr lvl="3"/>
            <a:r>
              <a:rPr lang="en-AU" dirty="0" smtClean="0"/>
              <a:t>Aside: John Day (US NB rep) submitted a </a:t>
            </a:r>
            <a:r>
              <a:rPr lang="en-AU" dirty="0" smtClean="0">
                <a:hlinkClick r:id="rId2"/>
              </a:rPr>
              <a:t>document</a:t>
            </a:r>
            <a:r>
              <a:rPr lang="en-AU" dirty="0" smtClean="0"/>
              <a:t> before the meeting that argued against the text for various reasons, but also argued against data link encryption!</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119</a:t>
            </a:fld>
            <a:endParaRPr lang="en-US"/>
          </a:p>
        </p:txBody>
      </p:sp>
    </p:spTree>
    <p:extLst>
      <p:ext uri="{BB962C8B-B14F-4D97-AF65-F5344CB8AC3E}">
        <p14:creationId xmlns:p14="http://schemas.microsoft.com/office/powerpoint/2010/main" val="26885844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Except 802.16 …</a:t>
            </a:r>
          </a:p>
          <a:p>
            <a:pPr lvl="2"/>
            <a:r>
              <a:rPr lang="en-AU" dirty="0" smtClean="0"/>
              <a:t>… and including 802.21 as of Feb 2017</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624"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not much substantive discussion between the 2</a:t>
            </a:r>
            <a:r>
              <a:rPr lang="en-AU" baseline="30000" dirty="0" smtClean="0"/>
              <a:t>nd</a:t>
            </a:r>
            <a:r>
              <a:rPr lang="en-AU" dirty="0" smtClean="0"/>
              <a:t> &amp; 3</a:t>
            </a:r>
            <a:r>
              <a:rPr lang="en-AU" baseline="30000" dirty="0" smtClean="0"/>
              <a:t>rd</a:t>
            </a:r>
            <a:r>
              <a:rPr lang="en-AU" dirty="0" smtClean="0"/>
              <a:t> teleconferences</a:t>
            </a:r>
            <a:endParaRPr lang="en-AU" dirty="0"/>
          </a:p>
        </p:txBody>
      </p:sp>
      <p:sp>
        <p:nvSpPr>
          <p:cNvPr id="3" name="Content Placeholder 2"/>
          <p:cNvSpPr>
            <a:spLocks noGrp="1"/>
          </p:cNvSpPr>
          <p:nvPr>
            <p:ph idx="1"/>
          </p:nvPr>
        </p:nvSpPr>
        <p:spPr/>
        <p:txBody>
          <a:bodyPr/>
          <a:lstStyle/>
          <a:p>
            <a:pPr lvl="1"/>
            <a:r>
              <a:rPr lang="en-AU" dirty="0" smtClean="0"/>
              <a:t>Most of the discussion between the </a:t>
            </a:r>
            <a:r>
              <a:rPr lang="en-AU" dirty="0"/>
              <a:t>2</a:t>
            </a:r>
            <a:r>
              <a:rPr lang="en-AU" baseline="30000" dirty="0"/>
              <a:t>nd</a:t>
            </a:r>
            <a:r>
              <a:rPr lang="en-AU" dirty="0"/>
              <a:t> &amp; 3</a:t>
            </a:r>
            <a:r>
              <a:rPr lang="en-AU" baseline="30000" dirty="0"/>
              <a:t>rd</a:t>
            </a:r>
            <a:r>
              <a:rPr lang="en-AU" dirty="0"/>
              <a:t> </a:t>
            </a:r>
            <a:r>
              <a:rPr lang="en-AU" dirty="0" smtClean="0"/>
              <a:t>teleconferences focused on the effect of KRACK on IEEE 802.11-2016</a:t>
            </a:r>
          </a:p>
          <a:p>
            <a:pPr lvl="2"/>
            <a:r>
              <a:rPr lang="en-AU" dirty="0" smtClean="0"/>
              <a:t>China NB folk keep asserting that there is a problem in the standard related to KRACK</a:t>
            </a:r>
          </a:p>
          <a:p>
            <a:pPr lvl="2"/>
            <a:r>
              <a:rPr lang="en-AU" dirty="0" smtClean="0"/>
              <a:t>IEEE 802 folk respond that it is an implementation issue as far as they know …</a:t>
            </a:r>
          </a:p>
          <a:p>
            <a:pPr lvl="2"/>
            <a:r>
              <a:rPr lang="en-AU" dirty="0" smtClean="0"/>
              <a:t>… and request that the China NB folk “put up or shut up” in relation to any alleged issues with the standard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120</a:t>
            </a:fld>
            <a:endParaRPr lang="en-US"/>
          </a:p>
        </p:txBody>
      </p:sp>
    </p:spTree>
    <p:extLst>
      <p:ext uri="{BB962C8B-B14F-4D97-AF65-F5344CB8AC3E}">
        <p14:creationId xmlns:p14="http://schemas.microsoft.com/office/powerpoint/2010/main" val="388024240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The 3</a:t>
            </a:r>
            <a:r>
              <a:rPr lang="en-AU" baseline="30000" dirty="0" smtClean="0"/>
              <a:t>rd</a:t>
            </a:r>
            <a:r>
              <a:rPr lang="en-AU" dirty="0" smtClean="0"/>
              <a:t> teleconference was held on 2 May 2018 </a:t>
            </a:r>
            <a:r>
              <a:rPr lang="en-AU" dirty="0" smtClean="0">
                <a:solidFill>
                  <a:srgbClr val="FF0000"/>
                </a:solidFill>
              </a:rPr>
              <a:t>but did not lead to substantial progress</a:t>
            </a:r>
            <a:endParaRPr lang="en-AU" dirty="0">
              <a:solidFill>
                <a:srgbClr val="FF0000"/>
              </a:solidFill>
            </a:endParaRPr>
          </a:p>
        </p:txBody>
      </p:sp>
      <p:sp>
        <p:nvSpPr>
          <p:cNvPr id="8" name="Content Placeholder 7"/>
          <p:cNvSpPr>
            <a:spLocks noGrp="1"/>
          </p:cNvSpPr>
          <p:nvPr>
            <p:ph idx="1"/>
          </p:nvPr>
        </p:nvSpPr>
        <p:spPr>
          <a:xfrm>
            <a:off x="685800" y="1752600"/>
            <a:ext cx="7772400" cy="4114800"/>
          </a:xfrm>
        </p:spPr>
        <p:txBody>
          <a:bodyPr/>
          <a:lstStyle/>
          <a:p>
            <a:pPr lvl="1"/>
            <a:r>
              <a:rPr lang="en-AU" dirty="0" smtClean="0"/>
              <a:t>The agenda of the 3</a:t>
            </a:r>
            <a:r>
              <a:rPr lang="en-AU" baseline="30000" dirty="0" smtClean="0"/>
              <a:t>rd</a:t>
            </a:r>
            <a:r>
              <a:rPr lang="en-AU" dirty="0" smtClean="0"/>
              <a:t> teleconference excluded any discussion of KRACK and other issues that are being considered as part of comment resolution on the FDIS on IEEE 802.11-2016</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121</a:t>
            </a:fld>
            <a:endParaRPr lang="en-US"/>
          </a:p>
        </p:txBody>
      </p:sp>
    </p:spTree>
    <p:extLst>
      <p:ext uri="{BB962C8B-B14F-4D97-AF65-F5344CB8AC3E}">
        <p14:creationId xmlns:p14="http://schemas.microsoft.com/office/powerpoint/2010/main" val="1964638231"/>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4th teleconference will be held on late May 2018</a:t>
            </a:r>
            <a:endParaRPr lang="en-AU" dirty="0"/>
          </a:p>
        </p:txBody>
      </p:sp>
      <p:sp>
        <p:nvSpPr>
          <p:cNvPr id="8" name="Content Placeholder 7"/>
          <p:cNvSpPr>
            <a:spLocks noGrp="1"/>
          </p:cNvSpPr>
          <p:nvPr>
            <p:ph idx="1"/>
          </p:nvPr>
        </p:nvSpPr>
        <p:spPr/>
        <p:txBody>
          <a:bodyPr/>
          <a:lstStyle/>
          <a:p>
            <a:r>
              <a:rPr lang="en-AU" dirty="0" smtClean="0"/>
              <a:t>Current rough plan</a:t>
            </a:r>
          </a:p>
          <a:p>
            <a:pPr lvl="1"/>
            <a:r>
              <a:rPr lang="en-AU" dirty="0"/>
              <a:t>T</a:t>
            </a:r>
            <a:r>
              <a:rPr lang="en-AU" dirty="0" smtClean="0"/>
              <a:t>eleconference – late May?</a:t>
            </a:r>
          </a:p>
          <a:p>
            <a:pPr lvl="1"/>
            <a:r>
              <a:rPr lang="en-AU" dirty="0"/>
              <a:t>Teleconference – </a:t>
            </a:r>
            <a:r>
              <a:rPr lang="en-AU" dirty="0" smtClean="0"/>
              <a:t>early June?</a:t>
            </a:r>
            <a:endParaRPr lang="en-AU" dirty="0"/>
          </a:p>
          <a:p>
            <a:pPr lvl="1"/>
            <a:r>
              <a:rPr lang="en-AU" dirty="0" smtClean="0"/>
              <a:t>Teleconference </a:t>
            </a:r>
            <a:r>
              <a:rPr lang="en-AU" dirty="0"/>
              <a:t>– </a:t>
            </a:r>
            <a:r>
              <a:rPr lang="en-AU" dirty="0" smtClean="0"/>
              <a:t>early July</a:t>
            </a:r>
          </a:p>
          <a:p>
            <a:pPr lvl="2"/>
            <a:r>
              <a:rPr lang="en-AU" dirty="0" smtClean="0"/>
              <a:t>First draft of AHGS report</a:t>
            </a:r>
          </a:p>
          <a:p>
            <a:pPr lvl="1"/>
            <a:r>
              <a:rPr lang="en-AU" dirty="0"/>
              <a:t>Teleconference – </a:t>
            </a:r>
            <a:r>
              <a:rPr lang="en-AU" dirty="0" smtClean="0"/>
              <a:t>before 25 July</a:t>
            </a:r>
          </a:p>
          <a:p>
            <a:pPr lvl="2"/>
            <a:r>
              <a:rPr lang="en-AU" dirty="0" smtClean="0"/>
              <a:t>Final </a:t>
            </a:r>
            <a:r>
              <a:rPr lang="en-AU" dirty="0"/>
              <a:t>draft of AHGS </a:t>
            </a:r>
            <a:r>
              <a:rPr lang="en-AU" dirty="0" smtClean="0"/>
              <a:t>report</a:t>
            </a:r>
          </a:p>
          <a:p>
            <a:pPr lvl="1"/>
            <a:r>
              <a:rPr lang="en-AU" dirty="0" smtClean="0"/>
              <a:t>Deadline – 2 Aug</a:t>
            </a:r>
          </a:p>
          <a:p>
            <a:pPr lvl="2"/>
            <a:r>
              <a:rPr lang="en-AU" dirty="0" smtClean="0"/>
              <a:t>Submit documents to SC6</a:t>
            </a:r>
            <a:endParaRPr lang="en-AU" dirty="0"/>
          </a:p>
          <a:p>
            <a:pPr lvl="1"/>
            <a:endParaRPr lang="en-AU" dirty="0"/>
          </a:p>
          <a:p>
            <a:pPr lvl="1"/>
            <a:endParaRPr lang="en-AU" dirty="0"/>
          </a:p>
          <a:p>
            <a:pPr lvl="1"/>
            <a:endParaRPr lang="en-AU" dirty="0" smtClean="0"/>
          </a:p>
          <a:p>
            <a:pPr lvl="1"/>
            <a:endParaRPr lang="en-AU" dirty="0" smtClean="0"/>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122</a:t>
            </a:fld>
            <a:endParaRPr lang="en-US"/>
          </a:p>
        </p:txBody>
      </p:sp>
    </p:spTree>
    <p:extLst>
      <p:ext uri="{BB962C8B-B14F-4D97-AF65-F5344CB8AC3E}">
        <p14:creationId xmlns:p14="http://schemas.microsoft.com/office/powerpoint/2010/main" val="252530280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is changing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123</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124</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125</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126</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127</a:t>
            </a:fld>
            <a:endParaRPr lang="en-US"/>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Warsaw </a:t>
            </a:r>
            <a:r>
              <a:rPr lang="en-AU" i="1" dirty="0" smtClean="0"/>
              <a:t>in May 2018,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128</a:t>
            </a:fld>
            <a:endParaRPr lang="en-US"/>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129</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Mar 2018 plenary (N16787)</a:t>
            </a:r>
            <a:r>
              <a:rPr lang="en-AU" b="0" dirty="0" smtClean="0"/>
              <a:t> noting the approval of three SGs</a:t>
            </a:r>
          </a:p>
          <a:p>
            <a:pPr lvl="2"/>
            <a:r>
              <a:rPr lang="en-AU" b="0" dirty="0" smtClean="0"/>
              <a:t>IEEE </a:t>
            </a:r>
            <a:r>
              <a:rPr lang="en-AU" b="0" dirty="0"/>
              <a:t>802.3 Bidirectional 10Gb/s and 25Gb/s Optical Access PHYs study group </a:t>
            </a:r>
          </a:p>
          <a:p>
            <a:pPr lvl="2"/>
            <a:r>
              <a:rPr lang="en-AU" b="0" dirty="0" smtClean="0"/>
              <a:t>IEEE </a:t>
            </a:r>
            <a:r>
              <a:rPr lang="en-AU" b="0" dirty="0"/>
              <a:t>802.11 Broadcast Services Study Group </a:t>
            </a:r>
          </a:p>
          <a:p>
            <a:pPr lvl="2"/>
            <a:r>
              <a:rPr lang="en-AU" b="0" dirty="0" smtClean="0"/>
              <a:t>IEEE </a:t>
            </a:r>
            <a:r>
              <a:rPr lang="en-AU" b="0" dirty="0"/>
              <a:t>802.11 Next Generation V2X (NGV) Study Group </a:t>
            </a:r>
          </a:p>
          <a:p>
            <a:pPr lvl="2"/>
            <a:endParaRPr lang="en-AU" dirty="0" smtClean="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130</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131</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ratified as ISO/IEC/IEEE 8802-11:2012</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endParaRPr lang="en-AU" dirty="0"/>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ratified as </a:t>
            </a:r>
            <a:r>
              <a:rPr lang="en-AU" dirty="0" smtClean="0"/>
              <a:t>ISO/IEC/IEEE 8802-1X:2013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ratified as </a:t>
            </a:r>
            <a:r>
              <a:rPr lang="en-AU" dirty="0" smtClean="0"/>
              <a:t>ISO/IEC/IEEE 8802-1AE:2013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ratified as </a:t>
            </a:r>
            <a:r>
              <a:rPr lang="en-AU" dirty="0" smtClean="0"/>
              <a:t>ISO/IEC/IEEE 8802-1AB:2014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135</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ratified as </a:t>
            </a:r>
            <a:r>
              <a:rPr lang="en-AU" dirty="0" smtClean="0"/>
              <a:t>ISO/IEC/IEEE 8802-1AR:2014</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136</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ratified as ISO/IEC </a:t>
            </a:r>
            <a:r>
              <a:rPr lang="en-AU" dirty="0" smtClean="0"/>
              <a:t>8802-1AS:2014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137</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dirty="0" smtClean="0"/>
              <a:t> </a:t>
            </a:r>
            <a:r>
              <a:rPr lang="en-AU" dirty="0" smtClean="0"/>
              <a:t>FDIS </a:t>
            </a:r>
            <a:r>
              <a:rPr lang="en-AU" dirty="0" smtClean="0">
                <a:solidFill>
                  <a:schemeClr val="accent6"/>
                </a:solidFill>
              </a:rPr>
              <a:t>passed on </a:t>
            </a:r>
            <a:r>
              <a:rPr lang="en-AU" dirty="0">
                <a:solidFill>
                  <a:schemeClr val="accent6"/>
                </a:solidFill>
              </a:rPr>
              <a:t>17 Aug </a:t>
            </a:r>
            <a:r>
              <a:rPr lang="en-AU" dirty="0" smtClean="0">
                <a:solidFill>
                  <a:schemeClr val="accent6"/>
                </a:solidFill>
              </a:rPr>
              <a:t>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a:solidFill>
                  <a:srgbClr val="000000"/>
                </a:solidFill>
              </a:rPr>
              <a:t>Staff will arrange publication</a:t>
            </a: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dirty="0" smtClean="0"/>
              <a:t> </a:t>
            </a:r>
            <a:r>
              <a:rPr lang="en-AU" dirty="0" smtClean="0"/>
              <a:t>FDIS </a:t>
            </a:r>
            <a:r>
              <a:rPr lang="en-AU" dirty="0" smtClean="0">
                <a:solidFill>
                  <a:schemeClr val="accent6"/>
                </a:solidFill>
              </a:rPr>
              <a:t>passed on </a:t>
            </a:r>
            <a:r>
              <a:rPr lang="en-AU" dirty="0">
                <a:solidFill>
                  <a:schemeClr val="accent6"/>
                </a:solidFill>
              </a:rPr>
              <a:t>17 Aug 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smtClean="0">
                <a:solidFill>
                  <a:srgbClr val="000000"/>
                </a:solidFill>
              </a:rPr>
              <a:t>Staff will arrange publication</a:t>
            </a:r>
            <a:endParaRPr lang="en-AU" dirty="0">
              <a:solidFill>
                <a:srgbClr val="000000"/>
              </a:solidFill>
            </a:endParaRPr>
          </a:p>
          <a:p>
            <a:endParaRPr lang="en-AU" dirty="0" smtClean="0">
              <a:solidFill>
                <a:schemeClr val="accent2"/>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a:t>Central Desktop area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a:t>Central Desktop area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1"/>
            <a:r>
              <a:rPr lang="en-AU" dirty="0" smtClean="0"/>
              <a:t>Central </a:t>
            </a:r>
            <a:r>
              <a:rPr lang="en-AU" dirty="0"/>
              <a:t>Desktop </a:t>
            </a:r>
            <a:r>
              <a:rPr lang="en-AU" dirty="0" smtClean="0"/>
              <a:t>also contains links to various documents (update: Sept 16)  that explain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ratified as </a:t>
            </a:r>
            <a:r>
              <a:rPr lang="en-AU" dirty="0" smtClean="0"/>
              <a:t>ISO/IEC/IEEE 8802-3:2014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140</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ratified as ISO/IEC 8802-11:2012/</a:t>
            </a:r>
            <a:r>
              <a:rPr lang="en-AU" dirty="0" err="1"/>
              <a:t>Amd</a:t>
            </a:r>
            <a:r>
              <a:rPr lang="en-AU" dirty="0"/>
              <a:t> </a:t>
            </a:r>
            <a:r>
              <a:rPr lang="en-AU" dirty="0" smtClean="0"/>
              <a:t>1:2014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ratified as ISO/IEC 8802-11:2012/</a:t>
            </a:r>
            <a:r>
              <a:rPr lang="en-AU" dirty="0" err="1"/>
              <a:t>Amd</a:t>
            </a:r>
            <a:r>
              <a:rPr lang="en-AU" dirty="0"/>
              <a:t> </a:t>
            </a:r>
            <a:r>
              <a:rPr lang="en-AU" dirty="0" smtClean="0"/>
              <a:t>2:2014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802.11ad-2012 </a:t>
            </a:r>
            <a:r>
              <a:rPr lang="en-AU" dirty="0"/>
              <a:t>has been ratified as ISO/IEC 8802-11:2012/</a:t>
            </a:r>
            <a:r>
              <a:rPr lang="en-AU" dirty="0" err="1"/>
              <a:t>Amd</a:t>
            </a:r>
            <a:r>
              <a:rPr lang="en-AU" dirty="0"/>
              <a:t> </a:t>
            </a:r>
            <a:r>
              <a:rPr lang="en-AU" dirty="0" smtClean="0"/>
              <a:t>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802.22 </a:t>
            </a:r>
            <a:r>
              <a:rPr lang="en-AU" dirty="0"/>
              <a:t>has been ratified as ISO/IEC </a:t>
            </a:r>
            <a:r>
              <a:rPr lang="en-AU" dirty="0" smtClean="0"/>
              <a:t>8802-22:2015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802.1AEbn-2011 has been ratified as ISO/IEC </a:t>
            </a:r>
            <a:r>
              <a:rPr lang="en-AU" dirty="0" smtClean="0"/>
              <a:t>8802-1AE:2015/</a:t>
            </a:r>
            <a:r>
              <a:rPr lang="en-AU" dirty="0" err="1" smtClean="0"/>
              <a:t>Amd</a:t>
            </a:r>
            <a:r>
              <a:rPr lang="en-AU" dirty="0" smtClean="0"/>
              <a:t> 1</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145</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802.1AEbw-2013 has been ratified as </a:t>
            </a:r>
            <a:r>
              <a:rPr lang="en-AU" dirty="0"/>
              <a:t>ISO/IEC 8802-1AE:2015/</a:t>
            </a:r>
            <a:r>
              <a:rPr lang="en-AU" dirty="0" err="1"/>
              <a:t>Amd</a:t>
            </a:r>
            <a:r>
              <a:rPr lang="en-AU" dirty="0"/>
              <a:t> </a:t>
            </a:r>
            <a:r>
              <a:rPr lang="en-AU" dirty="0" smtClean="0"/>
              <a:t>2</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146</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dirty="0" smtClean="0"/>
              <a:t>802.3.1-2013 has been published as “Definitions </a:t>
            </a:r>
            <a:r>
              <a:rPr lang="en-AU" dirty="0"/>
              <a:t>for Ethernet — Part </a:t>
            </a:r>
            <a:r>
              <a:rPr lang="en-AU" dirty="0" smtClean="0"/>
              <a:t>3-1”</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802.11ac-2013 </a:t>
            </a:r>
            <a:r>
              <a:rPr lang="en-GB" dirty="0" smtClean="0"/>
              <a:t>has been ratified as </a:t>
            </a:r>
            <a:r>
              <a:rPr lang="en-AU" kern="1200" dirty="0"/>
              <a:t>ISO/IEC/IEEE </a:t>
            </a:r>
            <a:r>
              <a:rPr lang="en-AU" dirty="0" smtClean="0"/>
              <a:t>8802-11:2015/</a:t>
            </a:r>
            <a:r>
              <a:rPr lang="en-AU" dirty="0" err="1" smtClean="0"/>
              <a:t>Amd</a:t>
            </a:r>
            <a:r>
              <a:rPr lang="en-AU" dirty="0" smtClean="0"/>
              <a:t> 4</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71360"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802.11af-2013 </a:t>
            </a:r>
            <a:r>
              <a:rPr lang="en-GB" dirty="0" smtClean="0"/>
              <a:t>has </a:t>
            </a:r>
            <a:r>
              <a:rPr lang="en-GB" dirty="0"/>
              <a:t>been ratified as </a:t>
            </a:r>
            <a:r>
              <a:rPr lang="en-AU" dirty="0"/>
              <a:t>8802-11:2015/</a:t>
            </a:r>
            <a:r>
              <a:rPr lang="en-AU" dirty="0" err="1"/>
              <a:t>Amd</a:t>
            </a:r>
            <a:r>
              <a:rPr lang="en-AU" dirty="0"/>
              <a:t> 5</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149</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a:t>
            </a:r>
            <a:r>
              <a:rPr lang="en-AU" dirty="0" smtClean="0"/>
              <a:t>802 </a:t>
            </a:r>
            <a:r>
              <a:rPr lang="en-AU" dirty="0"/>
              <a:t>has pushed </a:t>
            </a:r>
            <a:r>
              <a:rPr lang="en-AU" dirty="0" smtClean="0"/>
              <a:t>38 </a:t>
            </a:r>
            <a:r>
              <a:rPr lang="en-AU" dirty="0"/>
              <a:t>standards </a:t>
            </a:r>
            <a:r>
              <a:rPr lang="en-AU" dirty="0" smtClean="0"/>
              <a:t>through to </a:t>
            </a:r>
            <a:r>
              <a:rPr lang="en-AU" dirty="0"/>
              <a:t>PSDO ratification </a:t>
            </a:r>
            <a:r>
              <a:rPr lang="en-AU" dirty="0" smtClean="0"/>
              <a:t>with 43 in-process</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86172716"/>
              </p:ext>
            </p:extLst>
          </p:nvPr>
        </p:nvGraphicFramePr>
        <p:xfrm>
          <a:off x="1714500" y="2600166"/>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Competed</a:t>
                      </a:r>
                      <a:endParaRPr lang="en-AU" dirty="0"/>
                    </a:p>
                  </a:txBody>
                  <a:tcPr/>
                </a:tc>
                <a:tc>
                  <a:txBody>
                    <a:bodyPr/>
                    <a:lstStyle/>
                    <a:p>
                      <a:pPr algn="ctr"/>
                      <a:r>
                        <a:rPr lang="en-AU" dirty="0" smtClean="0"/>
                        <a:t>In-process</a:t>
                      </a:r>
                      <a:endParaRPr lang="en-AU" dirty="0"/>
                    </a:p>
                  </a:txBody>
                  <a:tcPr/>
                </a:tc>
                <a:extLst>
                  <a:ext uri="{0D108BD9-81ED-4DB2-BD59-A6C34878D82A}">
                    <a16:rowId xmlns:a16="http://schemas.microsoft.com/office/drawing/2014/main" val="2218623818"/>
                  </a:ext>
                </a:extLst>
              </a:tr>
              <a:tr h="370840">
                <a:tc>
                  <a:txBody>
                    <a:bodyPr/>
                    <a:lstStyle/>
                    <a:p>
                      <a:pPr algn="ctr"/>
                      <a:r>
                        <a:rPr lang="en-AU" b="1" dirty="0" smtClean="0"/>
                        <a:t>802.1</a:t>
                      </a:r>
                      <a:endParaRPr lang="en-AU" b="1" dirty="0"/>
                    </a:p>
                  </a:txBody>
                  <a:tcPr/>
                </a:tc>
                <a:tc>
                  <a:txBody>
                    <a:bodyPr/>
                    <a:lstStyle/>
                    <a:p>
                      <a:pPr algn="ctr"/>
                      <a:r>
                        <a:rPr lang="en-AU" dirty="0" smtClean="0"/>
                        <a:t>20</a:t>
                      </a:r>
                      <a:endParaRPr lang="en-AU" dirty="0"/>
                    </a:p>
                  </a:txBody>
                  <a:tcPr/>
                </a:tc>
                <a:tc>
                  <a:txBody>
                    <a:bodyPr/>
                    <a:lstStyle/>
                    <a:p>
                      <a:pPr algn="ctr"/>
                      <a:r>
                        <a:rPr lang="en-AU" dirty="0" smtClean="0"/>
                        <a:t>17</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smtClean="0"/>
                        <a:t>802.3</a:t>
                      </a:r>
                    </a:p>
                  </a:txBody>
                  <a:tcPr/>
                </a:tc>
                <a:tc>
                  <a:txBody>
                    <a:bodyPr/>
                    <a:lstStyle/>
                    <a:p>
                      <a:pPr algn="ctr"/>
                      <a:r>
                        <a:rPr lang="en-AU" dirty="0" smtClean="0"/>
                        <a:t>9</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2616437558"/>
                  </a:ext>
                </a:extLst>
              </a:tr>
              <a:tr h="370840">
                <a:tc>
                  <a:txBody>
                    <a:bodyPr/>
                    <a:lstStyle/>
                    <a:p>
                      <a:pPr algn="ctr"/>
                      <a:r>
                        <a:rPr lang="en-AU" b="1" dirty="0" smtClean="0"/>
                        <a:t>802.11</a:t>
                      </a:r>
                      <a:endParaRPr lang="en-AU" b="1" dirty="0"/>
                    </a:p>
                  </a:txBody>
                  <a:tcPr/>
                </a:tc>
                <a:tc>
                  <a:txBody>
                    <a:bodyPr/>
                    <a:lstStyle/>
                    <a:p>
                      <a:pPr algn="ctr"/>
                      <a:r>
                        <a:rPr lang="en-AU" dirty="0" smtClean="0"/>
                        <a:t>6</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1930315798"/>
                  </a:ext>
                </a:extLst>
              </a:tr>
              <a:tr h="370840">
                <a:tc>
                  <a:txBody>
                    <a:bodyPr/>
                    <a:lstStyle/>
                    <a:p>
                      <a:pPr algn="ctr"/>
                      <a:r>
                        <a:rPr lang="en-AU" b="1" dirty="0" smtClean="0"/>
                        <a:t>802.21</a:t>
                      </a:r>
                      <a:endParaRPr lang="en-AU" b="1" dirty="0"/>
                    </a:p>
                  </a:txBody>
                  <a:tcPr/>
                </a:tc>
                <a:tc>
                  <a:txBody>
                    <a:bodyPr/>
                    <a:lstStyle/>
                    <a:p>
                      <a:pPr algn="ctr"/>
                      <a:r>
                        <a:rPr lang="en-AU" dirty="0" smtClean="0"/>
                        <a:t>0</a:t>
                      </a:r>
                      <a:endParaRPr lang="en-AU" dirty="0"/>
                    </a:p>
                  </a:txBody>
                  <a:tcPr/>
                </a:tc>
                <a:tc>
                  <a:txBody>
                    <a:bodyPr/>
                    <a:lstStyle/>
                    <a:p>
                      <a:pPr algn="ctr"/>
                      <a:r>
                        <a:rPr lang="en-AU" dirty="0" smtClean="0"/>
                        <a:t>3</a:t>
                      </a:r>
                      <a:endParaRPr lang="en-AU" dirty="0"/>
                    </a:p>
                  </a:txBody>
                  <a:tcPr/>
                </a:tc>
                <a:extLst>
                  <a:ext uri="{0D108BD9-81ED-4DB2-BD59-A6C34878D82A}">
                    <a16:rowId xmlns:a16="http://schemas.microsoft.com/office/drawing/2014/main" val="3179030079"/>
                  </a:ext>
                </a:extLst>
              </a:tr>
              <a:tr h="370840">
                <a:tc>
                  <a:txBody>
                    <a:bodyPr/>
                    <a:lstStyle/>
                    <a:p>
                      <a:pPr algn="ctr"/>
                      <a:r>
                        <a:rPr lang="en-AU" b="1" dirty="0" smtClean="0"/>
                        <a:t>802.22</a:t>
                      </a:r>
                      <a:endParaRPr lang="en-AU" b="1" dirty="0"/>
                    </a:p>
                  </a:txBody>
                  <a:tcPr/>
                </a:tc>
                <a:tc>
                  <a:txBody>
                    <a:bodyPr/>
                    <a:lstStyle/>
                    <a:p>
                      <a:pPr algn="ctr"/>
                      <a:r>
                        <a:rPr lang="en-AU" dirty="0" smtClean="0"/>
                        <a:t>2</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1</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dirty="0" smtClean="0"/>
                        <a:t>All</a:t>
                      </a:r>
                      <a:endParaRPr lang="en-AU" b="1" dirty="0"/>
                    </a:p>
                  </a:txBody>
                  <a:tcPr/>
                </a:tc>
                <a:tc>
                  <a:txBody>
                    <a:bodyPr/>
                    <a:lstStyle/>
                    <a:p>
                      <a:pPr algn="ctr"/>
                      <a:r>
                        <a:rPr lang="en-AU" b="1" dirty="0" smtClean="0"/>
                        <a:t>38</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43</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3976921534"/>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802.1AX-2014 </a:t>
            </a:r>
            <a:r>
              <a:rPr lang="en-GB" dirty="0" smtClean="0"/>
              <a:t>FDIS ballot closes on 20 Nov 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150</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FDIS ballot passed on 2 Nov 2015 and comment response liaised </a:t>
            </a:r>
            <a:r>
              <a:rPr lang="en-GB" dirty="0"/>
              <a:t>i</a:t>
            </a:r>
            <a:r>
              <a:rPr lang="en-GB" dirty="0" smtClean="0"/>
              <a:t>n Jan 16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151</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152</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38385"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802-3-2015  is now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a:t>
            </a:r>
          </a:p>
          <a:p>
            <a:pPr lvl="1"/>
            <a:r>
              <a:rPr lang="en-AU" b="0" dirty="0" smtClean="0"/>
              <a:t>It has been published as of April 2017</a:t>
            </a:r>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FDIS ballot passed and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155</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2017</a:t>
            </a:r>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156</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2017</a:t>
            </a:r>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157</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a:t>
            </a:r>
            <a:r>
              <a:rPr lang="en-AU" dirty="0" smtClean="0"/>
              <a:t>2017</a:t>
            </a:r>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158</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2017</a:t>
            </a:r>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8802.1Qbu 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159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2017(N16721?)</a:t>
            </a:r>
          </a:p>
          <a:p>
            <a:pPr lvl="2"/>
            <a:r>
              <a:rPr lang="en-AU" dirty="0"/>
              <a:t>Passed </a:t>
            </a:r>
            <a:r>
              <a:rPr lang="en-AU" dirty="0" smtClean="0"/>
              <a:t>11/0/10</a:t>
            </a:r>
          </a:p>
          <a:p>
            <a:pPr lvl="1"/>
            <a:r>
              <a:rPr lang="en-AU" dirty="0" smtClean="0"/>
              <a:t>Published in Nov 2017</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8243333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pushed 20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8802.1Qbz </a:t>
            </a:r>
            <a:r>
              <a:rPr lang="en-AU" dirty="0"/>
              <a:t>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a:t>
            </a:r>
            <a:r>
              <a:rPr lang="en-AU" dirty="0" smtClean="0"/>
              <a:t>2017</a:t>
            </a:r>
            <a:endParaRPr lang="en-AU" dirty="0"/>
          </a:p>
        </p:txBody>
      </p:sp>
    </p:spTree>
    <p:extLst>
      <p:ext uri="{BB962C8B-B14F-4D97-AF65-F5344CB8AC3E}">
        <p14:creationId xmlns:p14="http://schemas.microsoft.com/office/powerpoint/2010/main" val="345559998"/>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a:t>
            </a:r>
            <a:r>
              <a:rPr lang="en-AU" dirty="0"/>
              <a:t>FDIS </a:t>
            </a:r>
            <a:r>
              <a:rPr lang="en-AU" dirty="0" smtClean="0"/>
              <a:t>was </a:t>
            </a:r>
            <a:r>
              <a:rPr lang="en-AU" dirty="0" smtClean="0">
                <a:solidFill>
                  <a:schemeClr val="accent6"/>
                </a:solidFill>
              </a:rPr>
              <a:t>published in Jan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t>Published in Jan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161</a:t>
            </a:fld>
            <a:endParaRPr lang="en-US"/>
          </a:p>
        </p:txBody>
      </p:sp>
    </p:spTree>
    <p:extLst>
      <p:ext uri="{BB962C8B-B14F-4D97-AF65-F5344CB8AC3E}">
        <p14:creationId xmlns:p14="http://schemas.microsoft.com/office/powerpoint/2010/main" val="1839270550"/>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a:t>
            </a:r>
            <a:r>
              <a:rPr lang="en-GB"/>
              <a:t>1-2015</a:t>
            </a:r>
            <a:r>
              <a:rPr lang="en-AU" smtClean="0"/>
              <a:t> was published in Oct 2017</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162</a:t>
            </a:fld>
            <a:endParaRPr lang="en-US"/>
          </a:p>
        </p:txBody>
      </p:sp>
    </p:spTree>
    <p:extLst>
      <p:ext uri="{BB962C8B-B14F-4D97-AF65-F5344CB8AC3E}">
        <p14:creationId xmlns:p14="http://schemas.microsoft.com/office/powerpoint/2010/main" val="3663221656"/>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8802.3bw was published in Oct 2017</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163</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 </a:t>
            </a:r>
            <a:r>
              <a:rPr lang="en-AU" dirty="0" smtClean="0">
                <a:solidFill>
                  <a:srgbClr val="00B050"/>
                </a:solidFill>
              </a:rPr>
              <a:t>&amp; published</a:t>
            </a: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2017</a:t>
            </a:r>
          </a:p>
        </p:txBody>
      </p:sp>
    </p:spTree>
    <p:extLst>
      <p:ext uri="{BB962C8B-B14F-4D97-AF65-F5344CB8AC3E}">
        <p14:creationId xmlns:p14="http://schemas.microsoft.com/office/powerpoint/2010/main" val="2385935049"/>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8802.3bp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164</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341554972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8802.3bq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165</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a:p>
            <a:pPr lvl="2"/>
            <a:endParaRPr lang="en-AU" dirty="0"/>
          </a:p>
        </p:txBody>
      </p:sp>
    </p:spTree>
    <p:extLst>
      <p:ext uri="{BB962C8B-B14F-4D97-AF65-F5344CB8AC3E}">
        <p14:creationId xmlns:p14="http://schemas.microsoft.com/office/powerpoint/2010/main" val="4159450296"/>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8802.3br was published in Nov 2017</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166</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2017</a:t>
            </a:r>
            <a:endParaRPr lang="en-AU" dirty="0"/>
          </a:p>
          <a:p>
            <a:endParaRPr lang="en-AU" dirty="0">
              <a:solidFill>
                <a:schemeClr val="accent6"/>
              </a:solidFill>
            </a:endParaRPr>
          </a:p>
        </p:txBody>
      </p:sp>
    </p:spTree>
    <p:extLst>
      <p:ext uri="{BB962C8B-B14F-4D97-AF65-F5344CB8AC3E}">
        <p14:creationId xmlns:p14="http://schemas.microsoft.com/office/powerpoint/2010/main" val="3065902857"/>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8802.3by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167</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27392361"/>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8802.3bz was published in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2017</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168</a:t>
            </a:fld>
            <a:endParaRPr lang="en-US"/>
          </a:p>
        </p:txBody>
      </p:sp>
    </p:spTree>
    <p:extLst>
      <p:ext uri="{BB962C8B-B14F-4D97-AF65-F5344CB8AC3E}">
        <p14:creationId xmlns:p14="http://schemas.microsoft.com/office/powerpoint/2010/main" val="1168930436"/>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was published in Oct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published</a:t>
            </a:r>
            <a:endParaRPr lang="en-AU" dirty="0" smtClean="0">
              <a:solidFill>
                <a:schemeClr val="accent6"/>
              </a:solidFill>
            </a:endParaRPr>
          </a:p>
          <a:p>
            <a:pPr lvl="1"/>
            <a:r>
              <a:rPr lang="en-AU" dirty="0" smtClean="0"/>
              <a:t>Passed on 7 Sep 2017 by 14/0/14 (N16710)</a:t>
            </a:r>
          </a:p>
          <a:p>
            <a:pPr lvl="1"/>
            <a:r>
              <a:rPr lang="en-AU" dirty="0" smtClean="0"/>
              <a:t>Published in Oct 2017</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169</a:t>
            </a:fld>
            <a:endParaRPr lang="en-US"/>
          </a:p>
        </p:txBody>
      </p:sp>
    </p:spTree>
    <p:extLst>
      <p:ext uri="{BB962C8B-B14F-4D97-AF65-F5344CB8AC3E}">
        <p14:creationId xmlns:p14="http://schemas.microsoft.com/office/powerpoint/2010/main" val="23739555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pushed 20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95478225"/>
              </p:ext>
            </p:extLst>
          </p:nvPr>
        </p:nvGraphicFramePr>
        <p:xfrm>
          <a:off x="761999" y="1712148"/>
          <a:ext cx="7696200" cy="3422415"/>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802.1Qbu</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296114236"/>
                  </a:ext>
                </a:extLst>
              </a:tr>
              <a:tr h="351837">
                <a:tc>
                  <a:txBody>
                    <a:bodyPr/>
                    <a:lstStyle/>
                    <a:p>
                      <a:r>
                        <a:rPr lang="en-AU" sz="1600" b="0" dirty="0" smtClean="0"/>
                        <a:t>802.1Qbz</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459995518"/>
                  </a:ext>
                </a:extLst>
              </a:tr>
              <a:tr h="351837">
                <a:tc>
                  <a:txBody>
                    <a:bodyPr/>
                    <a:lstStyle/>
                    <a:p>
                      <a:r>
                        <a:rPr lang="en-AU" sz="1600" dirty="0" smtClean="0">
                          <a:latin typeface="+mj-lt"/>
                          <a:cs typeface="Arial" panose="020B0604020202020204" pitchFamily="34" charset="0"/>
                        </a:rPr>
                        <a:t>802.1Qcd</a:t>
                      </a:r>
                      <a:endParaRPr lang="en-AU" sz="1600" b="0" dirty="0"/>
                    </a:p>
                  </a:txBody>
                  <a:tcPr marL="115147" marR="115147"/>
                </a:tc>
                <a:tc>
                  <a:txBody>
                    <a:bodyPr/>
                    <a:lstStyle/>
                    <a:p>
                      <a:pPr algn="ctr"/>
                      <a:r>
                        <a:rPr lang="en-AU" sz="1600" b="0" dirty="0" smtClean="0">
                          <a:solidFill>
                            <a:srgbClr val="00B050"/>
                          </a:solidFill>
                        </a:rPr>
                        <a:t>Oct</a:t>
                      </a:r>
                      <a:r>
                        <a:rPr lang="en-AU" sz="1600" b="0" baseline="0" dirty="0" smtClean="0">
                          <a:solidFill>
                            <a:srgbClr val="00B050"/>
                          </a:solidFill>
                        </a:rPr>
                        <a:t> 2016</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4119813029"/>
                  </a:ext>
                </a:extLst>
              </a:tr>
              <a:tr h="351837">
                <a:tc>
                  <a:txBody>
                    <a:bodyPr/>
                    <a:lstStyle/>
                    <a:p>
                      <a:r>
                        <a:rPr lang="en-AU" sz="1600" b="0" dirty="0" smtClean="0"/>
                        <a:t>802.1Q-Cor1</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extLst>
                  <a:ext uri="{0D108BD9-81ED-4DB2-BD59-A6C34878D82A}">
                    <a16:rowId xmlns:a16="http://schemas.microsoft.com/office/drawing/2014/main" val="302007147"/>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802.3 WG has pushed 9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04761643"/>
              </p:ext>
            </p:extLst>
          </p:nvPr>
        </p:nvGraphicFramePr>
        <p:xfrm>
          <a:off x="761999" y="1712148"/>
          <a:ext cx="7696200" cy="3774252"/>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r h="351837">
                <a:tc>
                  <a:txBody>
                    <a:bodyPr/>
                    <a:lstStyle/>
                    <a:p>
                      <a:r>
                        <a:rPr lang="en-AU" sz="1600" b="0" dirty="0" smtClean="0">
                          <a:latin typeface="+mj-lt"/>
                          <a:cs typeface="Arial" panose="020B0604020202020204" pitchFamily="34" charset="0"/>
                        </a:rPr>
                        <a:t>802.3bw</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Nov 2017</a:t>
                      </a:r>
                    </a:p>
                  </a:txBody>
                  <a:tcPr marL="115147" marR="115147"/>
                </a:tc>
                <a:extLst>
                  <a:ext uri="{0D108BD9-81ED-4DB2-BD59-A6C34878D82A}">
                    <a16:rowId xmlns:a16="http://schemas.microsoft.com/office/drawing/2014/main" val="1748773060"/>
                  </a:ext>
                </a:extLst>
              </a:tr>
              <a:tr h="351837">
                <a:tc>
                  <a:txBody>
                    <a:bodyPr/>
                    <a:lstStyle/>
                    <a:p>
                      <a:r>
                        <a:rPr lang="en-AU" sz="1600" b="0" dirty="0" smtClean="0">
                          <a:latin typeface="+mj-lt"/>
                          <a:cs typeface="Arial" panose="020B0604020202020204" pitchFamily="34" charset="0"/>
                        </a:rPr>
                        <a:t>802.3bp</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48985805"/>
                  </a:ext>
                </a:extLst>
              </a:tr>
              <a:tr h="351837">
                <a:tc>
                  <a:txBody>
                    <a:bodyPr/>
                    <a:lstStyle/>
                    <a:p>
                      <a:r>
                        <a:rPr lang="en-AU" sz="1600" b="0" dirty="0" smtClean="0">
                          <a:latin typeface="+mj-lt"/>
                          <a:cs typeface="Arial" panose="020B0604020202020204" pitchFamily="34" charset="0"/>
                        </a:rPr>
                        <a:t>802.3bq</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851261610"/>
                  </a:ext>
                </a:extLst>
              </a:tr>
              <a:tr h="351837">
                <a:tc>
                  <a:txBody>
                    <a:bodyPr/>
                    <a:lstStyle/>
                    <a:p>
                      <a:r>
                        <a:rPr lang="en-AU" sz="1600" b="0" dirty="0" smtClean="0">
                          <a:latin typeface="+mj-lt"/>
                          <a:cs typeface="Arial" panose="020B0604020202020204" pitchFamily="34" charset="0"/>
                        </a:rPr>
                        <a:t>802.3br</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514827558"/>
                  </a:ext>
                </a:extLst>
              </a:tr>
              <a:tr h="351837">
                <a:tc>
                  <a:txBody>
                    <a:bodyPr/>
                    <a:lstStyle/>
                    <a:p>
                      <a:r>
                        <a:rPr lang="en-AU" sz="1600" b="0" dirty="0" smtClean="0">
                          <a:latin typeface="+mj-lt"/>
                          <a:cs typeface="Arial" panose="020B0604020202020204" pitchFamily="34" charset="0"/>
                        </a:rPr>
                        <a:t>802.3by</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774990739"/>
                  </a:ext>
                </a:extLst>
              </a:tr>
              <a:tr h="351837">
                <a:tc>
                  <a:txBody>
                    <a:bodyPr/>
                    <a:lstStyle/>
                    <a:p>
                      <a:r>
                        <a:rPr lang="en-AU" sz="1600" b="0" dirty="0" smtClean="0">
                          <a:latin typeface="+mj-lt"/>
                          <a:cs typeface="Arial" panose="020B0604020202020204" pitchFamily="34" charset="0"/>
                        </a:rPr>
                        <a:t>802.3bz</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88842586"/>
                  </a:ext>
                </a:extLst>
              </a:tr>
            </a:tbl>
          </a:graphicData>
        </a:graphic>
      </p:graphicFrame>
    </p:spTree>
    <p:extLst>
      <p:ext uri="{BB962C8B-B14F-4D97-AF65-F5344CB8AC3E}">
        <p14:creationId xmlns:p14="http://schemas.microsoft.com/office/powerpoint/2010/main" val="15284730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has pushed 6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9934333"/>
              </p:ext>
            </p:extLst>
          </p:nvPr>
        </p:nvGraphicFramePr>
        <p:xfrm>
          <a:off x="761999" y="1712148"/>
          <a:ext cx="7696200" cy="2718741"/>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Warsaw in </a:t>
            </a:r>
            <a:r>
              <a:rPr lang="en-US" dirty="0" err="1" smtClean="0"/>
              <a:t>Myr</a:t>
            </a:r>
            <a:r>
              <a:rPr lang="en-US" dirty="0" smtClean="0"/>
              <a:t> 2018</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WG has pushed two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98086280"/>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802.15.3</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351876640"/>
                  </a:ext>
                </a:extLst>
              </a:tr>
              <a:tr h="351837">
                <a:tc>
                  <a:txBody>
                    <a:bodyPr/>
                    <a:lstStyle/>
                    <a:p>
                      <a:r>
                        <a:rPr lang="en-AU" sz="1600" b="0" dirty="0" smtClean="0">
                          <a:latin typeface="+mj-lt"/>
                          <a:cs typeface="Arial" panose="020B0604020202020204" pitchFamily="34" charset="0"/>
                        </a:rPr>
                        <a:t>802.15.4</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448534767"/>
                  </a:ext>
                </a:extLst>
              </a:tr>
            </a:tbl>
          </a:graphicData>
        </a:graphic>
      </p:graphicFrame>
    </p:spTree>
    <p:extLst>
      <p:ext uri="{BB962C8B-B14F-4D97-AF65-F5344CB8AC3E}">
        <p14:creationId xmlns:p14="http://schemas.microsoft.com/office/powerpoint/2010/main" val="4818001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WG has pushed zero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1372848"/>
              </p:ext>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36338704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WG has pushed zero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graphicFrame>
        <p:nvGraphicFramePr>
          <p:cNvPr id="6" name="Content Placeholder 5"/>
          <p:cNvGraphicFramePr>
            <a:graphicFrameLocks noGrp="1"/>
          </p:cNvGraphicFramePr>
          <p:nvPr>
            <p:ph idx="1"/>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18040759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802.22 WG has pushed two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04507776"/>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bl>
          </a:graphicData>
        </a:graphic>
      </p:graphicFrame>
    </p:spTree>
    <p:extLst>
      <p:ext uri="{BB962C8B-B14F-4D97-AF65-F5344CB8AC3E}">
        <p14:creationId xmlns:p14="http://schemas.microsoft.com/office/powerpoint/2010/main" val="35208022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seventeen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24</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4282625585"/>
              </p:ext>
            </p:extLst>
          </p:nvPr>
        </p:nvGraphicFramePr>
        <p:xfrm>
          <a:off x="152399" y="1568640"/>
          <a:ext cx="8839199" cy="42672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rPr>
                        <a:t>.1AC-Rev</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D3.0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24 May 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Apr 18</a:t>
                      </a:r>
                      <a:endParaRPr lang="en-AU" sz="1600" b="0" kern="1200" dirty="0" smtClean="0">
                        <a:solidFill>
                          <a:schemeClr val="tx1"/>
                        </a:solidFill>
                        <a:latin typeface="+mn-lt"/>
                        <a:ea typeface="+mn-ea"/>
                        <a:cs typeface="+mn-cs"/>
                      </a:endParaRP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802d</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15</a:t>
                      </a:r>
                      <a:r>
                        <a:rPr lang="en-AU" sz="1600" b="0" kern="1200" baseline="0" dirty="0" smtClean="0">
                          <a:solidFill>
                            <a:schemeClr val="tx1"/>
                          </a:solidFill>
                          <a:latin typeface="+mn-lt"/>
                          <a:ea typeface="+mn-ea"/>
                          <a:cs typeface="+mn-cs"/>
                        </a:rPr>
                        <a:t> Jun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Aug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Dec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Apr 18</a:t>
                      </a:r>
                      <a:endParaRPr lang="en-AU" sz="1600" b="0" kern="1200" dirty="0" smtClean="0">
                        <a:solidFill>
                          <a:schemeClr val="tx1"/>
                        </a:solidFill>
                        <a:latin typeface="+mn-lt"/>
                        <a:ea typeface="+mn-ea"/>
                        <a:cs typeface="+mn-cs"/>
                      </a:endParaRP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2"/>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Apr 18</a:t>
                      </a:r>
                    </a:p>
                  </a:txBody>
                  <a:tcPr marL="115147" marR="115147"/>
                </a:tc>
                <a:extLst>
                  <a:ext uri="{0D108BD9-81ED-4DB2-BD59-A6C34878D82A}">
                    <a16:rowId xmlns:a16="http://schemas.microsoft.com/office/drawing/2014/main" val="4150876632"/>
                  </a:ext>
                </a:extLst>
              </a:tr>
              <a:tr h="330320">
                <a:tc>
                  <a:txBody>
                    <a:bodyPr/>
                    <a:lstStyle/>
                    <a:p>
                      <a:r>
                        <a:rPr lang="en-AU" sz="1600" dirty="0" smtClean="0">
                          <a:latin typeface="+mj-lt"/>
                          <a:cs typeface="Arial" panose="020B0604020202020204" pitchFamily="34" charset="0"/>
                        </a:rPr>
                        <a:t>.1AX-Cor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Jul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3981830075"/>
                  </a:ext>
                </a:extLst>
              </a:tr>
              <a:tr h="330320">
                <a:tc>
                  <a:txBody>
                    <a:bodyPr/>
                    <a:lstStyle/>
                    <a:p>
                      <a:r>
                        <a:rPr lang="en-AU" sz="1600" dirty="0" smtClean="0">
                          <a:latin typeface="+mj-lt"/>
                          <a:cs typeface="Arial" panose="020B0604020202020204" pitchFamily="34" charset="0"/>
                        </a:rPr>
                        <a:t>.1Q-REV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817939056"/>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285705002"/>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617972044"/>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seventeen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25</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354321804"/>
              </p:ext>
            </p:extLst>
          </p:nvPr>
        </p:nvGraphicFramePr>
        <p:xfrm>
          <a:off x="152399" y="1568640"/>
          <a:ext cx="8839199" cy="25908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18637609"/>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D2.2</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2930347504"/>
                  </a:ext>
                </a:extLst>
              </a:tr>
              <a:tr h="330320">
                <a:tc>
                  <a:txBody>
                    <a:bodyPr/>
                    <a:lstStyle/>
                    <a:p>
                      <a:r>
                        <a:rPr lang="en-AU" sz="1600" dirty="0" smtClean="0">
                          <a:latin typeface="+mj-lt"/>
                          <a:cs typeface="Arial" panose="020B0604020202020204" pitchFamily="34" charset="0"/>
                        </a:rPr>
                        <a:t>.1Qcy</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78946201"/>
                  </a:ext>
                </a:extLst>
              </a:tr>
              <a:tr h="330320">
                <a:tc>
                  <a:txBody>
                    <a:bodyPr/>
                    <a:lstStyle/>
                    <a:p>
                      <a:r>
                        <a:rPr lang="en-AU" sz="1600" dirty="0" smtClean="0"/>
                        <a:t>.</a:t>
                      </a:r>
                      <a:r>
                        <a:rPr lang="en-AU" sz="1600" dirty="0" smtClean="0">
                          <a:cs typeface="Arial" panose="020B0604020202020204" pitchFamily="34" charset="0"/>
                        </a:rPr>
                        <a:t>1AC/Cor-1</a:t>
                      </a:r>
                      <a:r>
                        <a:rPr lang="en-AU" sz="1600" dirty="0" smtClean="0"/>
                        <a:t>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70150426"/>
                  </a:ext>
                </a:extLst>
              </a:tr>
              <a:tr h="330320">
                <a:tc>
                  <a:txBody>
                    <a:bodyPr/>
                    <a:lstStyle/>
                    <a:p>
                      <a:r>
                        <a:rPr lang="en-AU" sz="1600" dirty="0" smtClean="0">
                          <a:latin typeface="+mj-lt"/>
                          <a:cs typeface="Arial" panose="020B0604020202020204" pitchFamily="34" charset="0"/>
                        </a:rPr>
                        <a:t>.1Xck</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959928674"/>
                  </a:ext>
                </a:extLst>
              </a:tr>
              <a:tr h="330320">
                <a:tc>
                  <a:txBody>
                    <a:bodyPr/>
                    <a:lstStyle/>
                    <a:p>
                      <a:r>
                        <a:rPr lang="en-AU" sz="1600" dirty="0" smtClean="0">
                          <a:latin typeface="+mj-lt"/>
                          <a:cs typeface="Arial" panose="020B0604020202020204" pitchFamily="34" charset="0"/>
                        </a:rPr>
                        <a:t>.1AE-Rev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712652425"/>
                  </a:ext>
                </a:extLst>
              </a:tr>
            </a:tbl>
          </a:graphicData>
        </a:graphic>
      </p:graphicFrame>
    </p:spTree>
    <p:extLst>
      <p:ext uri="{BB962C8B-B14F-4D97-AF65-F5344CB8AC3E}">
        <p14:creationId xmlns:p14="http://schemas.microsoft.com/office/powerpoint/2010/main" val="20211118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FDIS ballot passed </a:t>
            </a:r>
            <a:r>
              <a:rPr lang="en-AU" dirty="0" smtClean="0"/>
              <a:t>is waiting for publication</a:t>
            </a:r>
            <a:endParaRPr lang="en-AU" dirty="0"/>
          </a:p>
        </p:txBody>
      </p:sp>
      <p:sp>
        <p:nvSpPr>
          <p:cNvPr id="10" name="Content Placeholder 9"/>
          <p:cNvSpPr>
            <a:spLocks noGrp="1"/>
          </p:cNvSpPr>
          <p:nvPr>
            <p:ph idx="1"/>
          </p:nvPr>
        </p:nvSpPr>
        <p:spPr>
          <a:xfrm>
            <a:off x="685800" y="1676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rgbClr val="00B050"/>
                </a:solidFill>
              </a:rPr>
              <a:t>passed, response liaised &amp; </a:t>
            </a:r>
            <a:r>
              <a:rPr lang="en-AU" dirty="0" smtClean="0">
                <a:solidFill>
                  <a:schemeClr val="accent2"/>
                </a:solidFill>
              </a:rPr>
              <a:t>waiting for publication</a:t>
            </a:r>
            <a:endParaRPr lang="en-AU" dirty="0" smtClean="0">
              <a:solidFill>
                <a:schemeClr val="accent2"/>
              </a:solidFill>
            </a:endParaRPr>
          </a:p>
          <a:p>
            <a:pPr lvl="1"/>
            <a:r>
              <a:rPr lang="en-AU" dirty="0" smtClean="0"/>
              <a:t>802.1AC-Rev </a:t>
            </a:r>
            <a:r>
              <a:rPr lang="en-AU" dirty="0"/>
              <a:t>passed its FDIS ballot on </a:t>
            </a:r>
            <a:r>
              <a:rPr lang="en-AU" dirty="0" smtClean="0"/>
              <a:t>7 Mar 2018 (N16769)</a:t>
            </a:r>
            <a:endParaRPr lang="en-AU" dirty="0"/>
          </a:p>
          <a:p>
            <a:pPr lvl="2"/>
            <a:r>
              <a:rPr lang="en-AU" dirty="0"/>
              <a:t>Passed </a:t>
            </a:r>
            <a:r>
              <a:rPr lang="en-AU" dirty="0" smtClean="0"/>
              <a:t>11/1/6</a:t>
            </a:r>
          </a:p>
          <a:p>
            <a:pPr lvl="1"/>
            <a:r>
              <a:rPr lang="en-AU" dirty="0"/>
              <a:t>China NB voted “no” with one </a:t>
            </a:r>
            <a:r>
              <a:rPr lang="en-AU" dirty="0" smtClean="0"/>
              <a:t>comment</a:t>
            </a:r>
          </a:p>
          <a:p>
            <a:pPr lvl="2"/>
            <a:r>
              <a:rPr lang="en-AU" dirty="0" smtClean="0"/>
              <a:t>A response was sent in Apr 2018 (N16795)</a:t>
            </a:r>
          </a:p>
          <a:p>
            <a:pPr lvl="2"/>
            <a:endParaRPr lang="en-AU" dirty="0">
              <a:solidFill>
                <a:srgbClr val="FF0000"/>
              </a:solidFill>
            </a:endParaRPr>
          </a:p>
          <a:p>
            <a:pPr lvl="2"/>
            <a:endParaRPr lang="en-AU" dirty="0" smtClean="0"/>
          </a:p>
          <a:p>
            <a:pPr lvl="2"/>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26</a:t>
            </a:fld>
            <a:endParaRPr lang="en-US"/>
          </a:p>
        </p:txBody>
      </p:sp>
    </p:spTree>
    <p:extLst>
      <p:ext uri="{BB962C8B-B14F-4D97-AF65-F5344CB8AC3E}">
        <p14:creationId xmlns:p14="http://schemas.microsoft.com/office/powerpoint/2010/main" val="851874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FDIS ballot passed </a:t>
            </a:r>
            <a:r>
              <a:rPr lang="en-AU" dirty="0" smtClean="0"/>
              <a:t>and </a:t>
            </a:r>
            <a:r>
              <a:rPr lang="en-AU" dirty="0" smtClean="0"/>
              <a:t>is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a:t>
            </a:r>
            <a:endParaRPr lang="en-AU" dirty="0" smtClean="0">
              <a:solidFill>
                <a:schemeClr val="accent2"/>
              </a:solidFill>
            </a:endParaRPr>
          </a:p>
          <a:p>
            <a:pPr lvl="1"/>
            <a:r>
              <a:rPr lang="en-AU" dirty="0" smtClean="0"/>
              <a:t>802.1d passed </a:t>
            </a:r>
            <a:r>
              <a:rPr lang="en-AU" dirty="0"/>
              <a:t>60-day pre-ballot on </a:t>
            </a:r>
            <a:r>
              <a:rPr lang="en-AU" dirty="0" smtClean="0"/>
              <a:t>15 June 2017 (N16657)</a:t>
            </a:r>
            <a:endParaRPr lang="en-AU" dirty="0"/>
          </a:p>
          <a:p>
            <a:pPr lvl="2"/>
            <a:r>
              <a:rPr lang="en-AU" dirty="0"/>
              <a:t>Passed </a:t>
            </a:r>
            <a:r>
              <a:rPr lang="en-AU" dirty="0" smtClean="0"/>
              <a:t>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rgbClr val="00B050"/>
                </a:solidFill>
              </a:rPr>
              <a:t>passed, </a:t>
            </a:r>
            <a:r>
              <a:rPr lang="en-AU" dirty="0" smtClean="0">
                <a:solidFill>
                  <a:schemeClr val="accent2"/>
                </a:solidFill>
              </a:rPr>
              <a:t>waiting for publication</a:t>
            </a:r>
          </a:p>
          <a:p>
            <a:pPr lvl="1"/>
            <a:r>
              <a:rPr lang="en-AU" dirty="0"/>
              <a:t>802.1d passed </a:t>
            </a:r>
            <a:r>
              <a:rPr lang="en-AU" dirty="0" smtClean="0"/>
              <a:t>FDIS ballot </a:t>
            </a:r>
            <a:r>
              <a:rPr lang="en-AU" dirty="0"/>
              <a:t>on </a:t>
            </a:r>
            <a:r>
              <a:rPr lang="en-AU" dirty="0" smtClean="0"/>
              <a:t>14 Mar 2018 (N16779/N16783)</a:t>
            </a:r>
          </a:p>
          <a:p>
            <a:pPr lvl="2"/>
            <a:r>
              <a:rPr lang="en-AU" dirty="0" smtClean="0"/>
              <a:t>Passed 12/0/7</a:t>
            </a:r>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27</a:t>
            </a:fld>
            <a:endParaRPr lang="en-US"/>
          </a:p>
        </p:txBody>
      </p:sp>
    </p:spTree>
    <p:extLst>
      <p:ext uri="{BB962C8B-B14F-4D97-AF65-F5344CB8AC3E}">
        <p14:creationId xmlns:p14="http://schemas.microsoft.com/office/powerpoint/2010/main" val="2752135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FDIS ballot closes 28 Aug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t>
            </a:r>
            <a:r>
              <a:rPr lang="en-AU" dirty="0" smtClean="0">
                <a:solidFill>
                  <a:schemeClr val="accent6"/>
                </a:solidFill>
              </a:rPr>
              <a:t>but comment needs resolution</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(N16753)</a:t>
            </a:r>
            <a:endParaRPr lang="en-AU" dirty="0"/>
          </a:p>
          <a:p>
            <a:r>
              <a:rPr lang="en-AU" dirty="0" smtClean="0"/>
              <a:t>FDIS ballot: </a:t>
            </a:r>
            <a:r>
              <a:rPr lang="en-AU" dirty="0" smtClean="0">
                <a:solidFill>
                  <a:schemeClr val="accent2"/>
                </a:solidFill>
              </a:rPr>
              <a:t>closes 28 Aug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a:t>
            </a:r>
            <a:r>
              <a:rPr lang="en-AU" dirty="0"/>
              <a:t>is waiting for FDIS ballot to start</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a:solidFill>
                  <a:srgbClr val="00B050"/>
                </a:solidFill>
              </a:rPr>
              <a:t>passed</a:t>
            </a:r>
            <a:endParaRPr lang="en-AU" dirty="0" smtClean="0">
              <a:solidFill>
                <a:schemeClr val="accent2"/>
              </a:solidFill>
            </a:endParaRPr>
          </a:p>
          <a:p>
            <a:pPr lvl="1"/>
            <a:r>
              <a:rPr lang="en-AU" dirty="0" smtClean="0"/>
              <a:t>802.1CB was submitted in Nov 2017 (N16742)</a:t>
            </a:r>
          </a:p>
          <a:p>
            <a:pPr lvl="1"/>
            <a:r>
              <a:rPr lang="en-AU" dirty="0" smtClean="0"/>
              <a:t>802.1CB </a:t>
            </a:r>
            <a:r>
              <a:rPr lang="en-AU" dirty="0"/>
              <a:t>passed 60-day pre-ballot on </a:t>
            </a:r>
            <a:r>
              <a:rPr lang="en-AU" dirty="0" smtClean="0"/>
              <a:t>18 Jan 2018 (N16761)</a:t>
            </a:r>
            <a:endParaRPr lang="en-AU" dirty="0"/>
          </a:p>
          <a:p>
            <a:pPr lvl="2"/>
            <a:r>
              <a:rPr lang="en-AU" dirty="0"/>
              <a:t>Passed </a:t>
            </a:r>
            <a:r>
              <a:rPr lang="en-AU" dirty="0" smtClean="0"/>
              <a:t>9/0/13 </a:t>
            </a:r>
            <a:r>
              <a:rPr lang="en-AU" dirty="0"/>
              <a:t>on need for ISO standard</a:t>
            </a:r>
          </a:p>
          <a:p>
            <a:pPr lvl="2"/>
            <a:r>
              <a:rPr lang="en-AU" dirty="0"/>
              <a:t>Passed </a:t>
            </a:r>
            <a:r>
              <a:rPr lang="en-AU" dirty="0" smtClean="0"/>
              <a:t>8/0/14 </a:t>
            </a:r>
            <a:r>
              <a:rPr lang="en-AU" dirty="0"/>
              <a:t>on support for submission to FDIS </a:t>
            </a:r>
            <a:endParaRPr lang="en-AU" dirty="0" smtClean="0"/>
          </a:p>
          <a:p>
            <a:pPr lvl="1"/>
            <a:r>
              <a:rPr lang="en-AU" dirty="0" smtClean="0"/>
              <a:t>There were no comments</a:t>
            </a:r>
          </a:p>
          <a:p>
            <a:r>
              <a:rPr lang="en-AU" dirty="0" smtClean="0"/>
              <a:t>FDIS ballot: </a:t>
            </a:r>
            <a:r>
              <a:rPr lang="en-AU" dirty="0" smtClean="0">
                <a:solidFill>
                  <a:schemeClr val="accent2"/>
                </a:solidFill>
              </a:rPr>
              <a:t>waiting for start</a:t>
            </a:r>
          </a:p>
          <a:p>
            <a:pPr lvl="1"/>
            <a:r>
              <a:rPr lang="en-US" dirty="0" smtClean="0">
                <a:solidFill>
                  <a:srgbClr val="FF0000"/>
                </a:solidFill>
              </a:rPr>
              <a:t>(</a:t>
            </a:r>
            <a:r>
              <a:rPr lang="en-US" dirty="0" smtClean="0">
                <a:solidFill>
                  <a:srgbClr val="FF0000"/>
                </a:solidFill>
              </a:rPr>
              <a:t>Apr 2018) Asked Jodi </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29</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is waiting for FDIS ballot to start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 and response sent</a:t>
            </a:r>
          </a:p>
          <a:p>
            <a:pPr lvl="1"/>
            <a:r>
              <a:rPr lang="en-AU" dirty="0" smtClean="0"/>
              <a:t>802.1Qci (6N16715) passed </a:t>
            </a:r>
            <a:r>
              <a:rPr lang="en-AU" dirty="0"/>
              <a:t>60-day pre-ballot on </a:t>
            </a:r>
            <a:r>
              <a:rPr lang="en-AU" dirty="0" smtClean="0"/>
              <a:t>9 Dec 2017 (6N16760)</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A response was sent in Apr 2018 (</a:t>
            </a:r>
            <a:r>
              <a:rPr lang="en-AU" dirty="0" smtClean="0"/>
              <a:t>N16796)</a:t>
            </a:r>
            <a:endParaRPr lang="en-AU" dirty="0"/>
          </a:p>
          <a:p>
            <a:r>
              <a:rPr lang="en-AU" dirty="0" smtClean="0"/>
              <a:t>FDIS ballot: </a:t>
            </a:r>
            <a:r>
              <a:rPr lang="en-AU" dirty="0">
                <a:solidFill>
                  <a:schemeClr val="accent2"/>
                </a:solidFill>
              </a:rPr>
              <a:t>waiting for start</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30</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AU" dirty="0"/>
              <a:t>is waiting for FDIS ballot to start</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rgbClr val="00B050"/>
                </a:solidFill>
              </a:rPr>
              <a:t>passed</a:t>
            </a:r>
            <a:endParaRPr lang="en-AU" dirty="0">
              <a:solidFill>
                <a:schemeClr val="accent2"/>
              </a:solidFill>
            </a:endParaRPr>
          </a:p>
          <a:p>
            <a:pPr lvl="1"/>
            <a:r>
              <a:rPr lang="en-AU" dirty="0" smtClean="0"/>
              <a:t>802.1</a:t>
            </a:r>
            <a:r>
              <a:rPr lang="en-AU" dirty="0"/>
              <a:t>Qch</a:t>
            </a:r>
            <a:r>
              <a:rPr lang="en-AU" dirty="0" smtClean="0"/>
              <a:t> </a:t>
            </a:r>
            <a:r>
              <a:rPr lang="en-AU" dirty="0"/>
              <a:t>was submitted in Nov 2017 </a:t>
            </a:r>
            <a:r>
              <a:rPr lang="en-AU" dirty="0" smtClean="0"/>
              <a:t>(</a:t>
            </a:r>
            <a:r>
              <a:rPr lang="en-AU" dirty="0"/>
              <a:t>N16743</a:t>
            </a:r>
            <a:r>
              <a:rPr lang="en-AU" dirty="0" smtClean="0"/>
              <a:t>)</a:t>
            </a:r>
            <a:endParaRPr lang="en-AU" dirty="0"/>
          </a:p>
          <a:p>
            <a:pPr lvl="1"/>
            <a:r>
              <a:rPr lang="en-AU" dirty="0" smtClean="0"/>
              <a:t>802.1</a:t>
            </a:r>
            <a:r>
              <a:rPr lang="en-AU" dirty="0"/>
              <a:t>Qch</a:t>
            </a:r>
            <a:r>
              <a:rPr lang="en-AU" dirty="0" smtClean="0"/>
              <a:t> </a:t>
            </a:r>
            <a:r>
              <a:rPr lang="en-AU" dirty="0"/>
              <a:t>passed 60-day pre-ballot on </a:t>
            </a:r>
            <a:r>
              <a:rPr lang="en-AU" dirty="0" smtClean="0"/>
              <a:t>18 </a:t>
            </a:r>
            <a:r>
              <a:rPr lang="en-AU" dirty="0"/>
              <a:t>Jan 2018 (</a:t>
            </a:r>
            <a:r>
              <a:rPr lang="en-AU" dirty="0" smtClean="0"/>
              <a:t>N16762)</a:t>
            </a:r>
            <a:endParaRPr lang="en-AU" dirty="0"/>
          </a:p>
          <a:p>
            <a:pPr lvl="2"/>
            <a:r>
              <a:rPr lang="en-AU" dirty="0"/>
              <a:t>Passed 9/0/13 on need for ISO standard</a:t>
            </a:r>
          </a:p>
          <a:p>
            <a:pPr lvl="2"/>
            <a:r>
              <a:rPr lang="en-AU" dirty="0"/>
              <a:t>Passed </a:t>
            </a:r>
            <a:r>
              <a:rPr lang="en-AU" dirty="0" smtClean="0"/>
              <a:t>7/0/15 </a:t>
            </a:r>
            <a:r>
              <a:rPr lang="en-AU" dirty="0"/>
              <a:t>on support for submission to FDIS </a:t>
            </a:r>
            <a:endParaRPr lang="en-AU" dirty="0" smtClean="0"/>
          </a:p>
          <a:p>
            <a:pPr lvl="1"/>
            <a:r>
              <a:rPr lang="en-AU" dirty="0" smtClean="0"/>
              <a:t>No comments were received</a:t>
            </a:r>
            <a:endParaRPr lang="en-AU" dirty="0"/>
          </a:p>
          <a:p>
            <a:r>
              <a:rPr lang="en-AU" dirty="0" smtClean="0"/>
              <a:t>FDIS ballot: </a:t>
            </a:r>
            <a:r>
              <a:rPr lang="en-AU" dirty="0">
                <a:solidFill>
                  <a:schemeClr val="accent2"/>
                </a:solidFill>
              </a:rPr>
              <a:t>waiting for start</a:t>
            </a:r>
            <a:endParaRPr lang="en-AU" dirty="0" smtClean="0">
              <a:solidFill>
                <a:schemeClr val="accent2"/>
              </a:solidFill>
            </a:endParaRPr>
          </a:p>
          <a:p>
            <a:pPr lvl="1"/>
            <a:r>
              <a:rPr lang="en-US" dirty="0" smtClean="0">
                <a:solidFill>
                  <a:srgbClr val="FF0000"/>
                </a:solidFill>
              </a:rPr>
              <a:t>(</a:t>
            </a:r>
            <a:r>
              <a:rPr lang="en-US" dirty="0" smtClean="0">
                <a:solidFill>
                  <a:srgbClr val="FF0000"/>
                </a:solidFill>
              </a:rPr>
              <a:t>Apr 2018) Asked Jodi</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31</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a:t>
            </a:r>
            <a:r>
              <a:rPr lang="en-AU" dirty="0"/>
              <a:t>is waiting for FDIS ballot to start</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comment resolutions sent</a:t>
            </a:r>
          </a:p>
          <a:p>
            <a:pPr lvl="1"/>
            <a:r>
              <a:rPr lang="en-AU" dirty="0" smtClean="0"/>
              <a:t>802c </a:t>
            </a:r>
            <a:r>
              <a:rPr lang="en-AU" dirty="0"/>
              <a:t>was submitted in </a:t>
            </a:r>
            <a:r>
              <a:rPr lang="en-AU" dirty="0" smtClean="0"/>
              <a:t>Dec </a:t>
            </a:r>
            <a:r>
              <a:rPr lang="en-AU" dirty="0"/>
              <a:t>2017 (</a:t>
            </a:r>
            <a:r>
              <a:rPr lang="en-AU" dirty="0" smtClean="0"/>
              <a:t>N16746)</a:t>
            </a:r>
          </a:p>
          <a:p>
            <a:pPr lvl="1"/>
            <a:r>
              <a:rPr lang="en-AU" dirty="0" smtClean="0"/>
              <a:t>802c </a:t>
            </a:r>
            <a:r>
              <a:rPr lang="en-AU" dirty="0"/>
              <a:t>60-day ballot passed on </a:t>
            </a:r>
            <a:r>
              <a:rPr lang="en-AU" dirty="0" smtClean="0"/>
              <a:t>2 Feb 2018 (N16765)</a:t>
            </a:r>
            <a:endParaRPr lang="en-AU" dirty="0"/>
          </a:p>
          <a:p>
            <a:pPr lvl="2"/>
            <a:r>
              <a:rPr lang="en-AU" dirty="0"/>
              <a:t>Passed </a:t>
            </a:r>
            <a:r>
              <a:rPr lang="en-AU" dirty="0" smtClean="0"/>
              <a:t>10/0/12 </a:t>
            </a:r>
            <a:r>
              <a:rPr lang="en-AU" dirty="0"/>
              <a:t>on need for ISO standard</a:t>
            </a:r>
          </a:p>
          <a:p>
            <a:pPr lvl="2"/>
            <a:r>
              <a:rPr lang="en-AU" dirty="0"/>
              <a:t>Passed </a:t>
            </a:r>
            <a:r>
              <a:rPr lang="en-AU" dirty="0" smtClean="0"/>
              <a:t>9/0/13 on </a:t>
            </a:r>
            <a:r>
              <a:rPr lang="en-AU" dirty="0"/>
              <a:t>support for submission to FDIS</a:t>
            </a:r>
          </a:p>
          <a:p>
            <a:pPr lvl="1"/>
            <a:r>
              <a:rPr lang="en-AU" dirty="0"/>
              <a:t>China NB </a:t>
            </a:r>
            <a:r>
              <a:rPr lang="en-AU" dirty="0" smtClean="0"/>
              <a:t>and US NB provided comments</a:t>
            </a:r>
          </a:p>
          <a:p>
            <a:pPr lvl="2"/>
            <a:r>
              <a:rPr lang="en-AU" dirty="0"/>
              <a:t>A response was sent in Apr 2018 </a:t>
            </a:r>
            <a:r>
              <a:rPr lang="en-AU" dirty="0" smtClean="0"/>
              <a:t>(N16797)</a:t>
            </a:r>
            <a:endParaRPr lang="en-AU" dirty="0"/>
          </a:p>
          <a:p>
            <a:r>
              <a:rPr lang="en-AU" dirty="0" smtClean="0"/>
              <a:t>FDIS ballot: </a:t>
            </a:r>
            <a:r>
              <a:rPr lang="en-AU" dirty="0">
                <a:solidFill>
                  <a:schemeClr val="accent2"/>
                </a:solidFill>
              </a:rPr>
              <a:t>waiting for start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32</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is waiting for publication</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t>
            </a:r>
            <a:r>
              <a:rPr lang="en-AU" dirty="0" smtClean="0">
                <a:solidFill>
                  <a:schemeClr val="accent2"/>
                </a:solidFill>
              </a:rPr>
              <a:t>&amp; waiting for publication</a:t>
            </a:r>
          </a:p>
          <a:p>
            <a:pPr lvl="1"/>
            <a:r>
              <a:rPr lang="en-GB" dirty="0" smtClean="0"/>
              <a:t>802.1AX-2014/Cor1 </a:t>
            </a:r>
            <a:r>
              <a:rPr lang="en-AU" dirty="0" smtClean="0"/>
              <a:t>passed 90-day FDIS </a:t>
            </a:r>
            <a:r>
              <a:rPr lang="en-AU" dirty="0"/>
              <a:t>on 20 July </a:t>
            </a:r>
            <a:r>
              <a:rPr lang="en-AU" dirty="0" smtClean="0"/>
              <a:t>2017 (N16684)</a:t>
            </a:r>
            <a:endParaRPr lang="en-AU" dirty="0"/>
          </a:p>
          <a:p>
            <a:pPr lvl="2"/>
            <a:r>
              <a:rPr lang="en-AU" dirty="0" smtClean="0"/>
              <a:t>Passed 10/0/10</a:t>
            </a:r>
          </a:p>
          <a:p>
            <a:pPr lvl="2"/>
            <a:r>
              <a:rPr lang="en-AU" dirty="0" smtClean="0"/>
              <a:t>There were no comments</a:t>
            </a:r>
          </a:p>
          <a:p>
            <a:pPr lvl="1"/>
            <a:r>
              <a:rPr lang="en-AU" dirty="0" smtClean="0">
                <a:solidFill>
                  <a:srgbClr val="FF0000"/>
                </a:solidFill>
              </a:rPr>
              <a:t>(</a:t>
            </a:r>
            <a:r>
              <a:rPr lang="en-AU" dirty="0">
                <a:solidFill>
                  <a:srgbClr val="FF0000"/>
                </a:solidFill>
              </a:rPr>
              <a:t>Apr 2018) Asked </a:t>
            </a:r>
            <a:r>
              <a:rPr lang="en-AU" dirty="0" smtClean="0">
                <a:solidFill>
                  <a:srgbClr val="FF0000"/>
                </a:solidFill>
              </a:rPr>
              <a:t>Jodi</a:t>
            </a:r>
          </a:p>
          <a:p>
            <a:pPr lvl="1"/>
            <a:r>
              <a:rPr lang="en-US" dirty="0" smtClean="0"/>
              <a:t>Will be called ISO/IEC </a:t>
            </a:r>
            <a:r>
              <a:rPr lang="en-US" dirty="0"/>
              <a:t>8802-1AX:2016/</a:t>
            </a:r>
            <a:r>
              <a:rPr lang="en-US" dirty="0" err="1"/>
              <a:t>Cor</a:t>
            </a:r>
            <a:r>
              <a:rPr lang="en-US" dirty="0"/>
              <a:t> 1:2018</a:t>
            </a:r>
            <a:endParaRPr lang="en-AU" dirty="0">
              <a:solidFill>
                <a:srgbClr val="FF0000"/>
              </a:solidFill>
            </a:endParaRPr>
          </a:p>
          <a:p>
            <a:pPr lvl="1"/>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33</a:t>
            </a:fld>
            <a:endParaRPr lang="en-US"/>
          </a:p>
        </p:txBody>
      </p:sp>
    </p:spTree>
    <p:extLst>
      <p:ext uri="{BB962C8B-B14F-4D97-AF65-F5344CB8AC3E}">
        <p14:creationId xmlns:p14="http://schemas.microsoft.com/office/powerpoint/2010/main" val="34186469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802.1Q-REV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AU" dirty="0"/>
              <a:t>B</a:t>
            </a:r>
            <a:r>
              <a:rPr lang="en-AU" dirty="0" smtClean="0"/>
              <a:t>eing </a:t>
            </a:r>
            <a:r>
              <a:rPr lang="en-AU" dirty="0"/>
              <a:t>considered by </a:t>
            </a:r>
            <a:r>
              <a:rPr lang="en-AU" dirty="0" err="1"/>
              <a:t>RevCom</a:t>
            </a:r>
            <a:r>
              <a:rPr lang="en-AU" dirty="0"/>
              <a:t> in Apr 2018</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34</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has been liaised for information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2017 (WG1-N119</a:t>
            </a:r>
            <a:r>
              <a:rPr lang="en-AU" dirty="0" smtClean="0"/>
              <a:t>)</a:t>
            </a:r>
          </a:p>
          <a:p>
            <a:pPr lvl="1"/>
            <a:r>
              <a:rPr lang="en-AU" dirty="0" smtClean="0"/>
              <a:t>Expected to go to </a:t>
            </a:r>
            <a:r>
              <a:rPr lang="en-AU" dirty="0" err="1" smtClean="0"/>
              <a:t>RevCom</a:t>
            </a:r>
            <a:r>
              <a:rPr lang="en-AU" dirty="0" smtClean="0"/>
              <a:t> in June 2018</a:t>
            </a:r>
            <a:endParaRPr lang="en-AU" dirty="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35</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D2.0 liaised in Dec 2017 (WG1-N119)</a:t>
            </a:r>
          </a:p>
          <a:p>
            <a:pPr lvl="1"/>
            <a:r>
              <a:rPr lang="en-AU" dirty="0"/>
              <a:t>Expected to go to </a:t>
            </a:r>
            <a:r>
              <a:rPr lang="en-AU" dirty="0" err="1"/>
              <a:t>RevCom</a:t>
            </a:r>
            <a:r>
              <a:rPr lang="en-AU" dirty="0"/>
              <a:t> in </a:t>
            </a:r>
            <a:r>
              <a:rPr lang="en-AU" dirty="0" smtClean="0"/>
              <a:t>June 2018</a:t>
            </a:r>
            <a:endParaRPr lang="en-AU" b="1" dirty="0" smtClean="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a:t>
            </a:r>
            <a:r>
              <a:rPr lang="en-AU" dirty="0" smtClean="0"/>
              <a:t>was liaised </a:t>
            </a:r>
            <a:r>
              <a:rPr lang="en-AU" dirty="0"/>
              <a:t>in </a:t>
            </a:r>
            <a:r>
              <a:rPr lang="en-AU" dirty="0" smtClean="0"/>
              <a:t>Apr 2018 (</a:t>
            </a:r>
            <a:r>
              <a:rPr lang="en-AU" dirty="0" smtClean="0">
                <a:solidFill>
                  <a:srgbClr val="FF0000"/>
                </a:solidFill>
              </a:rPr>
              <a:t>N</a:t>
            </a:r>
            <a:r>
              <a:rPr lang="en-AU" dirty="0" smtClean="0">
                <a:solidFill>
                  <a:srgbClr val="FF0000"/>
                </a:solidFill>
              </a:rPr>
              <a:t>?????? – not published yet</a:t>
            </a:r>
            <a:r>
              <a:rPr lang="en-AU" dirty="0" smtClean="0"/>
              <a:t>) </a:t>
            </a:r>
            <a:endParaRPr lang="en-AU" dirty="0" smtClean="0"/>
          </a:p>
          <a:p>
            <a:pPr lvl="1"/>
            <a:r>
              <a:rPr lang="en-AU" dirty="0" smtClean="0"/>
              <a:t>D2.0 is being considered by </a:t>
            </a:r>
            <a:r>
              <a:rPr lang="en-AU" dirty="0" err="1" smtClean="0"/>
              <a:t>RevCom</a:t>
            </a:r>
            <a:r>
              <a:rPr lang="en-AU" dirty="0" smtClean="0"/>
              <a:t> in Apr 2018</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D2.2 </a:t>
            </a:r>
            <a:r>
              <a:rPr lang="en-AU" dirty="0"/>
              <a:t>was liaised in Apr 2018 (</a:t>
            </a:r>
            <a:r>
              <a:rPr lang="en-AU" dirty="0">
                <a:solidFill>
                  <a:srgbClr val="FF0000"/>
                </a:solidFill>
              </a:rPr>
              <a:t>N</a:t>
            </a:r>
            <a:r>
              <a:rPr lang="en-AU" dirty="0" smtClean="0">
                <a:solidFill>
                  <a:srgbClr val="FF0000"/>
                </a:solidFill>
              </a:rPr>
              <a:t>?????? </a:t>
            </a:r>
            <a:r>
              <a:rPr lang="en-AU" dirty="0">
                <a:solidFill>
                  <a:srgbClr val="FF0000"/>
                </a:solidFill>
              </a:rPr>
              <a:t>- not published yet</a:t>
            </a:r>
            <a:r>
              <a:rPr lang="en-AU" dirty="0" smtClean="0"/>
              <a:t>) </a:t>
            </a:r>
            <a:endParaRPr lang="en-AU" dirty="0" smtClean="0"/>
          </a:p>
          <a:p>
            <a:pPr lvl="1"/>
            <a:r>
              <a:rPr lang="en-AU" dirty="0" smtClean="0"/>
              <a:t>D2.2 </a:t>
            </a:r>
            <a:r>
              <a:rPr lang="en-AU" dirty="0"/>
              <a:t>is being considered by </a:t>
            </a:r>
            <a:r>
              <a:rPr lang="en-AU" dirty="0" err="1"/>
              <a:t>RevCom</a:t>
            </a:r>
            <a:r>
              <a:rPr lang="en-AU" dirty="0"/>
              <a:t> in Apr </a:t>
            </a:r>
            <a:r>
              <a:rPr lang="en-AU" dirty="0" smtClean="0"/>
              <a:t>2018</a:t>
            </a:r>
            <a:endParaRPr lang="en-AU" dirty="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1Qcy</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D2.1 </a:t>
            </a:r>
            <a:r>
              <a:rPr lang="en-AU" dirty="0"/>
              <a:t>was liaised in Apr 2018 (</a:t>
            </a:r>
            <a:r>
              <a:rPr lang="en-AU" dirty="0">
                <a:solidFill>
                  <a:srgbClr val="FF0000"/>
                </a:solidFill>
              </a:rPr>
              <a:t>N</a:t>
            </a:r>
            <a:r>
              <a:rPr lang="en-AU" dirty="0" smtClean="0">
                <a:solidFill>
                  <a:srgbClr val="FF0000"/>
                </a:solidFill>
              </a:rPr>
              <a:t>?????? </a:t>
            </a:r>
            <a:r>
              <a:rPr lang="en-AU" dirty="0">
                <a:solidFill>
                  <a:srgbClr val="FF0000"/>
                </a:solidFill>
              </a:rPr>
              <a:t>- not published yet</a:t>
            </a:r>
            <a:r>
              <a:rPr lang="en-AU" dirty="0" smtClean="0"/>
              <a:t>) </a:t>
            </a:r>
            <a:endParaRPr lang="en-AU" dirty="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1702511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1AC/Cor-1</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was liaised in Apr 2018 (</a:t>
            </a:r>
            <a:r>
              <a:rPr lang="en-AU" dirty="0">
                <a:solidFill>
                  <a:srgbClr val="FF0000"/>
                </a:solidFill>
              </a:rPr>
              <a:t>N</a:t>
            </a:r>
            <a:r>
              <a:rPr lang="en-AU" dirty="0" smtClean="0">
                <a:solidFill>
                  <a:srgbClr val="FF0000"/>
                </a:solidFill>
              </a:rPr>
              <a:t>?????? </a:t>
            </a:r>
            <a:r>
              <a:rPr lang="en-AU" dirty="0">
                <a:solidFill>
                  <a:srgbClr val="FF0000"/>
                </a:solidFill>
              </a:rPr>
              <a:t>- not published yet</a:t>
            </a:r>
            <a:r>
              <a:rPr lang="en-AU" dirty="0" smtClean="0"/>
              <a:t>) </a:t>
            </a:r>
            <a:endParaRPr lang="en-AU" dirty="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40</a:t>
            </a:fld>
            <a:endParaRPr lang="en-US"/>
          </a:p>
        </p:txBody>
      </p:sp>
    </p:spTree>
    <p:extLst>
      <p:ext uri="{BB962C8B-B14F-4D97-AF65-F5344CB8AC3E}">
        <p14:creationId xmlns:p14="http://schemas.microsoft.com/office/powerpoint/2010/main" val="34685483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1Xck</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was liaised in Apr 2018 (</a:t>
            </a:r>
            <a:r>
              <a:rPr lang="en-AU" dirty="0">
                <a:solidFill>
                  <a:srgbClr val="FF0000"/>
                </a:solidFill>
              </a:rPr>
              <a:t>N</a:t>
            </a:r>
            <a:r>
              <a:rPr lang="en-AU" dirty="0" smtClean="0">
                <a:solidFill>
                  <a:srgbClr val="FF0000"/>
                </a:solidFill>
              </a:rPr>
              <a:t>?????? </a:t>
            </a:r>
            <a:r>
              <a:rPr lang="en-AU" dirty="0">
                <a:solidFill>
                  <a:srgbClr val="FF0000"/>
                </a:solidFill>
              </a:rPr>
              <a:t>- not published yet</a:t>
            </a:r>
            <a:r>
              <a:rPr lang="en-AU" dirty="0" smtClean="0"/>
              <a:t>) </a:t>
            </a:r>
            <a:endParaRPr lang="en-AU" dirty="0" smtClean="0">
              <a:solidFill>
                <a:srgbClr val="FF0000"/>
              </a:solidFill>
            </a:endParaRPr>
          </a:p>
          <a:p>
            <a:r>
              <a:rPr lang="en-US" dirty="0" smtClean="0"/>
              <a:t>60-day</a:t>
            </a:r>
            <a:r>
              <a:rPr lang="en-AU" dirty="0" smtClean="0"/>
              <a:t> pre-ballot: </a:t>
            </a:r>
            <a:r>
              <a:rPr lang="en-AU" dirty="0" smtClean="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41</a:t>
            </a:fld>
            <a:endParaRPr lang="en-US"/>
          </a:p>
        </p:txBody>
      </p:sp>
    </p:spTree>
    <p:extLst>
      <p:ext uri="{BB962C8B-B14F-4D97-AF65-F5344CB8AC3E}">
        <p14:creationId xmlns:p14="http://schemas.microsoft.com/office/powerpoint/2010/main" val="39621723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1AE-Rev</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D1.1 </a:t>
            </a:r>
            <a:r>
              <a:rPr lang="en-AU" dirty="0"/>
              <a:t>was liaised in Apr 2018 (</a:t>
            </a:r>
            <a:r>
              <a:rPr lang="en-AU" dirty="0">
                <a:solidFill>
                  <a:srgbClr val="FF0000"/>
                </a:solidFill>
              </a:rPr>
              <a:t>N</a:t>
            </a:r>
            <a:r>
              <a:rPr lang="en-AU" dirty="0" smtClean="0">
                <a:solidFill>
                  <a:srgbClr val="FF0000"/>
                </a:solidFill>
              </a:rPr>
              <a:t>?????? </a:t>
            </a:r>
            <a:r>
              <a:rPr lang="en-AU" dirty="0">
                <a:solidFill>
                  <a:srgbClr val="FF0000"/>
                </a:solidFill>
              </a:rPr>
              <a:t>- not published yet</a:t>
            </a:r>
            <a:r>
              <a:rPr lang="en-AU" dirty="0" smtClean="0"/>
              <a:t>) </a:t>
            </a:r>
            <a:endParaRPr lang="en-US" dirty="0" smtClean="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42</a:t>
            </a:fld>
            <a:endParaRPr lang="en-US"/>
          </a:p>
        </p:txBody>
      </p:sp>
    </p:spTree>
    <p:extLst>
      <p:ext uri="{BB962C8B-B14F-4D97-AF65-F5344CB8AC3E}">
        <p14:creationId xmlns:p14="http://schemas.microsoft.com/office/powerpoint/2010/main" val="31004597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4084306"/>
              </p:ext>
            </p:extLst>
          </p:nvPr>
        </p:nvGraphicFramePr>
        <p:xfrm>
          <a:off x="152399" y="160020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Jun</a:t>
                      </a:r>
                      <a:r>
                        <a:rPr lang="en-AU" sz="1600" kern="1200" baseline="0" dirty="0" smtClean="0">
                          <a:solidFill>
                            <a:schemeClr val="tx1"/>
                          </a:solidFill>
                          <a:latin typeface="+mn-lt"/>
                          <a:ea typeface="+mn-ea"/>
                          <a:cs typeface="+mn-cs"/>
                        </a:rPr>
                        <a:t>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.3/Cor1</a:t>
                      </a:r>
                    </a:p>
                  </a:txBody>
                  <a:tcPr/>
                </a:tc>
                <a:tc>
                  <a:txBody>
                    <a:bodyPr/>
                    <a:lstStyle/>
                    <a:p>
                      <a:pPr algn="ctr"/>
                      <a:r>
                        <a:rPr lang="en-GB" sz="1600" dirty="0" smtClean="0">
                          <a:solidFill>
                            <a:schemeClr val="tx1"/>
                          </a:solidFill>
                          <a:latin typeface="+mj-lt"/>
                        </a:rPr>
                        <a:t>D2.1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smtClean="0">
                          <a:solidFill>
                            <a:schemeClr val="tx1"/>
                          </a:solidFill>
                          <a:latin typeface="+mn-lt"/>
                          <a:ea typeface="+mn-ea"/>
                          <a:cs typeface="+mn-cs"/>
                        </a:rPr>
                        <a:t>n/a</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22 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0"/>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898685209"/>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862799127"/>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509910126"/>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575905558"/>
                  </a:ext>
                </a:extLst>
              </a:tr>
              <a:tr h="290122">
                <a:tc>
                  <a:txBody>
                    <a:bodyPr/>
                    <a:lstStyle/>
                    <a:p>
                      <a:r>
                        <a:rPr lang="en-GB" sz="1600" b="0" dirty="0" smtClean="0">
                          <a:solidFill>
                            <a:schemeClr val="tx1"/>
                          </a:solidFill>
                          <a:latin typeface="+mj-lt"/>
                        </a:rPr>
                        <a:t>.3-rev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D3.0</a:t>
                      </a: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4092400724"/>
                  </a:ext>
                </a:extLst>
              </a:tr>
              <a:tr h="290122">
                <a:tc>
                  <a:txBody>
                    <a:bodyPr/>
                    <a:lstStyle/>
                    <a:p>
                      <a:r>
                        <a:rPr lang="en-GB" sz="1600" b="0" dirty="0" smtClean="0">
                          <a:solidFill>
                            <a:schemeClr val="tx1"/>
                          </a:solidFill>
                          <a:latin typeface="+mj-lt"/>
                        </a:rPr>
                        <a:t>.3bt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D3.2</a:t>
                      </a:r>
                    </a:p>
                  </a:txBody>
                  <a:tcPr marR="0"/>
                </a:tc>
                <a:tc>
                  <a:txBody>
                    <a:bodyPr/>
                    <a:lstStyle/>
                    <a:p>
                      <a:pPr algn="ctr"/>
                      <a:r>
                        <a:rPr lang="en-GB" sz="1600" dirty="0" smtClean="0">
                          <a:solidFill>
                            <a:schemeClr val="tx1"/>
                          </a:solidFill>
                          <a:latin typeface="+mj-lt"/>
                        </a:rPr>
                        <a:t>Feb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296881205"/>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43</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FDIS closes on 3 Sep 2018</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t>
            </a:r>
            <a:r>
              <a:rPr lang="en-AU" dirty="0">
                <a:solidFill>
                  <a:srgbClr val="00B050"/>
                </a:solidFill>
              </a:rPr>
              <a:t>with comments resolved</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a:solidFill>
                  <a:schemeClr val="accent2"/>
                </a:solidFill>
              </a:rPr>
              <a:t>closes </a:t>
            </a:r>
            <a:r>
              <a:rPr lang="en-AU" dirty="0" smtClean="0">
                <a:solidFill>
                  <a:schemeClr val="accent2"/>
                </a:solidFill>
              </a:rPr>
              <a:t>3 </a:t>
            </a:r>
            <a:r>
              <a:rPr lang="en-AU" dirty="0">
                <a:solidFill>
                  <a:schemeClr val="accent2"/>
                </a:solidFill>
              </a:rPr>
              <a:t>Sep 2018</a:t>
            </a:r>
            <a:endParaRPr lang="en-AU" dirty="0" smtClean="0">
              <a:solidFill>
                <a:schemeClr val="accent2"/>
              </a:solidFill>
            </a:endParaRPr>
          </a:p>
          <a:p>
            <a:pPr lvl="1"/>
            <a:r>
              <a:rPr lang="en-AU" dirty="0" smtClean="0">
                <a:solidFill>
                  <a:srgbClr val="FF0000"/>
                </a:solidFill>
              </a:rPr>
              <a:t>Name: </a:t>
            </a:r>
            <a:r>
              <a:rPr lang="en-AU" dirty="0">
                <a:solidFill>
                  <a:srgbClr val="FF0000"/>
                </a:solidFill>
              </a:rPr>
              <a:t>ISO/IEC/IEEE 8802-3:2017 FDAM </a:t>
            </a:r>
            <a:r>
              <a:rPr lang="en-AU" dirty="0" smtClean="0">
                <a:solidFill>
                  <a:srgbClr val="FF0000"/>
                </a:solidFill>
              </a:rPr>
              <a:t>6</a:t>
            </a:r>
            <a:endParaRPr lang="en-AU" dirty="0">
              <a:solidFill>
                <a:srgbClr val="FF0000"/>
              </a:solidFill>
            </a:endParaRPr>
          </a:p>
          <a:p>
            <a:pPr lvl="1"/>
            <a:endParaRPr lang="en-AU" dirty="0">
              <a:solidFill>
                <a:srgbClr val="FF0000"/>
              </a:solidFill>
            </a:endParaRPr>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FDIS closes on </a:t>
            </a:r>
            <a:r>
              <a:rPr lang="en-AU" dirty="0" smtClean="0"/>
              <a:t>3 </a:t>
            </a:r>
            <a:r>
              <a:rPr lang="en-AU" dirty="0"/>
              <a:t>Sep 2018</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a:solidFill>
                  <a:schemeClr val="accent2"/>
                </a:solidFill>
              </a:rPr>
              <a:t>closes </a:t>
            </a:r>
            <a:r>
              <a:rPr lang="en-AU" dirty="0" smtClean="0">
                <a:solidFill>
                  <a:schemeClr val="accent2"/>
                </a:solidFill>
              </a:rPr>
              <a:t>3 </a:t>
            </a:r>
            <a:r>
              <a:rPr lang="en-AU" dirty="0">
                <a:solidFill>
                  <a:schemeClr val="accent2"/>
                </a:solidFill>
              </a:rPr>
              <a:t>Sep 2018</a:t>
            </a:r>
            <a:endParaRPr lang="en-AU" dirty="0" smtClean="0">
              <a:solidFill>
                <a:schemeClr val="accent2"/>
              </a:solidFill>
            </a:endParaRPr>
          </a:p>
          <a:p>
            <a:pPr lvl="1"/>
            <a:r>
              <a:rPr lang="en-AU" dirty="0">
                <a:solidFill>
                  <a:srgbClr val="FF0000"/>
                </a:solidFill>
              </a:rPr>
              <a:t>Name: ISO/IEC/IEEE 8802-3:2017 FDAM </a:t>
            </a:r>
            <a:r>
              <a:rPr lang="en-AU" dirty="0" smtClean="0">
                <a:solidFill>
                  <a:srgbClr val="FF0000"/>
                </a:solidFill>
              </a:rPr>
              <a:t>9</a:t>
            </a:r>
            <a:endParaRPr lang="en-AU" dirty="0">
              <a:solidFill>
                <a:srgbClr val="FF0000"/>
              </a:solidFill>
            </a:endParaRPr>
          </a:p>
          <a:p>
            <a:pPr marL="1588" lvl="1" indent="0">
              <a:buNone/>
            </a:pPr>
            <a:endParaRPr lang="en-AU" dirty="0">
              <a:solidFill>
                <a:srgbClr val="FF0000"/>
              </a:solidFill>
            </a:endParaRPr>
          </a:p>
          <a:p>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a:t>
            </a:r>
            <a:r>
              <a:rPr lang="en-AU" dirty="0"/>
              <a:t>FDIS closes on </a:t>
            </a:r>
            <a:r>
              <a:rPr lang="en-AU" dirty="0" smtClean="0"/>
              <a:t>3 </a:t>
            </a:r>
            <a:r>
              <a:rPr lang="en-AU" dirty="0"/>
              <a:t>Sep 2018</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smtClean="0">
                <a:solidFill>
                  <a:schemeClr val="accent2"/>
                </a:solidFill>
              </a:rPr>
              <a:t>closes 3 Sep 2018</a:t>
            </a:r>
          </a:p>
          <a:p>
            <a:pPr lvl="1"/>
            <a:r>
              <a:rPr lang="en-AU" dirty="0">
                <a:solidFill>
                  <a:srgbClr val="FF0000"/>
                </a:solidFill>
              </a:rPr>
              <a:t>Name: ISO/IEC/IEEE 8802-3:2017 FDAM </a:t>
            </a:r>
            <a:r>
              <a:rPr lang="en-AU" dirty="0" smtClean="0">
                <a:solidFill>
                  <a:srgbClr val="FF0000"/>
                </a:solidFill>
              </a:rPr>
              <a:t>8</a:t>
            </a:r>
            <a:endParaRPr lang="en-AU" dirty="0">
              <a:solidFill>
                <a:srgbClr val="FF0000"/>
              </a:solidFill>
            </a:endParaRPr>
          </a:p>
          <a:p>
            <a:pPr lvl="1"/>
            <a:endParaRPr lang="en-AU" dirty="0" smtClean="0">
              <a:solidFill>
                <a:srgbClr val="FF0000"/>
              </a:solidFill>
            </a:endParaRPr>
          </a:p>
          <a:p>
            <a:endParaRPr lang="en-AU" dirty="0"/>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FDIS ballot passed &amp; is awaiting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&amp; awaiting publication</a:t>
            </a:r>
          </a:p>
          <a:p>
            <a:pPr lvl="1"/>
            <a:r>
              <a:rPr lang="en-AU" dirty="0" smtClean="0"/>
              <a:t>Passed on 22 Nov 2017 (N16782)</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1"/>
            <a:r>
              <a:rPr lang="en-AU" dirty="0" smtClean="0">
                <a:solidFill>
                  <a:srgbClr val="FF0000"/>
                </a:solidFill>
              </a:rPr>
              <a:t>(Apr 2018) Asked Jodi</a:t>
            </a:r>
          </a:p>
          <a:p>
            <a:pPr lvl="1"/>
            <a:r>
              <a:rPr lang="en-AU" dirty="0" smtClean="0"/>
              <a:t>Will be called </a:t>
            </a:r>
            <a:r>
              <a:rPr lang="en-US" dirty="0"/>
              <a:t>ISO/IEC/IEEE8802-3:2017/</a:t>
            </a:r>
            <a:r>
              <a:rPr lang="en-US" dirty="0" err="1"/>
              <a:t>Cor</a:t>
            </a:r>
            <a:r>
              <a:rPr lang="en-US" dirty="0"/>
              <a:t> 1:2018</a:t>
            </a:r>
            <a:endParaRPr lang="en-AU" b="1" dirty="0"/>
          </a:p>
          <a:p>
            <a:pPr lvl="1"/>
            <a:endParaRPr lang="en-AU" dirty="0" smtClean="0">
              <a:solidFill>
                <a:srgbClr val="FF0000"/>
              </a:solidFill>
            </a:endParaRPr>
          </a:p>
          <a:p>
            <a:endParaRPr lang="en-AU" dirty="0" smtClean="0">
              <a:solidFill>
                <a:schemeClr val="accent2"/>
              </a:solidFill>
            </a:endParaRPr>
          </a:p>
        </p:txBody>
      </p:sp>
    </p:spTree>
    <p:extLst>
      <p:ext uri="{BB962C8B-B14F-4D97-AF65-F5344CB8AC3E}">
        <p14:creationId xmlns:p14="http://schemas.microsoft.com/office/powerpoint/2010/main" val="102848628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a:t>
            </a:r>
            <a:r>
              <a:rPr lang="en-AU" dirty="0"/>
              <a:t>is waiting for FDIS ballot to start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endParaRPr lang="en-AU" dirty="0" smtClean="0">
              <a:solidFill>
                <a:schemeClr val="accent2"/>
              </a:solidFill>
            </a:endParaRPr>
          </a:p>
          <a:p>
            <a:pPr lvl="1"/>
            <a:r>
              <a:rPr lang="en-AU" dirty="0"/>
              <a:t>Passed on </a:t>
            </a:r>
            <a:r>
              <a:rPr lang="en-AU" dirty="0" smtClean="0"/>
              <a:t>12 Apr 218 (N16792)</a:t>
            </a:r>
            <a:endParaRPr lang="en-AU" dirty="0"/>
          </a:p>
          <a:p>
            <a:pPr lvl="2"/>
            <a:r>
              <a:rPr lang="en-AU" dirty="0"/>
              <a:t>Support need for IS: passed </a:t>
            </a:r>
            <a:r>
              <a:rPr lang="en-AU" dirty="0" smtClean="0"/>
              <a:t>11/0/8</a:t>
            </a:r>
            <a:endParaRPr lang="en-AU" dirty="0"/>
          </a:p>
          <a:p>
            <a:pPr lvl="2"/>
            <a:r>
              <a:rPr lang="en-AU" dirty="0"/>
              <a:t>Support this IS: passed </a:t>
            </a:r>
            <a:r>
              <a:rPr lang="en-AU" dirty="0" smtClean="0"/>
              <a:t>11/0/8</a:t>
            </a:r>
            <a:endParaRPr lang="en-AU" dirty="0"/>
          </a:p>
          <a:p>
            <a:pPr lvl="2"/>
            <a:r>
              <a:rPr lang="en-AU" dirty="0"/>
              <a:t>No comments</a:t>
            </a:r>
          </a:p>
          <a:p>
            <a:r>
              <a:rPr lang="en-AU" dirty="0" smtClean="0"/>
              <a:t>FDIS ballot: </a:t>
            </a:r>
            <a:r>
              <a:rPr lang="en-AU" dirty="0" smtClean="0">
                <a:solidFill>
                  <a:schemeClr val="accent2"/>
                </a:solidFill>
              </a:rPr>
              <a:t>waiting for start</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2016 (when in SB)</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smtClean="0"/>
              <a:t>Expected submission to PSDO in Nov 2018</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49</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a:t>
            </a:r>
            <a:r>
              <a:rPr lang="en-AU" dirty="0"/>
              <a:t>is waiting for start of FDIS ballot</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a:t>60-day</a:t>
            </a:r>
            <a:r>
              <a:rPr lang="en-AU" dirty="0"/>
              <a:t> pre-ballot: </a:t>
            </a:r>
            <a:r>
              <a:rPr lang="en-AU" dirty="0">
                <a:solidFill>
                  <a:srgbClr val="00B050"/>
                </a:solidFill>
              </a:rPr>
              <a:t>passed</a:t>
            </a:r>
            <a:endParaRPr lang="en-AU" dirty="0">
              <a:solidFill>
                <a:schemeClr val="accent2"/>
              </a:solidFill>
            </a:endParaRPr>
          </a:p>
          <a:p>
            <a:pPr lvl="1"/>
            <a:r>
              <a:rPr lang="en-AU" dirty="0"/>
              <a:t>Passed on 12 Apr 218 (</a:t>
            </a:r>
            <a:r>
              <a:rPr lang="en-AU" dirty="0" smtClean="0"/>
              <a:t>N16793)</a:t>
            </a:r>
            <a:endParaRPr lang="en-AU" dirty="0"/>
          </a:p>
          <a:p>
            <a:pPr lvl="2"/>
            <a:r>
              <a:rPr lang="en-AU" dirty="0"/>
              <a:t>Support need for IS: passed 11/0/8</a:t>
            </a:r>
          </a:p>
          <a:p>
            <a:pPr lvl="2"/>
            <a:r>
              <a:rPr lang="en-AU" dirty="0"/>
              <a:t>Support this IS: passed 11/0/8</a:t>
            </a:r>
          </a:p>
          <a:p>
            <a:pPr lvl="2"/>
            <a:r>
              <a:rPr lang="en-AU" dirty="0"/>
              <a:t>No comments</a:t>
            </a:r>
          </a:p>
          <a:p>
            <a:r>
              <a:rPr lang="en-AU" dirty="0"/>
              <a:t>FDIS ballot</a:t>
            </a:r>
            <a:r>
              <a:rPr lang="en-AU" dirty="0" smtClean="0"/>
              <a:t>: </a:t>
            </a:r>
            <a:r>
              <a:rPr lang="en-AU" dirty="0" smtClean="0">
                <a:solidFill>
                  <a:schemeClr val="accent2"/>
                </a:solidFill>
              </a:rPr>
              <a:t>waiting for start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50</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a:t>
            </a:r>
            <a:r>
              <a:rPr lang="en-AU" dirty="0"/>
              <a:t>was liaised for information in </a:t>
            </a:r>
            <a:r>
              <a:rPr lang="en-AU" dirty="0" smtClean="0"/>
              <a:t>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802.3cd D3.0 </a:t>
            </a:r>
            <a:r>
              <a:rPr lang="en-AU" dirty="0"/>
              <a:t>was 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p>
          <a:p>
            <a:pPr lvl="2"/>
            <a:r>
              <a:rPr lang="en-AU" dirty="0"/>
              <a:t>Expected to go to </a:t>
            </a:r>
            <a:r>
              <a:rPr lang="en-AU" dirty="0" err="1"/>
              <a:t>RevCom</a:t>
            </a:r>
            <a:r>
              <a:rPr lang="en-AU" dirty="0"/>
              <a:t> in Sept </a:t>
            </a:r>
            <a:r>
              <a:rPr lang="en-AU" dirty="0" smtClean="0"/>
              <a:t>2018</a:t>
            </a:r>
          </a:p>
          <a:p>
            <a:pPr lvl="2"/>
            <a:r>
              <a:rPr lang="en-AU" dirty="0"/>
              <a:t>Expected submission to PSDO in Nov </a:t>
            </a:r>
            <a:r>
              <a:rPr lang="en-AU" dirty="0" smtClean="0"/>
              <a:t>2018</a:t>
            </a:r>
            <a:endParaRPr lang="en-AU" dirty="0"/>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51</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was </a:t>
            </a:r>
            <a:r>
              <a:rPr lang="en-AU" dirty="0"/>
              <a:t>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 </a:t>
            </a:r>
            <a:r>
              <a:rPr lang="en-AU" dirty="0"/>
              <a:t>D3.0 </a:t>
            </a:r>
            <a:r>
              <a:rPr lang="en-AU" dirty="0" smtClean="0"/>
              <a:t>(802.3cj) was </a:t>
            </a:r>
            <a:r>
              <a:rPr lang="en-AU" dirty="0"/>
              <a:t>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endParaRPr lang="en-AU" dirty="0"/>
          </a:p>
          <a:p>
            <a:pPr lvl="2"/>
            <a:r>
              <a:rPr lang="en-AU" dirty="0"/>
              <a:t>Expected to go to </a:t>
            </a:r>
            <a:r>
              <a:rPr lang="en-AU" dirty="0" err="1"/>
              <a:t>RevCom</a:t>
            </a:r>
            <a:r>
              <a:rPr lang="en-AU" dirty="0"/>
              <a:t> in June 2018</a:t>
            </a:r>
            <a:endParaRPr lang="en-AU" dirty="0">
              <a:solidFill>
                <a:srgbClr val="FF0000"/>
              </a:solidFill>
            </a:endParaRPr>
          </a:p>
          <a:p>
            <a:pPr lvl="2"/>
            <a:r>
              <a:rPr lang="en-AU" dirty="0" smtClean="0"/>
              <a:t>Expected </a:t>
            </a:r>
            <a:r>
              <a:rPr lang="en-AU" dirty="0"/>
              <a:t>submission to PSDO in </a:t>
            </a:r>
            <a:r>
              <a:rPr lang="en-AU" dirty="0" smtClean="0"/>
              <a:t>Sep </a:t>
            </a:r>
            <a:r>
              <a:rPr lang="en-AU" dirty="0"/>
              <a:t>2018</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52</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802.3bt </a:t>
            </a:r>
            <a:r>
              <a:rPr lang="en-AU" dirty="0"/>
              <a:t>was 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802.3bt D3.2 </a:t>
            </a:r>
            <a:r>
              <a:rPr lang="en-AU" dirty="0"/>
              <a:t>was liaised in Feb 2018</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t>Expected submission to PSDO in Nov </a:t>
            </a:r>
            <a:r>
              <a:rPr lang="en-AU" dirty="0" smtClean="0"/>
              <a:t>2018</a:t>
            </a:r>
            <a:endParaRPr lang="en-AU" dirty="0"/>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53</a:t>
            </a:fld>
            <a:endParaRPr lang="en-US"/>
          </a:p>
        </p:txBody>
      </p:sp>
    </p:spTree>
    <p:extLst>
      <p:ext uri="{BB962C8B-B14F-4D97-AF65-F5344CB8AC3E}">
        <p14:creationId xmlns:p14="http://schemas.microsoft.com/office/powerpoint/2010/main" val="252106749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01884233"/>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11mc</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16</a:t>
                      </a:r>
                      <a:r>
                        <a:rPr lang="en-AU" sz="1600" b="0" baseline="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13</a:t>
                      </a:r>
                      <a:r>
                        <a:rPr lang="en-AU" sz="1600" b="0" baseline="0" dirty="0" smtClean="0">
                          <a:solidFill>
                            <a:schemeClr val="tx1"/>
                          </a:solidFill>
                          <a:latin typeface="+mj-lt"/>
                        </a:rPr>
                        <a:t> Apr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1"/>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Oct 17</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54</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FDIS ballot passed but a response is required</a:t>
            </a:r>
            <a:endParaRPr lang="en-AU" dirty="0"/>
          </a:p>
        </p:txBody>
      </p:sp>
      <p:sp>
        <p:nvSpPr>
          <p:cNvPr id="10" name="Content Placeholder 9"/>
          <p:cNvSpPr>
            <a:spLocks noGrp="1"/>
          </p:cNvSpPr>
          <p:nvPr>
            <p:ph idx="1"/>
          </p:nvPr>
        </p:nvSpPr>
        <p:spPr>
          <a:xfrm>
            <a:off x="685800" y="1752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 D6.0 in Jul 2016 &amp; 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&amp; responses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a:solidFill>
                  <a:srgbClr val="00B050"/>
                </a:solidFill>
              </a:rPr>
              <a:t>passed </a:t>
            </a:r>
            <a:r>
              <a:rPr lang="en-AU" dirty="0" smtClean="0">
                <a:solidFill>
                  <a:schemeClr val="accent2"/>
                </a:solidFill>
              </a:rPr>
              <a:t>&amp; </a:t>
            </a:r>
            <a:r>
              <a:rPr lang="en-AU" dirty="0">
                <a:solidFill>
                  <a:schemeClr val="accent2"/>
                </a:solidFill>
              </a:rPr>
              <a:t>responses</a:t>
            </a:r>
            <a:r>
              <a:rPr lang="en-AU" dirty="0" smtClean="0">
                <a:solidFill>
                  <a:schemeClr val="accent2"/>
                </a:solidFill>
              </a:rPr>
              <a:t> required</a:t>
            </a:r>
          </a:p>
          <a:p>
            <a:pPr lvl="1"/>
            <a:r>
              <a:rPr lang="en-AU" dirty="0"/>
              <a:t>802.11-2016</a:t>
            </a:r>
            <a:r>
              <a:rPr lang="en-AU" dirty="0" smtClean="0"/>
              <a:t> </a:t>
            </a:r>
            <a:r>
              <a:rPr lang="en-AU" dirty="0"/>
              <a:t>passed its FDIS ballot on </a:t>
            </a:r>
            <a:r>
              <a:rPr lang="en-AU" dirty="0" smtClean="0"/>
              <a:t>13 Apr 2018 </a:t>
            </a:r>
            <a:r>
              <a:rPr lang="en-AU" dirty="0"/>
              <a:t>(</a:t>
            </a:r>
            <a:r>
              <a:rPr lang="en-AU" dirty="0" smtClean="0"/>
              <a:t>N16794)</a:t>
            </a:r>
            <a:endParaRPr lang="en-AU" dirty="0"/>
          </a:p>
          <a:p>
            <a:pPr lvl="2"/>
            <a:r>
              <a:rPr lang="en-AU" dirty="0"/>
              <a:t>Passed </a:t>
            </a:r>
            <a:r>
              <a:rPr lang="en-AU" dirty="0" smtClean="0"/>
              <a:t>12/1/6</a:t>
            </a:r>
            <a:endParaRPr lang="en-AU" dirty="0"/>
          </a:p>
          <a:p>
            <a:pPr lvl="1"/>
            <a:r>
              <a:rPr lang="en-AU" dirty="0"/>
              <a:t>China NB voted “no” with </a:t>
            </a:r>
            <a:r>
              <a:rPr lang="en-AU" dirty="0" smtClean="0"/>
              <a:t>multiple comments</a:t>
            </a:r>
            <a:endParaRPr lang="en-AU" dirty="0">
              <a:solidFill>
                <a:schemeClr val="accent2"/>
              </a:solidFill>
            </a:endParaRP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299261205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 comment</a:t>
            </a:r>
          </a:p>
          <a:p>
            <a:pPr lvl="1"/>
            <a:r>
              <a:rPr lang="en-GB" i="1" dirty="0"/>
              <a:t>I</a:t>
            </a:r>
            <a:r>
              <a:rPr lang="en-GB" i="1" dirty="0" smtClean="0"/>
              <a:t>n </a:t>
            </a:r>
            <a:r>
              <a:rPr lang="en-GB" i="1" dirty="0"/>
              <a:t>general, ISO/IEC/IEEE FDIS 8802-11 (ED 2) is supposed to enhance the function of the current ISO/IEC 8802-11:2012 and its amendments. But WEP and TKIP, which should not be used in WLAN because of their weak and well-known security defects, are reserved; also, the current well-known KRACK attack which causes session key reinstallation have not been resolved in this proposal. All of these conflicts with the design goal of ISO/IEC/IEEE FDIS 8802-11 (ED 2). In fact, security methods specified by ISO/IEC/IEEE FDIS 8802-11 (ED 2) have many technical weaknesses to be addressed and security defects that cause serious concern.</a:t>
            </a:r>
            <a:endParaRPr lang="en-AU" i="1" dirty="0"/>
          </a:p>
          <a:p>
            <a:pPr lvl="1"/>
            <a:r>
              <a:rPr lang="en-GB" i="1" dirty="0" smtClean="0"/>
              <a:t>So, ISO/IEC/IEEE FDIS 8802-11 (ED 2) should not be ratified as an international standard because of the technical reasons mentioned above.</a:t>
            </a:r>
            <a:endParaRPr lang="en-AU" i="1"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31813616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 proposed change</a:t>
            </a:r>
          </a:p>
          <a:p>
            <a:pPr lvl="1"/>
            <a:r>
              <a:rPr lang="en-US" i="1" dirty="0"/>
              <a:t>Please revise the FDIS </a:t>
            </a:r>
            <a:r>
              <a:rPr lang="en-US" i="1" dirty="0" smtClean="0"/>
              <a:t>text</a:t>
            </a:r>
          </a:p>
          <a:p>
            <a:r>
              <a:rPr lang="en-US" dirty="0" smtClean="0"/>
              <a:t>Proposed IEEE 802.11 WG response to CN1</a:t>
            </a:r>
          </a:p>
          <a:p>
            <a:pPr lvl="1"/>
            <a:r>
              <a:rPr lang="en-US" dirty="0"/>
              <a:t>See </a:t>
            </a:r>
            <a:r>
              <a:rPr lang="en-US" dirty="0" smtClean="0">
                <a:hlinkClick r:id="rId2"/>
              </a:rPr>
              <a:t>11-18-0691-00-000m</a:t>
            </a:r>
            <a:r>
              <a:rPr lang="en-US" dirty="0" smtClean="0"/>
              <a:t> for proposed response</a:t>
            </a:r>
          </a:p>
          <a:p>
            <a:pPr lvl="1"/>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293139292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CN2 comment</a:t>
            </a:r>
          </a:p>
          <a:p>
            <a:pPr lvl="1"/>
            <a:r>
              <a:rPr lang="en-GB" i="1" dirty="0"/>
              <a:t>URN used in this proposal is not recommended for using in ISO </a:t>
            </a:r>
            <a:r>
              <a:rPr lang="en-GB" i="1" dirty="0" smtClean="0"/>
              <a:t>standards</a:t>
            </a:r>
          </a:p>
          <a:p>
            <a:r>
              <a:rPr lang="en-AU" dirty="0" smtClean="0"/>
              <a:t>CN2 </a:t>
            </a:r>
            <a:r>
              <a:rPr lang="en-AU" dirty="0"/>
              <a:t>proposed </a:t>
            </a:r>
            <a:r>
              <a:rPr lang="en-AU" dirty="0" smtClean="0"/>
              <a:t>change</a:t>
            </a:r>
          </a:p>
          <a:p>
            <a:pPr lvl="1"/>
            <a:r>
              <a:rPr lang="en-AU" i="1" dirty="0" smtClean="0"/>
              <a:t>Suggest </a:t>
            </a:r>
            <a:r>
              <a:rPr lang="en-AU" i="1" dirty="0"/>
              <a:t>using OID to manage the resources those involved in the proposal.	</a:t>
            </a:r>
          </a:p>
          <a:p>
            <a:r>
              <a:rPr lang="en-US" dirty="0"/>
              <a:t>Proposed IEEE 802.11 WG </a:t>
            </a:r>
            <a:r>
              <a:rPr lang="en-US" dirty="0" smtClean="0"/>
              <a:t>response to CN2</a:t>
            </a:r>
            <a:endParaRPr lang="en-US" dirty="0"/>
          </a:p>
          <a:p>
            <a:pPr lvl="1"/>
            <a:r>
              <a:rPr lang="en-US" dirty="0"/>
              <a:t>See </a:t>
            </a:r>
            <a:r>
              <a:rPr lang="en-US" dirty="0">
                <a:hlinkClick r:id="rId2"/>
              </a:rPr>
              <a:t>11-18-0691-00-000m</a:t>
            </a:r>
            <a:r>
              <a:rPr lang="en-US" dirty="0"/>
              <a:t> for proposed response</a:t>
            </a:r>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11113727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CN3 comment</a:t>
            </a:r>
          </a:p>
          <a:p>
            <a:pPr lvl="1"/>
            <a:r>
              <a:rPr lang="en-AU" b="1" i="1" dirty="0"/>
              <a:t>Devoid of real mutual </a:t>
            </a:r>
            <a:r>
              <a:rPr lang="en-AU" b="1" i="1" dirty="0" smtClean="0"/>
              <a:t>authentication. </a:t>
            </a:r>
            <a:r>
              <a:rPr lang="en-AU" i="1" dirty="0" smtClean="0"/>
              <a:t>Though </a:t>
            </a:r>
            <a:r>
              <a:rPr lang="en-AU" i="1" dirty="0"/>
              <a:t>ISO/IEC/IEEE FDIS 8802-11 (ED 2) assumes a mutual authentication between a authentication server and a station, the authenticated identities of the access point and the station are not known by each other. For example, in the EAP-TLS protocol, authentication by certificate happens between the client and server. So extra secure channels are needed to be negotiated between AP and server to notify AP the result of authentication and the secure parameter PMK. Also, the AAA protocol, which is necessary to ISO/IEC/IEEE FDIS 8802-11 (ED 2), cannot guarantee the security of key delivery from the authentication server to the access point. So, the forgery attack against the access point or the station is </a:t>
            </a:r>
            <a:r>
              <a:rPr lang="en-AU" i="1" dirty="0" smtClean="0"/>
              <a:t>possible</a:t>
            </a:r>
            <a:endParaRPr lang="en-GB"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1986524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May 2018 interim meeting in Warsaw</a:t>
            </a:r>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a:latin typeface="+mj-lt"/>
              </a:rPr>
              <a:t>8</a:t>
            </a:r>
            <a:r>
              <a:rPr lang="en-US" sz="1600" b="1" dirty="0" smtClean="0">
                <a:latin typeface="+mj-lt"/>
              </a:rPr>
              <a:t> May 2018,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CN3 </a:t>
            </a:r>
            <a:r>
              <a:rPr lang="en-AU" dirty="0"/>
              <a:t>proposed </a:t>
            </a:r>
            <a:r>
              <a:rPr lang="en-AU" dirty="0" smtClean="0"/>
              <a:t>change</a:t>
            </a:r>
          </a:p>
          <a:p>
            <a:pPr lvl="1"/>
            <a:r>
              <a:rPr lang="en-AU" i="1" dirty="0"/>
              <a:t>The AP shall have an independent identity. Both a non-AP STA and AP shall authenticate each </a:t>
            </a:r>
            <a:r>
              <a:rPr lang="en-AU" i="1" dirty="0" smtClean="0"/>
              <a:t>other</a:t>
            </a:r>
          </a:p>
          <a:p>
            <a:r>
              <a:rPr lang="en-US" dirty="0" smtClean="0"/>
              <a:t>Proposed </a:t>
            </a:r>
            <a:r>
              <a:rPr lang="en-US" dirty="0"/>
              <a:t>IEEE 802.11 WG </a:t>
            </a:r>
            <a:r>
              <a:rPr lang="en-US" dirty="0" smtClean="0"/>
              <a:t>response to CN3</a:t>
            </a:r>
            <a:endParaRPr lang="en-US" dirty="0"/>
          </a:p>
          <a:p>
            <a:pPr lvl="1"/>
            <a:r>
              <a:rPr lang="en-US" dirty="0"/>
              <a:t>See </a:t>
            </a:r>
            <a:r>
              <a:rPr lang="en-US" dirty="0">
                <a:hlinkClick r:id="rId2"/>
              </a:rPr>
              <a:t>11-18-0691-00-000m</a:t>
            </a:r>
            <a:r>
              <a:rPr lang="en-US" dirty="0"/>
              <a:t> for proposed response</a:t>
            </a:r>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282572346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CN4 comment</a:t>
            </a:r>
          </a:p>
          <a:p>
            <a:pPr lvl="1"/>
            <a:r>
              <a:rPr lang="en-AU" i="1" dirty="0"/>
              <a:t>Pairwise Master Key (PMK) in ISO/IEC/IEEE FDIS 8802-11 (ED 2) is an important security element, but it has to be transported from the authentication server to the access point, which will result in security risk of PMK</a:t>
            </a:r>
            <a:r>
              <a:rPr lang="en-AU" i="1" dirty="0" smtClean="0"/>
              <a:t>.</a:t>
            </a:r>
          </a:p>
          <a:p>
            <a:r>
              <a:rPr lang="en-AU" dirty="0" smtClean="0"/>
              <a:t>CN4 </a:t>
            </a:r>
            <a:r>
              <a:rPr lang="en-AU" dirty="0"/>
              <a:t>proposed </a:t>
            </a:r>
            <a:r>
              <a:rPr lang="en-AU" dirty="0" smtClean="0"/>
              <a:t>change</a:t>
            </a:r>
          </a:p>
          <a:p>
            <a:pPr lvl="1"/>
            <a:r>
              <a:rPr lang="en-GB" i="1" dirty="0"/>
              <a:t>The PMK is suggested to be created at AP and STA to avoid security problem in </a:t>
            </a:r>
            <a:r>
              <a:rPr lang="en-GB" i="1" dirty="0" smtClean="0"/>
              <a:t>transmission</a:t>
            </a:r>
          </a:p>
          <a:p>
            <a:r>
              <a:rPr lang="en-US" dirty="0" smtClean="0"/>
              <a:t>Proposed </a:t>
            </a:r>
            <a:r>
              <a:rPr lang="en-US" dirty="0"/>
              <a:t>IEEE 802.11 WG </a:t>
            </a:r>
            <a:r>
              <a:rPr lang="en-US" dirty="0" smtClean="0"/>
              <a:t>response to CN4</a:t>
            </a:r>
            <a:endParaRPr lang="en-US" dirty="0"/>
          </a:p>
          <a:p>
            <a:pPr lvl="1"/>
            <a:r>
              <a:rPr lang="en-US" dirty="0"/>
              <a:t>See </a:t>
            </a:r>
            <a:r>
              <a:rPr lang="en-US" dirty="0">
                <a:hlinkClick r:id="rId2"/>
              </a:rPr>
              <a:t>11-18-0691-00-000m</a:t>
            </a:r>
            <a:r>
              <a:rPr lang="en-US" dirty="0"/>
              <a:t> for proposed response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118625984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CN5 comment …</a:t>
            </a:r>
          </a:p>
          <a:p>
            <a:pPr lvl="1"/>
            <a:r>
              <a:rPr lang="en-GB" i="1" dirty="0"/>
              <a:t>WEP mechanism downgrades the security levels, so the proposal does not resolve or improve security problems actually.</a:t>
            </a:r>
            <a:endParaRPr lang="en-AU" sz="2000" i="1" dirty="0"/>
          </a:p>
          <a:p>
            <a:pPr lvl="1"/>
            <a:r>
              <a:rPr lang="en-GB" i="1" dirty="0"/>
              <a:t>Since WEP security mechanism is reserved, all known WEP security defects still exist. Products conformed to ISO/IEC/IEEE FDIS 8802-11 (ED 2) may use WEP mechanism which will result in the loss of security. In addition, the security of the system applying  higher security mechanism will be actually downgraded in the mixed environment which allows the multiple security mechanisms to coexist. So TKIP and AES-CCMP cannot protect the traffic as expected in this case. The security level of the whole system will be downgraded. </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14725464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 CN5 comment</a:t>
            </a:r>
            <a:endParaRPr lang="en-AU" sz="2000" i="1" dirty="0"/>
          </a:p>
          <a:p>
            <a:pPr lvl="1"/>
            <a:r>
              <a:rPr lang="en-GB" i="1" dirty="0"/>
              <a:t>The sole design goal and necessity of ISO/IEC/IEEE FDIS 8802-11 (ED 2) as a replacement of ISO/IEC 8802-11:2012 is to resolve the obvious problems such as WEP and enhance the usability of ISO/IEC 8802-11:2012. But the reservation of these obvious problems such as WEP in ISO/IEC/IEEE FDIS 8802-11 (ED 2) makes all these impossible</a:t>
            </a:r>
            <a:r>
              <a:rPr lang="en-AU" i="1" dirty="0" smtClean="0"/>
              <a:t>.</a:t>
            </a:r>
          </a:p>
          <a:p>
            <a:r>
              <a:rPr lang="en-AU" dirty="0" smtClean="0"/>
              <a:t>CN5 </a:t>
            </a:r>
            <a:r>
              <a:rPr lang="en-AU" dirty="0"/>
              <a:t>proposed </a:t>
            </a:r>
            <a:r>
              <a:rPr lang="en-AU" dirty="0" smtClean="0"/>
              <a:t>change</a:t>
            </a:r>
          </a:p>
          <a:p>
            <a:pPr lvl="1"/>
            <a:r>
              <a:rPr lang="en-GB" i="1" dirty="0"/>
              <a:t>WEP is vulnerable to be broken in practice and shall be removed from this </a:t>
            </a:r>
            <a:r>
              <a:rPr lang="en-GB" i="1" dirty="0" smtClean="0"/>
              <a:t>proposal</a:t>
            </a:r>
          </a:p>
          <a:p>
            <a:r>
              <a:rPr lang="en-US" dirty="0" smtClean="0"/>
              <a:t>Proposed </a:t>
            </a:r>
            <a:r>
              <a:rPr lang="en-US" dirty="0"/>
              <a:t>IEEE 802.11 WG </a:t>
            </a:r>
            <a:r>
              <a:rPr lang="en-US" dirty="0" smtClean="0"/>
              <a:t>response to CN5</a:t>
            </a:r>
            <a:endParaRPr lang="en-US" dirty="0"/>
          </a:p>
          <a:p>
            <a:pPr lvl="1"/>
            <a:r>
              <a:rPr lang="en-US" dirty="0"/>
              <a:t>See </a:t>
            </a:r>
            <a:r>
              <a:rPr lang="en-US" dirty="0">
                <a:hlinkClick r:id="rId2"/>
              </a:rPr>
              <a:t>11-18-0691-00-000m</a:t>
            </a:r>
            <a:r>
              <a:rPr lang="en-US" dirty="0"/>
              <a:t> for proposed response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65560262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CN6 comment</a:t>
            </a:r>
          </a:p>
          <a:p>
            <a:pPr lvl="1"/>
            <a:r>
              <a:rPr lang="en-AU" i="1" dirty="0"/>
              <a:t>TKIP, the security mechanism reserved in ISO/IEC/IEEE FDIS 8802-11 (ED 2), introduces denial of service attack. TKIP uses Message Integrity Code (MIC) called Michael to detect forgery attempts. Only 220 security can be provided by the MIC. So the countermeasure, which means that if two invalid messages are detected within one minute (i.e. evidence of active attack) then the network will be shut down for one minute, is adopted to fill up the security loophole. Thus, if the attacker continually transmits two invalid messages every minute, the whole network is not available and </a:t>
            </a:r>
            <a:r>
              <a:rPr lang="en-AU" i="1" dirty="0" err="1"/>
              <a:t>DoS</a:t>
            </a:r>
            <a:r>
              <a:rPr lang="en-AU" i="1" dirty="0"/>
              <a:t> attack is easily launched</a:t>
            </a:r>
            <a:r>
              <a:rPr lang="en-GB" i="1" dirty="0" smtClean="0"/>
              <a:t>. </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34248734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CN6 proposed change</a:t>
            </a:r>
          </a:p>
          <a:p>
            <a:pPr lvl="1"/>
            <a:r>
              <a:rPr lang="en-AU" i="1" dirty="0"/>
              <a:t>TKIP is vulnerable to be broken in practice and shall be removed from this </a:t>
            </a:r>
            <a:r>
              <a:rPr lang="en-AU" i="1" dirty="0" smtClean="0"/>
              <a:t>proposal</a:t>
            </a:r>
          </a:p>
          <a:p>
            <a:r>
              <a:rPr lang="en-US" dirty="0" smtClean="0"/>
              <a:t>Proposed </a:t>
            </a:r>
            <a:r>
              <a:rPr lang="en-US" dirty="0"/>
              <a:t>IEEE 802.11 WG </a:t>
            </a:r>
            <a:r>
              <a:rPr lang="en-US" dirty="0" smtClean="0"/>
              <a:t>response to CN6</a:t>
            </a:r>
            <a:endParaRPr lang="en-US" dirty="0"/>
          </a:p>
          <a:p>
            <a:pPr lvl="1"/>
            <a:r>
              <a:rPr lang="en-US" dirty="0"/>
              <a:t>See </a:t>
            </a:r>
            <a:r>
              <a:rPr lang="en-US" dirty="0">
                <a:hlinkClick r:id="rId2"/>
              </a:rPr>
              <a:t>11-18-0691-00-000m</a:t>
            </a:r>
            <a:r>
              <a:rPr lang="en-US" dirty="0"/>
              <a:t> for proposed response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31576502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CN7 comment</a:t>
            </a:r>
          </a:p>
          <a:p>
            <a:pPr lvl="1"/>
            <a:r>
              <a:rPr lang="en-AU" i="1" dirty="0"/>
              <a:t>TKIP, the security mechanism reserved in ISO/IEC/IEEE FDIS 8802-11 (ED 2), introduces denial of service attack. TKIP uses Message Integrity Code (MIC) called Michael to detect forgery attempts. Only 220 security can be provided by the MIC. So the countermeasure, which means that if two invalid messages are detected within one minute (i.e. evidence of active attack) then the network will be shut down for one minute, is adopted to fill up the security loophole. Thus, if the attacker continually transmits two invalid messages every minute, the whole network is not available and </a:t>
            </a:r>
            <a:r>
              <a:rPr lang="en-AU" i="1" dirty="0" err="1"/>
              <a:t>DoS</a:t>
            </a:r>
            <a:r>
              <a:rPr lang="en-AU" i="1" dirty="0"/>
              <a:t> attack is easily launched</a:t>
            </a:r>
            <a:r>
              <a:rPr lang="en-GB" i="1" dirty="0" smtClean="0"/>
              <a:t>. </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11355765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CN7 proposed change</a:t>
            </a:r>
          </a:p>
          <a:p>
            <a:pPr lvl="1"/>
            <a:r>
              <a:rPr lang="en-AU" i="1" dirty="0"/>
              <a:t>The authentication protocol shall be re-designed in order to resolve the </a:t>
            </a:r>
            <a:r>
              <a:rPr lang="en-AU" i="1" dirty="0" smtClean="0"/>
              <a:t>issue</a:t>
            </a:r>
          </a:p>
          <a:p>
            <a:r>
              <a:rPr lang="en-US" dirty="0" smtClean="0"/>
              <a:t>Proposed </a:t>
            </a:r>
            <a:r>
              <a:rPr lang="en-US" dirty="0"/>
              <a:t>IEEE 802.11 WG </a:t>
            </a:r>
            <a:r>
              <a:rPr lang="en-US" dirty="0" smtClean="0"/>
              <a:t>response to CN7</a:t>
            </a:r>
            <a:endParaRPr lang="en-US" dirty="0"/>
          </a:p>
          <a:p>
            <a:pPr lvl="1"/>
            <a:r>
              <a:rPr lang="en-US" dirty="0"/>
              <a:t>See </a:t>
            </a:r>
            <a:r>
              <a:rPr lang="en-US" dirty="0">
                <a:hlinkClick r:id="rId2"/>
              </a:rPr>
              <a:t>11-18-0691-00-000m</a:t>
            </a:r>
            <a:r>
              <a:rPr lang="en-US" dirty="0"/>
              <a:t> for proposed response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39106113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CN8 comment</a:t>
            </a:r>
          </a:p>
          <a:p>
            <a:pPr lvl="1"/>
            <a:r>
              <a:rPr lang="en-AU" i="1" dirty="0"/>
              <a:t>Though PMK can be delivered through an additional secure channel, the details of the secure channel are not specified in this proposal. This does not guarantee security of secure channels. </a:t>
            </a:r>
          </a:p>
          <a:p>
            <a:pPr lvl="1"/>
            <a:r>
              <a:rPr lang="en-AU" i="1" dirty="0"/>
              <a:t>Besides, every AP should establish a secure channel with the authentication server before supplying services to clients. This complicates the configuration of network and limits the expansibility and flexibility of users, especially for large-scale </a:t>
            </a:r>
            <a:r>
              <a:rPr lang="en-AU" i="1" dirty="0" smtClean="0"/>
              <a:t>networks</a:t>
            </a:r>
            <a:r>
              <a:rPr lang="en-GB" i="1" dirty="0" smtClean="0"/>
              <a:t>. </a:t>
            </a:r>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256642949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CN8 proposed change</a:t>
            </a:r>
          </a:p>
          <a:p>
            <a:pPr lvl="1"/>
            <a:r>
              <a:rPr lang="en-AU" i="1" dirty="0"/>
              <a:t>The secure channel is an important factor in the authentication procedure in ISO/IEC/IEEE FDIS 8802-11 (ED 2). How to establish the secure channel shall be clearly  specified in this </a:t>
            </a:r>
            <a:r>
              <a:rPr lang="en-AU" i="1" dirty="0" smtClean="0"/>
              <a:t>proposal</a:t>
            </a:r>
          </a:p>
          <a:p>
            <a:r>
              <a:rPr lang="en-US" dirty="0" smtClean="0"/>
              <a:t>Proposed </a:t>
            </a:r>
            <a:r>
              <a:rPr lang="en-US" dirty="0"/>
              <a:t>IEEE 802.11 WG </a:t>
            </a:r>
            <a:r>
              <a:rPr lang="en-US" dirty="0" smtClean="0"/>
              <a:t>response to CN8</a:t>
            </a:r>
            <a:endParaRPr lang="en-US" dirty="0"/>
          </a:p>
          <a:p>
            <a:pPr lvl="1"/>
            <a:r>
              <a:rPr lang="en-US" dirty="0"/>
              <a:t>See </a:t>
            </a:r>
            <a:r>
              <a:rPr lang="en-US" dirty="0">
                <a:hlinkClick r:id="rId2"/>
              </a:rPr>
              <a:t>11-18-0691-00-000m</a:t>
            </a:r>
            <a:r>
              <a:rPr lang="en-US" dirty="0"/>
              <a:t> for proposed response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1531344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wireless interim meeting in March 2018 in Chicago</a:t>
            </a:r>
          </a:p>
          <a:p>
            <a:pPr lvl="1"/>
            <a:r>
              <a:rPr lang="en-AU" dirty="0" smtClean="0"/>
              <a:t>Review extended goals</a:t>
            </a:r>
          </a:p>
          <a:p>
            <a:pPr lvl="2"/>
            <a:r>
              <a:rPr lang="en-AU" dirty="0" smtClean="0"/>
              <a:t>Reaffirm goals from formalisation of status as SC in March 2014</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60-day/FDIS ballots</a:t>
            </a:r>
          </a:p>
          <a:p>
            <a:pPr lvl="1"/>
            <a:r>
              <a:rPr lang="en-AU" dirty="0" smtClean="0"/>
              <a:t>Review SC6 activities</a:t>
            </a:r>
          </a:p>
          <a:p>
            <a:pPr lvl="2"/>
            <a:r>
              <a:rPr lang="en-AU" i="1" dirty="0" smtClean="0"/>
              <a:t>Security ad hoc </a:t>
            </a:r>
            <a:r>
              <a:rPr lang="en-AU" dirty="0" smtClean="0"/>
              <a:t>activities</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CN9 comment</a:t>
            </a:r>
          </a:p>
          <a:p>
            <a:pPr lvl="1"/>
            <a:r>
              <a:rPr lang="en-AU" i="1" dirty="0" smtClean="0"/>
              <a:t>The </a:t>
            </a:r>
            <a:r>
              <a:rPr lang="en-AU" i="1" dirty="0"/>
              <a:t>4-way handshake protocol described in JTC1/SC6/IEEE FDIS 8802-11 is incomplete. When Supplicant receives message 3 and sends message 4, its controlled port is open, but the controlled port of Authenticator is still closed. If message 4 isn’t received by Authenticator, then the port statuses of both sides are not the same. The loss of msg.4 will result in the loss of synchrony of peers and the failure of 4-way handshake protocol, even though it doesn’t include security issues. Because the retransmit of msg.3 in plaintext is not accepted by the station which has unblocked the control port and expected the </a:t>
            </a:r>
            <a:r>
              <a:rPr lang="en-AU" i="1" dirty="0" err="1"/>
              <a:t>ciphertext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179057714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CN9 proposed change</a:t>
            </a:r>
          </a:p>
          <a:p>
            <a:pPr lvl="1"/>
            <a:r>
              <a:rPr lang="en-AU" i="1" dirty="0"/>
              <a:t>The mechanism shall be re-designed in order to resolve the issue.</a:t>
            </a:r>
            <a:endParaRPr lang="en-AU" i="1" dirty="0" smtClean="0"/>
          </a:p>
          <a:p>
            <a:r>
              <a:rPr lang="en-US" dirty="0" smtClean="0"/>
              <a:t>Proposed </a:t>
            </a:r>
            <a:r>
              <a:rPr lang="en-US" dirty="0"/>
              <a:t>IEEE 802.11 WG </a:t>
            </a:r>
            <a:r>
              <a:rPr lang="en-US" dirty="0" smtClean="0"/>
              <a:t>response to CN9</a:t>
            </a:r>
            <a:endParaRPr lang="en-US" dirty="0"/>
          </a:p>
          <a:p>
            <a:pPr lvl="1"/>
            <a:r>
              <a:rPr lang="en-US" dirty="0"/>
              <a:t>See </a:t>
            </a:r>
            <a:r>
              <a:rPr lang="en-US" dirty="0">
                <a:hlinkClick r:id="rId2"/>
              </a:rPr>
              <a:t>11-18-0691-00-000m</a:t>
            </a:r>
            <a:r>
              <a:rPr lang="en-US" dirty="0"/>
              <a:t> for proposed response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spTree>
    <p:extLst>
      <p:ext uri="{BB962C8B-B14F-4D97-AF65-F5344CB8AC3E}">
        <p14:creationId xmlns:p14="http://schemas.microsoft.com/office/powerpoint/2010/main" val="92706100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a:t>CN10 comment</a:t>
            </a:r>
          </a:p>
          <a:p>
            <a:pPr lvl="1"/>
            <a:r>
              <a:rPr lang="en-AU" i="1" dirty="0"/>
              <a:t>According to the Figure 4-31—IEEE 802.1X EAP authentication operates the authentication procedure depending on over 20 messages exchange. It is much too complex and time-consuming</a:t>
            </a:r>
            <a:endParaRPr lang="en-AU" dirty="0"/>
          </a:p>
          <a:p>
            <a:r>
              <a:rPr lang="en-AU" dirty="0" smtClean="0"/>
              <a:t>CN10 proposed change</a:t>
            </a:r>
          </a:p>
          <a:p>
            <a:pPr lvl="1"/>
            <a:r>
              <a:rPr lang="en-AU" i="1" dirty="0"/>
              <a:t>The authentication protocol shall be re-designed in order to resolve the issue</a:t>
            </a:r>
            <a:endParaRPr lang="en-AU" i="1" dirty="0" smtClean="0"/>
          </a:p>
          <a:p>
            <a:r>
              <a:rPr lang="en-US" dirty="0" smtClean="0"/>
              <a:t>Proposed </a:t>
            </a:r>
            <a:r>
              <a:rPr lang="en-US" dirty="0"/>
              <a:t>IEEE 802.11 WG </a:t>
            </a:r>
            <a:r>
              <a:rPr lang="en-US" dirty="0" smtClean="0"/>
              <a:t>response to CN10</a:t>
            </a:r>
            <a:endParaRPr lang="en-US" dirty="0"/>
          </a:p>
          <a:p>
            <a:pPr lvl="1"/>
            <a:r>
              <a:rPr lang="en-US" dirty="0"/>
              <a:t>See </a:t>
            </a:r>
            <a:r>
              <a:rPr lang="en-US" dirty="0">
                <a:hlinkClick r:id="rId2"/>
              </a:rPr>
              <a:t>11-18-0691-00-000m</a:t>
            </a:r>
            <a:r>
              <a:rPr lang="en-US" dirty="0"/>
              <a:t> for proposed response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spTree>
    <p:extLst>
      <p:ext uri="{BB962C8B-B14F-4D97-AF65-F5344CB8AC3E}">
        <p14:creationId xmlns:p14="http://schemas.microsoft.com/office/powerpoint/2010/main" val="23873222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CN11 comment</a:t>
            </a:r>
          </a:p>
          <a:p>
            <a:pPr lvl="1"/>
            <a:r>
              <a:rPr lang="en-AU" i="1" dirty="0"/>
              <a:t>An ISO/IEC/IEEE FDIS 8802-11 (ED 2) transition security network (TSN) allows the creation of pre-robust security network associations (pre-RSNAs) as well as RSNAs. Beacon frames have to specify WEP as the group cipher suite in RSNE, so that pre-RSNA STAs can coexist with RSNA STAs in a BSS. Similarly, pre-RSNA STAs ignore RSNE in beacon frames, thus RSNA STAs have to use TKIP as the pairwise cipher suite and WEP for authentication in an IBSS.  Due to the weakness of the WEP technology, even the CCMP,GCMP security technologies will be attacked successfully and easily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125911992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CN11 proposed change</a:t>
            </a:r>
          </a:p>
          <a:p>
            <a:pPr lvl="1"/>
            <a:r>
              <a:rPr lang="en-AU" i="1" dirty="0"/>
              <a:t>The TSN mechanism will bring the new security issues, which should be removed in this proposal.</a:t>
            </a:r>
            <a:endParaRPr lang="en-AU" i="1" dirty="0" smtClean="0"/>
          </a:p>
          <a:p>
            <a:r>
              <a:rPr lang="en-US" dirty="0" smtClean="0"/>
              <a:t>Proposed </a:t>
            </a:r>
            <a:r>
              <a:rPr lang="en-US" dirty="0"/>
              <a:t>IEEE 802.11 WG </a:t>
            </a:r>
            <a:r>
              <a:rPr lang="en-US" dirty="0" smtClean="0"/>
              <a:t>response to CN11</a:t>
            </a:r>
            <a:endParaRPr lang="en-US" dirty="0"/>
          </a:p>
          <a:p>
            <a:pPr lvl="1"/>
            <a:r>
              <a:rPr lang="en-US" dirty="0"/>
              <a:t>See </a:t>
            </a:r>
            <a:r>
              <a:rPr lang="en-US" dirty="0">
                <a:hlinkClick r:id="rId2"/>
              </a:rPr>
              <a:t>11-18-0691-00-000m</a:t>
            </a:r>
            <a:r>
              <a:rPr lang="en-US" dirty="0"/>
              <a:t> for proposed response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275028209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CN12 comment</a:t>
            </a:r>
          </a:p>
          <a:p>
            <a:pPr lvl="1"/>
            <a:r>
              <a:rPr lang="en-AU" i="1" dirty="0"/>
              <a:t>The well-known KRACK attack which causes session key reinstallation has not be resolved in this proposal.</a:t>
            </a:r>
          </a:p>
          <a:p>
            <a:pPr lvl="1"/>
            <a:r>
              <a:rPr lang="en-AU" i="1" dirty="0"/>
              <a:t>Investigators have proved the weakness of IEEE 802.11, that 4-way handshake, group key handshake, </a:t>
            </a:r>
            <a:r>
              <a:rPr lang="en-AU" i="1" dirty="0" err="1"/>
              <a:t>STAKey</a:t>
            </a:r>
            <a:r>
              <a:rPr lang="en-AU" i="1" dirty="0"/>
              <a:t> handshake, FT handshake and so on, are vulnerable to a key reinstallation attack, which will happen regardless of whether there is an active attacker or not. Finally, it resulted in data to be replayed, decrypted and forged. Please refer to </a:t>
            </a:r>
            <a:r>
              <a:rPr lang="en-AU" i="1" dirty="0">
                <a:hlinkClick r:id="rId2"/>
              </a:rPr>
              <a:t>https://</a:t>
            </a:r>
            <a:r>
              <a:rPr lang="en-AU" i="1" dirty="0" smtClean="0">
                <a:hlinkClick r:id="rId2"/>
              </a:rPr>
              <a:t>papers.mathyvanhoef.com/ccs2017.pdf</a:t>
            </a:r>
            <a:r>
              <a:rPr lang="en-AU" i="1" dirty="0" smtClean="0"/>
              <a:t>.</a:t>
            </a:r>
          </a:p>
          <a:p>
            <a:pPr lvl="1"/>
            <a:r>
              <a:rPr lang="en-AU" i="1" dirty="0" smtClean="0"/>
              <a:t>It </a:t>
            </a:r>
            <a:r>
              <a:rPr lang="en-AU" i="1" dirty="0"/>
              <a:t>is indicated by thorough research and analysis that the nonce and replay counter are easily reset to their initial value which will result in reinstallation of session key. Indeed, the experiments of the attack on different system demonstrated that the key could be reinstalled and the IV was initialized </a:t>
            </a:r>
            <a:r>
              <a:rPr lang="en-AU" i="1" dirty="0" smtClean="0"/>
              <a:t>maliciously</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205712258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CN12 proposed change</a:t>
            </a:r>
          </a:p>
          <a:p>
            <a:pPr lvl="1"/>
            <a:r>
              <a:rPr lang="en-AU" i="1" dirty="0"/>
              <a:t>To meet the nonce uniqueness requirements, the nonce values need to be carefully detected and set to instruct implementers to prevent nonce resetting during key installation events.</a:t>
            </a:r>
            <a:endParaRPr lang="en-AU" i="1" dirty="0" smtClean="0"/>
          </a:p>
          <a:p>
            <a:r>
              <a:rPr lang="en-US" dirty="0" smtClean="0"/>
              <a:t>Proposed </a:t>
            </a:r>
            <a:r>
              <a:rPr lang="en-US" dirty="0"/>
              <a:t>IEEE 802.11 WG </a:t>
            </a:r>
            <a:r>
              <a:rPr lang="en-US" dirty="0" smtClean="0"/>
              <a:t>response to CN12</a:t>
            </a:r>
            <a:endParaRPr lang="en-US" dirty="0"/>
          </a:p>
          <a:p>
            <a:pPr lvl="1"/>
            <a:r>
              <a:rPr lang="en-US" dirty="0"/>
              <a:t>See </a:t>
            </a:r>
            <a:r>
              <a:rPr lang="en-US" dirty="0">
                <a:hlinkClick r:id="rId2"/>
              </a:rPr>
              <a:t>11-18-0691-00-000m</a:t>
            </a:r>
            <a:r>
              <a:rPr lang="en-US" dirty="0"/>
              <a:t> for proposed response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2883998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CN13 comment</a:t>
            </a:r>
          </a:p>
          <a:p>
            <a:pPr lvl="1"/>
            <a:r>
              <a:rPr lang="en-AU" i="1" dirty="0"/>
              <a:t>In ISO/IEC/IEEE FDIS 8802-11 (ED 2), CCMP/GCMP/BIP are mandatorily based on AES encryption algorithm without other options.   </a:t>
            </a:r>
          </a:p>
          <a:p>
            <a:pPr lvl="1"/>
            <a:r>
              <a:rPr lang="en-AU" i="1" dirty="0"/>
              <a:t>Actually, a cryptographic algorithm is one module of a security protocol, and it is usually used in the security protocol. The security protocol and cryptographic algorithm is relatively independent, and the security protocol is applicable to multiple different cryptographic algorithms. Cryptographic algorithms are only adoptable modules, and which algorithm to be applied is subject to the user’s requirement and national/regional laws and regulations. </a:t>
            </a:r>
          </a:p>
          <a:p>
            <a:pPr lvl="1"/>
            <a:r>
              <a:rPr lang="en-AU" i="1" dirty="0"/>
              <a:t>But in this proposal, only AES is specified. That’s to say, the compliance to the proposal is being bound by using AES. It causes the neglect of other nations’ interests and makes the proposal not applicable in different nations</a:t>
            </a:r>
          </a:p>
          <a:p>
            <a:pPr lvl="1"/>
            <a:endParaRPr lang="en-AU"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spTree>
    <p:extLst>
      <p:ext uri="{BB962C8B-B14F-4D97-AF65-F5344CB8AC3E}">
        <p14:creationId xmlns:p14="http://schemas.microsoft.com/office/powerpoint/2010/main" val="270627668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China NB provided multiple comments on 802.11-2016</a:t>
            </a:r>
            <a:endParaRPr lang="en-AU" dirty="0"/>
          </a:p>
        </p:txBody>
      </p:sp>
      <p:sp>
        <p:nvSpPr>
          <p:cNvPr id="3" name="Content Placeholder 2"/>
          <p:cNvSpPr>
            <a:spLocks noGrp="1"/>
          </p:cNvSpPr>
          <p:nvPr>
            <p:ph idx="1"/>
          </p:nvPr>
        </p:nvSpPr>
        <p:spPr/>
        <p:txBody>
          <a:bodyPr/>
          <a:lstStyle/>
          <a:p>
            <a:r>
              <a:rPr lang="en-AU" dirty="0" smtClean="0"/>
              <a:t>CN13 proposed change</a:t>
            </a:r>
          </a:p>
          <a:p>
            <a:pPr lvl="1"/>
            <a:r>
              <a:rPr lang="en-AU" i="1" dirty="0"/>
              <a:t>This proposal should negotiate encryption modes and encryption algorithms respectively in cipher suites.</a:t>
            </a:r>
          </a:p>
          <a:p>
            <a:pPr lvl="1"/>
            <a:r>
              <a:rPr lang="en-AU" i="1" dirty="0"/>
              <a:t>The following sentences are suggested to be declared in the specification: </a:t>
            </a:r>
          </a:p>
          <a:p>
            <a:pPr lvl="2"/>
            <a:r>
              <a:rPr lang="en-AU" i="1" dirty="0"/>
              <a:t>Cryptographic algorithms to be applied to information security mechanism may be subject to national and regional regulations. In this specification, cryptographic algorithms are instantiated, which should conform to national laws and regulations, and can be chosen according to specific requirements in different countries and </a:t>
            </a:r>
            <a:r>
              <a:rPr lang="en-AU" i="1" dirty="0" smtClean="0"/>
              <a:t>regions</a:t>
            </a:r>
          </a:p>
          <a:p>
            <a:r>
              <a:rPr lang="en-US" dirty="0" smtClean="0"/>
              <a:t>Proposed </a:t>
            </a:r>
            <a:r>
              <a:rPr lang="en-US" dirty="0"/>
              <a:t>IEEE 802.11 WG </a:t>
            </a:r>
            <a:r>
              <a:rPr lang="en-US" dirty="0" smtClean="0"/>
              <a:t>response to CN13</a:t>
            </a:r>
            <a:endParaRPr lang="en-US" dirty="0"/>
          </a:p>
          <a:p>
            <a:pPr lvl="1"/>
            <a:r>
              <a:rPr lang="en-US" dirty="0"/>
              <a:t>See </a:t>
            </a:r>
            <a:r>
              <a:rPr lang="en-US" dirty="0">
                <a:hlinkClick r:id="rId2"/>
              </a:rPr>
              <a:t>11-18-0691-00-000m</a:t>
            </a:r>
            <a:r>
              <a:rPr lang="en-US" dirty="0"/>
              <a:t> for proposed response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292509340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passed 60-day pre-ballot and is waiting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waiting</a:t>
            </a:r>
          </a:p>
          <a:p>
            <a:pPr lvl="1"/>
            <a:r>
              <a:rPr lang="en-AU" dirty="0">
                <a:solidFill>
                  <a:srgbClr val="FF0000"/>
                </a:solidFill>
              </a:rPr>
              <a:t>Jodi in Feb 2018</a:t>
            </a:r>
            <a:r>
              <a:rPr lang="en-AU" dirty="0" smtClean="0">
                <a:solidFill>
                  <a:srgbClr val="FF0000"/>
                </a:solidFill>
              </a:rPr>
              <a:t>: </a:t>
            </a:r>
            <a:r>
              <a:rPr lang="en-US" dirty="0">
                <a:solidFill>
                  <a:srgbClr val="FF0000"/>
                </a:solidFill>
              </a:rPr>
              <a:t>this is on hold pending the approval of the FDIS ballot for IEEE 802.11 (scheduled to close on </a:t>
            </a:r>
            <a:r>
              <a:rPr lang="en-US" dirty="0" smtClean="0">
                <a:solidFill>
                  <a:srgbClr val="FF0000"/>
                </a:solidFill>
              </a:rPr>
              <a:t>13 </a:t>
            </a:r>
            <a:r>
              <a:rPr lang="en-US" dirty="0">
                <a:solidFill>
                  <a:srgbClr val="FF0000"/>
                </a:solidFill>
              </a:rPr>
              <a:t>April</a:t>
            </a:r>
            <a:r>
              <a:rPr lang="en-US" dirty="0" smtClean="0">
                <a:solidFill>
                  <a:srgbClr val="FF0000"/>
                </a:solidFill>
              </a:rPr>
              <a:t>)</a:t>
            </a:r>
            <a:endParaRPr lang="en-AU" dirty="0">
              <a:solidFill>
                <a:srgbClr val="FF0000"/>
              </a:solidFill>
            </a:endParaRPr>
          </a:p>
          <a:p>
            <a:pPr lvl="1"/>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79</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 for its Warsaw meeting</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Warsaw in May 2018, as documented on slide 7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802.11ai </a:t>
            </a:r>
            <a:r>
              <a:rPr lang="en-AU" dirty="0"/>
              <a:t>is waiting for FDIS ballot to start</a:t>
            </a:r>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and response sent</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80</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is waiting for FDIS ballot to start</a:t>
            </a:r>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chemeClr val="accent2"/>
                </a:solidFill>
              </a:rPr>
              <a:t>waiting for start</a:t>
            </a:r>
          </a:p>
          <a:p>
            <a:pPr lvl="1"/>
            <a:r>
              <a:rPr lang="en-AU" dirty="0">
                <a:solidFill>
                  <a:srgbClr val="FF0000"/>
                </a:solidFill>
              </a:rPr>
              <a:t>Jodi in Feb 2018: </a:t>
            </a:r>
            <a:r>
              <a:rPr lang="en-US" dirty="0">
                <a:solidFill>
                  <a:srgbClr val="FF0000"/>
                </a:solidFill>
              </a:rPr>
              <a:t>this is on hold pending the approval of the FDIS ballot for IEEE 802.11 (scheduled to close on </a:t>
            </a:r>
            <a:r>
              <a:rPr lang="en-US" dirty="0" smtClean="0">
                <a:solidFill>
                  <a:srgbClr val="FF0000"/>
                </a:solidFill>
              </a:rPr>
              <a:t>13 </a:t>
            </a:r>
            <a:r>
              <a:rPr lang="en-US" dirty="0">
                <a:solidFill>
                  <a:srgbClr val="FF0000"/>
                </a:solidFill>
              </a:rPr>
              <a:t>April)</a:t>
            </a:r>
            <a:endParaRPr lang="en-AU" dirty="0">
              <a:solidFill>
                <a:srgbClr val="FF0000"/>
              </a:solidFill>
            </a:endParaRP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81</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endParaRPr lang="en-AU" dirty="0" smtClean="0">
              <a:solidFill>
                <a:schemeClr val="accent2"/>
              </a:solidFill>
            </a:endParaRPr>
          </a:p>
          <a:p>
            <a:r>
              <a:rPr lang="en-US" dirty="0" smtClean="0"/>
              <a:t>60-day</a:t>
            </a:r>
            <a:r>
              <a:rPr lang="en-AU" dirty="0" smtClean="0"/>
              <a:t> pre-ballot: </a:t>
            </a:r>
            <a:r>
              <a:rPr lang="en-AU" dirty="0" smtClean="0">
                <a:solidFill>
                  <a:schemeClr val="accent2"/>
                </a:solidFill>
              </a:rPr>
              <a:t>waiting</a:t>
            </a:r>
          </a:p>
          <a:p>
            <a:pPr lvl="1"/>
            <a:r>
              <a:rPr lang="en-AU" b="0" dirty="0" smtClean="0"/>
              <a:t>The standard is compete but publication by IEEE-SA has been delayed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82</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has been liaised for information</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GB" dirty="0" smtClean="0">
                <a:solidFill>
                  <a:srgbClr val="FF0000"/>
                </a:solidFill>
              </a:rPr>
              <a:t>D5.0 should probably be sent in Jan 2018</a:t>
            </a:r>
          </a:p>
          <a:p>
            <a:pPr lvl="2"/>
            <a:r>
              <a:rPr lang="en-GB" dirty="0" smtClean="0">
                <a:solidFill>
                  <a:srgbClr val="FF0000"/>
                </a:solidFill>
              </a:rPr>
              <a:t>(Mar 18) Peter Yee took action to ping Chair</a:t>
            </a:r>
            <a:endParaRPr lang="en-AU" dirty="0">
              <a:solidFill>
                <a:srgbClr val="FF0000"/>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83</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has been liaised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 in March 2017</a:t>
            </a:r>
          </a:p>
          <a:p>
            <a:pPr lvl="1"/>
            <a:r>
              <a:rPr lang="en-AU" dirty="0" smtClean="0"/>
              <a:t>802.11aq D8.0 was sent for liaison in Mar 2017</a:t>
            </a:r>
          </a:p>
          <a:p>
            <a:pPr lvl="1"/>
            <a:r>
              <a:rPr lang="en-AU" dirty="0" smtClean="0">
                <a:solidFill>
                  <a:srgbClr val="FF0000"/>
                </a:solidFill>
              </a:rPr>
              <a:t>Stephen McCann will follow up on getting a new draft to SC6</a:t>
            </a:r>
          </a:p>
          <a:p>
            <a:pPr lvl="1"/>
            <a:r>
              <a:rPr lang="en-AU" dirty="0" smtClean="0">
                <a:solidFill>
                  <a:srgbClr val="FF0000"/>
                </a:solidFill>
              </a:rPr>
              <a:t>802.11aq will be considered by </a:t>
            </a:r>
            <a:r>
              <a:rPr lang="en-AU" dirty="0" err="1" smtClean="0">
                <a:solidFill>
                  <a:srgbClr val="FF0000"/>
                </a:solidFill>
              </a:rPr>
              <a:t>RevCom</a:t>
            </a:r>
            <a:r>
              <a:rPr lang="en-AU" dirty="0" smtClean="0">
                <a:solidFill>
                  <a:srgbClr val="FF0000"/>
                </a:solidFill>
              </a:rPr>
              <a:t> in April 2018</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84</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solidFill>
                  <a:srgbClr val="FF0000"/>
                </a:solidFill>
              </a:rPr>
              <a:t>No approved draft 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85</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solidFill>
                  <a:srgbClr val="FF0000"/>
                </a:solidFill>
              </a:rPr>
              <a:t>No approved draft </a:t>
            </a:r>
            <a:r>
              <a:rPr lang="en-AU" dirty="0" smtClean="0">
                <a:solidFill>
                  <a:srgbClr val="FF0000"/>
                </a:solidFill>
              </a:rPr>
              <a:t>yet</a:t>
            </a:r>
            <a:endParaRPr lang="en-AU" dirty="0" smtClean="0">
              <a:solidFill>
                <a:schemeClr val="accent2"/>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86</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solidFill>
                  <a:srgbClr val="FF0000"/>
                </a:solidFill>
              </a:rPr>
              <a:t>No approved draft 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87</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solidFill>
                  <a:srgbClr val="FF0000"/>
                </a:solidFill>
              </a:rPr>
              <a:t>No approved draft </a:t>
            </a:r>
            <a:r>
              <a:rPr lang="en-AU" dirty="0" smtClean="0">
                <a:solidFill>
                  <a:srgbClr val="FF0000"/>
                </a:solidFill>
              </a:rPr>
              <a:t>yet</a:t>
            </a:r>
            <a:endParaRPr lang="en-AU" dirty="0" smtClean="0">
              <a:solidFill>
                <a:schemeClr val="accent2"/>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88</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3320129"/>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89</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Chicago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Chicago, in Mar 2018, as documented in </a:t>
            </a:r>
            <a:r>
              <a:rPr lang="en-AU" i="1" dirty="0" smtClean="0">
                <a:solidFill>
                  <a:srgbClr val="FF0000"/>
                </a:solidFill>
                <a:hlinkClick r:id="rId3"/>
              </a:rPr>
              <a:t>11-18-0606-00</a:t>
            </a:r>
            <a:endParaRPr lang="en-AU" i="1" dirty="0" smtClean="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was published in Mar 2018</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smtClean="0">
                <a:solidFill>
                  <a:srgbClr val="00B050"/>
                </a:solidFill>
              </a:rPr>
              <a:t>passed &amp; published</a:t>
            </a:r>
          </a:p>
          <a:p>
            <a:pPr lvl="1"/>
            <a:r>
              <a:rPr lang="en-AU" dirty="0"/>
              <a:t>Passed on </a:t>
            </a:r>
            <a:r>
              <a:rPr lang="en-AU" dirty="0" smtClean="0"/>
              <a:t>27 Jan 2018 by 12/0/10, with no comments (N16763)</a:t>
            </a:r>
          </a:p>
          <a:p>
            <a:pPr lvl="1"/>
            <a:r>
              <a:rPr lang="en-US" dirty="0"/>
              <a:t>SO/IEC/IEEE 8802-15-4:2018 </a:t>
            </a:r>
            <a:r>
              <a:rPr lang="en-AU" dirty="0" smtClean="0"/>
              <a:t>was published in Mar 2018</a:t>
            </a:r>
          </a:p>
          <a:p>
            <a:pPr lvl="1"/>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90</a:t>
            </a:fld>
            <a:endParaRPr lang="en-US"/>
          </a:p>
        </p:txBody>
      </p:sp>
    </p:spTree>
    <p:extLst>
      <p:ext uri="{BB962C8B-B14F-4D97-AF65-F5344CB8AC3E}">
        <p14:creationId xmlns:p14="http://schemas.microsoft.com/office/powerpoint/2010/main" val="2343424899"/>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FDIS ballot passed but comments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a:t>
            </a:r>
          </a:p>
          <a:p>
            <a:pPr lvl="2"/>
            <a:r>
              <a:rPr lang="en-AU" dirty="0" smtClean="0"/>
              <a:t>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91</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Different countries or regions may have different policy and regulation on application of crypto algorithm. It’s inappropriate to specify AES as the only choice in the standard. Furthermore, the usage of crypto algorithm in the standard is best to be exemplary, that’s convenient to different countries or regions to use alternative crypto algorithm.</a:t>
            </a:r>
            <a:endParaRPr lang="en-AU" i="1" dirty="0" smtClean="0"/>
          </a:p>
          <a:p>
            <a:r>
              <a:rPr lang="en-AU" dirty="0" smtClean="0"/>
              <a:t>China NB Change 1</a:t>
            </a:r>
          </a:p>
          <a:p>
            <a:pPr lvl="1"/>
            <a:r>
              <a:rPr lang="en-AU" dirty="0" smtClean="0"/>
              <a:t>None specified</a:t>
            </a:r>
          </a:p>
          <a:p>
            <a:r>
              <a:rPr lang="en-AU" dirty="0" smtClean="0"/>
              <a:t>IEEE 802 response 1</a:t>
            </a:r>
          </a:p>
          <a:p>
            <a:pPr lvl="1"/>
            <a:r>
              <a:rPr lang="en-GB" dirty="0" smtClean="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6</a:t>
            </a:r>
            <a:r>
              <a:rPr lang="en-AU" dirty="0" smtClean="0">
                <a:solidFill>
                  <a:srgbClr val="FF0000"/>
                </a:solidFill>
              </a:rPr>
              <a:t>.</a:t>
            </a:r>
          </a:p>
          <a:p>
            <a:pPr lvl="1"/>
            <a:r>
              <a:rPr lang="en-AU" dirty="0" smtClean="0">
                <a:solidFill>
                  <a:srgbClr val="FF0000"/>
                </a:solidFill>
              </a:rPr>
              <a:t>(Feb 2018) Heile stated that they are working on a response</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92</a:t>
            </a:fld>
            <a:endParaRPr lang="en-US"/>
          </a:p>
        </p:txBody>
      </p:sp>
    </p:spTree>
    <p:extLst>
      <p:ext uri="{BB962C8B-B14F-4D97-AF65-F5344CB8AC3E}">
        <p14:creationId xmlns:p14="http://schemas.microsoft.com/office/powerpoint/2010/main" val="145401308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Japan NB Comment 1</a:t>
            </a:r>
          </a:p>
          <a:p>
            <a:pPr lvl="1"/>
            <a:r>
              <a:rPr lang="en-AU" i="1" dirty="0"/>
              <a:t>ISO/IEC 17982 and the Clause 10 of the ISO/IEC/IEEE FDIS 8802-15-6 may be interfered in some use-cases for the body area network. Experts foresee potential interference between an implemented entity by using the Clause 10 of ISO/IEC/IEEE FDIS 8802-15-6 and an implemented entity by using ISO/IEC 17982 under the same body area.</a:t>
            </a:r>
            <a:endParaRPr lang="en-AU" i="1" dirty="0" smtClean="0"/>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93</a:t>
            </a:fld>
            <a:endParaRPr lang="en-US"/>
          </a:p>
        </p:txBody>
      </p:sp>
    </p:spTree>
    <p:extLst>
      <p:ext uri="{BB962C8B-B14F-4D97-AF65-F5344CB8AC3E}">
        <p14:creationId xmlns:p14="http://schemas.microsoft.com/office/powerpoint/2010/main" val="71144118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smtClean="0"/>
              <a:t>Japan </a:t>
            </a:r>
            <a:r>
              <a:rPr lang="en-AU" dirty="0" smtClean="0"/>
              <a:t>NB Change 1</a:t>
            </a:r>
          </a:p>
          <a:p>
            <a:pPr lvl="1"/>
            <a:r>
              <a:rPr lang="en-AU" i="1" dirty="0"/>
              <a:t>Add the following text into 10.1. </a:t>
            </a:r>
          </a:p>
          <a:p>
            <a:pPr lvl="1"/>
            <a:r>
              <a:rPr lang="en-AU" i="1" dirty="0"/>
              <a:t>"When this specification and ISO/IEC 17982 are used in close area like same body area, it may be interfered each other." </a:t>
            </a:r>
            <a:endParaRPr lang="en-AU" i="1" dirty="0" smtClean="0"/>
          </a:p>
          <a:p>
            <a:r>
              <a:rPr lang="en-AU" dirty="0"/>
              <a:t>IEEE 802 response 1</a:t>
            </a:r>
          </a:p>
          <a:p>
            <a:pPr lvl="1"/>
            <a:r>
              <a:rPr lang="en-GB" dirty="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a:t>
            </a:r>
            <a:r>
              <a:rPr lang="en-AU" dirty="0" smtClean="0">
                <a:solidFill>
                  <a:srgbClr val="FF0000"/>
                </a:solidFill>
              </a:rPr>
              <a:t>6</a:t>
            </a:r>
          </a:p>
          <a:p>
            <a:pPr lvl="1"/>
            <a:r>
              <a:rPr lang="en-AU" dirty="0">
                <a:solidFill>
                  <a:srgbClr val="FF0000"/>
                </a:solidFill>
              </a:rPr>
              <a:t>(Feb 2018) Heile stated that they are working on a </a:t>
            </a:r>
            <a:r>
              <a:rPr lang="en-AU" dirty="0" smtClean="0">
                <a:solidFill>
                  <a:srgbClr val="FF0000"/>
                </a:solidFill>
              </a:rPr>
              <a:t>response</a:t>
            </a:r>
            <a:endParaRPr lang="en-AU" dirty="0"/>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94</a:t>
            </a:fld>
            <a:endParaRPr lang="en-US"/>
          </a:p>
        </p:txBody>
      </p:sp>
    </p:spTree>
    <p:extLst>
      <p:ext uri="{BB962C8B-B14F-4D97-AF65-F5344CB8AC3E}">
        <p14:creationId xmlns:p14="http://schemas.microsoft.com/office/powerpoint/2010/main" val="3871680660"/>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39378671"/>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802.16</a:t>
                      </a:r>
                    </a:p>
                  </a:txBody>
                  <a:tcPr marL="115147" marR="115147"/>
                </a:tc>
                <a:tc>
                  <a:txBody>
                    <a:bodyPr/>
                    <a:lstStyle/>
                    <a:p>
                      <a:pPr algn="ctr"/>
                      <a:r>
                        <a:rPr lang="en-AU" sz="1600" b="0" dirty="0" err="1" smtClean="0">
                          <a:solidFill>
                            <a:schemeClr val="tx1"/>
                          </a:solidFill>
                          <a:latin typeface="+mj-lt"/>
                        </a:rPr>
                        <a:t>Std</a:t>
                      </a:r>
                      <a:endParaRPr lang="en-AU" sz="1600" b="0" dirty="0" smtClean="0">
                        <a:solidFill>
                          <a:schemeClr val="tx1"/>
                        </a:solidFill>
                        <a:latin typeface="+mj-lt"/>
                      </a:endParaRPr>
                    </a:p>
                  </a:txBody>
                  <a:tcPr marL="115147" marR="115147"/>
                </a:tc>
                <a:tc>
                  <a:txBody>
                    <a:bodyPr/>
                    <a:lstStyle/>
                    <a:p>
                      <a:pPr algn="ctr"/>
                      <a:r>
                        <a:rPr lang="en-AU" sz="1600" b="0" dirty="0" smtClean="0">
                          <a:solidFill>
                            <a:schemeClr val="tx1"/>
                          </a:solidFill>
                          <a:latin typeface="+mj-lt"/>
                        </a:rPr>
                        <a:t>Mar 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endParaRPr lang="en-AU" sz="1600" b="0" dirty="0" smtClean="0">
                        <a:solidFill>
                          <a:schemeClr val="tx1"/>
                        </a:solidFill>
                        <a:latin typeface="+mn-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endParaRPr lang="en-AU" sz="1600" b="0" dirty="0" smtClean="0">
                        <a:solidFill>
                          <a:schemeClr val="tx1"/>
                        </a:solidFill>
                        <a:latin typeface="+mn-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95</a:t>
            </a:fld>
            <a:endParaRPr lang="en-US"/>
          </a:p>
        </p:txBody>
      </p:sp>
    </p:spTree>
    <p:extLst>
      <p:ext uri="{BB962C8B-B14F-4D97-AF65-F5344CB8AC3E}">
        <p14:creationId xmlns:p14="http://schemas.microsoft.com/office/powerpoint/2010/main" val="2036127635"/>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IEEE 802.16-2017 was liaised for information in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802.16-2017 was sent for information in </a:t>
            </a:r>
            <a:r>
              <a:rPr lang="en-AU" smtClean="0"/>
              <a:t>Mar 2018 (N16785)</a:t>
            </a:r>
            <a:endParaRPr lang="en-GB" dirty="0" smtClean="0"/>
          </a:p>
          <a:p>
            <a:r>
              <a:rPr lang="en-US" dirty="0" smtClean="0"/>
              <a:t>60-day</a:t>
            </a:r>
            <a:r>
              <a:rPr lang="en-AU" dirty="0" smtClean="0"/>
              <a:t> pre-ballot: </a:t>
            </a:r>
            <a:r>
              <a:rPr lang="en-AU" dirty="0" smtClean="0">
                <a:solidFill>
                  <a:schemeClr val="accent2"/>
                </a:solidFill>
              </a:rPr>
              <a:t>waiting</a:t>
            </a:r>
          </a:p>
          <a:p>
            <a:r>
              <a:rPr lang="en-AU" dirty="0" smtClean="0"/>
              <a:t>FDIS ballot: </a:t>
            </a:r>
            <a:r>
              <a:rPr lang="en-AU" dirty="0" smtClean="0">
                <a:solidFill>
                  <a:schemeClr val="accent2"/>
                </a:solidFill>
              </a:rPr>
              <a:t>waiting</a:t>
            </a:r>
            <a:endParaRPr lang="en-AU" dirty="0" smtClean="0"/>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96</a:t>
            </a:fld>
            <a:endParaRPr lang="en-US"/>
          </a:p>
        </p:txBody>
      </p:sp>
    </p:spTree>
    <p:extLst>
      <p:ext uri="{BB962C8B-B14F-4D97-AF65-F5344CB8AC3E}">
        <p14:creationId xmlns:p14="http://schemas.microsoft.com/office/powerpoint/2010/main" val="575371506"/>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three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8441301"/>
              </p:ext>
            </p:extLst>
          </p:nvPr>
        </p:nvGraphicFramePr>
        <p:xfrm>
          <a:off x="152399" y="1600200"/>
          <a:ext cx="8839199" cy="1657926"/>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cs typeface="+mn-cs"/>
                        </a:rPr>
                        <a:t>.21-2017</a:t>
                      </a:r>
                      <a:endParaRPr lang="en-AU" sz="1600" b="0" dirty="0">
                        <a:solidFill>
                          <a:schemeClr val="tx1"/>
                        </a:solidFill>
                        <a:latin typeface="+mj-lt"/>
                        <a:cs typeface="Arial" panose="020B0604020202020204" pitchFamily="34" charset="0"/>
                      </a:endParaRPr>
                    </a:p>
                  </a:txBody>
                  <a:tcPr marL="46800" marR="115147" marT="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D7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Nov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1"/>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 </a:t>
                      </a:r>
                      <a:r>
                        <a:rPr lang="en-AU" sz="1600" b="0" baseline="0" dirty="0" smtClean="0">
                          <a:solidFill>
                            <a:schemeClr val="tx1"/>
                          </a:solidFill>
                          <a:latin typeface="+mj-lt"/>
                        </a:rPr>
                        <a:t>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1"/>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Feb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Mar 18</a:t>
                      </a:r>
                    </a:p>
                  </a:txBody>
                  <a:tcPr marL="115147" marR="115147"/>
                </a:tc>
                <a:extLst>
                  <a:ext uri="{0D108BD9-81ED-4DB2-BD59-A6C34878D82A}">
                    <a16:rowId xmlns:a16="http://schemas.microsoft.com/office/drawing/2014/main" val="10001"/>
                  </a:ext>
                </a:extLst>
              </a:tr>
              <a:tr h="359602">
                <a:tc>
                  <a:txBody>
                    <a:bodyPr/>
                    <a:lstStyle/>
                    <a:p>
                      <a:pPr algn="ctr"/>
                      <a:r>
                        <a:rPr lang="en-AU" sz="1600" b="0" dirty="0" smtClean="0">
                          <a:solidFill>
                            <a:schemeClr val="tx1"/>
                          </a:solidFill>
                          <a:latin typeface="+mj-lt"/>
                        </a:rPr>
                        <a:t>.21.1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16</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1"/>
                          </a:solidFill>
                          <a:latin typeface="+mn-lt"/>
                          <a:ea typeface="+mn-ea"/>
                          <a:cs typeface="+mn-cs"/>
                        </a:rPr>
                        <a:t>Passed</a:t>
                      </a:r>
                      <a:endParaRPr lang="en-AU" sz="1600" b="0" dirty="0" smtClean="0">
                        <a:solidFill>
                          <a:schemeClr val="accent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10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2"/>
                  </a:ext>
                </a:extLst>
              </a:tr>
              <a:tr h="359602">
                <a:tc>
                  <a:txBody>
                    <a:bodyPr/>
                    <a:lstStyle/>
                    <a:p>
                      <a:pPr algn="ctr"/>
                      <a:r>
                        <a:rPr lang="en-AU" sz="1600" b="0" dirty="0" smtClean="0">
                          <a:solidFill>
                            <a:schemeClr val="tx1"/>
                          </a:solidFill>
                          <a:latin typeface="+mj-lt"/>
                        </a:rPr>
                        <a:t>.21-Cor1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D2</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9 May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97</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was published in April 2018</a:t>
            </a:r>
            <a:endParaRPr lang="en-AU" dirty="0"/>
          </a:p>
        </p:txBody>
      </p:sp>
      <p:sp>
        <p:nvSpPr>
          <p:cNvPr id="10" name="Content Placeholder 9"/>
          <p:cNvSpPr>
            <a:spLocks noGrp="1"/>
          </p:cNvSpPr>
          <p:nvPr>
            <p:ph idx="1"/>
          </p:nvPr>
        </p:nvSpPr>
        <p:spPr>
          <a:xfrm>
            <a:off x="685800" y="1066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response sent &amp; published</a:t>
            </a:r>
          </a:p>
          <a:p>
            <a:pPr lvl="1"/>
            <a:r>
              <a:rPr lang="en-AU" dirty="0"/>
              <a:t>IEEE 802.21-2017 </a:t>
            </a:r>
            <a:r>
              <a:rPr lang="en-AU" dirty="0" smtClean="0"/>
              <a:t>FDIS passed 12/1/6</a:t>
            </a:r>
            <a:r>
              <a:rPr lang="en-AU" dirty="0"/>
              <a:t> </a:t>
            </a:r>
            <a:r>
              <a:rPr lang="en-AU" dirty="0" smtClean="0"/>
              <a:t>(N16768)</a:t>
            </a:r>
          </a:p>
          <a:p>
            <a:pPr lvl="1"/>
            <a:r>
              <a:rPr lang="en-AU" dirty="0" smtClean="0"/>
              <a:t>With comments from China NB</a:t>
            </a:r>
          </a:p>
          <a:p>
            <a:pPr lvl="2"/>
            <a:r>
              <a:rPr lang="en-AU" dirty="0" smtClean="0"/>
              <a:t>A  response was sent in Mar 2018 (N16770)</a:t>
            </a:r>
          </a:p>
          <a:p>
            <a:pPr lvl="1"/>
            <a:r>
              <a:rPr lang="en-US" dirty="0"/>
              <a:t>ISO/IEC/IEEE </a:t>
            </a:r>
            <a:r>
              <a:rPr lang="en-US" dirty="0" smtClean="0"/>
              <a:t>8802-21:2018</a:t>
            </a:r>
            <a:r>
              <a:rPr lang="en-AU" dirty="0"/>
              <a:t> </a:t>
            </a:r>
            <a:r>
              <a:rPr lang="en-AU" dirty="0" smtClean="0"/>
              <a:t>published in Apr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98</a:t>
            </a:fld>
            <a:endParaRPr lang="en-US"/>
          </a:p>
        </p:txBody>
      </p:sp>
    </p:spTree>
    <p:extLst>
      <p:ext uri="{BB962C8B-B14F-4D97-AF65-F5344CB8AC3E}">
        <p14:creationId xmlns:p14="http://schemas.microsoft.com/office/powerpoint/2010/main" val="2710681281"/>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FDIS </a:t>
            </a:r>
            <a:r>
              <a:rPr lang="en-AU" dirty="0"/>
              <a:t>ballot </a:t>
            </a:r>
            <a:r>
              <a:rPr lang="en-AU" dirty="0" smtClean="0"/>
              <a:t>passed on 14 Mar 2018 but response is required</a:t>
            </a:r>
            <a:endParaRPr lang="en-AU" dirty="0"/>
          </a:p>
        </p:txBody>
      </p:sp>
      <p:sp>
        <p:nvSpPr>
          <p:cNvPr id="10" name="Content Placeholder 9"/>
          <p:cNvSpPr>
            <a:spLocks noGrp="1"/>
          </p:cNvSpPr>
          <p:nvPr>
            <p:ph idx="1"/>
          </p:nvPr>
        </p:nvSpPr>
        <p:spPr>
          <a:xfrm>
            <a:off x="685800" y="1676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a:t>
            </a:r>
            <a:r>
              <a:rPr lang="en-AU" dirty="0" smtClean="0"/>
              <a:t>passed </a:t>
            </a:r>
            <a:r>
              <a:rPr lang="en-AU" dirty="0"/>
              <a:t>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a:t>
            </a:r>
            <a:r>
              <a:rPr lang="en-AU" dirty="0" smtClean="0"/>
              <a:t>2017 (N16682)</a:t>
            </a:r>
            <a:endParaRPr lang="en-AU" dirty="0" smtClean="0">
              <a:solidFill>
                <a:schemeClr val="accent2"/>
              </a:solidFill>
            </a:endParaRPr>
          </a:p>
          <a:p>
            <a:r>
              <a:rPr lang="en-AU" dirty="0" smtClean="0"/>
              <a:t>FDIS ballot: </a:t>
            </a:r>
            <a:r>
              <a:rPr lang="en-AU" dirty="0" smtClean="0">
                <a:solidFill>
                  <a:srgbClr val="00B050"/>
                </a:solidFill>
              </a:rPr>
              <a:t>passed </a:t>
            </a:r>
            <a:r>
              <a:rPr lang="en-AU" dirty="0" smtClean="0">
                <a:solidFill>
                  <a:schemeClr val="accent2"/>
                </a:solidFill>
              </a:rPr>
              <a:t>but response required</a:t>
            </a:r>
          </a:p>
          <a:p>
            <a:pPr lvl="1"/>
            <a:r>
              <a:rPr lang="en-AU" dirty="0"/>
              <a:t>IEEE 802.21.1 </a:t>
            </a:r>
            <a:r>
              <a:rPr lang="en-AU" dirty="0" smtClean="0"/>
              <a:t>FDIS ballot </a:t>
            </a:r>
            <a:r>
              <a:rPr lang="en-AU" dirty="0"/>
              <a:t>passed on </a:t>
            </a:r>
            <a:r>
              <a:rPr lang="en-AU" dirty="0" smtClean="0"/>
              <a:t>14 Mar 2018 </a:t>
            </a:r>
            <a:r>
              <a:rPr lang="en-AU" dirty="0"/>
              <a:t>(</a:t>
            </a:r>
            <a:r>
              <a:rPr lang="en-AU" dirty="0" smtClean="0"/>
              <a:t>N16780, N16784)</a:t>
            </a:r>
            <a:endParaRPr lang="en-AU" dirty="0" smtClean="0"/>
          </a:p>
          <a:p>
            <a:pPr lvl="2"/>
            <a:r>
              <a:rPr lang="en-AU" dirty="0"/>
              <a:t>Passed </a:t>
            </a:r>
            <a:r>
              <a:rPr lang="en-AU" dirty="0" smtClean="0"/>
              <a:t>11/1/7</a:t>
            </a:r>
          </a:p>
          <a:p>
            <a:pPr lvl="1"/>
            <a:r>
              <a:rPr lang="en-AU" dirty="0" smtClean="0">
                <a:solidFill>
                  <a:srgbClr val="FF0000"/>
                </a:solidFill>
              </a:rPr>
              <a:t>Comment from China NB requires a response</a:t>
            </a:r>
            <a:endParaRPr lang="en-AU" dirty="0">
              <a:solidFill>
                <a:srgbClr val="FF0000"/>
              </a:solidFill>
            </a:endParaRP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99</a:t>
            </a:fld>
            <a:endParaRPr lang="en-US"/>
          </a:p>
        </p:txBody>
      </p:sp>
    </p:spTree>
    <p:extLst>
      <p:ext uri="{BB962C8B-B14F-4D97-AF65-F5344CB8AC3E}">
        <p14:creationId xmlns:p14="http://schemas.microsoft.com/office/powerpoint/2010/main" val="58604768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15155</Words>
  <Application>Microsoft Office PowerPoint</Application>
  <PresentationFormat>On-screen Show (4:3)</PresentationFormat>
  <Paragraphs>2363</Paragraphs>
  <Slides>169</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169</vt:i4>
      </vt:variant>
    </vt:vector>
  </HeadingPairs>
  <TitlesOfParts>
    <vt:vector size="177" baseType="lpstr">
      <vt:lpstr>SimSun</vt:lpstr>
      <vt:lpstr>Arial</vt:lpstr>
      <vt:lpstr>Calibri</vt:lpstr>
      <vt:lpstr>Times New Roman</vt:lpstr>
      <vt:lpstr>Wingdings</vt:lpstr>
      <vt:lpstr>802-11-Submission</vt:lpstr>
      <vt:lpstr>Acrobat Document</vt:lpstr>
      <vt:lpstr>Packager Shell Object</vt:lpstr>
      <vt:lpstr>IEEE 802 JTC1 Standing Committee May 2018 agenda for Warsaw</vt:lpstr>
      <vt:lpstr>This document will be used to run the IEEE 802 JTC1 SC meetings in Warsaw in Myr 2018</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May 2018 interim meeting in Warsaw</vt:lpstr>
      <vt:lpstr>The IEEE 802 JTC1 SC regular meeting has a high level list of agenda items to be considered</vt:lpstr>
      <vt:lpstr>The IEEE 802 JTC1 SC will consider approving its agenda for its Warsaw meeting</vt:lpstr>
      <vt:lpstr>The IEEE 802 JTC1 SC will consider approval of the minutes of its Chicago meeting</vt:lpstr>
      <vt:lpstr>The goals of the IEEE 802 JTC1 SC were reaffirmed by the IEEE 802 EC in March 2014</vt:lpstr>
      <vt:lpstr>The SC will consider a motion to reaffirm its current goals</vt:lpstr>
      <vt:lpstr>The IEEE 802 WGs continue to liaise drafts to SC6 for their information</vt:lpstr>
      <vt:lpstr>IEEE 802 continues to notify SC6 of various new projects</vt:lpstr>
      <vt:lpstr>The new Central Desktop area for the “Adoption of IEEE 802 standards by ISO/IEC JTC1” is operational</vt:lpstr>
      <vt:lpstr>IEEE 802 has pushed 38 standards through to PSDO ratification with 43 in-process</vt:lpstr>
      <vt:lpstr>IEEE 802.1 WG has pushed 20 standards completely through the PSDO ratification process</vt:lpstr>
      <vt:lpstr>IEEE 802.1 WG has pushed 20 standards completely through the PSDO ratification process</vt:lpstr>
      <vt:lpstr>IEEE 802.3 WG has pushed 9 standards completely through the PSDO ratification process</vt:lpstr>
      <vt:lpstr>IEEE 802.11 WG has pushed 6 standards completely through the PSDO ratification process</vt:lpstr>
      <vt:lpstr>IEEE 802.15 WG has pushed two standards  completely through the PSDO ratification process</vt:lpstr>
      <vt:lpstr>IEEE 802.16 WG has pushed zero standards completely through the PSDO ratification process</vt:lpstr>
      <vt:lpstr>IEEE 802.21 WG has pushed zero standards completely through the PSDO ratification process</vt:lpstr>
      <vt:lpstr>IEEE 802.22 WG has pushed two standards completely through the PSDO ratification process</vt:lpstr>
      <vt:lpstr>IEEE 802.1 has seventeen standards in the pipeline for ratification under the PSDO</vt:lpstr>
      <vt:lpstr>IEEE 802.1 has seventeen standards in the pipeline for ratification under the PSDO</vt:lpstr>
      <vt:lpstr>IEEE 802.1AC-Rev FDIS ballot passed is waiting for publication</vt:lpstr>
      <vt:lpstr>IEEE 802d FDIS ballot passed and is waiting for publication</vt:lpstr>
      <vt:lpstr>IEEE 802.1AEcg FDIS ballot closes 28 Aug 2018</vt:lpstr>
      <vt:lpstr>IEEE 802.1CB is waiting for FDIS ballot to start</vt:lpstr>
      <vt:lpstr>IEEE 802.1Qci is waiting for FDIS ballot to start</vt:lpstr>
      <vt:lpstr>IEEE 802.1Qch is waiting for FDIS ballot to start</vt:lpstr>
      <vt:lpstr>IEEE 802c is waiting for FDIS ballot to start</vt:lpstr>
      <vt:lpstr>IEEE 802.1AX-2014/Cor1 is waiting for publication</vt:lpstr>
      <vt:lpstr>IEEE 802.1Q-REV has been liaised for information</vt:lpstr>
      <vt:lpstr>IEEE 802.1Qcc has been liaised for information</vt:lpstr>
      <vt:lpstr>IEEE 802.1Qcp has been liaised for information</vt:lpstr>
      <vt:lpstr>IEEE 802.1AR-Rev has been liaised for information</vt:lpstr>
      <vt:lpstr>IEEE 802.1CM has been liaised for information</vt:lpstr>
      <vt:lpstr>IEEE 802.1Qcy has been liaised for information</vt:lpstr>
      <vt:lpstr>IEEE 802.1AC/Cor-1 has been liaised for information</vt:lpstr>
      <vt:lpstr>IEEE 802.1Xck has been liaised for information</vt:lpstr>
      <vt:lpstr>IEEE 802.1AE-Rev has been liaised for information</vt:lpstr>
      <vt:lpstr>IEEE 802.3 has ten standards in the pipeline for ratification under the PSDO</vt:lpstr>
      <vt:lpstr>IEEE 802.3bn FDIS closes on 3 Sep 2018</vt:lpstr>
      <vt:lpstr>IEEE 802.3bv FDIS closes on 3 Sep 2018</vt:lpstr>
      <vt:lpstr>IEEE 802.3bu FDIS closes on 3 Sep 2018</vt:lpstr>
      <vt:lpstr>IEEE 802.3/Cor 1 FDIS ballot passed &amp; is awaiting publication</vt:lpstr>
      <vt:lpstr>IEEE 802.3bs is waiting for FDIS ballot to start</vt:lpstr>
      <vt:lpstr>IEEE 802.3cb was liaised for information in June 2017</vt:lpstr>
      <vt:lpstr>IEEE 802.3cc is waiting for start of FDIS ballot</vt:lpstr>
      <vt:lpstr>IEEE 802.3cd was liaised for information in Feb 2018</vt:lpstr>
      <vt:lpstr>IEEE 802.3-REV was liaised for information in Feb 2018</vt:lpstr>
      <vt:lpstr>IEEE 802.3bt was liaised for information in Feb 2018</vt:lpstr>
      <vt:lpstr>IEEE 802.11 has ten standards in the pipeline for ratification under the PSDO</vt:lpstr>
      <vt:lpstr>IEEE 802.11mc FDIS ballot passed but a response is required</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China NB provided multiple comments on 802.11-2016</vt:lpstr>
      <vt:lpstr>IEEE 802.11ah passed 60-day pre-ballot and is waiting start of FDIS</vt:lpstr>
      <vt:lpstr>IEEE 802.11ai is waiting for FDIS ballot to start</vt:lpstr>
      <vt:lpstr>IEEE 802.11ai is waiting for FDIS ballot to start</vt:lpstr>
      <vt:lpstr>IEEE 802.11aj has been liaised for information</vt:lpstr>
      <vt:lpstr>IEEE 802.11ak has been liaised for information</vt:lpstr>
      <vt:lpstr>IEEE 802.11aq has been liaised</vt:lpstr>
      <vt:lpstr>IEEE 802.11ax will be liaised when appropriate</vt:lpstr>
      <vt:lpstr>IEEE 802.11ay will be liaised when appropriate</vt:lpstr>
      <vt:lpstr>IEEE 802.11az will be liaised when appropriate</vt:lpstr>
      <vt:lpstr>IEEE 802.11ba will be liaised when appropriate</vt:lpstr>
      <vt:lpstr>IEEE 802.15 has one standard in the pipeline for ratification under the PSDO</vt:lpstr>
      <vt:lpstr>IEEE 802.15.4-2015 was published in Mar 2018</vt:lpstr>
      <vt:lpstr>IEEE 802.15.6-2012 FDIS ballot passed but comments are required</vt:lpstr>
      <vt:lpstr>There were two comments received on the IEEE 802.15.6-2012  FDIS ballot</vt:lpstr>
      <vt:lpstr>There were two comment received on the IEEE 802.15.6-2012  FDIS ballot</vt:lpstr>
      <vt:lpstr>There were two comment received on the IEEE 802.15.6-2012  FDIS ballot</vt:lpstr>
      <vt:lpstr>IEEE 802.16 has one standard in the pipeline for ratification under the PSDO</vt:lpstr>
      <vt:lpstr>IEEE 802.16-2017 was liaised for information in Mar 2018</vt:lpstr>
      <vt:lpstr>IEEE 802.21 has three standards in the pipeline for ratification under the PSDO</vt:lpstr>
      <vt:lpstr>IEEE 802.21-2017 was published in April 2018</vt:lpstr>
      <vt:lpstr>IEEE 802.21.1 FDIS ballot passed on 14 Mar 2018 but response is required</vt:lpstr>
      <vt:lpstr>There was one comment received on the IEEE 802.21.1. FDIS ballot</vt:lpstr>
      <vt:lpstr>IEEE 802.21-2017-Cor1 90-day  FDIS ballot closes on 16 June 2018</vt:lpstr>
      <vt:lpstr>IEEE 802.22 has one standard in the pipeline for ratification under the PSDO</vt:lpstr>
      <vt:lpstr>IEEE 802.22b was published in Oct 2017</vt:lpstr>
      <vt:lpstr>A LS was sent to SC6 in March 2018 asking that  various ISO/IEC standards be withdrawn</vt:lpstr>
      <vt:lpstr>The next SC6 meeting will held in Aug 2018 in Tokyo, Japan</vt:lpstr>
      <vt:lpstr>The SC will discuss participation at the next SC6 meeting</vt:lpstr>
      <vt:lpstr>The SC will need to provide a report to SC6 at their next meeting</vt:lpstr>
      <vt:lpstr>The ToR of the Security ad hoc were substantially modified at the last SC6 meeting</vt:lpstr>
      <vt:lpstr>The ToR of the Security ad hoc were substantially modified at the last SC6 meeting</vt:lpstr>
      <vt:lpstr>Membership of the Security ad hoc has been determined </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The Security ad hoc is still struggling to make any progress … or even set meeting times</vt:lpstr>
      <vt:lpstr>The 2nd teleconference was held on 4 April 2018 but did not lead to substantial progress</vt:lpstr>
      <vt:lpstr>The 2nd teleconference was held on 4 April 2018 but did not lead to substantial progress</vt:lpstr>
      <vt:lpstr>The 2nd teleconference was held on 4 April 2018 but did not lead to substantial progress</vt:lpstr>
      <vt:lpstr>There was not much substantive discussion between the 2nd &amp; 3rd teleconferences</vt:lpstr>
      <vt:lpstr>The 3rd teleconference was held on 2 May 2018 but did not lead to substantial progress</vt:lpstr>
      <vt:lpstr>The 4th teleconference will be held on late May 2018</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ratified as ISO/IEC/IEEE 8802-11:2012</vt:lpstr>
      <vt:lpstr>IEEE 802.1X-2010 has been ratified as ISO/IEC/IEEE 8802-1X:2013</vt:lpstr>
      <vt:lpstr>IEEE 802.1AE-2006 has been ratified as ISO/IEC/IEEE 8802-1AE:2013</vt:lpstr>
      <vt:lpstr>IEEE 802.1AB-2009 has been ratified as ISO/IEC/IEEE 8802-1AB:2014</vt:lpstr>
      <vt:lpstr>IEEE 802.1AR-2009 has been ratified as ISO/IEC/IEEE 8802-1AR:2014</vt:lpstr>
      <vt:lpstr>IEEE 802.1AS-2011 has been ratified as ISO/IEC 8802-1AS:2014</vt:lpstr>
      <vt:lpstr>IEEE 802.1BA-2011 FDIS passed on 17 Aug 2016 and no comments were received</vt:lpstr>
      <vt:lpstr>IEEE 802.1BR-2012 FDIS passed on 17 Aug 2016 and no comments were received</vt:lpstr>
      <vt:lpstr>IEEE 802.3-2012 has been ratified as ISO/IEC/IEEE 8802-3:2014</vt:lpstr>
      <vt:lpstr>IEEE 802.11ae-2012 has been ratified as ISO/IEC 8802-11:2012/Amd 1:2014</vt:lpstr>
      <vt:lpstr>IEEE 802.11aa-2012 has been ratified as ISO/IEC 8802-11:2012/Amd 2:2014</vt:lpstr>
      <vt:lpstr>IEEE 802.11ad-2012 has been ratified as ISO/IEC 8802-11:2012/Amd 3:2014</vt:lpstr>
      <vt:lpstr>IEEE 802.22 has been ratified as ISO/IEC 8802-22:2015</vt:lpstr>
      <vt:lpstr>IEEE 802.1AEbn-2011 has been ratified as ISO/IEC 8802-1AE:2015/Amd 1</vt:lpstr>
      <vt:lpstr>IEEE 802.1AEbw-2013 has been ratified as ISO/IEC 8802-1AE:2015/Amd 2</vt:lpstr>
      <vt:lpstr>IEEE 802.3.1-2013 has been published as “Definitions for Ethernet — Part 3-1”</vt:lpstr>
      <vt:lpstr>IEEE 802.11ac-2013 has been ratified as ISO/IEC/IEEE 8802-11:2015/Amd 4</vt:lpstr>
      <vt:lpstr>IEEE 802.11af-2013 has been ratified as 8802-11:2015/Amd 5</vt:lpstr>
      <vt:lpstr>IEEE 802.1AX-2014 FDIS ballot closes on 20 Nov 2015</vt:lpstr>
      <vt:lpstr>IEEE 802-2014 FDIS ballot passed on 2 Nov 2015 and comment response liaised in Jan 16 </vt:lpstr>
      <vt:lpstr>IEEE 802.1Xbx-2014 has been published as a ISO/IEC/IEEE standard </vt:lpstr>
      <vt:lpstr>IEEE 802.1Q-Rev-2014 has been published as a ISO/IEC/IEEE standard </vt:lpstr>
      <vt:lpstr>ISO/IEC/IEEE 802-3-2015  is now published</vt:lpstr>
      <vt:lpstr>IEEE 802.1Qbv-2015 FDIS ballot passed and has been published</vt:lpstr>
      <vt:lpstr>IEEE 802.1AB-2016 FDIS ballot passed and has been published</vt:lpstr>
      <vt:lpstr>IEEE 802.1Qca-2015 FDIS ballot passed and has been published</vt:lpstr>
      <vt:lpstr>IEEE 802.22a has been published</vt:lpstr>
      <vt:lpstr>ISO/IEC/IEEE 8802.1Qbu was published in Nov 2017</vt:lpstr>
      <vt:lpstr>ISO/IEC/IEEE 8802.1Qbz was published in Nov 2017</vt:lpstr>
      <vt:lpstr>IEEE 802.1Qcd-2015 FDIS was published in Jan 2018</vt:lpstr>
      <vt:lpstr>IEEE 802.1Q-2014/Cor 1-2015 was published in Oct 2017</vt:lpstr>
      <vt:lpstr>ISO/IEC/IEEE 8802.3bw was published in Oct 2017</vt:lpstr>
      <vt:lpstr>ISO/IEC/IEEE 8802.3bp was published in Nov 2017</vt:lpstr>
      <vt:lpstr>ISO/IEC/IEEE 8802.3bq was published in Nov 2017</vt:lpstr>
      <vt:lpstr>ISO/IEC/IEEE 8802.3br was published in Nov 2017</vt:lpstr>
      <vt:lpstr>ISO/IEC/IEEE 8802.3by was published in Nov 2017</vt:lpstr>
      <vt:lpstr>ISO/IEC/IEEE 8802.3bz was published in Nov 2017</vt:lpstr>
      <vt:lpstr>ISO/IEC/IEEE 802.15.3 was published in Oct 2017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2018-05-03T00:58:21Z</dcterms:modified>
</cp:coreProperties>
</file>