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8"/>
  </p:notesMasterIdLst>
  <p:handoutMasterIdLst>
    <p:handoutMasterId r:id="rId169"/>
  </p:handoutMasterIdLst>
  <p:sldIdLst>
    <p:sldId id="269" r:id="rId2"/>
    <p:sldId id="278" r:id="rId3"/>
    <p:sldId id="1454" r:id="rId4"/>
    <p:sldId id="359" r:id="rId5"/>
    <p:sldId id="1802" r:id="rId6"/>
    <p:sldId id="287" r:id="rId7"/>
    <p:sldId id="1620" r:id="rId8"/>
    <p:sldId id="344" r:id="rId9"/>
    <p:sldId id="345" r:id="rId10"/>
    <p:sldId id="1378" r:id="rId11"/>
    <p:sldId id="2096" r:id="rId12"/>
    <p:sldId id="1423" r:id="rId13"/>
    <p:sldId id="1164" r:id="rId14"/>
    <p:sldId id="1562" r:id="rId15"/>
    <p:sldId id="2073" r:id="rId16"/>
    <p:sldId id="1101" r:id="rId17"/>
    <p:sldId id="1581" r:id="rId18"/>
    <p:sldId id="2062" r:id="rId19"/>
    <p:sldId id="1981" r:id="rId20"/>
    <p:sldId id="2074" r:id="rId21"/>
    <p:sldId id="2102" r:id="rId22"/>
    <p:sldId id="2107" r:id="rId23"/>
    <p:sldId id="2075" r:id="rId24"/>
    <p:sldId id="1657" r:id="rId25"/>
    <p:sldId id="2105" r:id="rId26"/>
    <p:sldId id="1686" r:id="rId27"/>
    <p:sldId id="1745" r:id="rId28"/>
    <p:sldId id="1746" r:id="rId29"/>
    <p:sldId id="1747" r:id="rId30"/>
    <p:sldId id="1769" r:id="rId31"/>
    <p:sldId id="1786" r:id="rId32"/>
    <p:sldId id="1894" r:id="rId33"/>
    <p:sldId id="1896" r:id="rId34"/>
    <p:sldId id="1965" r:id="rId35"/>
    <p:sldId id="1967" r:id="rId36"/>
    <p:sldId id="1968" r:id="rId37"/>
    <p:sldId id="1969" r:id="rId38"/>
    <p:sldId id="2035" r:id="rId39"/>
    <p:sldId id="2104" r:id="rId40"/>
    <p:sldId id="2112" r:id="rId41"/>
    <p:sldId id="2113" r:id="rId42"/>
    <p:sldId id="2114" r:id="rId43"/>
    <p:sldId id="2008" r:id="rId44"/>
    <p:sldId id="1694" r:id="rId45"/>
    <p:sldId id="1716" r:id="rId46"/>
    <p:sldId id="1717" r:id="rId47"/>
    <p:sldId id="1851" r:id="rId48"/>
    <p:sldId id="1864" r:id="rId49"/>
    <p:sldId id="1945" r:id="rId50"/>
    <p:sldId id="1946" r:id="rId51"/>
    <p:sldId id="2036" r:id="rId52"/>
    <p:sldId id="2037" r:id="rId53"/>
    <p:sldId id="2071" r:id="rId54"/>
    <p:sldId id="1688" r:id="rId55"/>
    <p:sldId id="1702" r:id="rId56"/>
    <p:sldId id="2116" r:id="rId57"/>
    <p:sldId id="2117" r:id="rId58"/>
    <p:sldId id="2118" r:id="rId59"/>
    <p:sldId id="2119" r:id="rId60"/>
    <p:sldId id="2120" r:id="rId61"/>
    <p:sldId id="2121" r:id="rId62"/>
    <p:sldId id="2122" r:id="rId63"/>
    <p:sldId id="2123" r:id="rId64"/>
    <p:sldId id="2124" r:id="rId65"/>
    <p:sldId id="2125" r:id="rId66"/>
    <p:sldId id="2126" r:id="rId67"/>
    <p:sldId id="2127" r:id="rId68"/>
    <p:sldId id="2128" r:id="rId69"/>
    <p:sldId id="2129" r:id="rId70"/>
    <p:sldId id="2130" r:id="rId71"/>
    <p:sldId id="2131" r:id="rId72"/>
    <p:sldId id="2133" r:id="rId73"/>
    <p:sldId id="2134" r:id="rId74"/>
    <p:sldId id="2135" r:id="rId75"/>
    <p:sldId id="2136" r:id="rId76"/>
    <p:sldId id="2137" r:id="rId77"/>
    <p:sldId id="2138" r:id="rId78"/>
    <p:sldId id="2139" r:id="rId79"/>
    <p:sldId id="1703" r:id="rId80"/>
    <p:sldId id="1704" r:id="rId81"/>
    <p:sldId id="1978" r:id="rId82"/>
    <p:sldId id="1705" r:id="rId83"/>
    <p:sldId id="1706" r:id="rId84"/>
    <p:sldId id="1707" r:id="rId85"/>
    <p:sldId id="1708" r:id="rId86"/>
    <p:sldId id="1709" r:id="rId87"/>
    <p:sldId id="1710" r:id="rId88"/>
    <p:sldId id="1790" r:id="rId89"/>
    <p:sldId id="1698" r:id="rId90"/>
    <p:sldId id="1700" r:id="rId91"/>
    <p:sldId id="1701" r:id="rId92"/>
    <p:sldId id="1993" r:id="rId93"/>
    <p:sldId id="1994" r:id="rId94"/>
    <p:sldId id="2072" r:id="rId95"/>
    <p:sldId id="2100" r:id="rId96"/>
    <p:sldId id="2101" r:id="rId97"/>
    <p:sldId id="2014" r:id="rId98"/>
    <p:sldId id="1712" r:id="rId99"/>
    <p:sldId id="2015" r:id="rId100"/>
    <p:sldId id="2108" r:id="rId101"/>
    <p:sldId id="2016" r:id="rId102"/>
    <p:sldId id="1679" r:id="rId103"/>
    <p:sldId id="1629" r:id="rId104"/>
    <p:sldId id="2002" r:id="rId105"/>
    <p:sldId id="2040" r:id="rId106"/>
    <p:sldId id="2115" r:id="rId107"/>
    <p:sldId id="2106" r:id="rId108"/>
    <p:sldId id="2017" r:id="rId109"/>
    <p:sldId id="2018" r:id="rId110"/>
    <p:sldId id="2019" r:id="rId111"/>
    <p:sldId id="2046" r:id="rId112"/>
    <p:sldId id="2045" r:id="rId113"/>
    <p:sldId id="2047" r:id="rId114"/>
    <p:sldId id="2048" r:id="rId115"/>
    <p:sldId id="2049" r:id="rId116"/>
    <p:sldId id="2079" r:id="rId117"/>
    <p:sldId id="2109" r:id="rId118"/>
    <p:sldId id="2110" r:id="rId119"/>
    <p:sldId id="2111" r:id="rId120"/>
    <p:sldId id="1375" r:id="rId121"/>
    <p:sldId id="1376" r:id="rId122"/>
    <p:sldId id="1400" r:id="rId123"/>
    <p:sldId id="2004" r:id="rId124"/>
    <p:sldId id="619" r:id="rId125"/>
    <p:sldId id="621" r:id="rId126"/>
    <p:sldId id="1561" r:id="rId127"/>
    <p:sldId id="1555" r:id="rId128"/>
    <p:sldId id="1601" r:id="rId129"/>
    <p:sldId id="1585" r:id="rId130"/>
    <p:sldId id="1586" r:id="rId131"/>
    <p:sldId id="1587" r:id="rId132"/>
    <p:sldId id="1588" r:id="rId133"/>
    <p:sldId id="1589" r:id="rId134"/>
    <p:sldId id="1590" r:id="rId135"/>
    <p:sldId id="1771" r:id="rId136"/>
    <p:sldId id="1772" r:id="rId137"/>
    <p:sldId id="1591" r:id="rId138"/>
    <p:sldId id="1592" r:id="rId139"/>
    <p:sldId id="1593" r:id="rId140"/>
    <p:sldId id="1594" r:id="rId141"/>
    <p:sldId id="1595" r:id="rId142"/>
    <p:sldId id="1596" r:id="rId143"/>
    <p:sldId id="1597" r:id="rId144"/>
    <p:sldId id="1598" r:id="rId145"/>
    <p:sldId id="1599" r:id="rId146"/>
    <p:sldId id="1600" r:id="rId147"/>
    <p:sldId id="1628" r:id="rId148"/>
    <p:sldId id="1638" r:id="rId149"/>
    <p:sldId id="1725" r:id="rId150"/>
    <p:sldId id="1726" r:id="rId151"/>
    <p:sldId id="1947" r:id="rId152"/>
    <p:sldId id="1975" r:id="rId153"/>
    <p:sldId id="1976" r:id="rId154"/>
    <p:sldId id="1977" r:id="rId155"/>
    <p:sldId id="2039" r:id="rId156"/>
    <p:sldId id="2060" r:id="rId157"/>
    <p:sldId id="2061" r:id="rId158"/>
    <p:sldId id="2097" r:id="rId159"/>
    <p:sldId id="2103" r:id="rId160"/>
    <p:sldId id="2063" r:id="rId161"/>
    <p:sldId id="2064" r:id="rId162"/>
    <p:sldId id="2065" r:id="rId163"/>
    <p:sldId id="2066" r:id="rId164"/>
    <p:sldId id="2067" r:id="rId165"/>
    <p:sldId id="2068" r:id="rId166"/>
    <p:sldId id="2069" r:id="rId16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3" autoAdjust="0"/>
    <p:restoredTop sz="94660" autoAdjust="0"/>
  </p:normalViewPr>
  <p:slideViewPr>
    <p:cSldViewPr>
      <p:cViewPr varScale="1">
        <p:scale>
          <a:sx n="106" d="100"/>
          <a:sy n="106" d="100"/>
        </p:scale>
        <p:origin x="28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802.11-18/0279r2</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802.11-18/0279r2</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124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802.11-18/0605r2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s://onedrive.live.com/?authkey=!AGeIAJGZVd2ZMNc&amp;id=452350328A8F778B!715274&amp;cid=452350328A8F778B"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hyperlink" Target="https://onedrive.live.com/view.aspx?cid=452350328a8f778b&amp;page=view&amp;resid=452350328A8F778B!722010&amp;parId=452350328A8F778B!715274&amp;authkey=!AGeIAJGZVd2ZMNc&amp;app=Word"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hyperlink" Target="https://papers.mathyvanhoef.com/ccs2017.pdf" TargetMode="Externa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0606-00-0jtc-minutes-of-chicago-meeting-in-mar-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May 2018 agenda </a:t>
            </a:r>
            <a:r>
              <a:rPr lang="en-US" dirty="0">
                <a:solidFill>
                  <a:schemeClr val="accent2">
                    <a:lumMod val="75000"/>
                  </a:schemeClr>
                </a:solidFill>
              </a:rPr>
              <a:t>for </a:t>
            </a:r>
            <a:r>
              <a:rPr lang="en-US" dirty="0" smtClean="0">
                <a:solidFill>
                  <a:schemeClr val="accent2">
                    <a:lumMod val="75000"/>
                  </a:schemeClr>
                </a:solidFill>
              </a:rPr>
              <a:t>Warsaw</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11 April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802.21.1.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This text defines several MISs that require implemented in conjunction with the MIS framework as defined in IEEE </a:t>
            </a:r>
            <a:r>
              <a:rPr lang="en-AU" i="1" dirty="0" err="1"/>
              <a:t>Std</a:t>
            </a:r>
            <a:r>
              <a:rPr lang="en-AU" i="1" dirty="0"/>
              <a:t> 802.21-2017 to optimize the performance of such services. This project also introduces a security frame that adopted the mechanism defined in IEEE </a:t>
            </a:r>
            <a:r>
              <a:rPr lang="en-AU" i="1" dirty="0" err="1"/>
              <a:t>Std</a:t>
            </a:r>
            <a:r>
              <a:rPr lang="en-AU" i="1" dirty="0"/>
              <a:t> 802.21-2017. However, it is clearly stated in IEEE </a:t>
            </a:r>
            <a:r>
              <a:rPr lang="en-AU" i="1" dirty="0" err="1"/>
              <a:t>Std</a:t>
            </a:r>
            <a:r>
              <a:rPr lang="en-AU" i="1" dirty="0"/>
              <a:t> 802.21-2017 that it is implemented with IEEE 802.1X-2010, on which China NB has expressed objection and submitted detailed comments (please refer to 6N15555 etc.). IEEE has acknowledged the receiving of China NB’s comments, but there hasn’t been any technical improvements made on IEEE </a:t>
            </a:r>
            <a:r>
              <a:rPr lang="en-AU" i="1" dirty="0" err="1"/>
              <a:t>Std</a:t>
            </a:r>
            <a:r>
              <a:rPr lang="en-AU" i="1" dirty="0"/>
              <a:t> 802.1X and hence the defects still exist. </a:t>
            </a:r>
            <a:endParaRPr lang="en-AU" i="1" dirty="0" smtClean="0"/>
          </a:p>
          <a:p>
            <a:r>
              <a:rPr lang="en-AU" dirty="0" smtClean="0"/>
              <a:t>China NB Change 1</a:t>
            </a:r>
          </a:p>
          <a:p>
            <a:pPr lvl="1"/>
            <a:r>
              <a:rPr lang="en-AU" i="1" dirty="0"/>
              <a:t>It is recommended not to adopt the defective standards and to enhance the security mechanism</a:t>
            </a:r>
            <a:r>
              <a:rPr lang="en-AU" i="1"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100</a:t>
            </a:fld>
            <a:endParaRPr lang="en-US"/>
          </a:p>
        </p:txBody>
      </p:sp>
    </p:spTree>
    <p:extLst>
      <p:ext uri="{BB962C8B-B14F-4D97-AF65-F5344CB8AC3E}">
        <p14:creationId xmlns:p14="http://schemas.microsoft.com/office/powerpoint/2010/main" val="28949806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closes on 16 June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a:solidFill>
                  <a:schemeClr val="accent2"/>
                </a:solidFill>
              </a:rPr>
              <a:t>closes </a:t>
            </a:r>
            <a:r>
              <a:rPr lang="en-AU" dirty="0" smtClean="0">
                <a:solidFill>
                  <a:schemeClr val="accent2"/>
                </a:solidFill>
              </a:rPr>
              <a:t>16 June 2018</a:t>
            </a:r>
          </a:p>
          <a:p>
            <a:pPr lvl="1"/>
            <a:r>
              <a:rPr lang="en-AU" dirty="0"/>
              <a:t>IEEE 802.21-2017-Cor1 9</a:t>
            </a:r>
            <a:r>
              <a:rPr lang="en-AU" dirty="0" smtClean="0"/>
              <a:t>0-day </a:t>
            </a:r>
            <a:r>
              <a:rPr lang="en-AU" dirty="0"/>
              <a:t> </a:t>
            </a:r>
            <a:r>
              <a:rPr lang="en-AU" dirty="0" smtClean="0"/>
              <a:t>FDIS ballot closes 16 June 2018 (N16781)</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101</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401373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rgbClr val="00B050"/>
                          </a:solidFill>
                          <a:latin typeface="+mj-lt"/>
                        </a:rPr>
                        <a:t>Mar 18</a:t>
                      </a: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102</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solidFill>
                  <a:srgbClr val="FF0000"/>
                </a:solidFill>
              </a:rPr>
              <a:t>ISO/IEC/IEEE 802-22b</a:t>
            </a:r>
            <a:r>
              <a:rPr lang="en-AU" dirty="0" smtClean="0"/>
              <a:t>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a:xfrm>
            <a:off x="685800" y="1066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a:solidFill>
                  <a:srgbClr val="FF0000"/>
                </a:solidFill>
              </a:rPr>
              <a:t>ISO/IEC/IEEE 802-22b</a:t>
            </a:r>
            <a:r>
              <a:rPr lang="en-AU" dirty="0"/>
              <a:t> was </a:t>
            </a:r>
            <a:r>
              <a:rPr lang="en-AU" dirty="0" smtClean="0"/>
              <a:t>published in Oct 2017 (</a:t>
            </a:r>
            <a:r>
              <a:rPr lang="en-AU" dirty="0" smtClean="0">
                <a:solidFill>
                  <a:srgbClr val="FF0000"/>
                </a:solidFill>
              </a:rPr>
              <a:t>as what?</a:t>
            </a:r>
            <a:r>
              <a:rPr lang="en-AU" dirty="0" smtClean="0"/>
              <a:t>)</a:t>
            </a:r>
          </a:p>
          <a:p>
            <a:pPr lvl="2"/>
            <a:r>
              <a:rPr lang="en-AU" dirty="0" smtClean="0">
                <a:solidFill>
                  <a:srgbClr val="FF0000"/>
                </a:solidFill>
              </a:rPr>
              <a:t>(Apr 2018) Asked Jodi</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a:p>
            <a:pPr lvl="2"/>
            <a:r>
              <a:rPr lang="en-AU" dirty="0" smtClean="0"/>
              <a:t>The IEEE 802 EC Chair liaised it on 13 March 2018</a:t>
            </a:r>
          </a:p>
          <a:p>
            <a:pPr lvl="2"/>
            <a:r>
              <a:rPr lang="en-AU" dirty="0">
                <a:solidFill>
                  <a:srgbClr val="FF0000"/>
                </a:solidFill>
              </a:rPr>
              <a:t>(Apr 2018) It has not yet been uploaded to SC6</a:t>
            </a:r>
            <a:endParaRPr lang="en-AU" dirty="0" smtClean="0">
              <a:solidFill>
                <a:srgbClr val="FF0000"/>
              </a:solidFill>
            </a:endParaRPr>
          </a:p>
          <a:p>
            <a:pPr lvl="1"/>
            <a:r>
              <a:rPr lang="en-AU" dirty="0" smtClean="0"/>
              <a:t>The IEEE 80 JTC1 SC will track future actions by SC6, but not much is expected until Aug 2018</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104</a:t>
            </a:fld>
            <a:endParaRPr lang="en-US"/>
          </a:p>
        </p:txBody>
      </p:sp>
    </p:spTree>
    <p:extLst>
      <p:ext uri="{BB962C8B-B14F-4D97-AF65-F5344CB8AC3E}">
        <p14:creationId xmlns:p14="http://schemas.microsoft.com/office/powerpoint/2010/main" val="309189202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smtClean="0"/>
              <a:t>27-31 Aug </a:t>
            </a:r>
            <a:r>
              <a:rPr lang="en-AU" dirty="0" smtClean="0"/>
              <a:t>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105</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participation at the next SC6 meeting</a:t>
            </a:r>
            <a:endParaRPr lang="en-AU" dirty="0"/>
          </a:p>
        </p:txBody>
      </p:sp>
      <p:sp>
        <p:nvSpPr>
          <p:cNvPr id="3" name="Content Placeholder 2"/>
          <p:cNvSpPr>
            <a:spLocks noGrp="1"/>
          </p:cNvSpPr>
          <p:nvPr>
            <p:ph idx="1"/>
          </p:nvPr>
        </p:nvSpPr>
        <p:spPr/>
        <p:txBody>
          <a:bodyPr/>
          <a:lstStyle/>
          <a:p>
            <a:pPr lvl="1"/>
            <a:r>
              <a:rPr lang="en-AU" dirty="0" smtClean="0"/>
              <a:t>Is anyone intending to attend the SC6 meeting in Tokyo?</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416232668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need to provide a report to SC6 at their next meeting</a:t>
            </a:r>
            <a:endParaRPr lang="en-AU" dirty="0"/>
          </a:p>
        </p:txBody>
      </p:sp>
      <p:sp>
        <p:nvSpPr>
          <p:cNvPr id="3" name="Content Placeholder 2"/>
          <p:cNvSpPr>
            <a:spLocks noGrp="1"/>
          </p:cNvSpPr>
          <p:nvPr>
            <p:ph idx="1"/>
          </p:nvPr>
        </p:nvSpPr>
        <p:spPr/>
        <p:txBody>
          <a:bodyPr/>
          <a:lstStyle/>
          <a:p>
            <a:pPr lvl="1"/>
            <a:r>
              <a:rPr lang="en-AU" dirty="0" smtClean="0"/>
              <a:t>At the last SC6 meeting, IEEE 802 provided  status report based on the material in this deck</a:t>
            </a:r>
          </a:p>
          <a:p>
            <a:pPr lvl="1"/>
            <a:r>
              <a:rPr lang="en-AU" dirty="0" smtClean="0"/>
              <a:t>We will do the same for the August 2018 meeting </a:t>
            </a:r>
          </a:p>
          <a:p>
            <a:pPr lvl="1"/>
            <a:r>
              <a:rPr lang="en-AU" dirty="0" smtClean="0"/>
              <a:t>The report will be authorised at the July 2018 plenary and written after the plenary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416242079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a:t>
            </a:r>
            <a:r>
              <a:rPr lang="en-AU" i="1" dirty="0" smtClean="0"/>
              <a:t>Security ad hoc </a:t>
            </a:r>
            <a:r>
              <a:rPr lang="en-AU" dirty="0" smtClean="0"/>
              <a:t>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108</a:t>
            </a:fld>
            <a:endParaRPr lang="en-US"/>
          </a:p>
        </p:txBody>
      </p:sp>
    </p:spTree>
    <p:extLst>
      <p:ext uri="{BB962C8B-B14F-4D97-AF65-F5344CB8AC3E}">
        <p14:creationId xmlns:p14="http://schemas.microsoft.com/office/powerpoint/2010/main" val="237603185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a:t>
            </a:r>
            <a:r>
              <a:rPr lang="en-AU" i="1" dirty="0"/>
              <a:t>Security ad hoc </a:t>
            </a:r>
            <a:r>
              <a:rPr lang="en-AU" dirty="0"/>
              <a:t>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8700440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consider a motion to reaffirm its current goals</a:t>
            </a:r>
            <a:endParaRPr lang="en-AU" dirty="0"/>
          </a:p>
        </p:txBody>
      </p:sp>
      <p:sp>
        <p:nvSpPr>
          <p:cNvPr id="3" name="Content Placeholder 2"/>
          <p:cNvSpPr>
            <a:spLocks noGrp="1"/>
          </p:cNvSpPr>
          <p:nvPr>
            <p:ph idx="1"/>
          </p:nvPr>
        </p:nvSpPr>
        <p:spPr/>
        <p:txBody>
          <a:bodyPr/>
          <a:lstStyle/>
          <a:p>
            <a:pPr lvl="1"/>
            <a:r>
              <a:rPr lang="en-AU" dirty="0" smtClean="0"/>
              <a:t>The IEEE 802 EC plans to reaffirm the IEEE 802 JTC1 SC goals in July 2018</a:t>
            </a:r>
          </a:p>
          <a:p>
            <a:pPr lvl="1"/>
            <a:r>
              <a:rPr lang="en-AU" dirty="0" smtClean="0"/>
              <a:t>Assuming there are no suggestions for change, the SC will reaffirm the existing goals today</a:t>
            </a:r>
          </a:p>
          <a:p>
            <a:pPr lvl="1"/>
            <a:r>
              <a:rPr lang="en-AU" dirty="0" smtClean="0"/>
              <a:t>Motion</a:t>
            </a:r>
          </a:p>
          <a:p>
            <a:pPr lvl="2"/>
            <a:r>
              <a:rPr lang="en-AU" i="1" dirty="0" smtClean="0"/>
              <a:t>The IEEE 802 JTC1 SC reaffirms its current goals, as shown on slide 10 of this agenda (11-18-0605r</a:t>
            </a:r>
            <a:r>
              <a:rPr lang="en-AU" i="1" dirty="0" smtClean="0">
                <a:solidFill>
                  <a:srgbClr val="FF0000"/>
                </a:solidFill>
              </a:rPr>
              <a:t>1</a:t>
            </a:r>
            <a:r>
              <a:rPr lang="en-AU" i="1" dirty="0" smtClean="0"/>
              <a:t>) in Warsaw in May 2018 </a:t>
            </a:r>
          </a:p>
          <a:p>
            <a:pPr lvl="2"/>
            <a:r>
              <a:rPr lang="en-AU" dirty="0" smtClean="0"/>
              <a:t>Moved</a:t>
            </a:r>
          </a:p>
          <a:p>
            <a:pPr lvl="2"/>
            <a:r>
              <a:rPr lang="en-AU" dirty="0" smtClean="0"/>
              <a:t>Seconded</a:t>
            </a:r>
          </a:p>
          <a:p>
            <a:pPr lvl="2"/>
            <a:r>
              <a:rPr lang="en-AU" dirty="0" smtClean="0"/>
              <a:t>Result</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420080045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Membership of the </a:t>
            </a:r>
            <a:r>
              <a:rPr lang="en-AU" i="1" dirty="0"/>
              <a:t>Security ad hoc </a:t>
            </a:r>
            <a:r>
              <a:rPr lang="en-AU" dirty="0" smtClean="0"/>
              <a:t>has been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a:p>
            <a:pPr lvl="1"/>
            <a:r>
              <a:rPr lang="en-AU" dirty="0"/>
              <a:t>US</a:t>
            </a:r>
          </a:p>
          <a:p>
            <a:pPr lvl="2"/>
            <a:r>
              <a:rPr lang="en-AU" dirty="0"/>
              <a:t>Dorothy Stanley (HPE)</a:t>
            </a:r>
          </a:p>
          <a:p>
            <a:pPr lvl="2"/>
            <a:r>
              <a:rPr lang="en-AU" dirty="0"/>
              <a:t>John Day (?)</a:t>
            </a:r>
          </a:p>
          <a:p>
            <a:pPr lvl="2"/>
            <a:endParaRPr lang="en-AU" dirty="0" smtClean="0"/>
          </a:p>
        </p:txBody>
      </p:sp>
      <p:sp>
        <p:nvSpPr>
          <p:cNvPr id="6" name="Content Placeholder 5"/>
          <p:cNvSpPr>
            <a:spLocks noGrp="1"/>
          </p:cNvSpPr>
          <p:nvPr>
            <p:ph sz="half" idx="2"/>
          </p:nvPr>
        </p:nvSpPr>
        <p:spPr/>
        <p:txBody>
          <a:bodyPr/>
          <a:lstStyle/>
          <a:p>
            <a:pPr lvl="1"/>
            <a:r>
              <a:rPr lang="en-AU" dirty="0" smtClean="0"/>
              <a:t>Austria</a:t>
            </a:r>
            <a:endParaRPr lang="en-AU" dirty="0"/>
          </a:p>
          <a:p>
            <a:pPr lvl="2"/>
            <a:r>
              <a:rPr lang="en-AU" dirty="0"/>
              <a:t>Reinhard </a:t>
            </a:r>
            <a:r>
              <a:rPr lang="en-AU" dirty="0" err="1"/>
              <a:t>Meindl</a:t>
            </a:r>
            <a:endParaRPr lang="en-AU" dirty="0"/>
          </a:p>
          <a:p>
            <a:pPr lvl="1"/>
            <a:r>
              <a:rPr lang="en-AU" dirty="0"/>
              <a:t>Korea</a:t>
            </a:r>
          </a:p>
          <a:p>
            <a:pPr lvl="1"/>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p>
          <a:p>
            <a:pPr lvl="1"/>
            <a:r>
              <a:rPr lang="en-AU" dirty="0" smtClean="0"/>
              <a:t>UK (joining late)</a:t>
            </a:r>
          </a:p>
          <a:p>
            <a:pPr lvl="2"/>
            <a:r>
              <a:rPr lang="en-AU" dirty="0" smtClean="0"/>
              <a:t>Stephen </a:t>
            </a:r>
            <a:r>
              <a:rPr lang="en-AU" dirty="0" err="1" smtClean="0"/>
              <a:t>Macann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229880255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a:t>
            </a:r>
            <a:r>
              <a:rPr lang="en-AU" i="1" dirty="0" smtClean="0"/>
              <a:t>Security ad hoc</a:t>
            </a:r>
            <a:endParaRPr lang="en-AU"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296470586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endParaRPr lang="en-AU" b="0"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404192563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394017196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115</a:t>
            </a:fld>
            <a:endParaRPr lang="en-US"/>
          </a:p>
        </p:txBody>
      </p:sp>
    </p:spTree>
    <p:extLst>
      <p:ext uri="{BB962C8B-B14F-4D97-AF65-F5344CB8AC3E}">
        <p14:creationId xmlns:p14="http://schemas.microsoft.com/office/powerpoint/2010/main" val="422505938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Security ad hoc </a:t>
            </a:r>
            <a:r>
              <a:rPr lang="en-AU" dirty="0" smtClean="0"/>
              <a:t>is still struggling to make any progress … or even set meeting times</a:t>
            </a:r>
            <a:endParaRPr lang="en-AU" dirty="0"/>
          </a:p>
        </p:txBody>
      </p:sp>
      <p:sp>
        <p:nvSpPr>
          <p:cNvPr id="3" name="Content Placeholder 2"/>
          <p:cNvSpPr>
            <a:spLocks noGrp="1"/>
          </p:cNvSpPr>
          <p:nvPr>
            <p:ph idx="1"/>
          </p:nvPr>
        </p:nvSpPr>
        <p:spPr/>
        <p:txBody>
          <a:bodyPr/>
          <a:lstStyle/>
          <a:p>
            <a:pPr lvl="1"/>
            <a:r>
              <a:rPr lang="en-AU" dirty="0" smtClean="0"/>
              <a:t>The 1</a:t>
            </a:r>
            <a:r>
              <a:rPr lang="en-AU" baseline="30000" dirty="0" smtClean="0"/>
              <a:t>st</a:t>
            </a:r>
            <a:r>
              <a:rPr lang="en-AU" dirty="0"/>
              <a:t> teleconference was </a:t>
            </a:r>
            <a:r>
              <a:rPr lang="en-AU" dirty="0" smtClean="0"/>
              <a:t>cancelled as unnecessary</a:t>
            </a:r>
            <a:endParaRPr lang="en-AU" dirty="0"/>
          </a:p>
          <a:p>
            <a:pPr lvl="1"/>
            <a:r>
              <a:rPr lang="en-AU" dirty="0" smtClean="0"/>
              <a:t>The original plan was for the 2</a:t>
            </a:r>
            <a:r>
              <a:rPr lang="en-AU" baseline="30000" dirty="0" smtClean="0"/>
              <a:t>nd</a:t>
            </a:r>
            <a:r>
              <a:rPr lang="en-AU" dirty="0" smtClean="0"/>
              <a:t> teleconference to be held sometime in February 2018 – it was eventually held on 4 April 2018</a:t>
            </a:r>
          </a:p>
          <a:p>
            <a:pPr lvl="1"/>
            <a:r>
              <a:rPr lang="en-AU" dirty="0" smtClean="0"/>
              <a:t>The next teleconference is now planned for later in April 2018 … but the group is struggling to agree on a 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116</a:t>
            </a:fld>
            <a:endParaRPr lang="en-US"/>
          </a:p>
        </p:txBody>
      </p:sp>
    </p:spTree>
    <p:extLst>
      <p:ext uri="{BB962C8B-B14F-4D97-AF65-F5344CB8AC3E}">
        <p14:creationId xmlns:p14="http://schemas.microsoft.com/office/powerpoint/2010/main" val="151222524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a:xfrm>
            <a:off x="685800" y="1676400"/>
            <a:ext cx="7772400" cy="4114800"/>
          </a:xfrm>
        </p:spPr>
        <p:txBody>
          <a:bodyPr/>
          <a:lstStyle/>
          <a:p>
            <a:pPr lvl="1"/>
            <a:r>
              <a:rPr lang="en-AU" dirty="0" smtClean="0"/>
              <a:t>The full minutes are not yet available, but attendance from 13 people</a:t>
            </a:r>
          </a:p>
          <a:p>
            <a:pPr lvl="2"/>
            <a:r>
              <a:rPr lang="en-US" altLang="ko-KR" b="0" dirty="0"/>
              <a:t>Yun-Jae Won </a:t>
            </a:r>
            <a:r>
              <a:rPr lang="en-US" b="0" dirty="0"/>
              <a:t> </a:t>
            </a:r>
            <a:r>
              <a:rPr lang="en-US" b="0" dirty="0" smtClean="0"/>
              <a:t>(Korea, Chair)</a:t>
            </a:r>
            <a:endParaRPr lang="en-US" b="0" dirty="0"/>
          </a:p>
          <a:p>
            <a:pPr lvl="2"/>
            <a:r>
              <a:rPr lang="en-US" altLang="ko-KR" b="0" dirty="0" smtClean="0"/>
              <a:t>Andrew </a:t>
            </a:r>
            <a:r>
              <a:rPr lang="en-US" altLang="ko-KR" b="0" dirty="0"/>
              <a:t>Myles</a:t>
            </a:r>
            <a:r>
              <a:rPr lang="en-US" b="0" dirty="0"/>
              <a:t> </a:t>
            </a:r>
            <a:r>
              <a:rPr lang="en-US" b="0" dirty="0" smtClean="0"/>
              <a:t>(IEEE 802)</a:t>
            </a:r>
            <a:endParaRPr lang="en-US" b="0" dirty="0"/>
          </a:p>
          <a:p>
            <a:pPr lvl="2"/>
            <a:r>
              <a:rPr lang="en-US" altLang="ko-KR" b="0" dirty="0" smtClean="0"/>
              <a:t>Daniel </a:t>
            </a:r>
            <a:r>
              <a:rPr lang="en-US" altLang="ko-KR" b="0" dirty="0"/>
              <a:t>Harkins</a:t>
            </a:r>
            <a:r>
              <a:rPr lang="en-US" b="0" dirty="0"/>
              <a:t> </a:t>
            </a:r>
            <a:r>
              <a:rPr lang="en-US" dirty="0"/>
              <a:t> (IEEE 802)</a:t>
            </a:r>
            <a:endParaRPr lang="en-US" b="0" dirty="0"/>
          </a:p>
          <a:p>
            <a:pPr lvl="2"/>
            <a:r>
              <a:rPr lang="en-US" altLang="ko-KR" b="0" dirty="0" smtClean="0"/>
              <a:t>David </a:t>
            </a:r>
            <a:r>
              <a:rPr lang="en-US" altLang="ko-KR" b="0" dirty="0"/>
              <a:t>Law</a:t>
            </a:r>
            <a:r>
              <a:rPr lang="en-US" b="0" dirty="0"/>
              <a:t> </a:t>
            </a:r>
            <a:r>
              <a:rPr lang="en-US" dirty="0"/>
              <a:t> (IEEE 802)</a:t>
            </a:r>
            <a:endParaRPr lang="en-US" b="0" dirty="0"/>
          </a:p>
          <a:p>
            <a:pPr lvl="2"/>
            <a:r>
              <a:rPr lang="en-US" altLang="ko-KR" b="0" dirty="0" err="1" smtClean="0"/>
              <a:t>Zhiqiang</a:t>
            </a:r>
            <a:r>
              <a:rPr lang="en-US" altLang="ko-KR" b="0" dirty="0"/>
              <a:t> Du  </a:t>
            </a:r>
            <a:r>
              <a:rPr lang="en-US" altLang="ko-KR" b="0" dirty="0" smtClean="0"/>
              <a:t>(China)</a:t>
            </a:r>
            <a:r>
              <a:rPr lang="en-US" b="0" dirty="0"/>
              <a:t> </a:t>
            </a:r>
          </a:p>
          <a:p>
            <a:pPr lvl="2"/>
            <a:r>
              <a:rPr lang="en-US" b="0" dirty="0" smtClean="0"/>
              <a:t>James </a:t>
            </a:r>
            <a:r>
              <a:rPr lang="en-US" b="0" dirty="0"/>
              <a:t>Lepp </a:t>
            </a:r>
            <a:r>
              <a:rPr lang="en-US" b="0" dirty="0" smtClean="0"/>
              <a:t>(Canada)</a:t>
            </a:r>
            <a:endParaRPr lang="en-US" b="0" dirty="0"/>
          </a:p>
          <a:p>
            <a:pPr lvl="2"/>
            <a:r>
              <a:rPr lang="en-US" altLang="ko-KR" b="0" dirty="0" smtClean="0"/>
              <a:t>Jodi </a:t>
            </a:r>
            <a:r>
              <a:rPr lang="en-US" altLang="ko-KR" b="0" dirty="0" err="1"/>
              <a:t>Haasz</a:t>
            </a:r>
            <a:r>
              <a:rPr lang="en-US" b="0" dirty="0"/>
              <a:t> </a:t>
            </a:r>
            <a:r>
              <a:rPr lang="en-US" dirty="0"/>
              <a:t> (</a:t>
            </a:r>
            <a:r>
              <a:rPr lang="en-US" dirty="0" smtClean="0"/>
              <a:t>IEEE)</a:t>
            </a:r>
            <a:endParaRPr lang="en-US" b="0" dirty="0"/>
          </a:p>
          <a:p>
            <a:pPr lvl="2"/>
            <a:r>
              <a:rPr lang="en-US" altLang="ko-KR" b="0" dirty="0" smtClean="0"/>
              <a:t>Qin</a:t>
            </a:r>
            <a:r>
              <a:rPr lang="en-US" altLang="ko-KR" b="0" dirty="0"/>
              <a:t> </a:t>
            </a:r>
            <a:r>
              <a:rPr lang="en-US" altLang="ko-KR" b="0" dirty="0" smtClean="0"/>
              <a:t>Li</a:t>
            </a:r>
            <a:r>
              <a:rPr lang="en-US" altLang="ko-KR" dirty="0" smtClean="0"/>
              <a:t> </a:t>
            </a:r>
            <a:r>
              <a:rPr lang="en-US" altLang="ko-KR" dirty="0"/>
              <a:t>(China)</a:t>
            </a:r>
            <a:endParaRPr lang="en-US" b="0" dirty="0"/>
          </a:p>
          <a:p>
            <a:pPr lvl="2"/>
            <a:r>
              <a:rPr lang="en-US" altLang="ko-KR" b="0" dirty="0" smtClean="0"/>
              <a:t>Peter </a:t>
            </a:r>
            <a:r>
              <a:rPr lang="en-US" altLang="ko-KR" b="0" dirty="0"/>
              <a:t>Yee</a:t>
            </a:r>
            <a:r>
              <a:rPr lang="en-US" b="0" dirty="0"/>
              <a:t> </a:t>
            </a:r>
            <a:r>
              <a:rPr lang="en-US" dirty="0" smtClean="0"/>
              <a:t>(</a:t>
            </a:r>
            <a:r>
              <a:rPr lang="en-US" dirty="0"/>
              <a:t>IEEE 802)</a:t>
            </a:r>
            <a:endParaRPr lang="en-US" b="0" dirty="0"/>
          </a:p>
          <a:p>
            <a:pPr lvl="2"/>
            <a:r>
              <a:rPr lang="en-US" altLang="ko-KR" b="0" dirty="0" err="1" smtClean="0"/>
              <a:t>Manxia</a:t>
            </a:r>
            <a:r>
              <a:rPr lang="en-US" altLang="ko-KR" b="0" dirty="0" smtClean="0"/>
              <a:t> Tie</a:t>
            </a:r>
            <a:r>
              <a:rPr lang="en-US" altLang="ko-KR" dirty="0"/>
              <a:t> (China) </a:t>
            </a:r>
            <a:r>
              <a:rPr lang="en-US" b="0" dirty="0"/>
              <a:t> </a:t>
            </a:r>
          </a:p>
          <a:p>
            <a:pPr lvl="2"/>
            <a:r>
              <a:rPr lang="en-US" b="0" dirty="0" err="1" smtClean="0"/>
              <a:t>Yongju</a:t>
            </a:r>
            <a:r>
              <a:rPr lang="en-US" b="0" dirty="0" smtClean="0"/>
              <a:t> Park</a:t>
            </a:r>
            <a:r>
              <a:rPr lang="en-US" altLang="ko-KR" dirty="0"/>
              <a:t> (China) </a:t>
            </a:r>
            <a:r>
              <a:rPr lang="en-US" b="0" dirty="0"/>
              <a:t> </a:t>
            </a:r>
          </a:p>
          <a:p>
            <a:pPr lvl="2"/>
            <a:r>
              <a:rPr lang="en-US" altLang="ko-KR" b="0" dirty="0" err="1" smtClean="0"/>
              <a:t>Yujiao</a:t>
            </a:r>
            <a:r>
              <a:rPr lang="en-US" altLang="ko-KR" b="0" dirty="0"/>
              <a:t> Li </a:t>
            </a:r>
            <a:r>
              <a:rPr lang="en-US" altLang="ko-KR" dirty="0" smtClean="0"/>
              <a:t>(</a:t>
            </a:r>
            <a:r>
              <a:rPr lang="en-US" altLang="ko-KR" dirty="0"/>
              <a:t>China</a:t>
            </a:r>
            <a:r>
              <a:rPr lang="en-US" altLang="ko-KR" dirty="0" smtClean="0"/>
              <a:t>)</a:t>
            </a:r>
            <a:r>
              <a:rPr lang="en-US" altLang="ko-KR" b="0" dirty="0"/>
              <a:t> </a:t>
            </a:r>
            <a:r>
              <a:rPr lang="en-US" b="0" dirty="0"/>
              <a:t> </a:t>
            </a:r>
          </a:p>
          <a:p>
            <a:pPr lvl="2"/>
            <a:r>
              <a:rPr lang="en-US" altLang="ko-KR" b="0" dirty="0" err="1" smtClean="0"/>
              <a:t>Zhenhai</a:t>
            </a:r>
            <a:r>
              <a:rPr lang="en-US" altLang="ko-KR" b="0" dirty="0" smtClean="0"/>
              <a:t> Huang</a:t>
            </a:r>
            <a:r>
              <a:rPr lang="en-US" altLang="ko-KR" dirty="0"/>
              <a:t> (China</a:t>
            </a:r>
            <a:r>
              <a:rPr lang="en-US" altLang="ko-KR" dirty="0" smtClean="0"/>
              <a:t>)</a:t>
            </a:r>
            <a:r>
              <a:rPr lang="en-US" altLang="ko-KR" b="0" dirty="0"/>
              <a:t> </a:t>
            </a:r>
            <a:r>
              <a:rPr lang="en-US" b="0" dirty="0"/>
              <a:t> </a:t>
            </a:r>
          </a:p>
          <a:p>
            <a:pPr lvl="1"/>
            <a:r>
              <a:rPr lang="en-AU" dirty="0" smtClean="0"/>
              <a:t>Meeting materials are </a:t>
            </a:r>
            <a:r>
              <a:rPr lang="en-AU" dirty="0" smtClean="0">
                <a:hlinkClick r:id="rId2"/>
              </a:rPr>
              <a:t>here</a:t>
            </a:r>
            <a:endParaRPr lang="en-AU"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Tree>
    <p:extLst>
      <p:ext uri="{BB962C8B-B14F-4D97-AF65-F5344CB8AC3E}">
        <p14:creationId xmlns:p14="http://schemas.microsoft.com/office/powerpoint/2010/main" val="336990081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2nd teleconference was held on 4 April 2018 but did not lead to substantial progress</a:t>
            </a:r>
            <a:endParaRPr lang="en-AU" dirty="0"/>
          </a:p>
        </p:txBody>
      </p:sp>
      <p:sp>
        <p:nvSpPr>
          <p:cNvPr id="8" name="Content Placeholder 7"/>
          <p:cNvSpPr>
            <a:spLocks noGrp="1"/>
          </p:cNvSpPr>
          <p:nvPr>
            <p:ph idx="1"/>
          </p:nvPr>
        </p:nvSpPr>
        <p:spPr/>
        <p:txBody>
          <a:bodyPr/>
          <a:lstStyle/>
          <a:p>
            <a:r>
              <a:rPr lang="en-AU" dirty="0" err="1" smtClean="0"/>
              <a:t>Sme</a:t>
            </a:r>
            <a:r>
              <a:rPr lang="en-AU" dirty="0" smtClean="0"/>
              <a:t> highlights from memory of Andrew Myles</a:t>
            </a:r>
          </a:p>
          <a:p>
            <a:pPr lvl="1"/>
            <a:r>
              <a:rPr lang="en-AU" dirty="0" smtClean="0"/>
              <a:t>Discussion on KRACK did not lead to any agreement</a:t>
            </a:r>
          </a:p>
          <a:p>
            <a:pPr lvl="2"/>
            <a:r>
              <a:rPr lang="en-AU" dirty="0" smtClean="0"/>
              <a:t>China reps insisted it should listed as a security issue with 8802-11</a:t>
            </a:r>
          </a:p>
          <a:p>
            <a:pPr lvl="2"/>
            <a:r>
              <a:rPr lang="en-AU" dirty="0" smtClean="0"/>
              <a:t>IEEE 802 reps objected, noting it is an implementation issue and is not within scope of the ad hoc</a:t>
            </a:r>
          </a:p>
          <a:p>
            <a:pPr lvl="2"/>
            <a:r>
              <a:rPr lang="en-AU" dirty="0" smtClean="0"/>
              <a:t>IEEE 802 reps challenged China NB reps to identify a problem with the ISO/IEC/IEEE 8802-11 standard; they did not do so</a:t>
            </a:r>
          </a:p>
          <a:p>
            <a:pPr lvl="2"/>
            <a:r>
              <a:rPr lang="en-AU" dirty="0" smtClean="0"/>
              <a:t>This is going to be an on-going disagreement</a:t>
            </a:r>
          </a:p>
          <a:p>
            <a:pPr lvl="1"/>
            <a:r>
              <a:rPr lang="en-AU" dirty="0" smtClean="0"/>
              <a:t>…</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118</a:t>
            </a:fld>
            <a:endParaRPr lang="en-US"/>
          </a:p>
        </p:txBody>
      </p:sp>
    </p:spTree>
    <p:extLst>
      <p:ext uri="{BB962C8B-B14F-4D97-AF65-F5344CB8AC3E}">
        <p14:creationId xmlns:p14="http://schemas.microsoft.com/office/powerpoint/2010/main" val="8278565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2nd teleconference was held on 4 April 2018 but did not lead to substantial progress</a:t>
            </a:r>
            <a:endParaRPr lang="en-AU" dirty="0"/>
          </a:p>
        </p:txBody>
      </p:sp>
      <p:sp>
        <p:nvSpPr>
          <p:cNvPr id="8" name="Content Placeholder 7"/>
          <p:cNvSpPr>
            <a:spLocks noGrp="1"/>
          </p:cNvSpPr>
          <p:nvPr>
            <p:ph idx="1"/>
          </p:nvPr>
        </p:nvSpPr>
        <p:spPr>
          <a:xfrm>
            <a:off x="685800" y="1752600"/>
            <a:ext cx="7772400" cy="4114800"/>
          </a:xfrm>
        </p:spPr>
        <p:txBody>
          <a:bodyPr/>
          <a:lstStyle/>
          <a:p>
            <a:r>
              <a:rPr lang="en-AU" dirty="0" smtClean="0"/>
              <a:t>Some highlights from memory of Andrew Myles</a:t>
            </a:r>
          </a:p>
          <a:p>
            <a:pPr lvl="1"/>
            <a:r>
              <a:rPr lang="en-AU" dirty="0" smtClean="0"/>
              <a:t>Discussion on need for multiple ciphers did not lead to agreement</a:t>
            </a:r>
          </a:p>
          <a:p>
            <a:pPr lvl="2"/>
            <a:r>
              <a:rPr lang="en-AU" dirty="0" smtClean="0"/>
              <a:t>There was some agreement that ability to negotiate multiple ciphers is desirable</a:t>
            </a:r>
          </a:p>
          <a:p>
            <a:pPr lvl="3"/>
            <a:r>
              <a:rPr lang="en-AU" dirty="0" smtClean="0"/>
              <a:t>The China NB reps were motivated by desire to specify cipher on a national basis</a:t>
            </a:r>
          </a:p>
          <a:p>
            <a:pPr lvl="3"/>
            <a:r>
              <a:rPr lang="en-AU" dirty="0" smtClean="0"/>
              <a:t>IEEE 802 reps focused on need to be able to transition to better ciphers in the future (and agreed that IEEE 802 supported this principle)</a:t>
            </a:r>
          </a:p>
          <a:p>
            <a:pPr lvl="2"/>
            <a:r>
              <a:rPr lang="en-AU" dirty="0" smtClean="0"/>
              <a:t>There was not agreement on need for a default cipher</a:t>
            </a:r>
          </a:p>
          <a:p>
            <a:pPr lvl="3"/>
            <a:r>
              <a:rPr lang="en-AU" dirty="0" smtClean="0"/>
              <a:t>The </a:t>
            </a:r>
            <a:r>
              <a:rPr lang="en-AU" dirty="0"/>
              <a:t>China NB reps </a:t>
            </a:r>
            <a:r>
              <a:rPr lang="en-AU" dirty="0" smtClean="0"/>
              <a:t>argued that national regulations meant that a default cipher (such as used by 802.22 &amp; 802.15.3) was inappropriate</a:t>
            </a:r>
            <a:endParaRPr lang="en-AU" dirty="0"/>
          </a:p>
          <a:p>
            <a:pPr lvl="3"/>
            <a:r>
              <a:rPr lang="en-AU" dirty="0"/>
              <a:t>IEEE 802 reps focused on </a:t>
            </a:r>
            <a:r>
              <a:rPr lang="en-AU" dirty="0" smtClean="0"/>
              <a:t>the need for a default cipher to support global interoperability</a:t>
            </a:r>
          </a:p>
          <a:p>
            <a:pPr lvl="3"/>
            <a:r>
              <a:rPr lang="en-AU" dirty="0" smtClean="0"/>
              <a:t>Note: </a:t>
            </a:r>
          </a:p>
          <a:p>
            <a:pPr lvl="2"/>
            <a:r>
              <a:rPr lang="en-AU" dirty="0"/>
              <a:t>There was </a:t>
            </a:r>
            <a:r>
              <a:rPr lang="en-AU" dirty="0" smtClean="0"/>
              <a:t>not agreement on China NB proposal for text that stated national regulations needed to be followed (with implication that default ciphers could be overridden) </a:t>
            </a:r>
          </a:p>
          <a:p>
            <a:pPr lvl="3"/>
            <a:r>
              <a:rPr lang="en-AU" dirty="0" smtClean="0"/>
              <a:t>Jodi </a:t>
            </a:r>
            <a:r>
              <a:rPr lang="en-AU" dirty="0" err="1" smtClean="0"/>
              <a:t>Haasz</a:t>
            </a:r>
            <a:r>
              <a:rPr lang="en-AU" dirty="0" smtClean="0"/>
              <a:t> noted that the text proposed by the China NB stating that ciphers may be subject to national regulations is unlikely to be allowed by ISO</a:t>
            </a:r>
          </a:p>
          <a:p>
            <a:pPr lvl="3"/>
            <a:r>
              <a:rPr lang="en-AU" dirty="0" smtClean="0"/>
              <a:t>Aside: John Day (US NB rep) submitted a </a:t>
            </a:r>
            <a:r>
              <a:rPr lang="en-AU" dirty="0" smtClean="0">
                <a:hlinkClick r:id="rId2"/>
              </a:rPr>
              <a:t>document</a:t>
            </a:r>
            <a:r>
              <a:rPr lang="en-AU" dirty="0" smtClean="0"/>
              <a:t> before the meeting that argued against the text for various reasons, but also argued against data link encryption!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119</a:t>
            </a:fld>
            <a:endParaRPr lang="en-US"/>
          </a:p>
        </p:txBody>
      </p:sp>
    </p:spTree>
    <p:extLst>
      <p:ext uri="{BB962C8B-B14F-4D97-AF65-F5344CB8AC3E}">
        <p14:creationId xmlns:p14="http://schemas.microsoft.com/office/powerpoint/2010/main" val="2688584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607"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120</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121</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122</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123</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124</a:t>
            </a:fld>
            <a:endParaRPr lang="en-US"/>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Warsaw </a:t>
            </a:r>
            <a:r>
              <a:rPr lang="en-AU" i="1" dirty="0" smtClean="0"/>
              <a:t>in May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125</a:t>
            </a:fld>
            <a:endParaRPr lang="en-US"/>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126</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127</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128</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Mar 2018 plenary (N16787)</a:t>
            </a:r>
            <a:r>
              <a:rPr lang="en-AU" b="0" dirty="0" smtClean="0"/>
              <a:t> noting the approval of three SGs</a:t>
            </a:r>
          </a:p>
          <a:p>
            <a:pPr lvl="2"/>
            <a:r>
              <a:rPr lang="en-AU" b="0" dirty="0" smtClean="0"/>
              <a:t>IEEE </a:t>
            </a:r>
            <a:r>
              <a:rPr lang="en-AU" b="0" dirty="0"/>
              <a:t>802.3 Bidirectional 10Gb/s and 25Gb/s Optical Access PHYs study group </a:t>
            </a:r>
          </a:p>
          <a:p>
            <a:pPr lvl="2"/>
            <a:r>
              <a:rPr lang="en-AU" b="0" dirty="0" smtClean="0"/>
              <a:t>IEEE </a:t>
            </a:r>
            <a:r>
              <a:rPr lang="en-AU" b="0" dirty="0"/>
              <a:t>802.11 Broadcast Services Study Group </a:t>
            </a:r>
          </a:p>
          <a:p>
            <a:pPr lvl="2"/>
            <a:r>
              <a:rPr lang="en-AU" b="0" dirty="0" smtClean="0"/>
              <a:t>IEEE </a:t>
            </a:r>
            <a:r>
              <a:rPr lang="en-AU" b="0" dirty="0"/>
              <a:t>802.11 Next Generation V2X (NGV) Study Group </a:t>
            </a:r>
          </a:p>
          <a:p>
            <a:pPr lvl="2"/>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142</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143</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335"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146</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147</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148</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149</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368"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pushed </a:t>
            </a:r>
            <a:r>
              <a:rPr lang="en-AU" dirty="0" smtClean="0"/>
              <a:t>38 </a:t>
            </a:r>
            <a:r>
              <a:rPr lang="en-AU" dirty="0"/>
              <a:t>standards </a:t>
            </a:r>
            <a:r>
              <a:rPr lang="en-AU" dirty="0" smtClean="0"/>
              <a:t>through to </a:t>
            </a:r>
            <a:r>
              <a:rPr lang="en-AU" dirty="0"/>
              <a:t>PSDO ratification </a:t>
            </a:r>
            <a:r>
              <a:rPr lang="en-AU" dirty="0" smtClean="0"/>
              <a:t>with 43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86172716"/>
              </p:ext>
            </p:extLst>
          </p:nvPr>
        </p:nvGraphicFramePr>
        <p:xfrm>
          <a:off x="1714500" y="2600166"/>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20</a:t>
                      </a:r>
                      <a:endParaRPr lang="en-AU" dirty="0"/>
                    </a:p>
                  </a:txBody>
                  <a:tcPr/>
                </a:tc>
                <a:tc>
                  <a:txBody>
                    <a:bodyPr/>
                    <a:lstStyle/>
                    <a:p>
                      <a:pPr algn="ctr"/>
                      <a:r>
                        <a:rPr lang="en-AU" dirty="0" smtClean="0"/>
                        <a:t>17</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9</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6</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0</a:t>
                      </a:r>
                      <a:endParaRPr lang="en-AU" dirty="0"/>
                    </a:p>
                  </a:txBody>
                  <a:tcPr/>
                </a:tc>
                <a:tc>
                  <a:txBody>
                    <a:bodyPr/>
                    <a:lstStyle/>
                    <a:p>
                      <a:pPr algn="ctr"/>
                      <a:r>
                        <a:rPr lang="en-AU" dirty="0" smtClean="0"/>
                        <a:t>3</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2</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1</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38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43</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152</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154</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155</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a:t>
            </a:r>
            <a:r>
              <a:rPr lang="en-AU" dirty="0" smtClean="0"/>
              <a:t>was </a:t>
            </a:r>
            <a:r>
              <a:rPr lang="en-AU" dirty="0" smtClean="0">
                <a:solidFill>
                  <a:schemeClr val="accent6"/>
                </a:solidFill>
              </a:rPr>
              <a:t>published in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158</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159</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160</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161</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162</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164</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165</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166</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95478225"/>
              </p:ext>
            </p:extLst>
          </p:nvPr>
        </p:nvGraphicFramePr>
        <p:xfrm>
          <a:off x="761999" y="1712148"/>
          <a:ext cx="7696200" cy="3422415"/>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pushed 9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761643"/>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pushed 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9934333"/>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Warsaw in </a:t>
            </a:r>
            <a:r>
              <a:rPr lang="en-US" dirty="0" err="1" smtClean="0"/>
              <a:t>Myr</a:t>
            </a:r>
            <a:r>
              <a:rPr lang="en-US" dirty="0" smtClean="0"/>
              <a:t>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pushed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pushed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pushed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pushed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04507776"/>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041253180"/>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3981830075"/>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736217076"/>
              </p:ext>
            </p:extLst>
          </p:nvPr>
        </p:nvGraphicFramePr>
        <p:xfrm>
          <a:off x="152399" y="156864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863760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930347504"/>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712652425"/>
                  </a:ext>
                </a:extLst>
              </a:tr>
            </a:tbl>
          </a:graphicData>
        </a:graphic>
      </p:graphicFrame>
    </p:spTree>
    <p:extLst>
      <p:ext uri="{BB962C8B-B14F-4D97-AF65-F5344CB8AC3E}">
        <p14:creationId xmlns:p14="http://schemas.microsoft.com/office/powerpoint/2010/main" val="20211118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passed but a response is required</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a:solidFill>
                  <a:srgbClr val="00B050"/>
                </a:solidFill>
              </a:rPr>
              <a:t>passed </a:t>
            </a:r>
            <a:r>
              <a:rPr lang="en-AU" dirty="0">
                <a:solidFill>
                  <a:schemeClr val="accent2"/>
                </a:solidFill>
              </a:rPr>
              <a:t>&amp; response </a:t>
            </a:r>
            <a:r>
              <a:rPr lang="en-AU" dirty="0" smtClean="0">
                <a:solidFill>
                  <a:schemeClr val="accent2"/>
                </a:solidFill>
              </a:rPr>
              <a:t>required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solidFill>
                  <a:srgbClr val="FF0000"/>
                </a:solidFill>
              </a:rPr>
              <a:t>A response was sent in Mar 2018 (</a:t>
            </a:r>
            <a:r>
              <a:rPr lang="en-AU" dirty="0" err="1" smtClean="0">
                <a:solidFill>
                  <a:srgbClr val="FF0000"/>
                </a:solidFill>
              </a:rPr>
              <a:t>Nxxxxxxx</a:t>
            </a:r>
            <a:r>
              <a:rPr lang="en-AU" dirty="0" smtClean="0">
                <a:solidFill>
                  <a:srgbClr val="FF0000"/>
                </a:solidFill>
              </a:rPr>
              <a:t>)</a:t>
            </a:r>
          </a:p>
          <a:p>
            <a:pPr lvl="2"/>
            <a:r>
              <a:rPr lang="en-AU" dirty="0">
                <a:solidFill>
                  <a:srgbClr val="FF0000"/>
                </a:solidFill>
              </a:rPr>
              <a:t>(Apr 2018) </a:t>
            </a:r>
            <a:r>
              <a:rPr lang="en-AU" dirty="0" smtClean="0">
                <a:solidFill>
                  <a:srgbClr val="FF0000"/>
                </a:solidFill>
              </a:rPr>
              <a:t>Karen notes Glenn needs to send this</a:t>
            </a:r>
            <a:endParaRPr lang="en-AU" dirty="0">
              <a:solidFill>
                <a:srgbClr val="FF0000"/>
              </a:solidFill>
            </a:endParaRPr>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passed on 14 Mar 2018 and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t>
            </a:r>
            <a:r>
              <a:rPr lang="en-AU" dirty="0" smtClean="0">
                <a:solidFill>
                  <a:schemeClr val="accent2"/>
                </a:solidFill>
              </a:rPr>
              <a:t>waiting for publication</a:t>
            </a:r>
          </a:p>
          <a:p>
            <a:pPr lvl="1"/>
            <a:r>
              <a:rPr lang="en-AU" dirty="0"/>
              <a:t>802.1d passed </a:t>
            </a:r>
            <a:r>
              <a:rPr lang="en-AU" dirty="0" smtClean="0"/>
              <a:t>FDIS ballot </a:t>
            </a:r>
            <a:r>
              <a:rPr lang="en-AU" dirty="0"/>
              <a:t>on </a:t>
            </a:r>
            <a:r>
              <a:rPr lang="en-AU" dirty="0" smtClean="0"/>
              <a:t>14 Mar 2018 (N16779/N16783)</a:t>
            </a:r>
          </a:p>
          <a:p>
            <a:pPr lvl="2"/>
            <a:r>
              <a:rPr lang="en-AU" dirty="0" smtClean="0"/>
              <a:t>Passed 12/0/7</a:t>
            </a:r>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FDIS ballot closes 28 Aug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smtClean="0">
                <a:solidFill>
                  <a:schemeClr val="accent2"/>
                </a:solidFill>
              </a:rPr>
              <a:t>closes 28 Aug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is waiting for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chemeClr val="accent2"/>
                </a:solidFill>
              </a:rPr>
              <a:t>waiting for start</a:t>
            </a:r>
          </a:p>
          <a:p>
            <a:pPr lvl="1"/>
            <a:r>
              <a:rPr lang="en-AU" dirty="0">
                <a:solidFill>
                  <a:srgbClr val="FF0000"/>
                </a:solidFill>
              </a:rPr>
              <a:t>Jodi in Feb 2018</a:t>
            </a:r>
            <a:r>
              <a:rPr lang="en-AU" dirty="0" smtClean="0">
                <a:solidFill>
                  <a:srgbClr val="FF0000"/>
                </a:solidFill>
              </a:rPr>
              <a:t>: </a:t>
            </a:r>
            <a:r>
              <a:rPr lang="en-US" dirty="0">
                <a:solidFill>
                  <a:srgbClr val="FF0000"/>
                </a:solidFill>
              </a:rPr>
              <a:t>The summary of voting just </a:t>
            </a:r>
            <a:r>
              <a:rPr lang="en-US" dirty="0" smtClean="0">
                <a:solidFill>
                  <a:srgbClr val="FF0000"/>
                </a:solidFill>
              </a:rPr>
              <a:t>made available </a:t>
            </a:r>
            <a:r>
              <a:rPr lang="en-US" dirty="0">
                <a:solidFill>
                  <a:srgbClr val="FF0000"/>
                </a:solidFill>
              </a:rPr>
              <a:t>last Friday with no comments </a:t>
            </a:r>
            <a:r>
              <a:rPr lang="en-US" dirty="0" smtClean="0">
                <a:solidFill>
                  <a:srgbClr val="FF0000"/>
                </a:solidFill>
              </a:rPr>
              <a:t>received</a:t>
            </a:r>
          </a:p>
          <a:p>
            <a:pPr lvl="1"/>
            <a:r>
              <a:rPr lang="en-US" dirty="0" smtClean="0">
                <a:solidFill>
                  <a:srgbClr val="FF0000"/>
                </a:solidFill>
              </a:rPr>
              <a:t>(Apr 2018) Asked Jodi </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is </a:t>
            </a:r>
            <a:r>
              <a:rPr lang="en-AU" dirty="0" smtClean="0">
                <a:solidFill>
                  <a:srgbClr val="FF0000"/>
                </a:solidFill>
              </a:rPr>
              <a:t>waiting for FDIS ballot to start</a:t>
            </a:r>
            <a:endParaRPr lang="en-AU" dirty="0">
              <a:solidFill>
                <a:srgbClr val="FF0000"/>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FF0000"/>
                </a:solidFill>
              </a:rPr>
              <a:t>and response sent</a:t>
            </a:r>
          </a:p>
          <a:p>
            <a:pPr lvl="1"/>
            <a:r>
              <a:rPr lang="en-AU" dirty="0" smtClean="0"/>
              <a:t>802.1Qci (6N16715) passed </a:t>
            </a:r>
            <a:r>
              <a:rPr lang="en-AU" dirty="0"/>
              <a:t>60-day pre-ballot on </a:t>
            </a:r>
            <a:r>
              <a:rPr lang="en-AU" dirty="0" smtClean="0"/>
              <a:t>9 Dec 2017 </a:t>
            </a:r>
            <a:r>
              <a:rPr lang="en-AU" dirty="0"/>
              <a:t>(</a:t>
            </a:r>
            <a:r>
              <a:rPr lang="en-AU" dirty="0" smtClean="0"/>
              <a:t>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solidFill>
                  <a:srgbClr val="FF0000"/>
                </a:solidFill>
              </a:rPr>
              <a:t>Response </a:t>
            </a:r>
            <a:r>
              <a:rPr lang="en-AU" dirty="0" smtClean="0">
                <a:solidFill>
                  <a:srgbClr val="FF0000"/>
                </a:solidFill>
              </a:rPr>
              <a:t>sent </a:t>
            </a:r>
            <a:r>
              <a:rPr lang="en-AU" dirty="0">
                <a:solidFill>
                  <a:srgbClr val="FF0000"/>
                </a:solidFill>
              </a:rPr>
              <a:t>in Mar </a:t>
            </a:r>
            <a:r>
              <a:rPr lang="en-AU" dirty="0" smtClean="0">
                <a:solidFill>
                  <a:srgbClr val="FF0000"/>
                </a:solidFill>
              </a:rPr>
              <a:t>2018 (N??????)</a:t>
            </a:r>
          </a:p>
          <a:p>
            <a:pPr lvl="2"/>
            <a:r>
              <a:rPr lang="en-AU" dirty="0" smtClean="0">
                <a:solidFill>
                  <a:srgbClr val="FF0000"/>
                </a:solidFill>
              </a:rPr>
              <a:t>(Apr 2018) Asked 802.1 team</a:t>
            </a:r>
          </a:p>
          <a:p>
            <a:pPr lvl="2"/>
            <a:r>
              <a:rPr lang="en-AU" dirty="0" smtClean="0">
                <a:solidFill>
                  <a:srgbClr val="FF0000"/>
                </a:solidFill>
              </a:rPr>
              <a:t>(Apr 2018) Karen noted responses approved – waiting for Glenn to send</a:t>
            </a:r>
            <a:endParaRPr lang="en-AU" dirty="0">
              <a:solidFill>
                <a:srgbClr val="FF0000"/>
              </a:solidFill>
            </a:endParaRPr>
          </a:p>
          <a:p>
            <a:r>
              <a:rPr lang="en-AU" dirty="0" smtClean="0"/>
              <a:t>FDIS ballot: </a:t>
            </a:r>
            <a:r>
              <a:rPr lang="en-AU" dirty="0" smtClean="0">
                <a:solidFill>
                  <a:schemeClr val="accent2"/>
                </a:solidFill>
              </a:rPr>
              <a:t>waiting</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is waiting for start of FDIS</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smtClean="0">
                <a:solidFill>
                  <a:schemeClr val="accent2"/>
                </a:solidFill>
              </a:rPr>
              <a:t>waiting</a:t>
            </a:r>
          </a:p>
          <a:p>
            <a:pPr lvl="1"/>
            <a:r>
              <a:rPr lang="en-AU" dirty="0">
                <a:solidFill>
                  <a:srgbClr val="FF0000"/>
                </a:solidFill>
              </a:rPr>
              <a:t>Jodi in Feb 2018: </a:t>
            </a:r>
            <a:r>
              <a:rPr lang="en-US" dirty="0">
                <a:solidFill>
                  <a:srgbClr val="FF0000"/>
                </a:solidFill>
              </a:rPr>
              <a:t>The summary of voting just made available last Friday with no comments </a:t>
            </a:r>
            <a:r>
              <a:rPr lang="en-US" dirty="0" smtClean="0">
                <a:solidFill>
                  <a:srgbClr val="FF0000"/>
                </a:solidFill>
              </a:rPr>
              <a:t>received</a:t>
            </a:r>
          </a:p>
          <a:p>
            <a:pPr lvl="1"/>
            <a:r>
              <a:rPr lang="en-US" dirty="0" smtClean="0">
                <a:solidFill>
                  <a:srgbClr val="FF0000"/>
                </a:solidFill>
              </a:rPr>
              <a:t>(Apr 2018) Asked Jodi</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smtClean="0">
                <a:solidFill>
                  <a:srgbClr val="FF0000"/>
                </a:solidFill>
              </a:rPr>
              <a:t>is waiting for FDIS ballot to start</a:t>
            </a:r>
            <a:endParaRPr lang="en-AU" dirty="0">
              <a:solidFill>
                <a:srgbClr val="FF0000"/>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FF0000"/>
                </a:solidFill>
              </a:rPr>
              <a:t>and comment resolutions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smtClean="0">
                <a:solidFill>
                  <a:srgbClr val="FF0000"/>
                </a:solidFill>
              </a:rPr>
              <a:t>Responses were sent in Mar 2018 (N??????)</a:t>
            </a:r>
          </a:p>
          <a:p>
            <a:pPr lvl="2"/>
            <a:r>
              <a:rPr lang="en-AU" dirty="0" smtClean="0">
                <a:solidFill>
                  <a:srgbClr val="FF0000"/>
                </a:solidFill>
              </a:rPr>
              <a:t>(Apr 2018) asked 802.1 team</a:t>
            </a:r>
          </a:p>
          <a:p>
            <a:pPr lvl="2"/>
            <a:r>
              <a:rPr lang="en-AU" dirty="0">
                <a:solidFill>
                  <a:srgbClr val="FF0000"/>
                </a:solidFill>
              </a:rPr>
              <a:t>(Apr 2018) Karen notes Glenn needs to send </a:t>
            </a:r>
            <a:r>
              <a:rPr lang="en-AU" dirty="0" smtClean="0">
                <a:solidFill>
                  <a:srgbClr val="FF0000"/>
                </a:solidFill>
              </a:rPr>
              <a:t>this</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solidFill>
                  <a:srgbClr val="FF0000"/>
                </a:solidFill>
              </a:rPr>
              <a:t>Jodi </a:t>
            </a:r>
            <a:r>
              <a:rPr lang="en-AU" dirty="0">
                <a:solidFill>
                  <a:srgbClr val="FF0000"/>
                </a:solidFill>
              </a:rPr>
              <a:t>in Feb 2018: </a:t>
            </a:r>
            <a:r>
              <a:rPr lang="en-US" dirty="0" smtClean="0">
                <a:solidFill>
                  <a:srgbClr val="FF0000"/>
                </a:solidFill>
              </a:rPr>
              <a:t>I </a:t>
            </a:r>
            <a:r>
              <a:rPr lang="en-US" dirty="0">
                <a:solidFill>
                  <a:srgbClr val="FF0000"/>
                </a:solidFill>
              </a:rPr>
              <a:t>will check the status with </a:t>
            </a:r>
            <a:r>
              <a:rPr lang="en-US" dirty="0" smtClean="0">
                <a:solidFill>
                  <a:srgbClr val="FF0000"/>
                </a:solidFill>
              </a:rPr>
              <a:t>ISO</a:t>
            </a:r>
          </a:p>
          <a:p>
            <a:pPr lvl="1"/>
            <a:r>
              <a:rPr lang="en-AU" dirty="0">
                <a:solidFill>
                  <a:srgbClr val="FF0000"/>
                </a:solidFill>
              </a:rPr>
              <a:t>(Apr 2018) Asked </a:t>
            </a:r>
            <a:r>
              <a:rPr lang="en-AU" dirty="0" smtClean="0">
                <a:solidFill>
                  <a:srgbClr val="FF0000"/>
                </a:solidFill>
              </a:rPr>
              <a:t>Jodi</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smtClean="0">
                <a:solidFill>
                  <a:srgbClr val="FF0000"/>
                </a:solidFill>
              </a:rPr>
              <a:t>(Nov 2017) In Sponsor Ballot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D2.0 liaised in Dec 2017 (WG1-N119)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a:t>
            </a:r>
            <a:r>
              <a:rPr lang="en-AU" dirty="0" smtClean="0">
                <a:solidFill>
                  <a:srgbClr val="FF0000"/>
                </a:solidFill>
              </a:rPr>
              <a:t>N??????</a:t>
            </a:r>
            <a:r>
              <a:rPr lang="en-AU" dirty="0" smtClean="0"/>
              <a:t>) </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a:t>
            </a:r>
            <a:r>
              <a:rPr lang="en-AU" dirty="0">
                <a:solidFill>
                  <a:srgbClr val="FF0000"/>
                </a:solidFill>
              </a:rPr>
              <a:t>N??????</a:t>
            </a:r>
            <a:r>
              <a:rPr lang="en-AU" dirty="0"/>
              <a:t>) </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1Qcy</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2018 (</a:t>
            </a:r>
            <a:r>
              <a:rPr lang="en-AU" dirty="0">
                <a:solidFill>
                  <a:srgbClr val="FF0000"/>
                </a:solidFill>
              </a:rPr>
              <a:t>N??????</a:t>
            </a:r>
            <a:r>
              <a:rPr lang="en-AU" dirty="0"/>
              <a:t>) </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2018 (</a:t>
            </a:r>
            <a:r>
              <a:rPr lang="en-AU" dirty="0">
                <a:solidFill>
                  <a:srgbClr val="FF0000"/>
                </a:solidFill>
              </a:rPr>
              <a:t>N??????</a:t>
            </a:r>
            <a:r>
              <a:rPr lang="en-AU" dirty="0"/>
              <a:t>) </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2018 (</a:t>
            </a:r>
            <a:r>
              <a:rPr lang="en-AU" dirty="0">
                <a:solidFill>
                  <a:srgbClr val="FF0000"/>
                </a:solidFill>
              </a:rPr>
              <a:t>N??????</a:t>
            </a:r>
            <a:r>
              <a:rPr lang="en-AU" dirty="0"/>
              <a:t>) </a:t>
            </a:r>
            <a:endParaRPr lang="en-AU" dirty="0" smtClean="0">
              <a:solidFill>
                <a:srgbClr val="FF0000"/>
              </a:solidFill>
            </a:endParaRPr>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D1.1 </a:t>
            </a:r>
            <a:r>
              <a:rPr lang="en-AU" dirty="0"/>
              <a:t>was liaised in Apr 2018 (</a:t>
            </a:r>
            <a:r>
              <a:rPr lang="en-AU" dirty="0">
                <a:solidFill>
                  <a:srgbClr val="FF0000"/>
                </a:solidFill>
              </a:rPr>
              <a:t>N??????</a:t>
            </a:r>
            <a:r>
              <a:rPr lang="en-AU" dirty="0"/>
              <a:t>) </a:t>
            </a:r>
            <a:endParaRPr lang="en-US"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58695061"/>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a:solidFill>
                  <a:srgbClr val="FF0000"/>
                </a:solidFill>
              </a:rPr>
              <a:t>Jodi in Feb 2018</a:t>
            </a:r>
            <a:r>
              <a:rPr lang="en-AU" dirty="0" smtClean="0">
                <a:solidFill>
                  <a:srgbClr val="FF0000"/>
                </a:solidFill>
              </a:rPr>
              <a:t>: </a:t>
            </a:r>
            <a:r>
              <a:rPr lang="en-US" dirty="0">
                <a:solidFill>
                  <a:srgbClr val="FF0000"/>
                </a:solidFill>
              </a:rPr>
              <a:t>ISO/IEC/IEEE 8802-3:2017/</a:t>
            </a:r>
            <a:r>
              <a:rPr lang="en-US" dirty="0" err="1">
                <a:solidFill>
                  <a:srgbClr val="FF0000"/>
                </a:solidFill>
              </a:rPr>
              <a:t>Amd</a:t>
            </a:r>
            <a:r>
              <a:rPr lang="en-US" dirty="0">
                <a:solidFill>
                  <a:srgbClr val="FF0000"/>
                </a:solidFill>
              </a:rPr>
              <a:t> 6 has not begun the FDIS ballot.  I will check the status with </a:t>
            </a:r>
            <a:r>
              <a:rPr lang="en-US" dirty="0" smtClean="0">
                <a:solidFill>
                  <a:srgbClr val="FF0000"/>
                </a:solidFill>
              </a:rPr>
              <a:t>ISO</a:t>
            </a:r>
          </a:p>
          <a:p>
            <a:pPr lvl="1"/>
            <a:r>
              <a:rPr lang="en-AU" dirty="0">
                <a:solidFill>
                  <a:srgbClr val="FF0000"/>
                </a:solidFill>
              </a:rPr>
              <a:t>(Apr 2018) Asked </a:t>
            </a:r>
            <a:r>
              <a:rPr lang="en-AU" dirty="0" smtClean="0">
                <a:solidFill>
                  <a:srgbClr val="FF0000"/>
                </a:solidFill>
              </a:rPr>
              <a:t>Jodi</a:t>
            </a:r>
            <a:endParaRPr lang="en-AU" dirty="0">
              <a:solidFill>
                <a:srgbClr val="FF0000"/>
              </a:solidFill>
            </a:endParaRPr>
          </a:p>
          <a:p>
            <a:pPr lvl="1"/>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p>
          <a:p>
            <a:pPr lvl="1"/>
            <a:r>
              <a:rPr lang="en-AU" dirty="0">
                <a:solidFill>
                  <a:srgbClr val="FF0000"/>
                </a:solidFill>
              </a:rPr>
              <a:t>Jodi in Feb 2018: </a:t>
            </a:r>
            <a:r>
              <a:rPr lang="en-US" dirty="0">
                <a:solidFill>
                  <a:srgbClr val="FF0000"/>
                </a:solidFill>
              </a:rPr>
              <a:t>ISO/IEC/IEEE 8802-3:2017/</a:t>
            </a:r>
            <a:r>
              <a:rPr lang="en-US" dirty="0" err="1">
                <a:solidFill>
                  <a:srgbClr val="FF0000"/>
                </a:solidFill>
              </a:rPr>
              <a:t>Amd</a:t>
            </a:r>
            <a:r>
              <a:rPr lang="en-US" dirty="0">
                <a:solidFill>
                  <a:srgbClr val="FF0000"/>
                </a:solidFill>
              </a:rPr>
              <a:t> </a:t>
            </a:r>
            <a:r>
              <a:rPr lang="en-US" dirty="0" smtClean="0">
                <a:solidFill>
                  <a:srgbClr val="FF0000"/>
                </a:solidFill>
              </a:rPr>
              <a:t>9 </a:t>
            </a:r>
            <a:r>
              <a:rPr lang="en-US" dirty="0">
                <a:solidFill>
                  <a:srgbClr val="FF0000"/>
                </a:solidFill>
              </a:rPr>
              <a:t>has not begun the FDIS ballot.  I will check the status with </a:t>
            </a:r>
            <a:r>
              <a:rPr lang="en-US" dirty="0" smtClean="0">
                <a:solidFill>
                  <a:srgbClr val="FF0000"/>
                </a:solidFill>
              </a:rPr>
              <a:t>ISO</a:t>
            </a:r>
          </a:p>
          <a:p>
            <a:pPr lvl="1"/>
            <a:r>
              <a:rPr lang="en-AU" dirty="0">
                <a:solidFill>
                  <a:srgbClr val="FF0000"/>
                </a:solidFill>
              </a:rPr>
              <a:t>(Apr 2018) Asked Jodi</a:t>
            </a:r>
          </a:p>
          <a:p>
            <a:pPr marL="1588" lvl="1" indent="0">
              <a:buNone/>
            </a:pP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p>
          <a:p>
            <a:pPr lvl="1"/>
            <a:r>
              <a:rPr lang="en-AU" dirty="0">
                <a:solidFill>
                  <a:srgbClr val="FF0000"/>
                </a:solidFill>
              </a:rPr>
              <a:t>Jodi in Feb 2018</a:t>
            </a:r>
            <a:r>
              <a:rPr lang="en-AU" dirty="0" smtClean="0">
                <a:solidFill>
                  <a:srgbClr val="FF0000"/>
                </a:solidFill>
              </a:rPr>
              <a:t>: </a:t>
            </a:r>
            <a:r>
              <a:rPr lang="en-US" dirty="0">
                <a:solidFill>
                  <a:srgbClr val="FF0000"/>
                </a:solidFill>
              </a:rPr>
              <a:t>I will check the status with </a:t>
            </a:r>
            <a:r>
              <a:rPr lang="en-US" dirty="0" smtClean="0">
                <a:solidFill>
                  <a:srgbClr val="FF0000"/>
                </a:solidFill>
              </a:rPr>
              <a:t>ISO</a:t>
            </a:r>
          </a:p>
          <a:p>
            <a:pPr lvl="1"/>
            <a:r>
              <a:rPr lang="en-AU" dirty="0">
                <a:solidFill>
                  <a:srgbClr val="FF0000"/>
                </a:solidFill>
              </a:rPr>
              <a:t>(Apr 2018) Asked Jodi</a:t>
            </a:r>
          </a:p>
          <a:p>
            <a:pPr lvl="1"/>
            <a:endParaRPr lang="en-AU" dirty="0" smtClean="0">
              <a:solidFill>
                <a:srgbClr val="FF0000"/>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solidFill>
                  <a:srgbClr val="FF0000"/>
                </a:solidFill>
              </a:rPr>
              <a:t>(Apr 2018) Asked Jodi</a:t>
            </a:r>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a:t>
            </a:r>
            <a:r>
              <a:rPr lang="en-AU" dirty="0" smtClean="0"/>
              <a:t>ballot</a:t>
            </a:r>
            <a:r>
              <a:rPr lang="en-AU" dirty="0" smtClean="0"/>
              <a:t>: </a:t>
            </a:r>
            <a:r>
              <a:rPr lang="en-AU" dirty="0" smtClean="0">
                <a:solidFill>
                  <a:schemeClr val="accent2"/>
                </a:solidFill>
              </a:rPr>
              <a:t>waiting for start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49</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a:t>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endParaRPr lang="en-AU" dirty="0"/>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p>
          <a:p>
            <a:pPr lvl="2"/>
            <a:r>
              <a:rPr lang="en-AU" dirty="0" smtClean="0">
                <a:solidFill>
                  <a:srgbClr val="FF0000"/>
                </a:solidFill>
              </a:rPr>
              <a:t>(Apr 2018) Asked 802.3 team</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p>
          <a:p>
            <a:pPr lvl="2"/>
            <a:r>
              <a:rPr lang="en-AU" dirty="0">
                <a:solidFill>
                  <a:srgbClr val="FF0000"/>
                </a:solidFill>
              </a:rPr>
              <a:t>(Apr 2018) Asked 802.3 </a:t>
            </a:r>
            <a:r>
              <a:rPr lang="en-AU" dirty="0" smtClean="0">
                <a:solidFill>
                  <a:srgbClr val="FF0000"/>
                </a:solidFill>
              </a:rPr>
              <a:t>team</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01884233"/>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a:t>
            </a:r>
            <a:r>
              <a:rPr lang="en-GB" dirty="0" smtClean="0"/>
              <a:t>2016, D6.0 </a:t>
            </a:r>
            <a:r>
              <a:rPr lang="en-GB" dirty="0" smtClean="0"/>
              <a:t>in Jul </a:t>
            </a:r>
            <a:r>
              <a:rPr lang="en-GB" dirty="0" smtClean="0"/>
              <a:t>2016 &amp; D8.0 </a:t>
            </a:r>
            <a:r>
              <a:rPr lang="en-GB" dirty="0" smtClean="0"/>
              <a:t>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a:t>
            </a:r>
            <a:r>
              <a:rPr lang="en-AU" dirty="0" smtClean="0">
                <a:solidFill>
                  <a:srgbClr val="00B050"/>
                </a:solidFill>
              </a:rPr>
              <a:t>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rgbClr val="00B050"/>
                </a:solidFill>
              </a:rPr>
              <a:t>passed </a:t>
            </a:r>
            <a:r>
              <a:rPr lang="en-AU" dirty="0" smtClean="0">
                <a:solidFill>
                  <a:schemeClr val="accent2"/>
                </a:solidFill>
              </a:rPr>
              <a:t>&amp; </a:t>
            </a:r>
            <a:r>
              <a:rPr lang="en-AU" dirty="0">
                <a:solidFill>
                  <a:schemeClr val="accent2"/>
                </a:solidFill>
              </a:rPr>
              <a:t>responses</a:t>
            </a:r>
            <a:r>
              <a:rPr lang="en-AU" dirty="0" smtClean="0">
                <a:solidFill>
                  <a:schemeClr val="accent2"/>
                </a:solidFill>
              </a:rPr>
              <a:t> required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solidFill>
                  <a:srgbClr val="FF0000"/>
                </a:solidFill>
              </a:rPr>
              <a:t>N?????</a:t>
            </a:r>
            <a:r>
              <a:rPr lang="en-AU" dirty="0" smtClean="0"/>
              <a:t>)</a:t>
            </a:r>
            <a:endParaRPr lang="en-AU" dirty="0"/>
          </a:p>
          <a:p>
            <a:pPr lvl="2"/>
            <a:r>
              <a:rPr lang="en-AU" dirty="0"/>
              <a:t>Passed </a:t>
            </a:r>
            <a:r>
              <a:rPr lang="en-AU" dirty="0" smtClean="0"/>
              <a:t>12/1/6</a:t>
            </a:r>
            <a:endParaRPr lang="en-AU" dirty="0"/>
          </a:p>
          <a:p>
            <a:pPr lvl="1"/>
            <a:r>
              <a:rPr lang="en-AU" dirty="0"/>
              <a:t>China NB voted “no” with </a:t>
            </a:r>
            <a:r>
              <a:rPr lang="en-AU" dirty="0" smtClean="0"/>
              <a:t>multiple comments</a:t>
            </a:r>
            <a:endParaRPr lang="en-AU" dirty="0">
              <a:solidFill>
                <a:schemeClr val="accent2"/>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 comment</a:t>
            </a:r>
          </a:p>
          <a:p>
            <a:pPr lvl="1"/>
            <a:r>
              <a:rPr lang="en-GB" i="1" dirty="0"/>
              <a:t>I</a:t>
            </a:r>
            <a:r>
              <a:rPr lang="en-GB" i="1" dirty="0" smtClean="0"/>
              <a:t>n </a:t>
            </a:r>
            <a:r>
              <a:rPr lang="en-GB" i="1" dirty="0"/>
              <a:t>general, ISO/IEC/IEEE FDIS 8802-11 (ED 2) is supposed to enhance the function of the current ISO/IEC 8802-11:2012 and its amendments. But WEP and TKIP, which should not be used in WLAN because of their weak and well-known security defects, are reserved; also, the current well-known KRACK attack which causes session key reinstallation have not been resolved in this proposal. All of these conflicts with the design goal of ISO/IEC/IEEE FDIS 8802-11 (ED 2). In fact, security methods specified by ISO/IEC/IEEE FDIS 8802-11 (ED 2) have many technical weaknesses to be addressed and security defects that cause serious concern.</a:t>
            </a:r>
            <a:endParaRPr lang="en-AU" i="1" dirty="0"/>
          </a:p>
          <a:p>
            <a:pPr lvl="1"/>
            <a:r>
              <a:rPr lang="en-GB" i="1" dirty="0" smtClean="0"/>
              <a:t>So, ISO/IEC/IEEE FDIS 8802-11 (ED 2) should not be ratified as an international standard because of the technical reasons mentioned above.</a:t>
            </a:r>
            <a:endParaRPr lang="en-AU" i="1"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181361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 proposed change</a:t>
            </a:r>
          </a:p>
          <a:p>
            <a:pPr lvl="1"/>
            <a:r>
              <a:rPr lang="en-US" i="1" dirty="0"/>
              <a:t>Please revise the FDIS </a:t>
            </a:r>
            <a:r>
              <a:rPr lang="en-US" i="1" dirty="0" smtClean="0"/>
              <a:t>text</a:t>
            </a:r>
          </a:p>
          <a:p>
            <a:r>
              <a:rPr lang="en-US" dirty="0" smtClean="0"/>
              <a:t>Proposed IEEE 802.11 WG response to CN1</a:t>
            </a:r>
          </a:p>
          <a:p>
            <a:pPr lvl="1"/>
            <a:r>
              <a:rPr lang="en-US" dirty="0" smtClean="0">
                <a:solidFill>
                  <a:srgbClr val="FF0000"/>
                </a:solidFill>
              </a:rPr>
              <a:t>The China NB comments are incorrect and incomplete</a:t>
            </a:r>
          </a:p>
          <a:p>
            <a:pPr lvl="2"/>
            <a:r>
              <a:rPr lang="en-US" dirty="0" smtClean="0">
                <a:solidFill>
                  <a:srgbClr val="FF0000"/>
                </a:solidFill>
              </a:rPr>
              <a:t>WEP &amp; TKIP are clearly obsoleted</a:t>
            </a:r>
          </a:p>
          <a:p>
            <a:pPr lvl="2"/>
            <a:r>
              <a:rPr lang="en-US" dirty="0" smtClean="0">
                <a:solidFill>
                  <a:srgbClr val="FF0000"/>
                </a:solidFill>
              </a:rPr>
              <a:t>KRACK is against some implementations and not the standard</a:t>
            </a:r>
          </a:p>
          <a:p>
            <a:pPr lvl="2"/>
            <a:r>
              <a:rPr lang="en-US" dirty="0" smtClean="0">
                <a:solidFill>
                  <a:srgbClr val="FF0000"/>
                </a:solidFill>
              </a:rPr>
              <a:t>No technical issues are specified is sufficient detail to do anything about them</a:t>
            </a:r>
          </a:p>
          <a:p>
            <a:pPr lvl="2"/>
            <a:r>
              <a:rPr lang="en-US" dirty="0" smtClean="0">
                <a:solidFill>
                  <a:srgbClr val="FF0000"/>
                </a:solidFill>
              </a:rPr>
              <a:t>No changes are specified</a:t>
            </a:r>
          </a:p>
          <a:p>
            <a:pPr lvl="2"/>
            <a:r>
              <a:rPr lang="en-US" dirty="0" smtClean="0">
                <a:solidFill>
                  <a:srgbClr val="FF0000"/>
                </a:solidFill>
              </a:rPr>
              <a:t>…</a:t>
            </a:r>
          </a:p>
          <a:p>
            <a:pPr lvl="1"/>
            <a:r>
              <a:rPr lang="en-US" dirty="0" smtClean="0">
                <a:solidFill>
                  <a:srgbClr val="FF0000"/>
                </a:solidFill>
              </a:rPr>
              <a:t>Dan </a:t>
            </a:r>
            <a:r>
              <a:rPr lang="en-US" dirty="0">
                <a:solidFill>
                  <a:srgbClr val="FF0000"/>
                </a:solidFill>
              </a:rPr>
              <a:t>H</a:t>
            </a:r>
            <a:r>
              <a:rPr lang="en-US" dirty="0" smtClean="0">
                <a:solidFill>
                  <a:srgbClr val="FF0000"/>
                </a:solidFill>
              </a:rPr>
              <a:t>arkins is drafting a complete response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9313929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CN2 comment</a:t>
            </a:r>
          </a:p>
          <a:p>
            <a:pPr lvl="1"/>
            <a:r>
              <a:rPr lang="en-GB" i="1" dirty="0"/>
              <a:t>URN used in this proposal is not recommended for using in ISO </a:t>
            </a:r>
            <a:r>
              <a:rPr lang="en-GB" i="1" dirty="0" smtClean="0"/>
              <a:t>standards</a:t>
            </a:r>
          </a:p>
          <a:p>
            <a:r>
              <a:rPr lang="en-AU" dirty="0" smtClean="0"/>
              <a:t>CN2 </a:t>
            </a:r>
            <a:r>
              <a:rPr lang="en-AU" dirty="0"/>
              <a:t>proposed </a:t>
            </a:r>
            <a:r>
              <a:rPr lang="en-AU" dirty="0" smtClean="0"/>
              <a:t>change</a:t>
            </a:r>
          </a:p>
          <a:p>
            <a:pPr lvl="1"/>
            <a:r>
              <a:rPr lang="en-AU" i="1" dirty="0" smtClean="0"/>
              <a:t>Suggest </a:t>
            </a:r>
            <a:r>
              <a:rPr lang="en-AU" i="1" dirty="0"/>
              <a:t>using OID to manage the resources those involved in the proposal.	</a:t>
            </a:r>
          </a:p>
          <a:p>
            <a:r>
              <a:rPr lang="en-US" dirty="0"/>
              <a:t>Proposed IEEE 802.11 WG </a:t>
            </a:r>
            <a:r>
              <a:rPr lang="en-US" dirty="0" smtClean="0"/>
              <a:t>response to CN2</a:t>
            </a:r>
            <a:endParaRPr lang="en-US" dirty="0"/>
          </a:p>
          <a:p>
            <a:pPr lvl="1"/>
            <a:r>
              <a:rPr lang="en-US" dirty="0" smtClean="0">
                <a:solidFill>
                  <a:srgbClr val="FF0000"/>
                </a:solidFill>
              </a:rPr>
              <a:t>Where is the “recommendation” documented?</a:t>
            </a:r>
          </a:p>
          <a:p>
            <a:pPr lvl="1"/>
            <a:r>
              <a:rPr lang="en-US" dirty="0" smtClean="0">
                <a:solidFill>
                  <a:srgbClr val="FF0000"/>
                </a:solidFill>
              </a:rPr>
              <a:t>Regardless, it is too late to change 802.11</a:t>
            </a:r>
          </a:p>
          <a:p>
            <a:pPr lvl="1"/>
            <a:r>
              <a:rPr lang="en-US" dirty="0" smtClean="0">
                <a:solidFill>
                  <a:srgbClr val="FF0000"/>
                </a:solidFill>
              </a:rPr>
              <a:t>The China NB change is only a suggestion</a:t>
            </a:r>
            <a:endParaRPr lang="en-US" dirty="0">
              <a:solidFill>
                <a:srgbClr val="FF0000"/>
              </a:solidFill>
            </a:endParaRPr>
          </a:p>
          <a:p>
            <a:pPr lvl="1"/>
            <a:r>
              <a:rPr lang="en-US" dirty="0">
                <a:solidFill>
                  <a:srgbClr val="FF0000"/>
                </a:solidFill>
              </a:rPr>
              <a:t>Dan Harkins is drafting a complete response</a:t>
            </a:r>
            <a:endParaRPr lang="en-AU" dirty="0">
              <a:solidFill>
                <a:srgbClr val="FF0000"/>
              </a:solidFill>
            </a:endParaRP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11113727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CN3 comment</a:t>
            </a:r>
          </a:p>
          <a:p>
            <a:pPr lvl="1"/>
            <a:r>
              <a:rPr lang="en-AU" b="1" i="1" dirty="0"/>
              <a:t>Devoid of real mutual </a:t>
            </a:r>
            <a:r>
              <a:rPr lang="en-AU" b="1" i="1" dirty="0" smtClean="0"/>
              <a:t>authentication. </a:t>
            </a:r>
            <a:r>
              <a:rPr lang="en-AU" i="1" dirty="0" smtClean="0"/>
              <a:t>Though </a:t>
            </a:r>
            <a:r>
              <a:rPr lang="en-AU" i="1" dirty="0"/>
              <a:t>ISO/IEC/IEEE FDIS 8802-11 (ED 2) assumes a mutual authentication between a authentication server and a station, the authenticated identities of the access point and the station are not known by each other. For example, in the EAP-TLS protocol, authentication by certificate happens between the client and server. So extra secure channels are needed to be negotiated between AP and server to notify AP the result of authentication and the secure parameter PMK. Also, the AAA protocol, which is necessary to ISO/IEC/IEEE FDIS 8802-11 (ED 2), cannot guarantee the security of key delivery from the authentication server to the access point. So, the forgery attack against the access point or the station is </a:t>
            </a:r>
            <a:r>
              <a:rPr lang="en-AU" i="1" dirty="0" smtClean="0"/>
              <a:t>possible</a:t>
            </a:r>
            <a:endParaRPr lang="en-GB"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986524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May 2018 interim meeting in Warsaw</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a:latin typeface="+mj-lt"/>
              </a:rPr>
              <a:t>8</a:t>
            </a:r>
            <a:r>
              <a:rPr lang="en-US" sz="1600" b="1" dirty="0" smtClean="0">
                <a:latin typeface="+mj-lt"/>
              </a:rPr>
              <a:t> May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CN3 </a:t>
            </a:r>
            <a:r>
              <a:rPr lang="en-AU" dirty="0"/>
              <a:t>proposed </a:t>
            </a:r>
            <a:r>
              <a:rPr lang="en-AU" dirty="0" smtClean="0"/>
              <a:t>change</a:t>
            </a:r>
          </a:p>
          <a:p>
            <a:pPr lvl="1"/>
            <a:r>
              <a:rPr lang="en-AU" i="1" dirty="0"/>
              <a:t>The AP shall have an independent identity. Both a non-AP STA and AP shall authenticate each </a:t>
            </a:r>
            <a:r>
              <a:rPr lang="en-AU" i="1" dirty="0" smtClean="0"/>
              <a:t>other</a:t>
            </a:r>
          </a:p>
          <a:p>
            <a:r>
              <a:rPr lang="en-US" dirty="0" smtClean="0"/>
              <a:t>Proposed </a:t>
            </a:r>
            <a:r>
              <a:rPr lang="en-US" dirty="0"/>
              <a:t>IEEE 802.11 WG </a:t>
            </a:r>
            <a:r>
              <a:rPr lang="en-US" dirty="0" smtClean="0"/>
              <a:t>response to CN3</a:t>
            </a:r>
            <a:endParaRPr lang="en-US" dirty="0"/>
          </a:p>
          <a:p>
            <a:pPr lvl="1"/>
            <a:r>
              <a:rPr lang="en-US" dirty="0" smtClean="0">
                <a:solidFill>
                  <a:srgbClr val="FF0000"/>
                </a:solidFill>
              </a:rPr>
              <a:t>This is the same argument the China NB ran with a few years ago</a:t>
            </a:r>
          </a:p>
          <a:p>
            <a:pPr lvl="1"/>
            <a:r>
              <a:rPr lang="en-US" dirty="0" smtClean="0">
                <a:solidFill>
                  <a:srgbClr val="FF0000"/>
                </a:solidFill>
              </a:rPr>
              <a:t>We should use the same response</a:t>
            </a:r>
            <a:endParaRPr lang="en-US" dirty="0">
              <a:solidFill>
                <a:srgbClr val="FF0000"/>
              </a:solidFill>
            </a:endParaRPr>
          </a:p>
          <a:p>
            <a:pPr lvl="1"/>
            <a:r>
              <a:rPr lang="en-US" dirty="0">
                <a:solidFill>
                  <a:srgbClr val="FF0000"/>
                </a:solidFill>
              </a:rPr>
              <a:t>Dan Harkins is drafting a complete response</a:t>
            </a:r>
            <a:endParaRPr lang="en-AU" dirty="0">
              <a:solidFill>
                <a:srgbClr val="FF0000"/>
              </a:solidFill>
            </a:endParaRP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8257234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CN4 comment</a:t>
            </a:r>
          </a:p>
          <a:p>
            <a:pPr lvl="1"/>
            <a:r>
              <a:rPr lang="en-AU" i="1" dirty="0"/>
              <a:t>Pairwise Master Key (PMK) in ISO/IEC/IEEE FDIS 8802-11 (ED 2) is an important security element, but it has to be transported from the authentication server to the access point, which will result in security risk of PMK</a:t>
            </a:r>
            <a:r>
              <a:rPr lang="en-AU" i="1" dirty="0" smtClean="0"/>
              <a:t>.</a:t>
            </a:r>
          </a:p>
          <a:p>
            <a:r>
              <a:rPr lang="en-AU" dirty="0" smtClean="0"/>
              <a:t>CN4 </a:t>
            </a:r>
            <a:r>
              <a:rPr lang="en-AU" dirty="0"/>
              <a:t>proposed </a:t>
            </a:r>
            <a:r>
              <a:rPr lang="en-AU" dirty="0" smtClean="0"/>
              <a:t>change</a:t>
            </a:r>
          </a:p>
          <a:p>
            <a:pPr lvl="1"/>
            <a:r>
              <a:rPr lang="en-GB" i="1" dirty="0"/>
              <a:t>The PMK is suggested to be created at AP and STA to avoid security problem in </a:t>
            </a:r>
            <a:r>
              <a:rPr lang="en-GB" i="1" dirty="0" smtClean="0"/>
              <a:t>transmission</a:t>
            </a:r>
          </a:p>
          <a:p>
            <a:r>
              <a:rPr lang="en-US" dirty="0" smtClean="0"/>
              <a:t>Proposed </a:t>
            </a:r>
            <a:r>
              <a:rPr lang="en-US" dirty="0"/>
              <a:t>IEEE 802.11 WG </a:t>
            </a:r>
            <a:r>
              <a:rPr lang="en-US" dirty="0" smtClean="0"/>
              <a:t>response to CN4</a:t>
            </a:r>
            <a:endParaRPr lang="en-US" dirty="0"/>
          </a:p>
          <a:p>
            <a:pPr lvl="1"/>
            <a:r>
              <a:rPr lang="en-US" dirty="0">
                <a:solidFill>
                  <a:srgbClr val="FF0000"/>
                </a:solidFill>
              </a:rPr>
              <a:t>This is the same argument the China NB ran with a few years ago</a:t>
            </a:r>
          </a:p>
          <a:p>
            <a:pPr lvl="1"/>
            <a:r>
              <a:rPr lang="en-US" dirty="0">
                <a:solidFill>
                  <a:srgbClr val="FF0000"/>
                </a:solidFill>
              </a:rPr>
              <a:t>We should use the same response</a:t>
            </a:r>
          </a:p>
          <a:p>
            <a:pPr lvl="1"/>
            <a:r>
              <a:rPr lang="en-US" dirty="0">
                <a:solidFill>
                  <a:srgbClr val="FF0000"/>
                </a:solidFill>
              </a:rPr>
              <a:t>Dan Harkins is drafting a complete </a:t>
            </a:r>
            <a:r>
              <a:rPr lang="en-US" dirty="0" smtClean="0">
                <a:solidFill>
                  <a:srgbClr val="FF0000"/>
                </a:solidFill>
              </a:rPr>
              <a:t>response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1862598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CN5 comment …</a:t>
            </a:r>
          </a:p>
          <a:p>
            <a:pPr lvl="1"/>
            <a:r>
              <a:rPr lang="en-GB" i="1" dirty="0"/>
              <a:t>WEP mechanism downgrades the security levels, so the proposal does not resolve or improve security problems actually.</a:t>
            </a:r>
            <a:endParaRPr lang="en-AU" sz="2000" i="1" dirty="0"/>
          </a:p>
          <a:p>
            <a:pPr lvl="1"/>
            <a:r>
              <a:rPr lang="en-GB" i="1" dirty="0"/>
              <a:t>Since WEP security mechanism is reserved, all known WEP security defects still exist. Products conformed to ISO/IEC/IEEE FDIS 8802-11 (ED 2) may use WEP mechanism which will result in the loss of security. In addition, the security of the system applying  higher security mechanism will be actually downgraded in the mixed environment which allows the multiple security mechanisms to coexist. So TKIP and AES-CCMP cannot protect the traffic as expected in this case. The security level of the whole system will be downgraded.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4725464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 CN5 comment</a:t>
            </a:r>
            <a:endParaRPr lang="en-AU" sz="2000" i="1" dirty="0"/>
          </a:p>
          <a:p>
            <a:pPr lvl="1"/>
            <a:r>
              <a:rPr lang="en-GB" i="1" dirty="0"/>
              <a:t>The sole design goal and necessity of ISO/IEC/IEEE FDIS 8802-11 (ED 2) as a replacement of ISO/IEC 8802-11:2012 is to resolve the obvious problems such as WEP and enhance the usability of ISO/IEC 8802-11:2012. But the reservation of these obvious problems such as WEP in ISO/IEC/IEEE FDIS 8802-11 (ED 2) makes all these impossible</a:t>
            </a:r>
            <a:r>
              <a:rPr lang="en-AU" i="1" dirty="0" smtClean="0"/>
              <a:t>.</a:t>
            </a:r>
          </a:p>
          <a:p>
            <a:r>
              <a:rPr lang="en-AU" dirty="0" smtClean="0"/>
              <a:t>CN5 </a:t>
            </a:r>
            <a:r>
              <a:rPr lang="en-AU" dirty="0"/>
              <a:t>proposed </a:t>
            </a:r>
            <a:r>
              <a:rPr lang="en-AU" dirty="0" smtClean="0"/>
              <a:t>change</a:t>
            </a:r>
          </a:p>
          <a:p>
            <a:pPr lvl="1"/>
            <a:r>
              <a:rPr lang="en-GB" i="1" dirty="0"/>
              <a:t>WEP is vulnerable to be broken in practice and shall be removed from this </a:t>
            </a:r>
            <a:r>
              <a:rPr lang="en-GB" i="1" dirty="0" smtClean="0"/>
              <a:t>proposal</a:t>
            </a:r>
          </a:p>
          <a:p>
            <a:r>
              <a:rPr lang="en-US" dirty="0" smtClean="0"/>
              <a:t>Proposed </a:t>
            </a:r>
            <a:r>
              <a:rPr lang="en-US" dirty="0"/>
              <a:t>IEEE 802.11 WG </a:t>
            </a:r>
            <a:r>
              <a:rPr lang="en-US" dirty="0" smtClean="0"/>
              <a:t>response to CN5</a:t>
            </a:r>
            <a:endParaRPr lang="en-US" dirty="0"/>
          </a:p>
          <a:p>
            <a:pPr lvl="1"/>
            <a:r>
              <a:rPr lang="en-US" dirty="0" smtClean="0">
                <a:solidFill>
                  <a:srgbClr val="FF0000"/>
                </a:solidFill>
              </a:rPr>
              <a:t>WEP is marked as obsoleted</a:t>
            </a:r>
            <a:endParaRPr lang="en-US" dirty="0">
              <a:solidFill>
                <a:srgbClr val="FF0000"/>
              </a:solidFill>
            </a:endParaRPr>
          </a:p>
          <a:p>
            <a:pPr lvl="1"/>
            <a:r>
              <a:rPr lang="en-US" dirty="0">
                <a:solidFill>
                  <a:srgbClr val="FF0000"/>
                </a:solidFill>
              </a:rPr>
              <a:t>Dan Harkins is drafting a complete </a:t>
            </a:r>
            <a:r>
              <a:rPr lang="en-US" dirty="0" smtClean="0">
                <a:solidFill>
                  <a:srgbClr val="FF0000"/>
                </a:solidFill>
              </a:rPr>
              <a:t>response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6556026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CN6 comment</a:t>
            </a:r>
          </a:p>
          <a:p>
            <a:pPr lvl="1"/>
            <a:r>
              <a:rPr lang="en-AU" i="1" dirty="0"/>
              <a:t>TKIP, the security mechanism reserved in ISO/IEC/IEEE FDIS 8802-11 (ED 2), introduces denial of service attack. TKIP uses Message Integrity Code (MIC) called Michael to detect forgery attempts. Only 220 security can be provided by the MIC. So the countermeasure, which means that if two invalid messages are detected within one minute (i.e. evidence of active attack) then the network will be shut down for one minute, is adopted to fill up the security loophole. Thus, if the attacker continually transmits two invalid messages every minute, the whole network is not available and </a:t>
            </a:r>
            <a:r>
              <a:rPr lang="en-AU" i="1" dirty="0" err="1"/>
              <a:t>DoS</a:t>
            </a:r>
            <a:r>
              <a:rPr lang="en-AU" i="1" dirty="0"/>
              <a:t> attack is easily launched</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34248734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CN6 proposed change</a:t>
            </a:r>
          </a:p>
          <a:p>
            <a:pPr lvl="1"/>
            <a:r>
              <a:rPr lang="en-AU" i="1" dirty="0"/>
              <a:t>TKIP is vulnerable to be broken in practice and shall be removed from this </a:t>
            </a:r>
            <a:r>
              <a:rPr lang="en-AU" i="1" dirty="0" smtClean="0"/>
              <a:t>proposal</a:t>
            </a:r>
          </a:p>
          <a:p>
            <a:r>
              <a:rPr lang="en-US" dirty="0" smtClean="0"/>
              <a:t>Proposed </a:t>
            </a:r>
            <a:r>
              <a:rPr lang="en-US" dirty="0"/>
              <a:t>IEEE 802.11 WG </a:t>
            </a:r>
            <a:r>
              <a:rPr lang="en-US" dirty="0" smtClean="0"/>
              <a:t>response to CN6</a:t>
            </a:r>
            <a:endParaRPr lang="en-US" dirty="0"/>
          </a:p>
          <a:p>
            <a:pPr lvl="1"/>
            <a:r>
              <a:rPr lang="en-US" dirty="0" smtClean="0">
                <a:solidFill>
                  <a:srgbClr val="FF0000"/>
                </a:solidFill>
              </a:rPr>
              <a:t>TKIP is marked as obsoleted</a:t>
            </a:r>
            <a:endParaRPr lang="en-US" dirty="0">
              <a:solidFill>
                <a:srgbClr val="FF0000"/>
              </a:solidFill>
            </a:endParaRPr>
          </a:p>
          <a:p>
            <a:pPr lvl="1"/>
            <a:r>
              <a:rPr lang="en-US" dirty="0">
                <a:solidFill>
                  <a:srgbClr val="FF0000"/>
                </a:solidFill>
              </a:rPr>
              <a:t>Dan Harkins is drafting a complete </a:t>
            </a:r>
            <a:r>
              <a:rPr lang="en-US" dirty="0" smtClean="0">
                <a:solidFill>
                  <a:srgbClr val="FF0000"/>
                </a:solidFill>
              </a:rPr>
              <a:t>response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31576502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CN7 comment</a:t>
            </a:r>
          </a:p>
          <a:p>
            <a:pPr lvl="1"/>
            <a:r>
              <a:rPr lang="en-AU" i="1" dirty="0"/>
              <a:t>TKIP, the security mechanism reserved in ISO/IEC/IEEE FDIS 8802-11 (ED 2), introduces denial of service attack. TKIP uses Message Integrity Code (MIC) called Michael to detect forgery attempts. Only 220 security can be provided by the MIC. So the countermeasure, which means that if two invalid messages are detected within one minute (i.e. evidence of active attack) then the network will be shut down for one minute, is adopted to fill up the security loophole. Thus, if the attacker continually transmits two invalid messages every minute, the whole network is not available and </a:t>
            </a:r>
            <a:r>
              <a:rPr lang="en-AU" i="1" dirty="0" err="1"/>
              <a:t>DoS</a:t>
            </a:r>
            <a:r>
              <a:rPr lang="en-AU" i="1" dirty="0"/>
              <a:t> attack is easily launched</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1355765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CN7 proposed change</a:t>
            </a:r>
          </a:p>
          <a:p>
            <a:pPr lvl="1"/>
            <a:r>
              <a:rPr lang="en-AU" i="1" dirty="0"/>
              <a:t>The authentication protocol shall be re-designed in order to resolve the </a:t>
            </a:r>
            <a:r>
              <a:rPr lang="en-AU" i="1" dirty="0" smtClean="0"/>
              <a:t>issue</a:t>
            </a:r>
          </a:p>
          <a:p>
            <a:r>
              <a:rPr lang="en-US" dirty="0" smtClean="0"/>
              <a:t>Proposed </a:t>
            </a:r>
            <a:r>
              <a:rPr lang="en-US" dirty="0"/>
              <a:t>IEEE 802.11 WG </a:t>
            </a:r>
            <a:r>
              <a:rPr lang="en-US" dirty="0" smtClean="0"/>
              <a:t>response to CN7</a:t>
            </a:r>
            <a:endParaRPr lang="en-US" dirty="0"/>
          </a:p>
          <a:p>
            <a:pPr lvl="1"/>
            <a:r>
              <a:rPr lang="en-US" dirty="0" smtClean="0">
                <a:solidFill>
                  <a:srgbClr val="FF0000"/>
                </a:solidFill>
              </a:rPr>
              <a:t>The China NB do not seem to understand that not everything need o be in the same standard</a:t>
            </a:r>
          </a:p>
          <a:p>
            <a:pPr lvl="1"/>
            <a:r>
              <a:rPr lang="en-US" dirty="0" smtClean="0">
                <a:solidFill>
                  <a:srgbClr val="FF0000"/>
                </a:solidFill>
              </a:rPr>
              <a:t>Different EAP methods are used for different use cases</a:t>
            </a:r>
          </a:p>
          <a:p>
            <a:pPr lvl="1"/>
            <a:r>
              <a:rPr lang="en-US" dirty="0" smtClean="0">
                <a:solidFill>
                  <a:srgbClr val="FF0000"/>
                </a:solidFill>
              </a:rPr>
              <a:t>Interoperability has been proven to not be a problem in practice</a:t>
            </a:r>
            <a:endParaRPr lang="en-US" dirty="0">
              <a:solidFill>
                <a:srgbClr val="FF0000"/>
              </a:solidFill>
            </a:endParaRPr>
          </a:p>
          <a:p>
            <a:pPr lvl="1"/>
            <a:r>
              <a:rPr lang="en-US" dirty="0">
                <a:solidFill>
                  <a:srgbClr val="FF0000"/>
                </a:solidFill>
              </a:rPr>
              <a:t>Dan Harkins is drafting a complete </a:t>
            </a:r>
            <a:r>
              <a:rPr lang="en-US" dirty="0" smtClean="0">
                <a:solidFill>
                  <a:srgbClr val="FF0000"/>
                </a:solidFill>
              </a:rPr>
              <a:t>response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39106113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CN8 comment</a:t>
            </a:r>
          </a:p>
          <a:p>
            <a:pPr lvl="1"/>
            <a:r>
              <a:rPr lang="en-AU" i="1" dirty="0"/>
              <a:t>Though PMK can be delivered through an additional secure channel, the details of the secure channel are not specified in this proposal. This does not guarantee security of secure channels. </a:t>
            </a:r>
          </a:p>
          <a:p>
            <a:pPr lvl="1"/>
            <a:r>
              <a:rPr lang="en-AU" i="1" dirty="0"/>
              <a:t>Besides, every AP should establish a secure channel with the authentication server before supplying services to clients. This complicates the configuration of network and limits the expansibility and flexibility of users, especially for large-scale </a:t>
            </a:r>
            <a:r>
              <a:rPr lang="en-AU" i="1" dirty="0" smtClean="0"/>
              <a:t>networks</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5664294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CN8 proposed change</a:t>
            </a:r>
          </a:p>
          <a:p>
            <a:pPr lvl="1"/>
            <a:r>
              <a:rPr lang="en-AU" i="1" dirty="0"/>
              <a:t>The secure channel is an important factor in the authentication procedure in ISO/IEC/IEEE FDIS 8802-11 (ED 2). How to establish the secure channel shall be clearly  specified in this </a:t>
            </a:r>
            <a:r>
              <a:rPr lang="en-AU" i="1" dirty="0" smtClean="0"/>
              <a:t>proposal</a:t>
            </a:r>
          </a:p>
          <a:p>
            <a:r>
              <a:rPr lang="en-US" dirty="0" smtClean="0"/>
              <a:t>Proposed </a:t>
            </a:r>
            <a:r>
              <a:rPr lang="en-US" dirty="0"/>
              <a:t>IEEE 802.11 WG </a:t>
            </a:r>
            <a:r>
              <a:rPr lang="en-US" dirty="0" smtClean="0"/>
              <a:t>response to CN8</a:t>
            </a:r>
            <a:endParaRPr lang="en-US" dirty="0"/>
          </a:p>
          <a:p>
            <a:pPr lvl="1"/>
            <a:r>
              <a:rPr lang="en-US" dirty="0" smtClean="0">
                <a:solidFill>
                  <a:srgbClr val="FF0000"/>
                </a:solidFill>
              </a:rPr>
              <a:t>The China NB do not seem to understand that not everything need o be in the same standard</a:t>
            </a:r>
          </a:p>
          <a:p>
            <a:pPr lvl="1"/>
            <a:r>
              <a:rPr lang="en-US" dirty="0" smtClean="0">
                <a:solidFill>
                  <a:srgbClr val="FF0000"/>
                </a:solidFill>
              </a:rPr>
              <a:t>Dan </a:t>
            </a:r>
            <a:r>
              <a:rPr lang="en-US" dirty="0">
                <a:solidFill>
                  <a:srgbClr val="FF0000"/>
                </a:solidFill>
              </a:rPr>
              <a:t>Harkins is drafting a complete </a:t>
            </a:r>
            <a:r>
              <a:rPr lang="en-US" dirty="0" smtClean="0">
                <a:solidFill>
                  <a:srgbClr val="FF0000"/>
                </a:solidFill>
              </a:rPr>
              <a:t>response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53134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interim meeting in March 2018 in Chicago</a:t>
            </a:r>
          </a:p>
          <a:p>
            <a:pPr lvl="1"/>
            <a:r>
              <a:rPr lang="en-AU" dirty="0" smtClean="0"/>
              <a:t>Review extended goals</a:t>
            </a:r>
          </a:p>
          <a:p>
            <a:pPr lvl="2"/>
            <a:r>
              <a:rPr lang="en-AU" dirty="0" smtClean="0"/>
              <a:t>Reaffirm goals 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Review SC6 activities</a:t>
            </a:r>
          </a:p>
          <a:p>
            <a:pPr lvl="2"/>
            <a:r>
              <a:rPr lang="en-AU" i="1" dirty="0" smtClean="0"/>
              <a:t>Security ad hoc </a:t>
            </a:r>
            <a:r>
              <a:rPr lang="en-AU" dirty="0" smtClean="0"/>
              <a:t>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CN9 comment</a:t>
            </a:r>
          </a:p>
          <a:p>
            <a:pPr lvl="1"/>
            <a:r>
              <a:rPr lang="en-AU" i="1" dirty="0" smtClean="0"/>
              <a:t>The </a:t>
            </a:r>
            <a:r>
              <a:rPr lang="en-AU" i="1" dirty="0"/>
              <a:t>4-way handshake protocol described in JTC1/SC6/IEEE FDIS 8802-11 is incomplete. When Supplicant receives message 3 and sends message 4, its controlled port is open, but the controlled port of Authenticator is still closed. If message 4 isn’t received by Authenticator, then the port statuses of both sides are not the same. The loss of msg.4 will result in the loss of synchrony of peers and the failure of 4-way handshake protocol, even though it doesn’t include security issues. Because the retransmit of msg.3 in plaintext is not accepted by the station which has unblocked the control port and expected the </a:t>
            </a:r>
            <a:r>
              <a:rPr lang="en-AU" i="1" dirty="0" err="1"/>
              <a:t>ciphertext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7905771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CN9 proposed change</a:t>
            </a:r>
          </a:p>
          <a:p>
            <a:pPr lvl="1"/>
            <a:r>
              <a:rPr lang="en-AU" i="1" dirty="0"/>
              <a:t>The mechanism shall be re-designed in order to resolve the issue.</a:t>
            </a:r>
            <a:endParaRPr lang="en-AU" i="1" dirty="0" smtClean="0"/>
          </a:p>
          <a:p>
            <a:r>
              <a:rPr lang="en-US" dirty="0" smtClean="0"/>
              <a:t>Proposed </a:t>
            </a:r>
            <a:r>
              <a:rPr lang="en-US" dirty="0"/>
              <a:t>IEEE 802.11 WG </a:t>
            </a:r>
            <a:r>
              <a:rPr lang="en-US" dirty="0" smtClean="0"/>
              <a:t>response to CN9</a:t>
            </a:r>
            <a:endParaRPr lang="en-US" dirty="0"/>
          </a:p>
          <a:p>
            <a:pPr lvl="1"/>
            <a:r>
              <a:rPr lang="en-US" dirty="0" smtClean="0">
                <a:solidFill>
                  <a:srgbClr val="FF0000"/>
                </a:solidFill>
              </a:rPr>
              <a:t>The China NB do not seem to understand that not everything need o be in the same standard</a:t>
            </a:r>
          </a:p>
          <a:p>
            <a:pPr lvl="1"/>
            <a:r>
              <a:rPr lang="en-US" dirty="0" smtClean="0">
                <a:solidFill>
                  <a:srgbClr val="FF0000"/>
                </a:solidFill>
              </a:rPr>
              <a:t>They don’t specify a secure channel proposal anyway – we should tell them that they are welcome to provide a detailed proposal in IEEE 802.11 WG</a:t>
            </a:r>
          </a:p>
          <a:p>
            <a:pPr lvl="1"/>
            <a:r>
              <a:rPr lang="en-US" dirty="0" smtClean="0">
                <a:solidFill>
                  <a:srgbClr val="FF0000"/>
                </a:solidFill>
              </a:rPr>
              <a:t>Dan </a:t>
            </a:r>
            <a:r>
              <a:rPr lang="en-US" dirty="0">
                <a:solidFill>
                  <a:srgbClr val="FF0000"/>
                </a:solidFill>
              </a:rPr>
              <a:t>Harkins is drafting a complete </a:t>
            </a:r>
            <a:r>
              <a:rPr lang="en-US" dirty="0" smtClean="0">
                <a:solidFill>
                  <a:srgbClr val="FF0000"/>
                </a:solidFill>
              </a:rPr>
              <a:t>response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9270610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a:t>CN10 comment</a:t>
            </a:r>
          </a:p>
          <a:p>
            <a:pPr lvl="1"/>
            <a:r>
              <a:rPr lang="en-AU" i="1" dirty="0"/>
              <a:t>According to the Figure 4-31—IEEE 802.1X EAP authentication operates the authentication procedure depending on over 20 messages exchange. It is much too complex and time-consuming</a:t>
            </a:r>
            <a:endParaRPr lang="en-AU" dirty="0"/>
          </a:p>
          <a:p>
            <a:r>
              <a:rPr lang="en-AU" dirty="0" smtClean="0"/>
              <a:t>CN10 proposed change</a:t>
            </a:r>
          </a:p>
          <a:p>
            <a:pPr lvl="1"/>
            <a:r>
              <a:rPr lang="en-AU" i="1" dirty="0"/>
              <a:t>The authentication protocol shall be re-designed in order to resolve the issue</a:t>
            </a:r>
            <a:endParaRPr lang="en-AU" i="1" dirty="0" smtClean="0"/>
          </a:p>
          <a:p>
            <a:r>
              <a:rPr lang="en-US" dirty="0" smtClean="0"/>
              <a:t>Proposed </a:t>
            </a:r>
            <a:r>
              <a:rPr lang="en-US" dirty="0"/>
              <a:t>IEEE 802.11 WG </a:t>
            </a:r>
            <a:r>
              <a:rPr lang="en-US" dirty="0" smtClean="0"/>
              <a:t>response to CN10</a:t>
            </a:r>
            <a:endParaRPr lang="en-US" dirty="0"/>
          </a:p>
          <a:p>
            <a:pPr lvl="1"/>
            <a:r>
              <a:rPr lang="en-US" dirty="0" smtClean="0">
                <a:solidFill>
                  <a:srgbClr val="FF0000"/>
                </a:solidFill>
              </a:rPr>
              <a:t>Does not seem to have been a problem is most cases</a:t>
            </a:r>
          </a:p>
          <a:p>
            <a:pPr lvl="1"/>
            <a:r>
              <a:rPr lang="en-US" dirty="0" smtClean="0">
                <a:solidFill>
                  <a:srgbClr val="FF0000"/>
                </a:solidFill>
              </a:rPr>
              <a:t>Point at 802.11ai work</a:t>
            </a:r>
          </a:p>
          <a:p>
            <a:pPr lvl="1"/>
            <a:r>
              <a:rPr lang="en-US" dirty="0" smtClean="0">
                <a:solidFill>
                  <a:srgbClr val="FF0000"/>
                </a:solidFill>
              </a:rPr>
              <a:t>Dan </a:t>
            </a:r>
            <a:r>
              <a:rPr lang="en-US" dirty="0">
                <a:solidFill>
                  <a:srgbClr val="FF0000"/>
                </a:solidFill>
              </a:rPr>
              <a:t>Harkins is drafting a complete </a:t>
            </a:r>
            <a:r>
              <a:rPr lang="en-US" dirty="0" smtClean="0">
                <a:solidFill>
                  <a:srgbClr val="FF0000"/>
                </a:solidFill>
              </a:rPr>
              <a:t>response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2387322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CN11 comment</a:t>
            </a:r>
          </a:p>
          <a:p>
            <a:pPr lvl="1"/>
            <a:r>
              <a:rPr lang="en-AU" i="1" dirty="0"/>
              <a:t>An ISO/IEC/IEEE FDIS 8802-11 (ED 2) transition security network (TSN) allows the creation of pre-robust security network associations (pre-RSNAs) as well as RSNAs. Beacon frames have to specify WEP as the group cipher suite in RSNE, so that pre-RSNA STAs can coexist with RSNA STAs in a BSS. Similarly, pre-RSNA STAs ignore RSNE in beacon frames, thus RSNA STAs have to use TKIP as the pairwise cipher suite and WEP for authentication in an IBSS.  Due to the weakness of the WEP technology, even the CCMP,GCMP security technologies will be attacked successfully and easily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2591199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CN11 proposed change</a:t>
            </a:r>
          </a:p>
          <a:p>
            <a:pPr lvl="1"/>
            <a:r>
              <a:rPr lang="en-AU" i="1" dirty="0"/>
              <a:t>The TSN mechanism will bring the new security issues, which should be removed in this proposal.</a:t>
            </a:r>
            <a:endParaRPr lang="en-AU" i="1" dirty="0" smtClean="0"/>
          </a:p>
          <a:p>
            <a:r>
              <a:rPr lang="en-US" dirty="0" smtClean="0"/>
              <a:t>Proposed </a:t>
            </a:r>
            <a:r>
              <a:rPr lang="en-US" dirty="0"/>
              <a:t>IEEE 802.11 WG </a:t>
            </a:r>
            <a:r>
              <a:rPr lang="en-US" dirty="0" smtClean="0"/>
              <a:t>response to CN11</a:t>
            </a:r>
            <a:endParaRPr lang="en-US" dirty="0"/>
          </a:p>
          <a:p>
            <a:pPr lvl="1"/>
            <a:r>
              <a:rPr lang="en-US" dirty="0" smtClean="0">
                <a:solidFill>
                  <a:srgbClr val="FF0000"/>
                </a:solidFill>
              </a:rPr>
              <a:t>TSN </a:t>
            </a:r>
            <a:r>
              <a:rPr lang="en-US" dirty="0">
                <a:solidFill>
                  <a:srgbClr val="FF0000"/>
                </a:solidFill>
              </a:rPr>
              <a:t>is marked as </a:t>
            </a:r>
            <a:r>
              <a:rPr lang="en-US" dirty="0" smtClean="0">
                <a:solidFill>
                  <a:srgbClr val="FF0000"/>
                </a:solidFill>
              </a:rPr>
              <a:t>obsoleted (I assume)</a:t>
            </a:r>
            <a:endParaRPr lang="en-US" dirty="0">
              <a:solidFill>
                <a:srgbClr val="FF0000"/>
              </a:solidFill>
            </a:endParaRPr>
          </a:p>
          <a:p>
            <a:pPr lvl="1"/>
            <a:r>
              <a:rPr lang="en-US" dirty="0" smtClean="0">
                <a:solidFill>
                  <a:srgbClr val="FF0000"/>
                </a:solidFill>
              </a:rPr>
              <a:t>Dan </a:t>
            </a:r>
            <a:r>
              <a:rPr lang="en-US" dirty="0">
                <a:solidFill>
                  <a:srgbClr val="FF0000"/>
                </a:solidFill>
              </a:rPr>
              <a:t>Harkins is drafting a complete </a:t>
            </a:r>
            <a:r>
              <a:rPr lang="en-US" dirty="0" smtClean="0">
                <a:solidFill>
                  <a:srgbClr val="FF0000"/>
                </a:solidFill>
              </a:rPr>
              <a:t>response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275028209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CN12 comment</a:t>
            </a:r>
          </a:p>
          <a:p>
            <a:pPr lvl="1"/>
            <a:r>
              <a:rPr lang="en-AU" i="1" dirty="0"/>
              <a:t>The well-known KRACK attack which causes session key reinstallation has not be resolved in this proposal.</a:t>
            </a:r>
          </a:p>
          <a:p>
            <a:pPr lvl="1"/>
            <a:r>
              <a:rPr lang="en-AU" i="1" dirty="0"/>
              <a:t>Investigators have proved the weakness of IEEE 802.11, that 4-way handshake, group key handshake, </a:t>
            </a:r>
            <a:r>
              <a:rPr lang="en-AU" i="1" dirty="0" err="1"/>
              <a:t>STAKey</a:t>
            </a:r>
            <a:r>
              <a:rPr lang="en-AU" i="1" dirty="0"/>
              <a:t> handshake, FT handshake and so on, are vulnerable to a key reinstallation attack, which will happen regardless of whether there is an active attacker or not. Finally, it resulted in data to be replayed, decrypted and forged. Please refer to </a:t>
            </a:r>
            <a:r>
              <a:rPr lang="en-AU" i="1" dirty="0">
                <a:hlinkClick r:id="rId2"/>
              </a:rPr>
              <a:t>https://</a:t>
            </a:r>
            <a:r>
              <a:rPr lang="en-AU" i="1" dirty="0" smtClean="0">
                <a:hlinkClick r:id="rId2"/>
              </a:rPr>
              <a:t>papers.mathyvanhoef.com/ccs2017.pdf</a:t>
            </a:r>
            <a:r>
              <a:rPr lang="en-AU" i="1" dirty="0" smtClean="0"/>
              <a:t>.</a:t>
            </a:r>
          </a:p>
          <a:p>
            <a:pPr lvl="1"/>
            <a:r>
              <a:rPr lang="en-AU" i="1" dirty="0" smtClean="0"/>
              <a:t>It </a:t>
            </a:r>
            <a:r>
              <a:rPr lang="en-AU" i="1" dirty="0"/>
              <a:t>is indicated by thorough research and analysis that the nonce and replay counter are easily reset to their initial value which will result in reinstallation of session key. Indeed, the experiments of the attack on different system demonstrated that the key could be reinstalled and the IV was initialized </a:t>
            </a:r>
            <a:r>
              <a:rPr lang="en-AU" i="1" dirty="0" smtClean="0"/>
              <a:t>maliciously</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0571225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CN12 proposed change</a:t>
            </a:r>
          </a:p>
          <a:p>
            <a:pPr lvl="1"/>
            <a:r>
              <a:rPr lang="en-AU" i="1" dirty="0"/>
              <a:t>To meet the nonce uniqueness requirements, the nonce values need to be carefully detected and set to instruct implementers to prevent nonce resetting during key installation events.</a:t>
            </a:r>
            <a:endParaRPr lang="en-AU" i="1" dirty="0" smtClean="0"/>
          </a:p>
          <a:p>
            <a:r>
              <a:rPr lang="en-US" dirty="0" smtClean="0"/>
              <a:t>Proposed </a:t>
            </a:r>
            <a:r>
              <a:rPr lang="en-US" dirty="0"/>
              <a:t>IEEE 802.11 WG </a:t>
            </a:r>
            <a:r>
              <a:rPr lang="en-US" dirty="0" smtClean="0"/>
              <a:t>response to CN12</a:t>
            </a:r>
            <a:endParaRPr lang="en-US" dirty="0"/>
          </a:p>
          <a:p>
            <a:pPr lvl="1"/>
            <a:r>
              <a:rPr lang="en-US" dirty="0" smtClean="0">
                <a:solidFill>
                  <a:srgbClr val="FF0000"/>
                </a:solidFill>
              </a:rPr>
              <a:t>We just need to point out that this is an attack against implementations and not the standard</a:t>
            </a:r>
            <a:endParaRPr lang="en-US" dirty="0">
              <a:solidFill>
                <a:srgbClr val="FF0000"/>
              </a:solidFill>
            </a:endParaRPr>
          </a:p>
          <a:p>
            <a:pPr lvl="1"/>
            <a:r>
              <a:rPr lang="en-US" dirty="0" smtClean="0">
                <a:solidFill>
                  <a:srgbClr val="FF0000"/>
                </a:solidFill>
              </a:rPr>
              <a:t>Dan </a:t>
            </a:r>
            <a:r>
              <a:rPr lang="en-US" dirty="0">
                <a:solidFill>
                  <a:srgbClr val="FF0000"/>
                </a:solidFill>
              </a:rPr>
              <a:t>Harkins is drafting a complete </a:t>
            </a:r>
            <a:r>
              <a:rPr lang="en-US" dirty="0" smtClean="0">
                <a:solidFill>
                  <a:srgbClr val="FF0000"/>
                </a:solidFill>
              </a:rPr>
              <a:t>response</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2883998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CN13 comment</a:t>
            </a:r>
          </a:p>
          <a:p>
            <a:pPr lvl="1"/>
            <a:r>
              <a:rPr lang="en-AU" i="1" dirty="0"/>
              <a:t>In ISO/IEC/IEEE FDIS 8802-11 (ED 2), CCMP/GCMP/BIP are mandatorily based on AES encryption algorithm without other options.   </a:t>
            </a:r>
          </a:p>
          <a:p>
            <a:pPr lvl="1"/>
            <a:r>
              <a:rPr lang="en-AU" i="1" dirty="0"/>
              <a:t>Actually, a cryptographic algorithm is one module of a security protocol, and it is usually used in the security protocol. The security protocol and cryptographic algorithm is relatively independent, and the security protocol is applicable to multiple different cryptographic algorithms. Cryptographic algorithms are only adoptable modules, and which algorithm to be applied is subject to the user’s requirement and national/regional laws and regulations. </a:t>
            </a:r>
          </a:p>
          <a:p>
            <a:pPr lvl="1"/>
            <a:r>
              <a:rPr lang="en-AU" i="1" dirty="0"/>
              <a:t>But in this proposal, only AES is specified. That’s to say, the compliance to the proposal is being bound by using AES. It causes the neglect of other nations’ interests and makes the proposal not applicable in different nations</a:t>
            </a:r>
          </a:p>
          <a:p>
            <a:pPr lvl="1"/>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27062766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CN13 proposed change</a:t>
            </a:r>
          </a:p>
          <a:p>
            <a:pPr lvl="1"/>
            <a:r>
              <a:rPr lang="en-AU" i="1" dirty="0"/>
              <a:t>This proposal should negotiate encryption modes and encryption algorithms respectively in cipher suites.</a:t>
            </a:r>
          </a:p>
          <a:p>
            <a:pPr lvl="1"/>
            <a:r>
              <a:rPr lang="en-AU" i="1" dirty="0"/>
              <a:t>The following sentences are suggested to be declared in the specification: </a:t>
            </a:r>
          </a:p>
          <a:p>
            <a:pPr lvl="2"/>
            <a:r>
              <a:rPr lang="en-AU" i="1" dirty="0"/>
              <a:t>Cryptographic algorithms to be applied to information security mechanism may be subject to national and regional regulations. In this specification, cryptographic algorithms are instantiated, which should conform to national laws and regulations, and can be chosen according to specific requirements in different countries and </a:t>
            </a:r>
            <a:r>
              <a:rPr lang="en-AU" i="1" dirty="0" smtClean="0"/>
              <a:t>regions</a:t>
            </a:r>
          </a:p>
          <a:p>
            <a:r>
              <a:rPr lang="en-US" dirty="0" smtClean="0"/>
              <a:t>Proposed </a:t>
            </a:r>
            <a:r>
              <a:rPr lang="en-US" dirty="0"/>
              <a:t>IEEE 802.11 WG </a:t>
            </a:r>
            <a:r>
              <a:rPr lang="en-US" dirty="0" smtClean="0"/>
              <a:t>response to CN13</a:t>
            </a:r>
            <a:endParaRPr lang="en-US" dirty="0"/>
          </a:p>
          <a:p>
            <a:pPr lvl="1"/>
            <a:r>
              <a:rPr lang="en-US" dirty="0" smtClean="0">
                <a:solidFill>
                  <a:srgbClr val="FF0000"/>
                </a:solidFill>
              </a:rPr>
              <a:t>We should use the approach discussed in Chicago</a:t>
            </a:r>
            <a:endParaRPr lang="en-US" dirty="0">
              <a:solidFill>
                <a:srgbClr val="FF0000"/>
              </a:solidFill>
            </a:endParaRPr>
          </a:p>
          <a:p>
            <a:pPr lvl="1"/>
            <a:r>
              <a:rPr lang="en-US" dirty="0" smtClean="0">
                <a:solidFill>
                  <a:srgbClr val="FF0000"/>
                </a:solidFill>
              </a:rPr>
              <a:t>Dan </a:t>
            </a:r>
            <a:r>
              <a:rPr lang="en-US" dirty="0">
                <a:solidFill>
                  <a:srgbClr val="FF0000"/>
                </a:solidFill>
              </a:rPr>
              <a:t>Harkins is drafting a complete </a:t>
            </a:r>
            <a:r>
              <a:rPr lang="en-US" dirty="0" smtClean="0">
                <a:solidFill>
                  <a:srgbClr val="FF0000"/>
                </a:solidFill>
              </a:rPr>
              <a:t>response</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9250934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solidFill>
                  <a:srgbClr val="FF0000"/>
                </a:solidFill>
              </a:rPr>
              <a:t>Jodi in Feb 2018</a:t>
            </a:r>
            <a:r>
              <a:rPr lang="en-AU" dirty="0" smtClean="0">
                <a:solidFill>
                  <a:srgbClr val="FF0000"/>
                </a:solidFill>
              </a:rPr>
              <a:t>: </a:t>
            </a:r>
            <a:r>
              <a:rPr lang="en-US" dirty="0">
                <a:solidFill>
                  <a:srgbClr val="FF0000"/>
                </a:solidFill>
              </a:rPr>
              <a:t>this is on hold pending the approval of the FDIS ballot for IEEE 802.11 (scheduled to close on </a:t>
            </a:r>
            <a:r>
              <a:rPr lang="en-US" dirty="0" smtClean="0">
                <a:solidFill>
                  <a:srgbClr val="FF0000"/>
                </a:solidFill>
              </a:rPr>
              <a:t>13 </a:t>
            </a:r>
            <a:r>
              <a:rPr lang="en-US" dirty="0">
                <a:solidFill>
                  <a:srgbClr val="FF0000"/>
                </a:solidFill>
              </a:rPr>
              <a:t>April</a:t>
            </a:r>
            <a:r>
              <a:rPr lang="en-US" dirty="0" smtClean="0">
                <a:solidFill>
                  <a:srgbClr val="FF0000"/>
                </a:solidFill>
              </a:rPr>
              <a:t>)</a:t>
            </a:r>
            <a:endParaRPr lang="en-AU" dirty="0">
              <a:solidFill>
                <a:srgbClr val="FF0000"/>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79</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Warsaw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Warsaw in May 2018,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80</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Jodi in Feb 2018: </a:t>
            </a:r>
            <a:r>
              <a:rPr lang="en-US" dirty="0">
                <a:solidFill>
                  <a:srgbClr val="FF0000"/>
                </a:solidFill>
              </a:rPr>
              <a:t>this is on hold pending the approval of the FDIS ballot for IEEE 802.11 (scheduled to close on </a:t>
            </a:r>
            <a:r>
              <a:rPr lang="en-US" dirty="0" smtClean="0">
                <a:solidFill>
                  <a:srgbClr val="FF0000"/>
                </a:solidFill>
              </a:rPr>
              <a:t>13 </a:t>
            </a:r>
            <a:r>
              <a:rPr lang="en-US" dirty="0">
                <a:solidFill>
                  <a:srgbClr val="FF0000"/>
                </a:solidFill>
              </a:rPr>
              <a:t>April)</a:t>
            </a:r>
            <a:endParaRPr lang="en-AU" dirty="0">
              <a:solidFill>
                <a:srgbClr val="FF0000"/>
              </a:solidFill>
            </a:endParaRP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81</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p>
          <a:p>
            <a:pPr lvl="2"/>
            <a:r>
              <a:rPr lang="en-GB" dirty="0" smtClean="0">
                <a:solidFill>
                  <a:srgbClr val="FF0000"/>
                </a:solidFill>
              </a:rPr>
              <a:t>(Mar 18) Peter Yee took action to ping Chair</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pPr lvl="1"/>
            <a:r>
              <a:rPr lang="en-AU" dirty="0" smtClean="0">
                <a:solidFill>
                  <a:srgbClr val="FF0000"/>
                </a:solidFill>
              </a:rPr>
              <a:t>Stephen McCann will follow up on getting a new draft to SC6</a:t>
            </a:r>
          </a:p>
          <a:p>
            <a:pPr lvl="1"/>
            <a:r>
              <a:rPr lang="en-AU" dirty="0" smtClean="0">
                <a:solidFill>
                  <a:srgbClr val="FF0000"/>
                </a:solidFill>
              </a:rPr>
              <a:t>802.11aq will be considered by </a:t>
            </a:r>
            <a:r>
              <a:rPr lang="en-AU" dirty="0" err="1" smtClean="0">
                <a:solidFill>
                  <a:srgbClr val="FF0000"/>
                </a:solidFill>
              </a:rPr>
              <a:t>RevCom</a:t>
            </a:r>
            <a:r>
              <a:rPr lang="en-AU" dirty="0" smtClean="0">
                <a:solidFill>
                  <a:srgbClr val="FF0000"/>
                </a:solidFill>
              </a:rPr>
              <a:t> in April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solidFill>
                  <a:srgbClr val="FF0000"/>
                </a:solidFill>
              </a:rPr>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Chicago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Chicago, in Mar 2018, as documented in </a:t>
            </a:r>
            <a:r>
              <a:rPr lang="en-AU" i="1" dirty="0" smtClean="0">
                <a:solidFill>
                  <a:srgbClr val="FF0000"/>
                </a:solidFill>
                <a:hlinkClick r:id="rId3"/>
              </a:rPr>
              <a:t>11-18-0606-00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a:t>
            </a:r>
            <a:r>
              <a:rPr lang="en-AU" dirty="0" smtClean="0">
                <a:solidFill>
                  <a:srgbClr val="FF0000"/>
                </a:solidFill>
              </a:rPr>
              <a:t>was published in Mar 2018</a:t>
            </a:r>
            <a:endParaRPr lang="en-AU" dirty="0">
              <a:solidFill>
                <a:srgbClr val="FF0000"/>
              </a:solidFill>
            </a:endParaRPr>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t>
            </a:r>
            <a:r>
              <a:rPr lang="en-AU" dirty="0" smtClean="0">
                <a:solidFill>
                  <a:srgbClr val="FF0000"/>
                </a:solidFill>
              </a:rPr>
              <a:t>&amp; published</a:t>
            </a:r>
          </a:p>
          <a:p>
            <a:pPr lvl="1"/>
            <a:r>
              <a:rPr lang="en-AU" dirty="0"/>
              <a:t>Passed on </a:t>
            </a:r>
            <a:r>
              <a:rPr lang="en-AU" dirty="0" smtClean="0"/>
              <a:t>27 Jan 2018 by 12/0/10, with no comments (N16763)</a:t>
            </a:r>
          </a:p>
          <a:p>
            <a:pPr lvl="1"/>
            <a:r>
              <a:rPr lang="en-AU" dirty="0"/>
              <a:t>IEEE </a:t>
            </a:r>
            <a:r>
              <a:rPr lang="en-AU" dirty="0" smtClean="0"/>
              <a:t>802.15.4-2015 </a:t>
            </a:r>
            <a:r>
              <a:rPr lang="en-AU" dirty="0" smtClean="0">
                <a:solidFill>
                  <a:srgbClr val="FF0000"/>
                </a:solidFill>
              </a:rPr>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90</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91</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r>
              <a:rPr lang="en-AU" dirty="0" smtClean="0">
                <a:solidFill>
                  <a:srgbClr val="FF0000"/>
                </a:solidFill>
              </a:rPr>
              <a:t>.</a:t>
            </a:r>
          </a:p>
          <a:p>
            <a:pPr lvl="1"/>
            <a:r>
              <a:rPr lang="en-AU" dirty="0" smtClean="0">
                <a:solidFill>
                  <a:srgbClr val="FF0000"/>
                </a:solidFill>
              </a:rPr>
              <a:t>(Feb 2018) Heile stated that they are working on a response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smtClean="0"/>
              <a:t>Japan </a:t>
            </a:r>
            <a:r>
              <a:rPr lang="en-AU" dirty="0" smtClean="0"/>
              <a:t>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a:t>
            </a:r>
            <a:r>
              <a:rPr lang="en-AU" dirty="0" smtClean="0">
                <a:solidFill>
                  <a:srgbClr val="FF0000"/>
                </a:solidFill>
              </a:rPr>
              <a:t>6</a:t>
            </a:r>
          </a:p>
          <a:p>
            <a:pPr lvl="1"/>
            <a:r>
              <a:rPr lang="en-AU" dirty="0">
                <a:solidFill>
                  <a:srgbClr val="FF0000"/>
                </a:solidFill>
              </a:rPr>
              <a:t>(Feb 2018) Heile stated that they are working on a </a:t>
            </a:r>
            <a:r>
              <a:rPr lang="en-AU" dirty="0" smtClean="0">
                <a:solidFill>
                  <a:srgbClr val="FF0000"/>
                </a:solidFill>
              </a:rPr>
              <a:t>response</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387168066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39378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802.16</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Mar 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IEEE 802.16-2017 was liaised for information in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a:t>
            </a:r>
            <a:r>
              <a:rPr lang="en-AU" smtClean="0"/>
              <a:t>Mar 2018 (N16785)</a:t>
            </a:r>
            <a:endParaRPr lang="en-GB" dirty="0" smtClean="0"/>
          </a:p>
          <a:p>
            <a:r>
              <a:rPr lang="en-US" dirty="0" smtClean="0"/>
              <a:t>60-day</a:t>
            </a:r>
            <a:r>
              <a:rPr lang="en-AU" dirty="0" smtClean="0"/>
              <a:t> pre-ballot: </a:t>
            </a:r>
            <a:r>
              <a:rPr lang="en-AU" dirty="0" smtClean="0">
                <a:solidFill>
                  <a:schemeClr val="accent2"/>
                </a:solidFill>
              </a:rPr>
              <a:t>waiting</a:t>
            </a:r>
          </a:p>
          <a:p>
            <a:r>
              <a:rPr lang="en-AU" dirty="0" smtClean="0"/>
              <a:t>FDIS ballot: </a:t>
            </a:r>
            <a:r>
              <a:rPr lang="en-AU" dirty="0" smtClean="0">
                <a:solidFill>
                  <a:schemeClr val="accent2"/>
                </a:solidFill>
              </a:rPr>
              <a:t>waiting</a:t>
            </a:r>
            <a:endParaRPr lang="en-AU" dirty="0" smtClean="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96</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844130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Mar 18</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9 May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97</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a:t>
            </a:r>
            <a:r>
              <a:rPr lang="en-AU" dirty="0" smtClean="0">
                <a:solidFill>
                  <a:srgbClr val="FF0000"/>
                </a:solidFill>
              </a:rPr>
              <a:t>was published in ??? 2018</a:t>
            </a:r>
            <a:endParaRPr lang="en-AU" dirty="0">
              <a:solidFill>
                <a:srgbClr val="FF0000"/>
              </a:solidFill>
            </a:endParaRPr>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t>
            </a:r>
            <a:r>
              <a:rPr lang="en-AU" dirty="0" smtClean="0">
                <a:solidFill>
                  <a:srgbClr val="FF0000"/>
                </a:solidFill>
              </a:rPr>
              <a:t>&amp; published</a:t>
            </a:r>
          </a:p>
          <a:p>
            <a:pPr lvl="1"/>
            <a:r>
              <a:rPr lang="en-AU" dirty="0"/>
              <a:t>IEEE 802.21-2017 </a:t>
            </a:r>
            <a:r>
              <a:rPr lang="en-AU" dirty="0" smtClean="0"/>
              <a:t>FDIS passed 12/1/6</a:t>
            </a:r>
            <a:r>
              <a:rPr lang="en-AU" dirty="0"/>
              <a:t> </a:t>
            </a:r>
            <a:r>
              <a:rPr lang="en-AU" dirty="0" smtClean="0"/>
              <a:t>(N16768)</a:t>
            </a:r>
          </a:p>
          <a:p>
            <a:pPr lvl="1"/>
            <a:r>
              <a:rPr lang="en-AU" dirty="0" smtClean="0"/>
              <a:t>With comments from China NB</a:t>
            </a:r>
          </a:p>
          <a:p>
            <a:pPr lvl="2"/>
            <a:r>
              <a:rPr lang="en-AU" dirty="0" smtClean="0"/>
              <a:t>A  response was sent in Mar 2018 (N16770)</a:t>
            </a:r>
          </a:p>
          <a:p>
            <a:pPr lvl="1"/>
            <a:r>
              <a:rPr lang="en-AU" dirty="0" smtClean="0"/>
              <a:t>Published in </a:t>
            </a:r>
            <a:r>
              <a:rPr lang="en-AU" dirty="0" smtClean="0">
                <a:solidFill>
                  <a:srgbClr val="FF0000"/>
                </a:solidFill>
              </a:rPr>
              <a:t>???</a:t>
            </a:r>
            <a:r>
              <a:rPr lang="en-AU" dirty="0" smtClean="0"/>
              <a:t> </a:t>
            </a:r>
            <a:r>
              <a:rPr lang="en-AU" dirty="0" smtClean="0">
                <a:solidFill>
                  <a:srgbClr val="FF0000"/>
                </a:solidFill>
              </a:rPr>
              <a:t>2018</a:t>
            </a:r>
          </a:p>
          <a:p>
            <a:pPr lvl="1"/>
            <a:r>
              <a:rPr lang="en-AU" dirty="0" smtClean="0">
                <a:solidFill>
                  <a:srgbClr val="FF0000"/>
                </a:solidFill>
              </a:rPr>
              <a:t>(Apr 2018) Asked Jodi</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98</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passed on 14 Mar 2018 but response is required</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a:t>
            </a:r>
            <a:r>
              <a:rPr lang="en-AU" dirty="0" smtClean="0">
                <a:solidFill>
                  <a:schemeClr val="accent2"/>
                </a:solidFill>
              </a:rPr>
              <a:t>but response required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a:t>
            </a:r>
          </a:p>
          <a:p>
            <a:pPr lvl="2"/>
            <a:r>
              <a:rPr lang="en-AU" dirty="0"/>
              <a:t>Passed </a:t>
            </a:r>
            <a:r>
              <a:rPr lang="en-AU" dirty="0" smtClean="0"/>
              <a:t>11/1/7</a:t>
            </a:r>
          </a:p>
          <a:p>
            <a:pPr lvl="1"/>
            <a:r>
              <a:rPr lang="en-AU" dirty="0" smtClean="0">
                <a:solidFill>
                  <a:srgbClr val="FF0000"/>
                </a:solidFill>
              </a:rPr>
              <a:t>Comment from China NB requires a response</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99</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15249</Words>
  <Application>Microsoft Office PowerPoint</Application>
  <PresentationFormat>On-screen Show (4:3)</PresentationFormat>
  <Paragraphs>2353</Paragraphs>
  <Slides>166</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166</vt:i4>
      </vt:variant>
    </vt:vector>
  </HeadingPairs>
  <TitlesOfParts>
    <vt:vector size="174" baseType="lpstr">
      <vt:lpstr>SimSun</vt:lpstr>
      <vt:lpstr>Arial</vt:lpstr>
      <vt:lpstr>Calibri</vt:lpstr>
      <vt:lpstr>Times New Roman</vt:lpstr>
      <vt:lpstr>Wingdings</vt:lpstr>
      <vt:lpstr>802-11-Submission</vt:lpstr>
      <vt:lpstr>Acrobat Document</vt:lpstr>
      <vt:lpstr>Packager Shell Object</vt:lpstr>
      <vt:lpstr>IEEE 802 JTC1 Standing Committee May 2018 agenda for Warsaw</vt:lpstr>
      <vt:lpstr>This document will be used to run the IEEE 802 JTC1 SC meetings in Warsaw in Myr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May 2018 interim meeting in Warsaw</vt:lpstr>
      <vt:lpstr>The IEEE 802 JTC1 SC regular meeting has a high level list of agenda items to be considered</vt:lpstr>
      <vt:lpstr>The IEEE 802 JTC1 SC will consider approving its agenda for its Warsaw meeting</vt:lpstr>
      <vt:lpstr>The IEEE 802 JTC1 SC will consider approval of the minutes of its Chicago meeting</vt:lpstr>
      <vt:lpstr>The goals of the IEEE 802 JTC1 SC were reaffirmed by the IEEE 802 EC in March 2014</vt:lpstr>
      <vt:lpstr>The SC will consider a motion to reaffirm its current goals</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38 standards through to PSDO ratification with 43 in-process</vt:lpstr>
      <vt:lpstr>IEEE 802.1 WG has pushed 20 standards completely through the PSDO ratification process</vt:lpstr>
      <vt:lpstr>IEEE 802.1 WG has pushed 20 standards completely through the PSDO ratification process</vt:lpstr>
      <vt:lpstr>IEEE 802.3 WG has pushed 9 standards completely through the PSDO ratification process</vt:lpstr>
      <vt:lpstr>IEEE 802.11 WG has pushed 6 standards completely through the PSDO ratification process</vt:lpstr>
      <vt:lpstr>IEEE 802.15 WG has pushed two standards  completely through the PSDO ratification process</vt:lpstr>
      <vt:lpstr>IEEE 802.16 WG has pushed zero standards completely through the PSDO ratification process</vt:lpstr>
      <vt:lpstr>IEEE 802.21 WG has pushed zero standards completely through the PSDO ratification process</vt:lpstr>
      <vt:lpstr>IEEE 802.22 WG has pushed two standards completely through the PSDO ratification process</vt:lpstr>
      <vt:lpstr>IEEE 802.1 has seventeen standards in the pipeline for ratification under the PSDO</vt:lpstr>
      <vt:lpstr>IEEE 802.1 has seventeen standards in the pipeline for ratification under the PSDO</vt:lpstr>
      <vt:lpstr>IEEE 802.1AC-Rev FDIS ballot passed but a response is required</vt:lpstr>
      <vt:lpstr>IEEE 802d FDIS ballot passed on 14 Mar 2018 and is waiting for publication</vt:lpstr>
      <vt:lpstr>IEEE 802.1AEcg FDIS ballot closes 28 Aug 2018</vt:lpstr>
      <vt:lpstr>IEEE 802.1CB is waiting for start of FDIS</vt:lpstr>
      <vt:lpstr>IEEE 802.1Qci is waiting for FDIS ballot to start</vt:lpstr>
      <vt:lpstr>IEEE 802.1Qch is waiting for start of FDIS</vt:lpstr>
      <vt:lpstr>IEEE 802c is waiting for FDIS ballot to start</vt:lpstr>
      <vt:lpstr>IEEE 802.1AX-2014/Cor1 is waiting for publication</vt:lpstr>
      <vt:lpstr>IEEE 802.1Q-REV has been liaised for information</vt:lpstr>
      <vt:lpstr>IEEE 802.1Qcc has been liaised for information</vt:lpstr>
      <vt:lpstr>IEEE 802.1Qcp has been liaised for information</vt:lpstr>
      <vt:lpstr>IEEE 802.1AR-Rev has been liaised for information</vt:lpstr>
      <vt:lpstr>IEEE 802.1CM has been liaised for information</vt:lpstr>
      <vt:lpstr>IEEE 802.1Qcy has been liaised for information</vt:lpstr>
      <vt:lpstr>IEEE 802.1AC/Cor-1 has been liaised for information</vt:lpstr>
      <vt:lpstr>IEEE 802.1Xck has been liaised for information</vt:lpstr>
      <vt:lpstr>IEEE 802.1AE-Rev has been liaised for information</vt:lpstr>
      <vt:lpstr>IEEE 802.3 has ten standards in the pipeline for ratification under the PSDO</vt:lpstr>
      <vt:lpstr>IEEE 802.3bn is waiting for start of FDIS</vt:lpstr>
      <vt:lpstr>IEEE 802.3bv is waiting for start of FDIS ballot</vt:lpstr>
      <vt:lpstr>IEEE 802.3bu is waiting for start of FDIS ballot</vt:lpstr>
      <vt:lpstr>IEEE 802.3/Cor 1 FDIS ballot passed &amp; is awaiting publication</vt:lpstr>
      <vt:lpstr>IEEE 802.3bs is waiting for start of FDIS ballot</vt:lpstr>
      <vt:lpstr>IEEE 802.3cb was liaised for information in June 2017</vt:lpstr>
      <vt:lpstr>IEEE 802.3cc is waiting for start of FDIS ballot</vt:lpstr>
      <vt:lpstr>IEEE 802.3cd was liaised for information in Feb 2018</vt:lpstr>
      <vt:lpstr>IEEE 802.3-REV was liaised for information in Feb 2018</vt:lpstr>
      <vt:lpstr>IEEE 802.3bt was liaised for information in Feb 2018</vt:lpstr>
      <vt:lpstr>IEEE 802.11 has ten standards in the pipeline for ratification under the PSDO</vt:lpstr>
      <vt:lpstr>IEEE 802.11mc FDIS ballot closes on 13 April 2018</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one standard in the pipeline for ratification under the PSDO</vt:lpstr>
      <vt:lpstr>IEEE 802.15.4-2015 was published in Mar 2018</vt:lpstr>
      <vt:lpstr>IEEE 802.15.6-2012 FDIS ballot passed but comments are required</vt:lpstr>
      <vt:lpstr>There were two comments received on the IEEE 802.15.6-2012  FDIS ballot</vt:lpstr>
      <vt:lpstr>There were two comment received on the IEEE 802.15.6-2012  FDIS ballot</vt:lpstr>
      <vt:lpstr>There were two comment received on the IEEE 802.15.6-2012  FDIS ballot</vt:lpstr>
      <vt:lpstr>IEEE 802.16 has one standard in the pipeline for ratification under the PSDO</vt:lpstr>
      <vt:lpstr>IEEE 802.16-2017 was liaised for information in Mar 2018</vt:lpstr>
      <vt:lpstr>IEEE 802.21 has three standards in the pipeline for ratification under the PSDO</vt:lpstr>
      <vt:lpstr>IEEE 802.21-2017 was published in ??? 2018</vt:lpstr>
      <vt:lpstr>IEEE 802.21.1 FDIS ballot passed on 14 Mar 2018 but response is required</vt:lpstr>
      <vt:lpstr>There was one comment received on the IEEE 802.21.1. FDIS ballot</vt:lpstr>
      <vt:lpstr>IEEE 802.21-2017-Cor1 90-day  FDIS ballot closes on 16 June 2018</vt:lpstr>
      <vt:lpstr>IEEE 802.22 has one standard in the pipeline for ratification under the PSDO</vt:lpstr>
      <vt:lpstr>ISO/IEC/IEEE 802-22b has been published</vt:lpstr>
      <vt:lpstr>A LS was sent to SC6 in March 2018 asking that  various ISO/IEC standards be withdrawn</vt:lpstr>
      <vt:lpstr>The next SC6 meeting will held in Aug 2018 in Tokyo, Japan</vt:lpstr>
      <vt:lpstr>The SC will discuss participation at the next SC6 meeting</vt:lpstr>
      <vt:lpstr>The SC will need to provide a report to SC6 at their next meeting</vt:lpstr>
      <vt:lpstr>The ToR of the Security ad hoc were substantially modified at the last SC6 meeting</vt:lpstr>
      <vt:lpstr>The ToR of the Security ad hoc were substantially modified at the last SC6 meeting</vt:lpstr>
      <vt:lpstr>Membership of the Security ad hoc has been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The Security ad hoc is still struggling to make any progress … or even set meeting times</vt:lpstr>
      <vt:lpstr>The 2nd teleconference was held on 4 April 2018 but did not lead to substantial progress</vt:lpstr>
      <vt:lpstr>The 2nd teleconference was held on 4 April 2018 but did not lead to substantial progress</vt:lpstr>
      <vt:lpstr>The 2nd teleconference was held on 4 April 2018 but did not lead to substantial progress</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lpstr>ISO/IEC/IEEE 8802.1Qbu was published in Nov 2017</vt:lpstr>
      <vt:lpstr>ISO/IEC/IEEE 8802.1Qbz was published in Nov 2017</vt:lpstr>
      <vt:lpstr>IEEE 802.1Qcd-2015 FDIS was published in Jan 2018</vt:lpstr>
      <vt:lpstr>IEEE 802.1Q-2014/Cor 1-2015 was published in Oct 2017</vt:lpstr>
      <vt:lpstr>ISO/IEC/IEEE 8802.3bw was published in Oct 2017</vt:lpstr>
      <vt:lpstr>ISO/IEC/IEEE 8802.3bp was published in Nov 2017</vt:lpstr>
      <vt:lpstr>ISO/IEC/IEEE 8802.3bq was published in Nov 2017</vt:lpstr>
      <vt:lpstr>ISO/IEC/IEEE 8802.3br was published in Nov 2017</vt:lpstr>
      <vt:lpstr>ISO/IEC/IEEE 8802.3by was published in Nov 2017</vt:lpstr>
      <vt:lpstr>ISO/IEC/IEEE 8802.3bz was published in Nov 2017</vt:lpstr>
      <vt:lpstr>ISO/IEC/IEEE 802.15.3 was published in Oct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2018-04-16T00:33:08Z</dcterms:modified>
</cp:coreProperties>
</file>