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1"/>
  </p:notesMasterIdLst>
  <p:handoutMasterIdLst>
    <p:handoutMasterId r:id="rId142"/>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008" r:id="rId41"/>
    <p:sldId id="1694" r:id="rId42"/>
    <p:sldId id="1716" r:id="rId43"/>
    <p:sldId id="1717" r:id="rId44"/>
    <p:sldId id="1851" r:id="rId45"/>
    <p:sldId id="1864" r:id="rId46"/>
    <p:sldId id="1945" r:id="rId47"/>
    <p:sldId id="1946" r:id="rId48"/>
    <p:sldId id="2036" r:id="rId49"/>
    <p:sldId id="2037" r:id="rId50"/>
    <p:sldId id="2071" r:id="rId51"/>
    <p:sldId id="1688" r:id="rId52"/>
    <p:sldId id="1702" r:id="rId53"/>
    <p:sldId id="1703" r:id="rId54"/>
    <p:sldId id="1704" r:id="rId55"/>
    <p:sldId id="1978" r:id="rId56"/>
    <p:sldId id="1705" r:id="rId57"/>
    <p:sldId id="1706" r:id="rId58"/>
    <p:sldId id="1707" r:id="rId59"/>
    <p:sldId id="1708" r:id="rId60"/>
    <p:sldId id="1709" r:id="rId61"/>
    <p:sldId id="1710" r:id="rId62"/>
    <p:sldId id="1790" r:id="rId63"/>
    <p:sldId id="1698" r:id="rId64"/>
    <p:sldId id="1700" r:id="rId65"/>
    <p:sldId id="1701" r:id="rId66"/>
    <p:sldId id="1993" r:id="rId67"/>
    <p:sldId id="1994" r:id="rId68"/>
    <p:sldId id="2072" r:id="rId69"/>
    <p:sldId id="2100" r:id="rId70"/>
    <p:sldId id="2101" r:id="rId71"/>
    <p:sldId id="2014" r:id="rId72"/>
    <p:sldId id="1712" r:id="rId73"/>
    <p:sldId id="2015" r:id="rId74"/>
    <p:sldId id="2108" r:id="rId75"/>
    <p:sldId id="2016" r:id="rId76"/>
    <p:sldId id="1679" r:id="rId77"/>
    <p:sldId id="1629" r:id="rId78"/>
    <p:sldId id="2002" r:id="rId79"/>
    <p:sldId id="2040" r:id="rId80"/>
    <p:sldId id="2106" r:id="rId81"/>
    <p:sldId id="2017" r:id="rId82"/>
    <p:sldId id="2018" r:id="rId83"/>
    <p:sldId id="2019" r:id="rId84"/>
    <p:sldId id="2046" r:id="rId85"/>
    <p:sldId id="2045" r:id="rId86"/>
    <p:sldId id="2047" r:id="rId87"/>
    <p:sldId id="2048" r:id="rId88"/>
    <p:sldId id="2049" r:id="rId89"/>
    <p:sldId id="2079" r:id="rId90"/>
    <p:sldId id="2109" r:id="rId91"/>
    <p:sldId id="2110" r:id="rId92"/>
    <p:sldId id="2111" r:id="rId93"/>
    <p:sldId id="1375" r:id="rId94"/>
    <p:sldId id="1376" r:id="rId95"/>
    <p:sldId id="1400" r:id="rId96"/>
    <p:sldId id="2004" r:id="rId97"/>
    <p:sldId id="619" r:id="rId98"/>
    <p:sldId id="621" r:id="rId99"/>
    <p:sldId id="1561" r:id="rId100"/>
    <p:sldId id="1555" r:id="rId101"/>
    <p:sldId id="1601" r:id="rId102"/>
    <p:sldId id="1585" r:id="rId103"/>
    <p:sldId id="1586" r:id="rId104"/>
    <p:sldId id="1587" r:id="rId105"/>
    <p:sldId id="1588" r:id="rId106"/>
    <p:sldId id="1589" r:id="rId107"/>
    <p:sldId id="1590" r:id="rId108"/>
    <p:sldId id="1771" r:id="rId109"/>
    <p:sldId id="1772" r:id="rId110"/>
    <p:sldId id="1591" r:id="rId111"/>
    <p:sldId id="1592" r:id="rId112"/>
    <p:sldId id="1593" r:id="rId113"/>
    <p:sldId id="1594" r:id="rId114"/>
    <p:sldId id="1595" r:id="rId115"/>
    <p:sldId id="1596" r:id="rId116"/>
    <p:sldId id="1597" r:id="rId117"/>
    <p:sldId id="1598" r:id="rId118"/>
    <p:sldId id="1599" r:id="rId119"/>
    <p:sldId id="1600" r:id="rId120"/>
    <p:sldId id="1628" r:id="rId121"/>
    <p:sldId id="1638" r:id="rId122"/>
    <p:sldId id="1725" r:id="rId123"/>
    <p:sldId id="1726" r:id="rId124"/>
    <p:sldId id="1947" r:id="rId125"/>
    <p:sldId id="1975" r:id="rId126"/>
    <p:sldId id="1976" r:id="rId127"/>
    <p:sldId id="1977" r:id="rId128"/>
    <p:sldId id="2039" r:id="rId129"/>
    <p:sldId id="2060" r:id="rId130"/>
    <p:sldId id="2061" r:id="rId131"/>
    <p:sldId id="2097" r:id="rId132"/>
    <p:sldId id="2103" r:id="rId133"/>
    <p:sldId id="2063" r:id="rId134"/>
    <p:sldId id="2064" r:id="rId135"/>
    <p:sldId id="2065" r:id="rId136"/>
    <p:sldId id="2066" r:id="rId137"/>
    <p:sldId id="2067" r:id="rId138"/>
    <p:sldId id="2068" r:id="rId139"/>
    <p:sldId id="2069" r:id="rId14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84" d="100"/>
          <a:sy n="84" d="100"/>
        </p:scale>
        <p:origin x="162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802.11-18/0279r2</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802.11-18/0279r2</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802.11-18/0605r1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0606-00-0jtc-minutes-of-chicago-meeting-in-mar-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hyperlink" Target="https://onedrive.live.com/?authkey=%21AGeIAJGZVd2ZMNc&amp;id=452350328A8F778B%21715274&amp;cid=452350328A8F778B" TargetMode="Externa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May 2018 agenda </a:t>
            </a:r>
            <a:r>
              <a:rPr lang="en-US" dirty="0">
                <a:solidFill>
                  <a:schemeClr val="accent2">
                    <a:lumMod val="75000"/>
                  </a:schemeClr>
                </a:solidFill>
              </a:rPr>
              <a:t>for </a:t>
            </a:r>
            <a:r>
              <a:rPr lang="en-US" dirty="0" smtClean="0">
                <a:solidFill>
                  <a:schemeClr val="accent2">
                    <a:lumMod val="75000"/>
                  </a:schemeClr>
                </a:solidFill>
              </a:rPr>
              <a:t>Warsaw</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6 April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consider a motion to reaffirm its current goals</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Assuming there are no suggestions for </a:t>
            </a:r>
            <a:r>
              <a:rPr lang="en-AU" dirty="0" smtClean="0"/>
              <a:t>change, </a:t>
            </a:r>
            <a:r>
              <a:rPr lang="en-AU" dirty="0" smtClean="0"/>
              <a:t>the SC will reaffirm the existing </a:t>
            </a:r>
            <a:r>
              <a:rPr lang="en-AU" dirty="0" smtClean="0"/>
              <a:t>goals today</a:t>
            </a:r>
            <a:endParaRPr lang="en-AU" dirty="0" smtClean="0"/>
          </a:p>
          <a:p>
            <a:pPr lvl="1"/>
            <a:r>
              <a:rPr lang="en-AU" dirty="0" smtClean="0"/>
              <a:t>Motion</a:t>
            </a:r>
          </a:p>
          <a:p>
            <a:pPr lvl="2"/>
            <a:r>
              <a:rPr lang="en-AU" i="1" dirty="0" smtClean="0"/>
              <a:t>The IEEE 802 JTC1 SC reaffirms its current goals, as shown on slide </a:t>
            </a:r>
            <a:r>
              <a:rPr lang="en-AU" i="1" dirty="0" smtClean="0"/>
              <a:t>10 </a:t>
            </a:r>
            <a:r>
              <a:rPr lang="en-AU" i="1" dirty="0" smtClean="0"/>
              <a:t>of </a:t>
            </a:r>
            <a:r>
              <a:rPr lang="en-AU" i="1" dirty="0" smtClean="0"/>
              <a:t>this agenda (11-18-0605r</a:t>
            </a:r>
            <a:r>
              <a:rPr lang="en-AU" i="1" dirty="0" smtClean="0">
                <a:solidFill>
                  <a:srgbClr val="FF0000"/>
                </a:solidFill>
              </a:rPr>
              <a:t>1</a:t>
            </a:r>
            <a:r>
              <a:rPr lang="en-AU" i="1" dirty="0" smtClean="0"/>
              <a:t>) </a:t>
            </a:r>
            <a:r>
              <a:rPr lang="en-AU" i="1" dirty="0" smtClean="0"/>
              <a:t>in Warsaw in May </a:t>
            </a:r>
            <a:r>
              <a:rPr lang="en-AU" i="1" dirty="0" smtClean="0"/>
              <a:t>2018 </a:t>
            </a:r>
            <a:endParaRPr lang="en-AU" i="1" dirty="0" smtClean="0"/>
          </a:p>
          <a:p>
            <a:pPr lvl="2"/>
            <a:r>
              <a:rPr lang="en-AU" dirty="0" smtClean="0"/>
              <a:t>Moved</a:t>
            </a:r>
          </a:p>
          <a:p>
            <a:pPr lvl="2"/>
            <a:r>
              <a:rPr lang="en-AU" dirty="0" smtClean="0"/>
              <a:t>Seconded</a:t>
            </a:r>
          </a:p>
          <a:p>
            <a:pPr lvl="2"/>
            <a:r>
              <a:rPr lang="en-AU" dirty="0" smtClean="0"/>
              <a:t>Result</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116</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319"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591"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352"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a:t>
            </a:r>
            <a:r>
              <a:rPr lang="en-AU" dirty="0" err="1" smtClean="0">
                <a:solidFill>
                  <a:srgbClr val="FF0000"/>
                </a:solidFill>
              </a:rPr>
              <a:t>Nxxxxxx</a:t>
            </a:r>
            <a:r>
              <a:rPr lang="en-AU" dirty="0" smtClean="0"/>
              <a:t>)</a:t>
            </a:r>
            <a:r>
              <a:rPr lang="en-AU" b="0" dirty="0" smtClean="0"/>
              <a:t> </a:t>
            </a:r>
            <a:endParaRPr lang="en-AU" dirty="0"/>
          </a:p>
          <a:p>
            <a:pPr lvl="2"/>
            <a:r>
              <a:rPr lang="en-AU" dirty="0" smtClean="0">
                <a:solidFill>
                  <a:srgbClr val="FF0000"/>
                </a:solidFill>
              </a:rPr>
              <a:t>(Mar 2018) Andrew will check with </a:t>
            </a:r>
            <a:r>
              <a:rPr lang="en-AU" dirty="0" smtClean="0">
                <a:solidFill>
                  <a:srgbClr val="FF0000"/>
                </a:solidFill>
              </a:rPr>
              <a:t>John – sent e-mail on 6 April 2018</a:t>
            </a:r>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132</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38 </a:t>
            </a:r>
            <a:r>
              <a:rPr lang="en-AU" dirty="0"/>
              <a:t>standards </a:t>
            </a:r>
            <a:r>
              <a:rPr lang="en-AU" dirty="0" smtClean="0"/>
              <a:t>through to </a:t>
            </a:r>
            <a:r>
              <a:rPr lang="en-AU" dirty="0"/>
              <a:t>PSDO ratification </a:t>
            </a:r>
            <a:r>
              <a:rPr lang="en-AU" dirty="0" smtClean="0"/>
              <a:t>with 41 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2456115"/>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14</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0</a:t>
                      </a:r>
                      <a:endParaRPr lang="en-AU" dirty="0"/>
                    </a:p>
                  </a:txBody>
                  <a:tcPr/>
                </a:tc>
                <a:tc>
                  <a:txBody>
                    <a:bodyPr/>
                    <a:lstStyle/>
                    <a:p>
                      <a:pPr algn="ctr"/>
                      <a:r>
                        <a:rPr lang="en-AU" dirty="0" smtClean="0"/>
                        <a:t>3</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2</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1</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38</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Warsaw in </a:t>
            </a:r>
            <a:r>
              <a:rPr lang="en-US" dirty="0" err="1" smtClean="0"/>
              <a:t>Myr</a:t>
            </a:r>
            <a:r>
              <a:rPr lang="en-US" dirty="0" smtClean="0"/>
              <a:t>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4507776"/>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fourteen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721241732"/>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fourteen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931992073"/>
              </p:ext>
            </p:extLst>
          </p:nvPr>
        </p:nvGraphicFramePr>
        <p:xfrm>
          <a:off x="152399" y="1568640"/>
          <a:ext cx="8839199" cy="158496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but a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a:solidFill>
                  <a:srgbClr val="00B050"/>
                </a:solidFill>
              </a:rPr>
              <a:t>passed </a:t>
            </a:r>
            <a:r>
              <a:rPr lang="en-AU" dirty="0">
                <a:solidFill>
                  <a:schemeClr val="accent2"/>
                </a:solidFill>
              </a:rPr>
              <a:t>&amp; response </a:t>
            </a:r>
            <a:r>
              <a:rPr lang="en-AU" dirty="0" smtClean="0">
                <a:solidFill>
                  <a:schemeClr val="accent2"/>
                </a:solidFill>
              </a:rPr>
              <a:t>required</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solidFill>
                  <a:srgbClr val="FF0000"/>
                </a:solidFill>
              </a:rPr>
              <a:t>A response was sent in Mar 2018 (</a:t>
            </a:r>
            <a:r>
              <a:rPr lang="en-AU" dirty="0" err="1" smtClean="0">
                <a:solidFill>
                  <a:srgbClr val="FF0000"/>
                </a:solidFill>
              </a:rPr>
              <a:t>Nxxxxxxx</a:t>
            </a:r>
            <a:r>
              <a:rPr lang="en-AU" dirty="0" smtClean="0">
                <a:solidFill>
                  <a:srgbClr val="FF0000"/>
                </a:solidFill>
              </a:rPr>
              <a:t>)</a:t>
            </a:r>
          </a:p>
          <a:p>
            <a:pPr lvl="2"/>
            <a:r>
              <a:rPr lang="en-AU" dirty="0">
                <a:solidFill>
                  <a:srgbClr val="FF0000"/>
                </a:solidFill>
              </a:rPr>
              <a:t>(Apr 2018) Asked 802.1 team</a:t>
            </a: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on 14 Mar 2018 and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a:t>802.1d passed </a:t>
            </a:r>
            <a:r>
              <a:rPr lang="en-AU" dirty="0" smtClean="0"/>
              <a:t>FDIS ballot </a:t>
            </a:r>
            <a:r>
              <a:rPr lang="en-AU" dirty="0"/>
              <a:t>on </a:t>
            </a:r>
            <a:r>
              <a:rPr lang="en-AU" dirty="0" smtClean="0"/>
              <a:t>14 Mar 2018 (</a:t>
            </a:r>
            <a:r>
              <a:rPr lang="en-AU" dirty="0" smtClean="0"/>
              <a:t>N16779/N16783)</a:t>
            </a:r>
            <a:endParaRPr lang="en-AU" dirty="0" smtClean="0"/>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is waiting for start of FDIS ballot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waiting</a:t>
            </a:r>
          </a:p>
          <a:p>
            <a:pPr lvl="1"/>
            <a:r>
              <a:rPr lang="en-AU" b="0" dirty="0" smtClean="0">
                <a:solidFill>
                  <a:srgbClr val="FF0000"/>
                </a:solidFill>
              </a:rPr>
              <a:t>Jodi in Feb 2018: </a:t>
            </a:r>
            <a:r>
              <a:rPr lang="en-US" dirty="0">
                <a:solidFill>
                  <a:srgbClr val="FF0000"/>
                </a:solidFill>
              </a:rPr>
              <a:t>ISO/IEC/IEEE 8802-1AE:2013/</a:t>
            </a:r>
            <a:r>
              <a:rPr lang="en-US" dirty="0" err="1">
                <a:solidFill>
                  <a:srgbClr val="FF0000"/>
                </a:solidFill>
              </a:rPr>
              <a:t>Amd</a:t>
            </a:r>
            <a:r>
              <a:rPr lang="en-US" dirty="0">
                <a:solidFill>
                  <a:srgbClr val="FF0000"/>
                </a:solidFill>
              </a:rPr>
              <a:t> 3 has not yet begun the FDIS ballot stage.  I will check the status with </a:t>
            </a:r>
            <a:r>
              <a:rPr lang="en-US" dirty="0" smtClean="0">
                <a:solidFill>
                  <a:srgbClr val="FF0000"/>
                </a:solidFill>
              </a:rPr>
              <a:t>ISO</a:t>
            </a:r>
          </a:p>
          <a:p>
            <a:pPr lvl="1"/>
            <a:r>
              <a:rPr lang="en-US" b="0" dirty="0" smtClean="0">
                <a:solidFill>
                  <a:srgbClr val="FF0000"/>
                </a:solidFill>
              </a:rPr>
              <a:t>(Apr 2018) Asked Jodi</a:t>
            </a:r>
            <a:endParaRPr lang="en-AU" b="0"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is waiting for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The summary of voting just </a:t>
            </a:r>
            <a:r>
              <a:rPr lang="en-US" dirty="0" smtClean="0">
                <a:solidFill>
                  <a:srgbClr val="FF0000"/>
                </a:solidFill>
              </a:rPr>
              <a:t>made available </a:t>
            </a:r>
            <a:r>
              <a:rPr lang="en-US" dirty="0">
                <a:solidFill>
                  <a:srgbClr val="FF0000"/>
                </a:solidFill>
              </a:rPr>
              <a:t>last Friday with no comments </a:t>
            </a:r>
            <a:r>
              <a:rPr lang="en-US" dirty="0" smtClean="0">
                <a:solidFill>
                  <a:srgbClr val="FF0000"/>
                </a:solidFill>
              </a:rPr>
              <a:t>received</a:t>
            </a:r>
          </a:p>
          <a:p>
            <a:pPr lvl="1"/>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a:t>
            </a:r>
            <a:r>
              <a:rPr lang="en-AU" dirty="0" smtClean="0">
                <a:solidFill>
                  <a:srgbClr val="FF0000"/>
                </a:solidFill>
              </a:rPr>
              <a:t>waiting for FDIS ballot to start</a:t>
            </a:r>
            <a:endParaRPr lang="en-AU" dirty="0">
              <a:solidFill>
                <a:srgbClr val="FF0000"/>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FF0000"/>
                </a:solidFill>
              </a:rPr>
              <a:t>and response sent</a:t>
            </a:r>
          </a:p>
          <a:p>
            <a:pPr lvl="1"/>
            <a:r>
              <a:rPr lang="en-AU" dirty="0" smtClean="0"/>
              <a:t>802.1Qci (6N16715) passed </a:t>
            </a:r>
            <a:r>
              <a:rPr lang="en-AU" dirty="0"/>
              <a:t>60-day pre-ballot on </a:t>
            </a:r>
            <a:r>
              <a:rPr lang="en-AU" dirty="0" smtClean="0"/>
              <a:t>9 Dec 2017 </a:t>
            </a:r>
            <a:r>
              <a:rPr lang="en-AU" dirty="0"/>
              <a:t>(</a:t>
            </a:r>
            <a:r>
              <a:rPr lang="en-AU" dirty="0" smtClean="0"/>
              <a:t>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solidFill>
                  <a:srgbClr val="FF0000"/>
                </a:solidFill>
              </a:rPr>
              <a:t>Response </a:t>
            </a:r>
            <a:r>
              <a:rPr lang="en-AU" dirty="0" smtClean="0">
                <a:solidFill>
                  <a:srgbClr val="FF0000"/>
                </a:solidFill>
              </a:rPr>
              <a:t>sent </a:t>
            </a:r>
            <a:r>
              <a:rPr lang="en-AU" dirty="0">
                <a:solidFill>
                  <a:srgbClr val="FF0000"/>
                </a:solidFill>
              </a:rPr>
              <a:t>in Mar </a:t>
            </a:r>
            <a:r>
              <a:rPr lang="en-AU" dirty="0" smtClean="0">
                <a:solidFill>
                  <a:srgbClr val="FF0000"/>
                </a:solidFill>
              </a:rPr>
              <a:t>2018 (N</a:t>
            </a:r>
            <a:r>
              <a:rPr lang="en-AU" dirty="0" smtClean="0">
                <a:solidFill>
                  <a:srgbClr val="FF0000"/>
                </a:solidFill>
              </a:rPr>
              <a:t>??????)</a:t>
            </a:r>
          </a:p>
          <a:p>
            <a:pPr lvl="2"/>
            <a:r>
              <a:rPr lang="en-AU" dirty="0" smtClean="0">
                <a:solidFill>
                  <a:srgbClr val="FF0000"/>
                </a:solidFill>
              </a:rPr>
              <a:t>(Apr 2018) Asked 802.1 team</a:t>
            </a:r>
            <a:endParaRPr lang="en-AU" dirty="0">
              <a:solidFill>
                <a:srgbClr val="FF0000"/>
              </a:solidFill>
            </a:endParaRPr>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start of FDIS</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smtClean="0">
                <a:solidFill>
                  <a:schemeClr val="accent2"/>
                </a:solidFill>
              </a:rPr>
              <a:t>waiting</a:t>
            </a:r>
          </a:p>
          <a:p>
            <a:pPr lvl="1"/>
            <a:r>
              <a:rPr lang="en-AU" dirty="0">
                <a:solidFill>
                  <a:srgbClr val="FF0000"/>
                </a:solidFill>
              </a:rPr>
              <a:t>Jodi in Feb 2018: </a:t>
            </a:r>
            <a:r>
              <a:rPr lang="en-US" dirty="0">
                <a:solidFill>
                  <a:srgbClr val="FF0000"/>
                </a:solidFill>
              </a:rPr>
              <a:t>The summary of voting just made available last Friday with no comments </a:t>
            </a:r>
            <a:r>
              <a:rPr lang="en-US" dirty="0" smtClean="0">
                <a:solidFill>
                  <a:srgbClr val="FF0000"/>
                </a:solidFill>
              </a:rPr>
              <a:t>received</a:t>
            </a:r>
          </a:p>
          <a:p>
            <a:pPr lvl="1"/>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smtClean="0">
                <a:solidFill>
                  <a:srgbClr val="FF0000"/>
                </a:solidFill>
              </a:rPr>
              <a:t>is waiting for FDIS ballot to start</a:t>
            </a:r>
            <a:endParaRPr lang="en-AU" dirty="0">
              <a:solidFill>
                <a:srgbClr val="FF0000"/>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FF000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smtClean="0">
                <a:solidFill>
                  <a:srgbClr val="FF0000"/>
                </a:solidFill>
              </a:rPr>
              <a:t>Responses were sent in Mar 2018 (N</a:t>
            </a:r>
            <a:r>
              <a:rPr lang="en-AU" dirty="0" smtClean="0">
                <a:solidFill>
                  <a:srgbClr val="FF0000"/>
                </a:solidFill>
              </a:rPr>
              <a:t>??????)</a:t>
            </a:r>
          </a:p>
          <a:p>
            <a:pPr lvl="2"/>
            <a:r>
              <a:rPr lang="en-AU" dirty="0" smtClean="0">
                <a:solidFill>
                  <a:srgbClr val="FF0000"/>
                </a:solidFill>
              </a:rPr>
              <a:t>(Apr 2018) asked 802.1 team</a:t>
            </a:r>
            <a:endParaRPr lang="en-AU" dirty="0">
              <a:solidFill>
                <a:srgbClr val="FF0000"/>
              </a:solidFill>
            </a:endParaRP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Jodi </a:t>
            </a:r>
            <a:r>
              <a:rPr lang="en-AU" dirty="0">
                <a:solidFill>
                  <a:srgbClr val="FF0000"/>
                </a:solidFill>
              </a:rPr>
              <a:t>in Feb 2018: </a:t>
            </a:r>
            <a:r>
              <a:rPr lang="en-US" dirty="0" smtClean="0">
                <a:solidFill>
                  <a:srgbClr val="FF0000"/>
                </a:solidFill>
              </a:rPr>
              <a:t>I </a:t>
            </a:r>
            <a:r>
              <a:rPr lang="en-US" dirty="0">
                <a:solidFill>
                  <a:srgbClr val="FF0000"/>
                </a:solidFill>
              </a:rPr>
              <a:t>will check the status with </a:t>
            </a:r>
            <a:r>
              <a:rPr lang="en-US" dirty="0" smtClean="0">
                <a:solidFill>
                  <a:srgbClr val="FF0000"/>
                </a:solidFill>
              </a:rPr>
              <a:t>ISO</a:t>
            </a:r>
          </a:p>
          <a:p>
            <a:pPr lvl="1"/>
            <a:r>
              <a:rPr lang="en-AU" dirty="0">
                <a:solidFill>
                  <a:srgbClr val="FF0000"/>
                </a:solidFill>
              </a:rPr>
              <a:t>(Apr 2018) Asked </a:t>
            </a:r>
            <a:r>
              <a:rPr lang="en-AU" dirty="0" smtClean="0">
                <a:solidFill>
                  <a:srgbClr val="FF0000"/>
                </a:solidFill>
              </a:rPr>
              <a:t>Jodi</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D2.0 liaised in Dec 2017 (WG1-N119)</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smtClean="0">
                <a:solidFill>
                  <a:srgbClr val="FF0000"/>
                </a:solidFill>
              </a:rPr>
              <a:t>(Mar 2018) Glenn Parsons will check status of </a:t>
            </a:r>
            <a:r>
              <a:rPr lang="en-AU" dirty="0" smtClean="0">
                <a:solidFill>
                  <a:srgbClr val="FF0000"/>
                </a:solidFill>
              </a:rPr>
              <a:t>liaison</a:t>
            </a:r>
          </a:p>
          <a:p>
            <a:pPr lvl="2"/>
            <a:r>
              <a:rPr lang="en-AU" dirty="0">
                <a:solidFill>
                  <a:srgbClr val="FF0000"/>
                </a:solidFill>
              </a:rPr>
              <a:t>(Apr 2018) Asked </a:t>
            </a:r>
            <a:r>
              <a:rPr lang="en-AU" dirty="0" smtClean="0">
                <a:solidFill>
                  <a:srgbClr val="FF0000"/>
                </a:solidFill>
              </a:rPr>
              <a:t>Glenn</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(Mar 2018) Glenn Parsons took action to </a:t>
            </a:r>
            <a:r>
              <a:rPr lang="en-AU" dirty="0" smtClean="0">
                <a:solidFill>
                  <a:srgbClr val="FF0000"/>
                </a:solidFill>
              </a:rPr>
              <a:t>liaise</a:t>
            </a:r>
          </a:p>
          <a:p>
            <a:pPr lvl="1"/>
            <a:r>
              <a:rPr lang="en-AU" dirty="0">
                <a:solidFill>
                  <a:srgbClr val="FF0000"/>
                </a:solidFill>
              </a:rPr>
              <a:t>(Apr 2018) Asked </a:t>
            </a:r>
            <a:r>
              <a:rPr lang="en-AU" dirty="0" smtClean="0">
                <a:solidFill>
                  <a:srgbClr val="FF0000"/>
                </a:solidFill>
              </a:rPr>
              <a:t>Glenn</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1cy</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(Mar 2018) Glenn Parsons took action to probably </a:t>
            </a:r>
            <a:r>
              <a:rPr lang="en-AU" dirty="0" smtClean="0">
                <a:solidFill>
                  <a:srgbClr val="FF0000"/>
                </a:solidFill>
              </a:rPr>
              <a:t>liaise</a:t>
            </a:r>
          </a:p>
          <a:p>
            <a:pPr lvl="1"/>
            <a:r>
              <a:rPr lang="en-AU" dirty="0" smtClean="0">
                <a:solidFill>
                  <a:srgbClr val="FF0000"/>
                </a:solidFill>
              </a:rPr>
              <a:t>(Apr 2018) Asked Glenn</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839293493"/>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kern="1200" dirty="0" smtClean="0">
                        <a:solidFill>
                          <a:schemeClr val="tx1"/>
                        </a:solidFill>
                        <a:latin typeface="+mn-lt"/>
                        <a:ea typeface="+mn-ea"/>
                        <a:cs typeface="+mn-cs"/>
                      </a:endParaRP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40</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ISO/IEC/IEEE 8802-3:2017/</a:t>
            </a:r>
            <a:r>
              <a:rPr lang="en-US" dirty="0" err="1">
                <a:solidFill>
                  <a:srgbClr val="FF0000"/>
                </a:solidFill>
              </a:rPr>
              <a:t>Amd</a:t>
            </a:r>
            <a:r>
              <a:rPr lang="en-US" dirty="0">
                <a:solidFill>
                  <a:srgbClr val="FF0000"/>
                </a:solidFill>
              </a:rPr>
              <a:t> 6 has not begun the FDIS ballot.  I will check the status with </a:t>
            </a:r>
            <a:r>
              <a:rPr lang="en-US" dirty="0" smtClean="0">
                <a:solidFill>
                  <a:srgbClr val="FF0000"/>
                </a:solidFill>
              </a:rPr>
              <a:t>ISO</a:t>
            </a:r>
          </a:p>
          <a:p>
            <a:pPr lvl="1"/>
            <a:r>
              <a:rPr lang="en-AU" dirty="0">
                <a:solidFill>
                  <a:srgbClr val="FF0000"/>
                </a:solidFill>
              </a:rPr>
              <a:t>(Apr 2018) Asked </a:t>
            </a:r>
            <a:r>
              <a:rPr lang="en-AU" dirty="0" smtClean="0">
                <a:solidFill>
                  <a:srgbClr val="FF0000"/>
                </a:solidFill>
              </a:rPr>
              <a:t>Jodi</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ISO/IEC/IEEE 8802-3:2017/</a:t>
            </a:r>
            <a:r>
              <a:rPr lang="en-US" dirty="0" err="1">
                <a:solidFill>
                  <a:srgbClr val="FF0000"/>
                </a:solidFill>
              </a:rPr>
              <a:t>Amd</a:t>
            </a:r>
            <a:r>
              <a:rPr lang="en-US" dirty="0">
                <a:solidFill>
                  <a:srgbClr val="FF0000"/>
                </a:solidFill>
              </a:rPr>
              <a:t> </a:t>
            </a:r>
            <a:r>
              <a:rPr lang="en-US" dirty="0" smtClean="0">
                <a:solidFill>
                  <a:srgbClr val="FF0000"/>
                </a:solidFill>
              </a:rPr>
              <a:t>9 </a:t>
            </a:r>
            <a:r>
              <a:rPr lang="en-US" dirty="0">
                <a:solidFill>
                  <a:srgbClr val="FF0000"/>
                </a:solidFill>
              </a:rPr>
              <a:t>has not begun the FDIS ballot.  I will check the status with </a:t>
            </a:r>
            <a:r>
              <a:rPr lang="en-US" dirty="0" smtClean="0">
                <a:solidFill>
                  <a:srgbClr val="FF0000"/>
                </a:solidFill>
              </a:rPr>
              <a:t>ISO</a:t>
            </a:r>
          </a:p>
          <a:p>
            <a:pPr lvl="1"/>
            <a:r>
              <a:rPr lang="en-AU" dirty="0">
                <a:solidFill>
                  <a:srgbClr val="FF0000"/>
                </a:solidFill>
              </a:rPr>
              <a:t>(Apr 2018) Asked Jodi</a:t>
            </a: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start</a:t>
            </a:r>
          </a:p>
          <a:p>
            <a:pPr lvl="1"/>
            <a:r>
              <a:rPr lang="en-AU" dirty="0">
                <a:solidFill>
                  <a:srgbClr val="FF0000"/>
                </a:solidFill>
              </a:rPr>
              <a:t>Jodi in Feb 2018</a:t>
            </a:r>
            <a:r>
              <a:rPr lang="en-AU" dirty="0" smtClean="0">
                <a:solidFill>
                  <a:srgbClr val="FF0000"/>
                </a:solidFill>
              </a:rPr>
              <a:t>: </a:t>
            </a:r>
            <a:r>
              <a:rPr lang="en-US" dirty="0">
                <a:solidFill>
                  <a:srgbClr val="FF0000"/>
                </a:solidFill>
              </a:rPr>
              <a:t>I will check the status with </a:t>
            </a:r>
            <a:r>
              <a:rPr lang="en-US" dirty="0" smtClean="0">
                <a:solidFill>
                  <a:srgbClr val="FF0000"/>
                </a:solidFill>
              </a:rPr>
              <a:t>ISO</a:t>
            </a:r>
          </a:p>
          <a:p>
            <a:pPr lvl="1"/>
            <a:r>
              <a:rPr lang="en-AU" dirty="0">
                <a:solidFill>
                  <a:srgbClr val="FF0000"/>
                </a:solidFill>
              </a:rPr>
              <a:t>(Apr 2018) Asked Jodi</a:t>
            </a: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a:t>
            </a:r>
            <a:r>
              <a:rPr lang="en-AU" dirty="0" smtClean="0"/>
              <a:t>comments</a:t>
            </a:r>
          </a:p>
          <a:p>
            <a:pPr lvl="1"/>
            <a:r>
              <a:rPr lang="en-AU" dirty="0" smtClean="0">
                <a:solidFill>
                  <a:srgbClr val="FF0000"/>
                </a:solidFill>
              </a:rPr>
              <a:t>(Apr 2018) Asked Jodi</a:t>
            </a:r>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60-day pre-ballot closes on 12 Apr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closes on 12 Apr 2018</a:t>
            </a:r>
          </a:p>
          <a:p>
            <a:pPr lvl="1"/>
            <a:r>
              <a:rPr lang="en-AU" dirty="0" smtClean="0"/>
              <a:t>Submission occurred on 6 Feb 2018</a:t>
            </a: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46</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60-day pre-ballot closes on 12 Apr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a:solidFill>
                  <a:schemeClr val="accent2"/>
                </a:solidFill>
              </a:rPr>
              <a:t>closes on 12 Apr 2018</a:t>
            </a:r>
            <a:endParaRPr lang="en-AU" dirty="0" smtClean="0">
              <a:solidFill>
                <a:schemeClr val="accent2"/>
              </a:solidFill>
            </a:endParaRPr>
          </a:p>
          <a:p>
            <a:pPr lvl="1"/>
            <a:r>
              <a:rPr lang="en-AU" dirty="0"/>
              <a:t>Submission occurred on 6 Feb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47</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endParaRPr lang="en-AU" dirty="0"/>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p>
          <a:p>
            <a:pPr lvl="2"/>
            <a:r>
              <a:rPr lang="en-AU" dirty="0" smtClean="0">
                <a:solidFill>
                  <a:srgbClr val="FF0000"/>
                </a:solidFill>
              </a:rPr>
              <a:t>(Apr 2018) Asked 802.3 team</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48</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endParaRPr lang="en-AU" dirty="0">
              <a:solidFill>
                <a:srgbClr val="FF0000"/>
              </a:solidFill>
            </a:endParaRP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p>
          <a:p>
            <a:pPr lvl="2"/>
            <a:r>
              <a:rPr lang="en-AU" dirty="0">
                <a:solidFill>
                  <a:srgbClr val="FF0000"/>
                </a:solidFill>
              </a:rPr>
              <a:t>(Apr 2018) Asked 802.3 </a:t>
            </a:r>
            <a:r>
              <a:rPr lang="en-AU" dirty="0" smtClean="0">
                <a:solidFill>
                  <a:srgbClr val="FF0000"/>
                </a:solidFill>
              </a:rPr>
              <a:t>team</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r>
              <a:rPr lang="en-US" dirty="0" smtClean="0">
                <a:solidFill>
                  <a:srgbClr val="FF0000"/>
                </a:solidFill>
              </a:rPr>
              <a:t>)</a:t>
            </a:r>
            <a:endParaRPr lang="en-AU" dirty="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802.11 (scheduled to close on </a:t>
            </a:r>
            <a:r>
              <a:rPr lang="en-US" dirty="0" smtClean="0">
                <a:solidFill>
                  <a:srgbClr val="FF0000"/>
                </a:solidFill>
              </a:rPr>
              <a:t>13 </a:t>
            </a:r>
            <a:r>
              <a:rPr lang="en-US" dirty="0">
                <a:solidFill>
                  <a:srgbClr val="FF0000"/>
                </a:solidFill>
              </a:rPr>
              <a:t>April)</a:t>
            </a:r>
            <a:endParaRPr lang="en-AU" dirty="0">
              <a:solidFill>
                <a:srgbClr val="FF0000"/>
              </a:solidFill>
            </a:endParaRP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p>
          <a:p>
            <a:pPr lvl="2"/>
            <a:r>
              <a:rPr lang="en-GB" dirty="0" smtClean="0">
                <a:solidFill>
                  <a:srgbClr val="FF0000"/>
                </a:solidFill>
              </a:rPr>
              <a:t>(Mar 18) Peter </a:t>
            </a:r>
            <a:r>
              <a:rPr lang="en-GB" dirty="0" smtClean="0">
                <a:solidFill>
                  <a:srgbClr val="FF0000"/>
                </a:solidFill>
              </a:rPr>
              <a:t>Yee took action to ping Chair</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a:t>
            </a:r>
            <a:r>
              <a:rPr lang="en-AU" dirty="0" smtClean="0">
                <a:solidFill>
                  <a:srgbClr val="FF0000"/>
                </a:solidFill>
              </a:rPr>
              <a:t>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April 2018</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endParaRPr lang="en-AU" dirty="0" smtClean="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May 2018 interim meeting in Warsaw</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a:latin typeface="+mj-lt"/>
              </a:rPr>
              <a:t>8</a:t>
            </a:r>
            <a:r>
              <a:rPr lang="en-US" sz="1600" b="1" dirty="0" smtClean="0">
                <a:latin typeface="+mj-lt"/>
              </a:rPr>
              <a:t> May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a:t>
            </a:r>
            <a:r>
              <a:rPr lang="en-AU" dirty="0" smtClean="0"/>
              <a:t>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a:t>
            </a:r>
            <a:r>
              <a:rPr lang="en-AU" dirty="0" smtClean="0">
                <a:solidFill>
                  <a:srgbClr val="FF0000"/>
                </a:solidFill>
              </a:rPr>
              <a:t>was published in Mar 2018</a:t>
            </a:r>
            <a:endParaRPr lang="en-AU" dirty="0">
              <a:solidFill>
                <a:srgbClr val="FF0000"/>
              </a:solidFill>
            </a:endParaRPr>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t>
            </a:r>
            <a:r>
              <a:rPr lang="en-AU" dirty="0" smtClean="0">
                <a:solidFill>
                  <a:srgbClr val="FF0000"/>
                </a:solidFill>
              </a:rPr>
              <a:t>&amp; published</a:t>
            </a:r>
          </a:p>
          <a:p>
            <a:pPr lvl="1"/>
            <a:r>
              <a:rPr lang="en-AU" dirty="0"/>
              <a:t>Passed on </a:t>
            </a:r>
            <a:r>
              <a:rPr lang="en-AU" dirty="0" smtClean="0"/>
              <a:t>27 Jan 2018 by 12/0/10, with no comments (N16763)</a:t>
            </a:r>
          </a:p>
          <a:p>
            <a:pPr lvl="1"/>
            <a:r>
              <a:rPr lang="en-AU" dirty="0"/>
              <a:t>IEEE </a:t>
            </a:r>
            <a:r>
              <a:rPr lang="en-AU" dirty="0" smtClean="0"/>
              <a:t>802.15.4-2015 </a:t>
            </a:r>
            <a:r>
              <a:rPr lang="en-AU" dirty="0" smtClean="0">
                <a:solidFill>
                  <a:srgbClr val="FF0000"/>
                </a:solidFill>
              </a:rPr>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r>
              <a:rPr lang="en-AU" dirty="0" smtClean="0">
                <a:solidFill>
                  <a:srgbClr val="FF0000"/>
                </a:solidFill>
              </a:rPr>
              <a:t>.</a:t>
            </a:r>
          </a:p>
          <a:p>
            <a:pPr lvl="1"/>
            <a:r>
              <a:rPr lang="en-AU" dirty="0" smtClean="0">
                <a:solidFill>
                  <a:srgbClr val="FF0000"/>
                </a:solidFill>
              </a:rPr>
              <a:t>(Feb 2018) Heile stated that they are working on a response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66</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67</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smtClean="0"/>
              <a:t>Japan </a:t>
            </a:r>
            <a:r>
              <a:rPr lang="en-AU" dirty="0" smtClean="0"/>
              <a:t>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a:t>
            </a:r>
            <a:r>
              <a:rPr lang="en-AU" dirty="0" smtClean="0">
                <a:solidFill>
                  <a:srgbClr val="FF0000"/>
                </a:solidFill>
              </a:rPr>
              <a:t>6</a:t>
            </a:r>
          </a:p>
          <a:p>
            <a:pPr lvl="1"/>
            <a:r>
              <a:rPr lang="en-AU" dirty="0">
                <a:solidFill>
                  <a:srgbClr val="FF0000"/>
                </a:solidFill>
              </a:rPr>
              <a:t>(Feb 2018) Heile stated that they are working on a </a:t>
            </a:r>
            <a:r>
              <a:rPr lang="en-AU" dirty="0" smtClean="0">
                <a:solidFill>
                  <a:srgbClr val="FF0000"/>
                </a:solidFill>
              </a:rPr>
              <a:t>response</a:t>
            </a:r>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68</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March 2018 in Chicago</a:t>
            </a:r>
          </a:p>
          <a:p>
            <a:pPr lvl="1"/>
            <a:r>
              <a:rPr lang="en-AU" dirty="0" smtClean="0"/>
              <a:t>Review extended goals</a:t>
            </a:r>
          </a:p>
          <a:p>
            <a:pPr lvl="2"/>
            <a:r>
              <a:rPr lang="en-AU" dirty="0" smtClean="0"/>
              <a:t>Reaffirm goals 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a:t>
            </a:r>
            <a:r>
              <a:rPr lang="en-AU" smtClean="0"/>
              <a:t>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70</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844130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Mar 18</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a:t>
            </a:r>
            <a:r>
              <a:rPr lang="en-AU" dirty="0" smtClean="0">
                <a:solidFill>
                  <a:srgbClr val="FF0000"/>
                </a:solidFill>
              </a:rPr>
              <a:t>was published in ??? 2018</a:t>
            </a:r>
            <a:endParaRPr lang="en-AU" dirty="0">
              <a:solidFill>
                <a:srgbClr val="FF0000"/>
              </a:solidFill>
            </a:endParaRPr>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t>
            </a:r>
            <a:r>
              <a:rPr lang="en-AU" dirty="0" smtClean="0">
                <a:solidFill>
                  <a:srgbClr val="FF0000"/>
                </a:solidFill>
              </a:rPr>
              <a:t>&amp; published</a:t>
            </a:r>
          </a:p>
          <a:p>
            <a:pPr lvl="1"/>
            <a:r>
              <a:rPr lang="en-AU" dirty="0"/>
              <a:t>IEEE 802.21-2017 </a:t>
            </a:r>
            <a:r>
              <a:rPr lang="en-AU" dirty="0" smtClean="0"/>
              <a:t>FDIS passed 12/1/6</a:t>
            </a:r>
            <a:r>
              <a:rPr lang="en-AU" dirty="0"/>
              <a:t> </a:t>
            </a:r>
            <a:r>
              <a:rPr lang="en-AU" dirty="0" smtClean="0"/>
              <a:t>(N16768)</a:t>
            </a:r>
          </a:p>
          <a:p>
            <a:pPr lvl="1"/>
            <a:r>
              <a:rPr lang="en-AU" dirty="0" smtClean="0"/>
              <a:t>With comments from China NB</a:t>
            </a:r>
          </a:p>
          <a:p>
            <a:pPr lvl="2"/>
            <a:r>
              <a:rPr lang="en-AU" dirty="0" smtClean="0"/>
              <a:t>A  response was sent in Mar 2018 (N16770)</a:t>
            </a:r>
          </a:p>
          <a:p>
            <a:pPr lvl="1"/>
            <a:r>
              <a:rPr lang="en-AU" dirty="0" smtClean="0"/>
              <a:t>Published in </a:t>
            </a:r>
            <a:r>
              <a:rPr lang="en-AU" dirty="0" smtClean="0">
                <a:solidFill>
                  <a:srgbClr val="FF0000"/>
                </a:solidFill>
              </a:rPr>
              <a:t>???</a:t>
            </a:r>
            <a:r>
              <a:rPr lang="en-AU" dirty="0" smtClean="0"/>
              <a:t> </a:t>
            </a:r>
            <a:r>
              <a:rPr lang="en-AU" dirty="0" smtClean="0">
                <a:solidFill>
                  <a:srgbClr val="FF0000"/>
                </a:solidFill>
              </a:rPr>
              <a:t>2018</a:t>
            </a:r>
          </a:p>
          <a:p>
            <a:pPr lvl="1"/>
            <a:r>
              <a:rPr lang="en-AU" dirty="0" smtClean="0">
                <a:solidFill>
                  <a:srgbClr val="FF0000"/>
                </a:solidFill>
              </a:rPr>
              <a:t>(Apr 2018) Asked Jodi</a:t>
            </a:r>
            <a:endParaRPr lang="en-AU" dirty="0" smtClean="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passed on 14 Mar 2018 but response is required</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chemeClr val="accent2"/>
                </a:solidFill>
              </a:rPr>
              <a:t>but response required</a:t>
            </a: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a:t>
            </a:r>
          </a:p>
          <a:p>
            <a:pPr lvl="2"/>
            <a:r>
              <a:rPr lang="en-AU" dirty="0"/>
              <a:t>Passed </a:t>
            </a:r>
            <a:r>
              <a:rPr lang="en-AU" dirty="0" smtClean="0"/>
              <a:t>11/1/7</a:t>
            </a:r>
          </a:p>
          <a:p>
            <a:pPr lvl="1"/>
            <a:r>
              <a:rPr lang="en-AU" dirty="0" smtClean="0">
                <a:solidFill>
                  <a:srgbClr val="FF0000"/>
                </a:solidFill>
              </a:rPr>
              <a:t>Comment from China NB requires a response</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802.21.1.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This text defines several MISs that require implemented in conjunction with the MIS framework as defined in IEEE </a:t>
            </a:r>
            <a:r>
              <a:rPr lang="en-AU" i="1" dirty="0" err="1"/>
              <a:t>Std</a:t>
            </a:r>
            <a:r>
              <a:rPr lang="en-AU" i="1" dirty="0"/>
              <a:t> 802.21-2017 to optimize the performance of such services. This project also introduces a security frame that adopted the mechanism defined in IEEE </a:t>
            </a:r>
            <a:r>
              <a:rPr lang="en-AU" i="1" dirty="0" err="1"/>
              <a:t>Std</a:t>
            </a:r>
            <a:r>
              <a:rPr lang="en-AU" i="1" dirty="0"/>
              <a:t> 802.21-2017. However, it is clearly stated in IEEE </a:t>
            </a:r>
            <a:r>
              <a:rPr lang="en-AU" i="1" dirty="0" err="1"/>
              <a:t>Std</a:t>
            </a:r>
            <a:r>
              <a:rPr lang="en-AU" i="1" dirty="0"/>
              <a:t> 802.21-2017 that it is implemented with IEEE 802.1X-2010, on which China NB has expressed objection and submitted detailed comments (please refer to 6N15555 etc.). IEEE has acknowledged the receiving of China NB’s comments, but there hasn’t been any technical improvements made on IEEE </a:t>
            </a:r>
            <a:r>
              <a:rPr lang="en-AU" i="1" dirty="0" err="1"/>
              <a:t>Std</a:t>
            </a:r>
            <a:r>
              <a:rPr lang="en-AU" i="1" dirty="0"/>
              <a:t> 802.1X and hence the defects still exist. </a:t>
            </a:r>
            <a:endParaRPr lang="en-AU" i="1" dirty="0" smtClean="0"/>
          </a:p>
          <a:p>
            <a:r>
              <a:rPr lang="en-AU" dirty="0" smtClean="0"/>
              <a:t>China NB Change 1</a:t>
            </a:r>
          </a:p>
          <a:p>
            <a:pPr lvl="1"/>
            <a:r>
              <a:rPr lang="en-AU" i="1" dirty="0"/>
              <a:t>It is recommended not to adopt the defective standards and to enhance the security mechanism</a:t>
            </a:r>
            <a:r>
              <a:rPr lang="en-AU" i="1"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28949806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a:t>
            </a:r>
            <a:r>
              <a:rPr lang="en-AU" dirty="0" smtClean="0"/>
              <a:t>16 June 2018 </a:t>
            </a:r>
            <a:r>
              <a:rPr lang="en-AU" dirty="0" smtClean="0"/>
              <a:t>(N16781)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401373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rgbClr val="00B050"/>
                          </a:solidFill>
                          <a:latin typeface="+mj-lt"/>
                        </a:rPr>
                        <a:t>Mar 18</a:t>
                      </a: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solidFill>
                  <a:srgbClr val="FF0000"/>
                </a:solidFill>
              </a:rPr>
              <a:t>ISO/IEC/IEEE 802-22b</a:t>
            </a:r>
            <a:r>
              <a:rPr lang="en-AU" dirty="0" smtClean="0"/>
              <a:t>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77</a:t>
            </a:fld>
            <a:endParaRPr lang="en-US"/>
          </a:p>
        </p:txBody>
      </p:sp>
      <p:sp>
        <p:nvSpPr>
          <p:cNvPr id="10" name="Content Placeholder 9"/>
          <p:cNvSpPr>
            <a:spLocks noGrp="1"/>
          </p:cNvSpPr>
          <p:nvPr>
            <p:ph idx="1"/>
          </p:nvPr>
        </p:nvSpPr>
        <p:spPr>
          <a:xfrm>
            <a:off x="685800" y="1066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a:solidFill>
                  <a:srgbClr val="FF0000"/>
                </a:solidFill>
              </a:rPr>
              <a:t>ISO/IEC/IEEE 802-22b</a:t>
            </a:r>
            <a:r>
              <a:rPr lang="en-AU" dirty="0"/>
              <a:t> was </a:t>
            </a:r>
            <a:r>
              <a:rPr lang="en-AU" dirty="0" smtClean="0"/>
              <a:t>published in Oct 2017 (</a:t>
            </a:r>
            <a:r>
              <a:rPr lang="en-AU" dirty="0" smtClean="0">
                <a:solidFill>
                  <a:srgbClr val="FF0000"/>
                </a:solidFill>
              </a:rPr>
              <a:t>as what</a:t>
            </a:r>
            <a:r>
              <a:rPr lang="en-AU" dirty="0" smtClean="0">
                <a:solidFill>
                  <a:srgbClr val="FF0000"/>
                </a:solidFill>
              </a:rPr>
              <a:t>?</a:t>
            </a:r>
            <a:r>
              <a:rPr lang="en-AU" dirty="0" smtClean="0"/>
              <a:t>)</a:t>
            </a:r>
          </a:p>
          <a:p>
            <a:pPr lvl="2"/>
            <a:r>
              <a:rPr lang="en-AU" dirty="0" smtClean="0">
                <a:solidFill>
                  <a:srgbClr val="FF0000"/>
                </a:solidFill>
              </a:rPr>
              <a:t>(Apr 2018) Asked Jodi</a:t>
            </a:r>
            <a:endParaRPr lang="en-AU" dirty="0" smtClean="0">
              <a:solidFill>
                <a:srgbClr val="FF0000"/>
              </a:solidFill>
            </a:endParaRP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a:t>
            </a:r>
            <a:r>
              <a:rPr lang="en-AU" dirty="0" smtClean="0"/>
              <a:t>2018</a:t>
            </a:r>
          </a:p>
          <a:p>
            <a:pPr lvl="2"/>
            <a:r>
              <a:rPr lang="en-AU" dirty="0">
                <a:solidFill>
                  <a:srgbClr val="FF0000"/>
                </a:solidFill>
              </a:rPr>
              <a:t>(Apr 2018) It has not yet been uploaded to SC6</a:t>
            </a:r>
            <a:endParaRPr lang="en-AU" dirty="0" smtClean="0">
              <a:solidFill>
                <a:srgbClr val="FF0000"/>
              </a:solidFill>
            </a:endParaRPr>
          </a:p>
          <a:p>
            <a:pPr lvl="1"/>
            <a:r>
              <a:rPr lang="en-AU" dirty="0" smtClean="0"/>
              <a:t>The IEEE 80 JTC1 SC will track future actions by SC6, but not much is expected until Aug </a:t>
            </a:r>
            <a:r>
              <a:rPr lang="en-AU" dirty="0" smtClean="0"/>
              <a:t>2018</a:t>
            </a:r>
            <a:endParaRPr lang="en-AU" dirty="0" smtClean="0"/>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Warsaw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Warsaw in May 2018, as documented on slide </a:t>
            </a:r>
            <a:r>
              <a:rPr lang="en-AU" i="1" dirty="0" smtClean="0"/>
              <a:t>7 </a:t>
            </a:r>
            <a:r>
              <a:rPr lang="en-AU" i="1" dirty="0" smtClean="0"/>
              <a:t>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plenary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81</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a:t>
            </a:r>
            <a:r>
              <a:rPr lang="en-AU" dirty="0" smtClean="0"/>
              <a:t>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r>
              <a:rPr lang="en-AU" dirty="0" smtClean="0"/>
              <a:t>)</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r>
              <a:rPr lang="en-AU" dirty="0" smtClean="0"/>
              <a:t>)</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a:t>
            </a:r>
            <a:r>
              <a:rPr lang="en-AU" i="1" dirty="0" smtClean="0"/>
              <a:t>Security ad hoc</a:t>
            </a:r>
            <a:endParaRPr lang="en-AU"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96470586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endParaRPr lang="en-AU" b="0" i="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404192563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94017196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a:t>
            </a:r>
            <a:r>
              <a:rPr lang="en-AU" i="1" dirty="0"/>
              <a:t>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422505938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a:t>
            </a:r>
            <a:r>
              <a:rPr lang="en-AU" dirty="0" smtClean="0"/>
              <a:t>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a:t>
            </a:r>
            <a:r>
              <a:rPr lang="en-AU" dirty="0" smtClean="0"/>
              <a:t>original plan was for the 2</a:t>
            </a:r>
            <a:r>
              <a:rPr lang="en-AU" baseline="30000" dirty="0" smtClean="0"/>
              <a:t>nd</a:t>
            </a:r>
            <a:r>
              <a:rPr lang="en-AU" dirty="0" smtClean="0"/>
              <a:t> teleconference to be held sometime in February </a:t>
            </a:r>
            <a:r>
              <a:rPr lang="en-AU" dirty="0" smtClean="0"/>
              <a:t>2018 – it was eventually held on 4 April 2018</a:t>
            </a:r>
          </a:p>
          <a:p>
            <a:pPr lvl="1"/>
            <a:r>
              <a:rPr lang="en-AU" dirty="0" smtClean="0"/>
              <a:t>The next teleconference is now planned for later in April 2018 … but the group is struggling to agree on a time</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Chicago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Chicago, in Mar 2018, as documented in </a:t>
            </a:r>
            <a:r>
              <a:rPr lang="en-AU" i="1" dirty="0" smtClean="0">
                <a:solidFill>
                  <a:srgbClr val="FF0000"/>
                </a:solidFill>
                <a:hlinkClick r:id="rId3"/>
              </a:rPr>
              <a:t>11-18-0606-00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The full minutes are not yet available, but 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90</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2nd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err="1" smtClean="0"/>
              <a:t>Sme</a:t>
            </a:r>
            <a:r>
              <a:rPr lang="en-AU" dirty="0" smtClean="0"/>
              <a:t> highlights from memory of Andrew Myles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2nd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 from memory of Andrew Myles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92</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96</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Warsaw </a:t>
            </a:r>
            <a:r>
              <a:rPr lang="en-AU" i="1" dirty="0" smtClean="0"/>
              <a:t>in May 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98</a:t>
            </a:fld>
            <a:endParaRPr 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12708</Words>
  <Application>Microsoft Office PowerPoint</Application>
  <PresentationFormat>On-screen Show (4:3)</PresentationFormat>
  <Paragraphs>2125</Paragraphs>
  <Slides>139</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139</vt:i4>
      </vt:variant>
    </vt:vector>
  </HeadingPairs>
  <TitlesOfParts>
    <vt:vector size="147" baseType="lpstr">
      <vt:lpstr>SimSun</vt:lpstr>
      <vt:lpstr>Arial</vt:lpstr>
      <vt:lpstr>Calibri</vt:lpstr>
      <vt:lpstr>Times New Roman</vt:lpstr>
      <vt:lpstr>Wingdings</vt:lpstr>
      <vt:lpstr>802-11-Submission</vt:lpstr>
      <vt:lpstr>Acrobat Document</vt:lpstr>
      <vt:lpstr>Packager Shell Object</vt:lpstr>
      <vt:lpstr>IEEE 802 JTC1 Standing Committee May 2018 agenda for Warsaw</vt:lpstr>
      <vt:lpstr>This document will be used to run the IEEE 802 JTC1 SC meetings in Warsaw in Myr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May 2018 interim meeting in Warsaw</vt:lpstr>
      <vt:lpstr>The IEEE 802 JTC1 SC regular meeting has a high level list of agenda items to be considered</vt:lpstr>
      <vt:lpstr>The IEEE 802 JTC1 SC will consider approving its agenda for its Warsaw meeting</vt:lpstr>
      <vt:lpstr>The IEEE 802 JTC1 SC will consider approval of the minutes of its Chicago meeting</vt:lpstr>
      <vt:lpstr>The goals of the IEEE 802 JTC1 SC were reaffirmed by the IEEE 802 EC in March 2014</vt:lpstr>
      <vt:lpstr>The SC will consider a motion to reaffirm its current goals</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38 standards through to PSDO ratification with 41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zero standards completely through the PSDO ratification process</vt:lpstr>
      <vt:lpstr>IEEE 802.22 WG has pushed two standards completely through the PSDO ratification process</vt:lpstr>
      <vt:lpstr>IEEE 802.1 has fourteen standards in the pipeline for ratification under the PSDO</vt:lpstr>
      <vt:lpstr>IEEE 802.1 has fourteen standards in the pipeline for ratification under the PSDO</vt:lpstr>
      <vt:lpstr>IEEE 802.1AC-Rev FDIS ballot passed but a response is required</vt:lpstr>
      <vt:lpstr>IEEE 802d FDIS ballot passed on 14 Mar 2018 and is waiting for publication</vt:lpstr>
      <vt:lpstr>IEEE 802.1AEcg is waiting for start of FDIS ballot</vt:lpstr>
      <vt:lpstr>IEEE 802.1CB is waiting for start of FDIS</vt:lpstr>
      <vt:lpstr>IEEE 802.1Qci is waiting for FDIS ballot to start</vt:lpstr>
      <vt:lpstr>IEEE 802.1Qch is waiting for start of FDIS</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will be liaised for information</vt:lpstr>
      <vt:lpstr>IEEE 802.1CM will be liaised for information</vt:lpstr>
      <vt:lpstr>IEEE 802.1cy will be liaised for information</vt:lpstr>
      <vt:lpstr>IEEE 802.3 has ten standards in the pipeline for ratification under the PSDO</vt:lpstr>
      <vt:lpstr>IEEE 802.3bn is waiting for start of FDIS</vt:lpstr>
      <vt:lpstr>IEEE 802.3bv is waiting for start of FDIS ballot</vt:lpstr>
      <vt:lpstr>IEEE 802.3bu is waiting for start of FDIS ballot</vt:lpstr>
      <vt:lpstr>IEEE 802.3/Cor 1 FDIS ballot passed &amp; is awaiting publication</vt:lpstr>
      <vt:lpstr>IEEE 802.3bs 60-day pre-ballot closes on 12 Apr 2018</vt:lpstr>
      <vt:lpstr>IEEE 802.3cb was liaised for information in June 2017</vt:lpstr>
      <vt:lpstr>IEEE 802.3cc 60-day pre-ballot closes on 12 Apr 2018</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802.15.4-2015 was published in Mar 2018</vt:lpstr>
      <vt:lpstr>IEEE 802.15.6-2012 FDIS ballot passed but comments are required</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three standards in the pipeline for ratification under the PSDO</vt:lpstr>
      <vt:lpstr>IEEE 802.21-2017 was published in ??? 2018</vt:lpstr>
      <vt:lpstr>IEEE 802.21.1 FDIS ballot passed on 14 Mar 2018 but response is required</vt:lpstr>
      <vt:lpstr>There was one comment received on the IEEE 802.21.1. FDIS ballot</vt:lpstr>
      <vt:lpstr>IEEE 802.21-2017-Cor1 90-day  FDIS ballot closes on 16 June 2018</vt:lpstr>
      <vt:lpstr>IEEE 802.22 has one standard in the pipeline for ratification under the PSDO</vt:lpstr>
      <vt:lpstr>ISO/IEC/IEEE 802-22b has been published</vt:lpstr>
      <vt:lpstr>A LS was sent to SC6 in March 2018 asking that  various ISO/IEC standards be withdrawn</vt:lpstr>
      <vt:lpstr>The next SC6 meeting will held in Aug 2018 in Tokyo, Japan</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2018-04-06T02:20:57Z</dcterms:modified>
</cp:coreProperties>
</file>