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1"/>
  </p:notesMasterIdLst>
  <p:handoutMasterIdLst>
    <p:handoutMasterId r:id="rId142"/>
  </p:handoutMasterIdLst>
  <p:sldIdLst>
    <p:sldId id="269" r:id="rId2"/>
    <p:sldId id="278" r:id="rId3"/>
    <p:sldId id="1454" r:id="rId4"/>
    <p:sldId id="359" r:id="rId5"/>
    <p:sldId id="1802" r:id="rId6"/>
    <p:sldId id="287" r:id="rId7"/>
    <p:sldId id="1620" r:id="rId8"/>
    <p:sldId id="344" r:id="rId9"/>
    <p:sldId id="345" r:id="rId10"/>
    <p:sldId id="1378" r:id="rId11"/>
    <p:sldId id="2096" r:id="rId12"/>
    <p:sldId id="1423" r:id="rId13"/>
    <p:sldId id="1164" r:id="rId14"/>
    <p:sldId id="1562" r:id="rId15"/>
    <p:sldId id="2073" r:id="rId16"/>
    <p:sldId id="1101" r:id="rId17"/>
    <p:sldId id="1581" r:id="rId18"/>
    <p:sldId id="2062" r:id="rId19"/>
    <p:sldId id="1981" r:id="rId20"/>
    <p:sldId id="2074" r:id="rId21"/>
    <p:sldId id="2102" r:id="rId22"/>
    <p:sldId id="2107" r:id="rId23"/>
    <p:sldId id="2075" r:id="rId24"/>
    <p:sldId id="1657" r:id="rId25"/>
    <p:sldId id="2105" r:id="rId26"/>
    <p:sldId id="1686" r:id="rId27"/>
    <p:sldId id="1745" r:id="rId28"/>
    <p:sldId id="1746" r:id="rId29"/>
    <p:sldId id="1747" r:id="rId30"/>
    <p:sldId id="1769" r:id="rId31"/>
    <p:sldId id="1786" r:id="rId32"/>
    <p:sldId id="1894" r:id="rId33"/>
    <p:sldId id="1896" r:id="rId34"/>
    <p:sldId id="1965" r:id="rId35"/>
    <p:sldId id="1967" r:id="rId36"/>
    <p:sldId id="1968" r:id="rId37"/>
    <p:sldId id="1969" r:id="rId38"/>
    <p:sldId id="2035" r:id="rId39"/>
    <p:sldId id="2104" r:id="rId40"/>
    <p:sldId id="2008" r:id="rId41"/>
    <p:sldId id="1694" r:id="rId42"/>
    <p:sldId id="1716" r:id="rId43"/>
    <p:sldId id="1717" r:id="rId44"/>
    <p:sldId id="1851" r:id="rId45"/>
    <p:sldId id="1864" r:id="rId46"/>
    <p:sldId id="1945" r:id="rId47"/>
    <p:sldId id="1946" r:id="rId48"/>
    <p:sldId id="2036" r:id="rId49"/>
    <p:sldId id="2037" r:id="rId50"/>
    <p:sldId id="2071" r:id="rId51"/>
    <p:sldId id="1688" r:id="rId52"/>
    <p:sldId id="1702" r:id="rId53"/>
    <p:sldId id="1703" r:id="rId54"/>
    <p:sldId id="1704" r:id="rId55"/>
    <p:sldId id="1978" r:id="rId56"/>
    <p:sldId id="1705" r:id="rId57"/>
    <p:sldId id="1706" r:id="rId58"/>
    <p:sldId id="1707" r:id="rId59"/>
    <p:sldId id="1708" r:id="rId60"/>
    <p:sldId id="1709" r:id="rId61"/>
    <p:sldId id="1710" r:id="rId62"/>
    <p:sldId id="1790" r:id="rId63"/>
    <p:sldId id="1698" r:id="rId64"/>
    <p:sldId id="1700" r:id="rId65"/>
    <p:sldId id="1701" r:id="rId66"/>
    <p:sldId id="1993" r:id="rId67"/>
    <p:sldId id="1994" r:id="rId68"/>
    <p:sldId id="2072" r:id="rId69"/>
    <p:sldId id="2100" r:id="rId70"/>
    <p:sldId id="2101" r:id="rId71"/>
    <p:sldId id="2014" r:id="rId72"/>
    <p:sldId id="1712" r:id="rId73"/>
    <p:sldId id="2015" r:id="rId74"/>
    <p:sldId id="2108" r:id="rId75"/>
    <p:sldId id="2016" r:id="rId76"/>
    <p:sldId id="1679" r:id="rId77"/>
    <p:sldId id="1629" r:id="rId78"/>
    <p:sldId id="2002" r:id="rId79"/>
    <p:sldId id="2040" r:id="rId80"/>
    <p:sldId id="2106" r:id="rId81"/>
    <p:sldId id="2017" r:id="rId82"/>
    <p:sldId id="2018" r:id="rId83"/>
    <p:sldId id="2019" r:id="rId84"/>
    <p:sldId id="2046" r:id="rId85"/>
    <p:sldId id="2045" r:id="rId86"/>
    <p:sldId id="2047" r:id="rId87"/>
    <p:sldId id="2048" r:id="rId88"/>
    <p:sldId id="2049" r:id="rId89"/>
    <p:sldId id="2079" r:id="rId90"/>
    <p:sldId id="2109" r:id="rId91"/>
    <p:sldId id="2110" r:id="rId92"/>
    <p:sldId id="2111" r:id="rId93"/>
    <p:sldId id="1375" r:id="rId94"/>
    <p:sldId id="1376" r:id="rId95"/>
    <p:sldId id="1400" r:id="rId96"/>
    <p:sldId id="2004" r:id="rId97"/>
    <p:sldId id="619" r:id="rId98"/>
    <p:sldId id="621" r:id="rId99"/>
    <p:sldId id="1561" r:id="rId100"/>
    <p:sldId id="1555" r:id="rId101"/>
    <p:sldId id="1601" r:id="rId102"/>
    <p:sldId id="1585" r:id="rId103"/>
    <p:sldId id="1586" r:id="rId104"/>
    <p:sldId id="1587" r:id="rId105"/>
    <p:sldId id="1588" r:id="rId106"/>
    <p:sldId id="1589" r:id="rId107"/>
    <p:sldId id="1590" r:id="rId108"/>
    <p:sldId id="1771" r:id="rId109"/>
    <p:sldId id="1772" r:id="rId110"/>
    <p:sldId id="1591" r:id="rId111"/>
    <p:sldId id="1592" r:id="rId112"/>
    <p:sldId id="1593" r:id="rId113"/>
    <p:sldId id="1594" r:id="rId114"/>
    <p:sldId id="1595" r:id="rId115"/>
    <p:sldId id="1596" r:id="rId116"/>
    <p:sldId id="1597" r:id="rId117"/>
    <p:sldId id="1598" r:id="rId118"/>
    <p:sldId id="1599" r:id="rId119"/>
    <p:sldId id="1600" r:id="rId120"/>
    <p:sldId id="1628" r:id="rId121"/>
    <p:sldId id="1638" r:id="rId122"/>
    <p:sldId id="1725" r:id="rId123"/>
    <p:sldId id="1726" r:id="rId124"/>
    <p:sldId id="1947" r:id="rId125"/>
    <p:sldId id="1975" r:id="rId126"/>
    <p:sldId id="1976" r:id="rId127"/>
    <p:sldId id="1977" r:id="rId128"/>
    <p:sldId id="2039" r:id="rId129"/>
    <p:sldId id="2060" r:id="rId130"/>
    <p:sldId id="2061" r:id="rId131"/>
    <p:sldId id="2097" r:id="rId132"/>
    <p:sldId id="2103" r:id="rId133"/>
    <p:sldId id="2063" r:id="rId134"/>
    <p:sldId id="2064" r:id="rId135"/>
    <p:sldId id="2065" r:id="rId136"/>
    <p:sldId id="2066" r:id="rId137"/>
    <p:sldId id="2067" r:id="rId138"/>
    <p:sldId id="2068" r:id="rId139"/>
    <p:sldId id="2069" r:id="rId14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4660" autoAdjust="0"/>
  </p:normalViewPr>
  <p:slideViewPr>
    <p:cSldViewPr>
      <p:cViewPr varScale="1">
        <p:scale>
          <a:sx n="84" d="100"/>
          <a:sy n="84" d="100"/>
        </p:scale>
        <p:origin x="162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802.11-18/0279r2</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802.11-18/0279r2</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802.11-18/0605r1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0606-00-0jtc-minutes-of-chicago-meeting-in-mar-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hyperlink" Target="https://onedrive.live.com/?authkey=%21AGeIAJGZVd2ZMNc&amp;id=452350328A8F778B%21715274&amp;cid=452350328A8F778B" TargetMode="Externa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hyperlink" Target="https://onedrive.live.com/view.aspx?cid=452350328a8f778b&amp;page=view&amp;resid=452350328A8F778B!722010&amp;parId=452350328A8F778B!715274&amp;authkey=!AGeIAJGZVd2ZMNc&amp;app=Word" TargetMode="Externa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May 2018 agenda </a:t>
            </a:r>
            <a:r>
              <a:rPr lang="en-US" dirty="0">
                <a:solidFill>
                  <a:schemeClr val="accent2">
                    <a:lumMod val="75000"/>
                  </a:schemeClr>
                </a:solidFill>
              </a:rPr>
              <a:t>for </a:t>
            </a:r>
            <a:r>
              <a:rPr lang="en-US" dirty="0" smtClean="0">
                <a:solidFill>
                  <a:schemeClr val="accent2">
                    <a:lumMod val="75000"/>
                  </a:schemeClr>
                </a:solidFill>
              </a:rPr>
              <a:t>Warsaw</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6 April 2018</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consider a motion to reaffirm its current goals</a:t>
            </a:r>
            <a:endParaRPr lang="en-AU" dirty="0"/>
          </a:p>
        </p:txBody>
      </p:sp>
      <p:sp>
        <p:nvSpPr>
          <p:cNvPr id="3" name="Content Placeholder 2"/>
          <p:cNvSpPr>
            <a:spLocks noGrp="1"/>
          </p:cNvSpPr>
          <p:nvPr>
            <p:ph idx="1"/>
          </p:nvPr>
        </p:nvSpPr>
        <p:spPr/>
        <p:txBody>
          <a:bodyPr/>
          <a:lstStyle/>
          <a:p>
            <a:pPr lvl="1"/>
            <a:r>
              <a:rPr lang="en-AU" dirty="0" smtClean="0"/>
              <a:t>The IEEE 802 EC plans to reaffirm the IEEE 802 JTC1 SC goals in July 2018</a:t>
            </a:r>
          </a:p>
          <a:p>
            <a:pPr lvl="1"/>
            <a:r>
              <a:rPr lang="en-AU" dirty="0" smtClean="0"/>
              <a:t>Assuming there are no suggestions for </a:t>
            </a:r>
            <a:r>
              <a:rPr lang="en-AU" dirty="0" smtClean="0"/>
              <a:t>change, </a:t>
            </a:r>
            <a:r>
              <a:rPr lang="en-AU" dirty="0" smtClean="0"/>
              <a:t>the SC will reaffirm the existing </a:t>
            </a:r>
            <a:r>
              <a:rPr lang="en-AU" dirty="0" smtClean="0"/>
              <a:t>goals today</a:t>
            </a:r>
            <a:endParaRPr lang="en-AU" dirty="0" smtClean="0"/>
          </a:p>
          <a:p>
            <a:pPr lvl="1"/>
            <a:r>
              <a:rPr lang="en-AU" dirty="0" smtClean="0"/>
              <a:t>Motion</a:t>
            </a:r>
          </a:p>
          <a:p>
            <a:pPr lvl="2"/>
            <a:r>
              <a:rPr lang="en-AU" i="1" dirty="0" smtClean="0"/>
              <a:t>The IEEE 802 JTC1 SC reaffirms its current goals, as shown on slide </a:t>
            </a:r>
            <a:r>
              <a:rPr lang="en-AU" i="1" dirty="0" smtClean="0"/>
              <a:t>10 </a:t>
            </a:r>
            <a:r>
              <a:rPr lang="en-AU" i="1" dirty="0" smtClean="0"/>
              <a:t>of </a:t>
            </a:r>
            <a:r>
              <a:rPr lang="en-AU" i="1" dirty="0" smtClean="0"/>
              <a:t>this agenda (11-18-0605r</a:t>
            </a:r>
            <a:r>
              <a:rPr lang="en-AU" i="1" dirty="0" smtClean="0">
                <a:solidFill>
                  <a:srgbClr val="FF0000"/>
                </a:solidFill>
              </a:rPr>
              <a:t>1</a:t>
            </a:r>
            <a:r>
              <a:rPr lang="en-AU" i="1" dirty="0" smtClean="0"/>
              <a:t>) </a:t>
            </a:r>
            <a:r>
              <a:rPr lang="en-AU" i="1" dirty="0" smtClean="0"/>
              <a:t>in Warsaw in May </a:t>
            </a:r>
            <a:r>
              <a:rPr lang="en-AU" i="1" dirty="0" smtClean="0"/>
              <a:t>2018 </a:t>
            </a:r>
            <a:endParaRPr lang="en-AU" i="1" dirty="0" smtClean="0"/>
          </a:p>
          <a:p>
            <a:pPr lvl="2"/>
            <a:r>
              <a:rPr lang="en-AU" dirty="0" smtClean="0"/>
              <a:t>Moved</a:t>
            </a:r>
          </a:p>
          <a:p>
            <a:pPr lvl="2"/>
            <a:r>
              <a:rPr lang="en-AU" dirty="0" smtClean="0"/>
              <a:t>Seconded</a:t>
            </a:r>
          </a:p>
          <a:p>
            <a:pPr lvl="2"/>
            <a:r>
              <a:rPr lang="en-AU" dirty="0" smtClean="0"/>
              <a:t>Result</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420080045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115</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116</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319"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591"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352"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Mar 2018 plenary (</a:t>
            </a:r>
            <a:r>
              <a:rPr lang="en-AU" dirty="0" err="1" smtClean="0">
                <a:solidFill>
                  <a:srgbClr val="FF0000"/>
                </a:solidFill>
              </a:rPr>
              <a:t>Nxxxxxx</a:t>
            </a:r>
            <a:r>
              <a:rPr lang="en-AU" dirty="0" smtClean="0"/>
              <a:t>)</a:t>
            </a:r>
            <a:r>
              <a:rPr lang="en-AU" b="0" dirty="0" smtClean="0"/>
              <a:t> </a:t>
            </a:r>
            <a:endParaRPr lang="en-AU" dirty="0"/>
          </a:p>
          <a:p>
            <a:pPr lvl="2"/>
            <a:r>
              <a:rPr lang="en-AU" dirty="0" smtClean="0">
                <a:solidFill>
                  <a:srgbClr val="FF0000"/>
                </a:solidFill>
              </a:rPr>
              <a:t>(Mar 2018) Andrew will check with </a:t>
            </a:r>
            <a:r>
              <a:rPr lang="en-AU" dirty="0" smtClean="0">
                <a:solidFill>
                  <a:srgbClr val="FF0000"/>
                </a:solidFill>
              </a:rPr>
              <a:t>John – sent e-mail on 6 April 2018</a:t>
            </a:r>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a:t>
            </a:r>
            <a:r>
              <a:rPr lang="en-AU" dirty="0" smtClean="0"/>
              <a:t>was </a:t>
            </a:r>
            <a:r>
              <a:rPr lang="en-AU" dirty="0" smtClean="0">
                <a:solidFill>
                  <a:schemeClr val="accent6"/>
                </a:solidFill>
              </a:rPr>
              <a:t>published in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131</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132</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138</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139</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pushed </a:t>
            </a:r>
            <a:r>
              <a:rPr lang="en-AU" dirty="0" smtClean="0"/>
              <a:t>38 </a:t>
            </a:r>
            <a:r>
              <a:rPr lang="en-AU" dirty="0"/>
              <a:t>standards </a:t>
            </a:r>
            <a:r>
              <a:rPr lang="en-AU" dirty="0" smtClean="0"/>
              <a:t>through to </a:t>
            </a:r>
            <a:r>
              <a:rPr lang="en-AU" dirty="0"/>
              <a:t>PSDO ratification </a:t>
            </a:r>
            <a:r>
              <a:rPr lang="en-AU" dirty="0" smtClean="0"/>
              <a:t>with 41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2456115"/>
              </p:ext>
            </p:extLst>
          </p:nvPr>
        </p:nvGraphicFramePr>
        <p:xfrm>
          <a:off x="1714500" y="2600166"/>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20</a:t>
                      </a:r>
                      <a:endParaRPr lang="en-AU" dirty="0"/>
                    </a:p>
                  </a:txBody>
                  <a:tcPr/>
                </a:tc>
                <a:tc>
                  <a:txBody>
                    <a:bodyPr/>
                    <a:lstStyle/>
                    <a:p>
                      <a:pPr algn="ctr"/>
                      <a:r>
                        <a:rPr lang="en-AU" dirty="0" smtClean="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6</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0</a:t>
                      </a:r>
                      <a:endParaRPr lang="en-AU" dirty="0"/>
                    </a:p>
                  </a:txBody>
                  <a:tcPr/>
                </a:tc>
                <a:tc>
                  <a:txBody>
                    <a:bodyPr/>
                    <a:lstStyle/>
                    <a:p>
                      <a:pPr algn="ctr"/>
                      <a:r>
                        <a:rPr lang="en-AU" dirty="0" smtClean="0"/>
                        <a:t>3</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2</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1</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38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41</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5478225"/>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pushed 9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pushed 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934333"/>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Warsaw in </a:t>
            </a:r>
            <a:r>
              <a:rPr lang="en-US" dirty="0" err="1" smtClean="0"/>
              <a:t>Myr</a:t>
            </a:r>
            <a:r>
              <a:rPr lang="en-US" dirty="0" smtClean="0"/>
              <a:t>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4507776"/>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fourteen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721241732"/>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3981830075"/>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fourteen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931992073"/>
              </p:ext>
            </p:extLst>
          </p:nvPr>
        </p:nvGraphicFramePr>
        <p:xfrm>
          <a:off x="152399" y="1568640"/>
          <a:ext cx="8839199" cy="158496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863760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930347504"/>
                  </a:ext>
                </a:extLst>
              </a:tr>
              <a:tr h="330320">
                <a:tc>
                  <a:txBody>
                    <a:bodyPr/>
                    <a:lstStyle/>
                    <a:p>
                      <a:r>
                        <a:rPr lang="en-AU" sz="1600" dirty="0" smtClean="0">
                          <a:latin typeface="+mj-lt"/>
                          <a:cs typeface="Arial" panose="020B0604020202020204" pitchFamily="34" charset="0"/>
                        </a:rPr>
                        <a:t>.1cy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bl>
          </a:graphicData>
        </a:graphic>
      </p:graphicFrame>
    </p:spTree>
    <p:extLst>
      <p:ext uri="{BB962C8B-B14F-4D97-AF65-F5344CB8AC3E}">
        <p14:creationId xmlns:p14="http://schemas.microsoft.com/office/powerpoint/2010/main" val="2021111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passed but a response is required</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a:solidFill>
                  <a:srgbClr val="00B050"/>
                </a:solidFill>
              </a:rPr>
              <a:t>passed </a:t>
            </a:r>
            <a:r>
              <a:rPr lang="en-AU" dirty="0">
                <a:solidFill>
                  <a:schemeClr val="accent2"/>
                </a:solidFill>
              </a:rPr>
              <a:t>&amp; response </a:t>
            </a:r>
            <a:r>
              <a:rPr lang="en-AU" dirty="0" smtClean="0">
                <a:solidFill>
                  <a:schemeClr val="accent2"/>
                </a:solidFill>
              </a:rPr>
              <a:t>required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solidFill>
                  <a:srgbClr val="FF0000"/>
                </a:solidFill>
              </a:rPr>
              <a:t>A response was sent in Mar 2018 (</a:t>
            </a:r>
            <a:r>
              <a:rPr lang="en-AU" dirty="0" err="1" smtClean="0">
                <a:solidFill>
                  <a:srgbClr val="FF0000"/>
                </a:solidFill>
              </a:rPr>
              <a:t>Nxxxxxxx</a:t>
            </a:r>
            <a:r>
              <a:rPr lang="en-AU" dirty="0" smtClean="0">
                <a:solidFill>
                  <a:srgbClr val="FF0000"/>
                </a:solidFill>
              </a:rPr>
              <a:t>)</a:t>
            </a:r>
          </a:p>
          <a:p>
            <a:pPr lvl="2"/>
            <a:r>
              <a:rPr lang="en-AU" dirty="0">
                <a:solidFill>
                  <a:srgbClr val="FF0000"/>
                </a:solidFill>
              </a:rPr>
              <a:t>(Apr 2018) Asked 802.1 team</a:t>
            </a:r>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passed on 14 Mar 2018 and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t>
            </a:r>
            <a:r>
              <a:rPr lang="en-AU" dirty="0" smtClean="0">
                <a:solidFill>
                  <a:schemeClr val="accent2"/>
                </a:solidFill>
              </a:rPr>
              <a:t>waiting for publication</a:t>
            </a:r>
          </a:p>
          <a:p>
            <a:pPr lvl="1"/>
            <a:r>
              <a:rPr lang="en-AU" dirty="0"/>
              <a:t>802.1d passed </a:t>
            </a:r>
            <a:r>
              <a:rPr lang="en-AU" dirty="0" smtClean="0"/>
              <a:t>FDIS ballot </a:t>
            </a:r>
            <a:r>
              <a:rPr lang="en-AU" dirty="0"/>
              <a:t>on </a:t>
            </a:r>
            <a:r>
              <a:rPr lang="en-AU" dirty="0" smtClean="0"/>
              <a:t>14 Mar 2018 (</a:t>
            </a:r>
            <a:r>
              <a:rPr lang="en-AU" dirty="0" smtClean="0"/>
              <a:t>N16779/N16783)</a:t>
            </a:r>
            <a:endParaRPr lang="en-AU" dirty="0" smtClean="0"/>
          </a:p>
          <a:p>
            <a:pPr lvl="2"/>
            <a:r>
              <a:rPr lang="en-AU" dirty="0" smtClean="0"/>
              <a:t>Passed 12/0/7</a:t>
            </a:r>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waiting</a:t>
            </a:r>
          </a:p>
          <a:p>
            <a:pPr lvl="1"/>
            <a:r>
              <a:rPr lang="en-AU" b="0" dirty="0" smtClean="0">
                <a:solidFill>
                  <a:srgbClr val="FF0000"/>
                </a:solidFill>
              </a:rPr>
              <a:t>Jodi in Feb 2018: </a:t>
            </a:r>
            <a:r>
              <a:rPr lang="en-US" dirty="0">
                <a:solidFill>
                  <a:srgbClr val="FF0000"/>
                </a:solidFill>
              </a:rPr>
              <a:t>ISO/IEC/IEEE 8802-1AE:2013/</a:t>
            </a:r>
            <a:r>
              <a:rPr lang="en-US" dirty="0" err="1">
                <a:solidFill>
                  <a:srgbClr val="FF0000"/>
                </a:solidFill>
              </a:rPr>
              <a:t>Amd</a:t>
            </a:r>
            <a:r>
              <a:rPr lang="en-US" dirty="0">
                <a:solidFill>
                  <a:srgbClr val="FF0000"/>
                </a:solidFill>
              </a:rPr>
              <a:t> 3 has not yet begun the FDIS ballot stage.  I will check the status with </a:t>
            </a:r>
            <a:r>
              <a:rPr lang="en-US" dirty="0" smtClean="0">
                <a:solidFill>
                  <a:srgbClr val="FF0000"/>
                </a:solidFill>
              </a:rPr>
              <a:t>ISO</a:t>
            </a:r>
          </a:p>
          <a:p>
            <a:pPr lvl="1"/>
            <a:r>
              <a:rPr lang="en-US" b="0" dirty="0" smtClean="0">
                <a:solidFill>
                  <a:srgbClr val="FF0000"/>
                </a:solidFill>
              </a:rPr>
              <a:t>(Apr 2018) Asked Jodi</a:t>
            </a:r>
            <a:endParaRPr lang="en-AU" b="0"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is waiting for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waiting for start</a:t>
            </a:r>
          </a:p>
          <a:p>
            <a:pPr lvl="1"/>
            <a:r>
              <a:rPr lang="en-AU" dirty="0">
                <a:solidFill>
                  <a:srgbClr val="FF0000"/>
                </a:solidFill>
              </a:rPr>
              <a:t>Jodi in Feb 2018</a:t>
            </a:r>
            <a:r>
              <a:rPr lang="en-AU" dirty="0" smtClean="0">
                <a:solidFill>
                  <a:srgbClr val="FF0000"/>
                </a:solidFill>
              </a:rPr>
              <a:t>: </a:t>
            </a:r>
            <a:r>
              <a:rPr lang="en-US" dirty="0">
                <a:solidFill>
                  <a:srgbClr val="FF0000"/>
                </a:solidFill>
              </a:rPr>
              <a:t>The summary of voting just </a:t>
            </a:r>
            <a:r>
              <a:rPr lang="en-US" dirty="0" smtClean="0">
                <a:solidFill>
                  <a:srgbClr val="FF0000"/>
                </a:solidFill>
              </a:rPr>
              <a:t>made available </a:t>
            </a:r>
            <a:r>
              <a:rPr lang="en-US" dirty="0">
                <a:solidFill>
                  <a:srgbClr val="FF0000"/>
                </a:solidFill>
              </a:rPr>
              <a:t>last Friday with no comments </a:t>
            </a:r>
            <a:r>
              <a:rPr lang="en-US" dirty="0" smtClean="0">
                <a:solidFill>
                  <a:srgbClr val="FF0000"/>
                </a:solidFill>
              </a:rPr>
              <a:t>received</a:t>
            </a:r>
          </a:p>
          <a:p>
            <a:pPr lvl="1"/>
            <a:r>
              <a:rPr lang="en-US" dirty="0" smtClean="0">
                <a:solidFill>
                  <a:srgbClr val="FF0000"/>
                </a:solidFill>
              </a:rPr>
              <a:t>(Apr 2018) Asked Jodi </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is </a:t>
            </a:r>
            <a:r>
              <a:rPr lang="en-AU" dirty="0" smtClean="0">
                <a:solidFill>
                  <a:srgbClr val="FF0000"/>
                </a:solidFill>
              </a:rPr>
              <a:t>waiting for FDIS ballot to start</a:t>
            </a:r>
            <a:endParaRPr lang="en-AU" dirty="0">
              <a:solidFill>
                <a:srgbClr val="FF0000"/>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FF0000"/>
                </a:solidFill>
              </a:rPr>
              <a:t>and response sent</a:t>
            </a:r>
          </a:p>
          <a:p>
            <a:pPr lvl="1"/>
            <a:r>
              <a:rPr lang="en-AU" dirty="0" smtClean="0"/>
              <a:t>802.1Qci (6N16715) passed </a:t>
            </a:r>
            <a:r>
              <a:rPr lang="en-AU" dirty="0"/>
              <a:t>60-day pre-ballot on </a:t>
            </a:r>
            <a:r>
              <a:rPr lang="en-AU" dirty="0" smtClean="0"/>
              <a:t>9 Dec 2017 </a:t>
            </a:r>
            <a:r>
              <a:rPr lang="en-AU" dirty="0"/>
              <a:t>(</a:t>
            </a:r>
            <a:r>
              <a:rPr lang="en-AU" dirty="0" smtClean="0"/>
              <a:t>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solidFill>
                  <a:srgbClr val="FF0000"/>
                </a:solidFill>
              </a:rPr>
              <a:t>Response </a:t>
            </a:r>
            <a:r>
              <a:rPr lang="en-AU" dirty="0" smtClean="0">
                <a:solidFill>
                  <a:srgbClr val="FF0000"/>
                </a:solidFill>
              </a:rPr>
              <a:t>sent </a:t>
            </a:r>
            <a:r>
              <a:rPr lang="en-AU" dirty="0">
                <a:solidFill>
                  <a:srgbClr val="FF0000"/>
                </a:solidFill>
              </a:rPr>
              <a:t>in Mar </a:t>
            </a:r>
            <a:r>
              <a:rPr lang="en-AU" dirty="0" smtClean="0">
                <a:solidFill>
                  <a:srgbClr val="FF0000"/>
                </a:solidFill>
              </a:rPr>
              <a:t>2018 (N</a:t>
            </a:r>
            <a:r>
              <a:rPr lang="en-AU" dirty="0" smtClean="0">
                <a:solidFill>
                  <a:srgbClr val="FF0000"/>
                </a:solidFill>
              </a:rPr>
              <a:t>??????)</a:t>
            </a:r>
          </a:p>
          <a:p>
            <a:pPr lvl="2"/>
            <a:r>
              <a:rPr lang="en-AU" dirty="0" smtClean="0">
                <a:solidFill>
                  <a:srgbClr val="FF0000"/>
                </a:solidFill>
              </a:rPr>
              <a:t>(Apr 2018) Asked 802.1 team</a:t>
            </a:r>
            <a:endParaRPr lang="en-AU" dirty="0">
              <a:solidFill>
                <a:srgbClr val="FF0000"/>
              </a:solidFill>
            </a:endParaRPr>
          </a:p>
          <a:p>
            <a:r>
              <a:rPr lang="en-AU" dirty="0" smtClean="0"/>
              <a:t>FDIS ballot: </a:t>
            </a:r>
            <a:r>
              <a:rPr lang="en-AU" dirty="0" smtClean="0">
                <a:solidFill>
                  <a:schemeClr val="accent2"/>
                </a:solidFill>
              </a:rPr>
              <a:t>waiting</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start of FDIS</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smtClean="0">
                <a:solidFill>
                  <a:schemeClr val="accent2"/>
                </a:solidFill>
              </a:rPr>
              <a:t>waiting</a:t>
            </a:r>
          </a:p>
          <a:p>
            <a:pPr lvl="1"/>
            <a:r>
              <a:rPr lang="en-AU" dirty="0">
                <a:solidFill>
                  <a:srgbClr val="FF0000"/>
                </a:solidFill>
              </a:rPr>
              <a:t>Jodi in Feb 2018: </a:t>
            </a:r>
            <a:r>
              <a:rPr lang="en-US" dirty="0">
                <a:solidFill>
                  <a:srgbClr val="FF0000"/>
                </a:solidFill>
              </a:rPr>
              <a:t>The summary of voting just made available last Friday with no comments </a:t>
            </a:r>
            <a:r>
              <a:rPr lang="en-US" dirty="0" smtClean="0">
                <a:solidFill>
                  <a:srgbClr val="FF0000"/>
                </a:solidFill>
              </a:rPr>
              <a:t>received</a:t>
            </a:r>
          </a:p>
          <a:p>
            <a:pPr lvl="1"/>
            <a:r>
              <a:rPr lang="en-US" dirty="0" smtClean="0">
                <a:solidFill>
                  <a:srgbClr val="FF0000"/>
                </a:solidFill>
              </a:rPr>
              <a:t>(Apr 2018) Asked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smtClean="0">
                <a:solidFill>
                  <a:srgbClr val="FF0000"/>
                </a:solidFill>
              </a:rPr>
              <a:t>is waiting for FDIS ballot to start</a:t>
            </a:r>
            <a:endParaRPr lang="en-AU" dirty="0">
              <a:solidFill>
                <a:srgbClr val="FF0000"/>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FF0000"/>
                </a:solidFill>
              </a:rPr>
              <a:t>and comment resolutions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smtClean="0">
                <a:solidFill>
                  <a:srgbClr val="FF0000"/>
                </a:solidFill>
              </a:rPr>
              <a:t>Responses were sent in Mar 2018 (N</a:t>
            </a:r>
            <a:r>
              <a:rPr lang="en-AU" dirty="0" smtClean="0">
                <a:solidFill>
                  <a:srgbClr val="FF0000"/>
                </a:solidFill>
              </a:rPr>
              <a:t>??????)</a:t>
            </a:r>
          </a:p>
          <a:p>
            <a:pPr lvl="2"/>
            <a:r>
              <a:rPr lang="en-AU" dirty="0" smtClean="0">
                <a:solidFill>
                  <a:srgbClr val="FF0000"/>
                </a:solidFill>
              </a:rPr>
              <a:t>(Apr 2018) asked 802.1 team</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solidFill>
                  <a:srgbClr val="FF0000"/>
                </a:solidFill>
              </a:rPr>
              <a:t>Jodi </a:t>
            </a:r>
            <a:r>
              <a:rPr lang="en-AU" dirty="0">
                <a:solidFill>
                  <a:srgbClr val="FF0000"/>
                </a:solidFill>
              </a:rPr>
              <a:t>in Feb 2018: </a:t>
            </a:r>
            <a:r>
              <a:rPr lang="en-US" dirty="0" smtClean="0">
                <a:solidFill>
                  <a:srgbClr val="FF0000"/>
                </a:solidFill>
              </a:rPr>
              <a:t>I </a:t>
            </a:r>
            <a:r>
              <a:rPr lang="en-US" dirty="0">
                <a:solidFill>
                  <a:srgbClr val="FF0000"/>
                </a:solidFill>
              </a:rPr>
              <a:t>will check the status with </a:t>
            </a:r>
            <a:r>
              <a:rPr lang="en-US" dirty="0" smtClean="0">
                <a:solidFill>
                  <a:srgbClr val="FF0000"/>
                </a:solidFill>
              </a:rPr>
              <a:t>ISO</a:t>
            </a:r>
          </a:p>
          <a:p>
            <a:pPr lvl="1"/>
            <a:r>
              <a:rPr lang="en-AU" dirty="0">
                <a:solidFill>
                  <a:srgbClr val="FF0000"/>
                </a:solidFill>
              </a:rPr>
              <a:t>(Apr 2018) Asked </a:t>
            </a:r>
            <a:r>
              <a:rPr lang="en-AU" dirty="0" smtClean="0">
                <a:solidFill>
                  <a:srgbClr val="FF0000"/>
                </a:solidFill>
              </a:rPr>
              <a:t>Jodi</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smtClean="0">
                <a:solidFill>
                  <a:srgbClr val="FF0000"/>
                </a:solidFill>
              </a:rPr>
              <a:t>(Mar 2018) Glenn Parsons will check status of </a:t>
            </a:r>
            <a:r>
              <a:rPr lang="en-AU" dirty="0" smtClean="0">
                <a:solidFill>
                  <a:srgbClr val="FF0000"/>
                </a:solidFill>
              </a:rPr>
              <a:t>liaison</a:t>
            </a:r>
          </a:p>
          <a:p>
            <a:pPr lvl="2"/>
            <a:r>
              <a:rPr lang="en-AU" dirty="0">
                <a:solidFill>
                  <a:srgbClr val="FF0000"/>
                </a:solidFill>
              </a:rPr>
              <a:t>(Apr 2018) Asked </a:t>
            </a:r>
            <a:r>
              <a:rPr lang="en-AU" dirty="0" smtClean="0">
                <a:solidFill>
                  <a:srgbClr val="FF0000"/>
                </a:solidFill>
              </a:rPr>
              <a:t>Glenn</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(Mar 2018) Glenn Parsons took action to </a:t>
            </a:r>
            <a:r>
              <a:rPr lang="en-AU" dirty="0" smtClean="0">
                <a:solidFill>
                  <a:srgbClr val="FF0000"/>
                </a:solidFill>
              </a:rPr>
              <a:t>liaise</a:t>
            </a:r>
          </a:p>
          <a:p>
            <a:pPr lvl="1"/>
            <a:r>
              <a:rPr lang="en-AU" dirty="0">
                <a:solidFill>
                  <a:srgbClr val="FF0000"/>
                </a:solidFill>
              </a:rPr>
              <a:t>(Apr 2018) Asked </a:t>
            </a:r>
            <a:r>
              <a:rPr lang="en-AU" dirty="0" smtClean="0">
                <a:solidFill>
                  <a:srgbClr val="FF0000"/>
                </a:solidFill>
              </a:rPr>
              <a:t>Glenn</a:t>
            </a:r>
            <a:endParaRPr lang="en-AU" dirty="0" smtClean="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1cy</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(Mar 2018) Glenn Parsons took action to probably </a:t>
            </a:r>
            <a:r>
              <a:rPr lang="en-AU" dirty="0" smtClean="0">
                <a:solidFill>
                  <a:srgbClr val="FF0000"/>
                </a:solidFill>
              </a:rPr>
              <a:t>liaise</a:t>
            </a:r>
          </a:p>
          <a:p>
            <a:pPr lvl="1"/>
            <a:r>
              <a:rPr lang="en-AU" dirty="0" smtClean="0">
                <a:solidFill>
                  <a:srgbClr val="FF0000"/>
                </a:solidFill>
              </a:rPr>
              <a:t>(Apr 2018) Asked Glenn</a:t>
            </a:r>
            <a:endParaRPr lang="en-AU" dirty="0" smtClean="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39293493"/>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a:solidFill>
                  <a:srgbClr val="FF0000"/>
                </a:solidFill>
              </a:rPr>
              <a:t>Jodi in Feb 2018</a:t>
            </a:r>
            <a:r>
              <a:rPr lang="en-AU" dirty="0" smtClean="0">
                <a:solidFill>
                  <a:srgbClr val="FF0000"/>
                </a:solidFill>
              </a:rPr>
              <a:t>: </a:t>
            </a:r>
            <a:r>
              <a:rPr lang="en-US" dirty="0">
                <a:solidFill>
                  <a:srgbClr val="FF0000"/>
                </a:solidFill>
              </a:rPr>
              <a:t>ISO/IEC/IEEE 8802-3:2017/</a:t>
            </a:r>
            <a:r>
              <a:rPr lang="en-US" dirty="0" err="1">
                <a:solidFill>
                  <a:srgbClr val="FF0000"/>
                </a:solidFill>
              </a:rPr>
              <a:t>Amd</a:t>
            </a:r>
            <a:r>
              <a:rPr lang="en-US" dirty="0">
                <a:solidFill>
                  <a:srgbClr val="FF0000"/>
                </a:solidFill>
              </a:rPr>
              <a:t> 6 has not begun the FDIS ballot.  I will check the status with </a:t>
            </a:r>
            <a:r>
              <a:rPr lang="en-US" dirty="0" smtClean="0">
                <a:solidFill>
                  <a:srgbClr val="FF0000"/>
                </a:solidFill>
              </a:rPr>
              <a:t>ISO</a:t>
            </a:r>
          </a:p>
          <a:p>
            <a:pPr lvl="1"/>
            <a:r>
              <a:rPr lang="en-AU" dirty="0">
                <a:solidFill>
                  <a:srgbClr val="FF0000"/>
                </a:solidFill>
              </a:rPr>
              <a:t>(Apr 2018) Asked </a:t>
            </a:r>
            <a:r>
              <a:rPr lang="en-AU" dirty="0" smtClean="0">
                <a:solidFill>
                  <a:srgbClr val="FF0000"/>
                </a:solidFill>
              </a:rPr>
              <a:t>Jodi</a:t>
            </a:r>
            <a:endParaRPr lang="en-AU" dirty="0">
              <a:solidFill>
                <a:srgbClr val="FF0000"/>
              </a:solidFill>
            </a:endParaRPr>
          </a:p>
          <a:p>
            <a:pPr lvl="1"/>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ISO/IEC/IEEE 8802-3:2017/</a:t>
            </a:r>
            <a:r>
              <a:rPr lang="en-US" dirty="0" err="1">
                <a:solidFill>
                  <a:srgbClr val="FF0000"/>
                </a:solidFill>
              </a:rPr>
              <a:t>Amd</a:t>
            </a:r>
            <a:r>
              <a:rPr lang="en-US" dirty="0">
                <a:solidFill>
                  <a:srgbClr val="FF0000"/>
                </a:solidFill>
              </a:rPr>
              <a:t> </a:t>
            </a:r>
            <a:r>
              <a:rPr lang="en-US" dirty="0" smtClean="0">
                <a:solidFill>
                  <a:srgbClr val="FF0000"/>
                </a:solidFill>
              </a:rPr>
              <a:t>9 </a:t>
            </a:r>
            <a:r>
              <a:rPr lang="en-US" dirty="0">
                <a:solidFill>
                  <a:srgbClr val="FF0000"/>
                </a:solidFill>
              </a:rPr>
              <a:t>has not begun the FDIS ballot.  I will check the status with </a:t>
            </a:r>
            <a:r>
              <a:rPr lang="en-US" dirty="0" smtClean="0">
                <a:solidFill>
                  <a:srgbClr val="FF0000"/>
                </a:solidFill>
              </a:rPr>
              <a:t>ISO</a:t>
            </a:r>
          </a:p>
          <a:p>
            <a:pPr lvl="1"/>
            <a:r>
              <a:rPr lang="en-AU" dirty="0">
                <a:solidFill>
                  <a:srgbClr val="FF0000"/>
                </a:solidFill>
              </a:rPr>
              <a:t>(Apr 2018) Asked Jodi</a:t>
            </a:r>
          </a:p>
          <a:p>
            <a:pPr marL="1588" lvl="1"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Jodi in Feb 2018</a:t>
            </a:r>
            <a:r>
              <a:rPr lang="en-AU" dirty="0" smtClean="0">
                <a:solidFill>
                  <a:srgbClr val="FF0000"/>
                </a:solidFill>
              </a:rPr>
              <a:t>: </a:t>
            </a:r>
            <a:r>
              <a:rPr lang="en-US" dirty="0">
                <a:solidFill>
                  <a:srgbClr val="FF0000"/>
                </a:solidFill>
              </a:rPr>
              <a:t>I will check the status with </a:t>
            </a:r>
            <a:r>
              <a:rPr lang="en-US" dirty="0" smtClean="0">
                <a:solidFill>
                  <a:srgbClr val="FF0000"/>
                </a:solidFill>
              </a:rPr>
              <a:t>ISO</a:t>
            </a:r>
          </a:p>
          <a:p>
            <a:pPr lvl="1"/>
            <a:r>
              <a:rPr lang="en-AU" dirty="0">
                <a:solidFill>
                  <a:srgbClr val="FF0000"/>
                </a:solidFill>
              </a:rPr>
              <a:t>(Apr 2018) Asked Jodi</a:t>
            </a:r>
          </a:p>
          <a:p>
            <a:pPr lvl="1"/>
            <a:endParaRPr lang="en-AU" dirty="0" smtClean="0">
              <a:solidFill>
                <a:srgbClr val="FF0000"/>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a:t>
            </a:r>
            <a:r>
              <a:rPr lang="en-AU" dirty="0" smtClean="0"/>
              <a:t>comments</a:t>
            </a:r>
          </a:p>
          <a:p>
            <a:pPr lvl="1"/>
            <a:r>
              <a:rPr lang="en-AU" dirty="0" smtClean="0">
                <a:solidFill>
                  <a:srgbClr val="FF0000"/>
                </a:solidFill>
              </a:rPr>
              <a:t>(Apr 2018) Asked Jodi</a:t>
            </a:r>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60-day pre-ballot closes on 12 Apr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closes on 12 Apr 2018</a:t>
            </a:r>
          </a:p>
          <a:p>
            <a:pPr lvl="1"/>
            <a:r>
              <a:rPr lang="en-AU" dirty="0" smtClean="0"/>
              <a:t>Submission occurred on 6 Feb 2018</a:t>
            </a: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46</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a:t>60-day pre-ballot closes on 12 Apr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a:solidFill>
                  <a:schemeClr val="accent2"/>
                </a:solidFill>
              </a:rPr>
              <a:t>closes on 12 Apr 2018</a:t>
            </a:r>
            <a:endParaRPr lang="en-AU" dirty="0" smtClean="0">
              <a:solidFill>
                <a:schemeClr val="accent2"/>
              </a:solidFill>
            </a:endParaRPr>
          </a:p>
          <a:p>
            <a:pPr lvl="1"/>
            <a:r>
              <a:rPr lang="en-AU" dirty="0"/>
              <a:t>Submission occurred on 6 Feb 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47</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endParaRPr lang="en-AU" dirty="0"/>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p>
          <a:p>
            <a:pPr lvl="2"/>
            <a:r>
              <a:rPr lang="en-AU" dirty="0" smtClean="0">
                <a:solidFill>
                  <a:srgbClr val="FF0000"/>
                </a:solidFill>
              </a:rPr>
              <a:t>(Apr 2018) Asked 802.3 team</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48</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p>
          <a:p>
            <a:pPr lvl="2"/>
            <a:r>
              <a:rPr lang="en-AU" dirty="0">
                <a:solidFill>
                  <a:srgbClr val="FF0000"/>
                </a:solidFill>
              </a:rPr>
              <a:t>(Apr 2018) Asked 802.3 </a:t>
            </a:r>
            <a:r>
              <a:rPr lang="en-AU" dirty="0" smtClean="0">
                <a:solidFill>
                  <a:srgbClr val="FF0000"/>
                </a:solidFill>
              </a:rPr>
              <a:t>team</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solidFill>
                  <a:srgbClr val="FF0000"/>
                </a:solidFill>
              </a:rPr>
              <a:t>Jodi in Feb 2018</a:t>
            </a:r>
            <a:r>
              <a:rPr lang="en-AU" dirty="0" smtClean="0">
                <a:solidFill>
                  <a:srgbClr val="FF0000"/>
                </a:solidFill>
              </a:rPr>
              <a:t>: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r>
              <a:rPr lang="en-US" dirty="0" smtClean="0">
                <a:solidFill>
                  <a:srgbClr val="FF0000"/>
                </a:solidFill>
              </a:rPr>
              <a:t>)</a:t>
            </a:r>
            <a:endParaRPr lang="en-AU" dirty="0">
              <a:solidFill>
                <a:srgbClr val="FF0000"/>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endParaRPr lang="en-AU" dirty="0">
              <a:solidFill>
                <a:srgbClr val="FF0000"/>
              </a:solidFill>
            </a:endParaRP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p>
          <a:p>
            <a:pPr lvl="2"/>
            <a:r>
              <a:rPr lang="en-GB" dirty="0" smtClean="0">
                <a:solidFill>
                  <a:srgbClr val="FF0000"/>
                </a:solidFill>
              </a:rPr>
              <a:t>(Mar 18) Peter </a:t>
            </a:r>
            <a:r>
              <a:rPr lang="en-GB" dirty="0" smtClean="0">
                <a:solidFill>
                  <a:srgbClr val="FF0000"/>
                </a:solidFill>
              </a:rPr>
              <a:t>Yee took action to ping Chair</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pPr lvl="1"/>
            <a:r>
              <a:rPr lang="en-AU" dirty="0" smtClean="0">
                <a:solidFill>
                  <a:srgbClr val="FF0000"/>
                </a:solidFill>
              </a:rPr>
              <a:t>Stephen McCann will follow up on getting a new draft to </a:t>
            </a:r>
            <a:r>
              <a:rPr lang="en-AU" dirty="0" smtClean="0">
                <a:solidFill>
                  <a:srgbClr val="FF0000"/>
                </a:solidFill>
              </a:rPr>
              <a:t>SC6</a:t>
            </a:r>
          </a:p>
          <a:p>
            <a:pPr lvl="1"/>
            <a:r>
              <a:rPr lang="en-AU" dirty="0" smtClean="0">
                <a:solidFill>
                  <a:srgbClr val="FF0000"/>
                </a:solidFill>
              </a:rPr>
              <a:t>802.11aq will be considered by </a:t>
            </a:r>
            <a:r>
              <a:rPr lang="en-AU" dirty="0" err="1" smtClean="0">
                <a:solidFill>
                  <a:srgbClr val="FF0000"/>
                </a:solidFill>
              </a:rPr>
              <a:t>RevCom</a:t>
            </a:r>
            <a:r>
              <a:rPr lang="en-AU" dirty="0" smtClean="0">
                <a:solidFill>
                  <a:srgbClr val="FF0000"/>
                </a:solidFill>
              </a:rPr>
              <a:t> in April 2018</a:t>
            </a:r>
            <a:endParaRPr lang="en-AU" dirty="0" smtClean="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solidFill>
                  <a:srgbClr val="FF0000"/>
                </a:solidFill>
              </a:rPr>
              <a:t>No approved draft yet</a:t>
            </a:r>
            <a:endParaRPr lang="en-AU" dirty="0" smtClean="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May 2018 interim meeting in Warsaw</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a:latin typeface="+mj-lt"/>
              </a:rPr>
              <a:t>8</a:t>
            </a:r>
            <a:r>
              <a:rPr lang="en-US" sz="1600" b="1" dirty="0" smtClean="0">
                <a:latin typeface="+mj-lt"/>
              </a:rPr>
              <a:t> May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yet</a:t>
            </a:r>
          </a:p>
          <a:p>
            <a:r>
              <a:rPr lang="en-US" dirty="0" smtClean="0"/>
              <a:t>60-day</a:t>
            </a:r>
            <a:r>
              <a:rPr lang="en-AU" dirty="0" smtClean="0"/>
              <a:t> </a:t>
            </a:r>
            <a:r>
              <a:rPr lang="en-AU" dirty="0" smtClean="0"/>
              <a:t>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63</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a:t>
            </a:r>
            <a:r>
              <a:rPr lang="en-AU" dirty="0" smtClean="0">
                <a:solidFill>
                  <a:srgbClr val="FF0000"/>
                </a:solidFill>
              </a:rPr>
              <a:t>was published in Mar 2018</a:t>
            </a:r>
            <a:endParaRPr lang="en-AU" dirty="0">
              <a:solidFill>
                <a:srgbClr val="FF0000"/>
              </a:solidFill>
            </a:endParaRPr>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t>
            </a:r>
            <a:r>
              <a:rPr lang="en-AU" dirty="0" smtClean="0">
                <a:solidFill>
                  <a:srgbClr val="FF0000"/>
                </a:solidFill>
              </a:rPr>
              <a:t>&amp; published</a:t>
            </a:r>
          </a:p>
          <a:p>
            <a:pPr lvl="1"/>
            <a:r>
              <a:rPr lang="en-AU" dirty="0"/>
              <a:t>Passed on </a:t>
            </a:r>
            <a:r>
              <a:rPr lang="en-AU" dirty="0" smtClean="0"/>
              <a:t>27 Jan 2018 by 12/0/10, with no comments (N16763)</a:t>
            </a:r>
          </a:p>
          <a:p>
            <a:pPr lvl="1"/>
            <a:r>
              <a:rPr lang="en-AU" dirty="0"/>
              <a:t>IEEE </a:t>
            </a:r>
            <a:r>
              <a:rPr lang="en-AU" dirty="0" smtClean="0"/>
              <a:t>802.15.4-2015 </a:t>
            </a:r>
            <a:r>
              <a:rPr lang="en-AU" dirty="0" smtClean="0">
                <a:solidFill>
                  <a:srgbClr val="FF0000"/>
                </a:solidFill>
              </a:rPr>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r>
              <a:rPr lang="en-AU" dirty="0" smtClean="0">
                <a:solidFill>
                  <a:srgbClr val="FF0000"/>
                </a:solidFill>
              </a:rPr>
              <a:t>.</a:t>
            </a:r>
          </a:p>
          <a:p>
            <a:pPr lvl="1"/>
            <a:r>
              <a:rPr lang="en-AU" dirty="0" smtClean="0">
                <a:solidFill>
                  <a:srgbClr val="FF0000"/>
                </a:solidFill>
              </a:rPr>
              <a:t>(Feb 2018) Heile stated that they are working on a response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66</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67</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smtClean="0"/>
              <a:t>Japan </a:t>
            </a:r>
            <a:r>
              <a:rPr lang="en-AU" dirty="0" smtClean="0"/>
              <a:t>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a:t>
            </a:r>
            <a:r>
              <a:rPr lang="en-AU" dirty="0" smtClean="0">
                <a:solidFill>
                  <a:srgbClr val="FF0000"/>
                </a:solidFill>
              </a:rPr>
              <a:t>6</a:t>
            </a:r>
          </a:p>
          <a:p>
            <a:pPr lvl="1"/>
            <a:r>
              <a:rPr lang="en-AU" dirty="0">
                <a:solidFill>
                  <a:srgbClr val="FF0000"/>
                </a:solidFill>
              </a:rPr>
              <a:t>(Feb 2018) Heile stated that they are working on a </a:t>
            </a:r>
            <a:r>
              <a:rPr lang="en-AU" dirty="0" smtClean="0">
                <a:solidFill>
                  <a:srgbClr val="FF0000"/>
                </a:solidFill>
              </a:rPr>
              <a:t>response</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68</a:t>
            </a:fld>
            <a:endParaRPr lang="en-US"/>
          </a:p>
        </p:txBody>
      </p:sp>
    </p:spTree>
    <p:extLst>
      <p:ext uri="{BB962C8B-B14F-4D97-AF65-F5344CB8AC3E}">
        <p14:creationId xmlns:p14="http://schemas.microsoft.com/office/powerpoint/2010/main" val="38716806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9378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802.16</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Mar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March 2018 in Chicago</a:t>
            </a:r>
          </a:p>
          <a:p>
            <a:pPr lvl="1"/>
            <a:r>
              <a:rPr lang="en-AU" dirty="0" smtClean="0"/>
              <a:t>Review extended goals</a:t>
            </a:r>
          </a:p>
          <a:p>
            <a:pPr lvl="2"/>
            <a:r>
              <a:rPr lang="en-AU" dirty="0" smtClean="0"/>
              <a:t>Reaffirm goals 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Review SC6 activities</a:t>
            </a:r>
          </a:p>
          <a:p>
            <a:pPr lvl="2"/>
            <a:r>
              <a:rPr lang="en-AU" i="1" dirty="0" smtClean="0"/>
              <a:t>Security ad hoc </a:t>
            </a:r>
            <a:r>
              <a:rPr lang="en-AU" dirty="0" smtClean="0"/>
              <a:t>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IEEE 802.16-2017 was liaised for information in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a:t>
            </a:r>
            <a:r>
              <a:rPr lang="en-AU" smtClean="0"/>
              <a:t>Mar 2018 (N16785)</a:t>
            </a:r>
            <a:endParaRPr lang="en-GB" dirty="0" smtClean="0"/>
          </a:p>
          <a:p>
            <a:r>
              <a:rPr lang="en-US" dirty="0" smtClean="0"/>
              <a:t>60-day</a:t>
            </a:r>
            <a:r>
              <a:rPr lang="en-AU" dirty="0" smtClean="0"/>
              <a:t> pre-ballot: </a:t>
            </a:r>
            <a:r>
              <a:rPr lang="en-AU" dirty="0" smtClean="0">
                <a:solidFill>
                  <a:schemeClr val="accent2"/>
                </a:solidFill>
              </a:rPr>
              <a:t>waiting</a:t>
            </a:r>
          </a:p>
          <a:p>
            <a:r>
              <a:rPr lang="en-AU" dirty="0" smtClean="0"/>
              <a:t>FDIS ballot: </a:t>
            </a:r>
            <a:r>
              <a:rPr lang="en-AU" dirty="0" smtClean="0">
                <a:solidFill>
                  <a:schemeClr val="accent2"/>
                </a:solidFill>
              </a:rPr>
              <a:t>waiting</a:t>
            </a:r>
            <a:endParaRPr lang="en-AU" dirty="0" smtClean="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44130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Mar 18</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9 May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a:t>
            </a:r>
            <a:r>
              <a:rPr lang="en-AU" dirty="0" smtClean="0">
                <a:solidFill>
                  <a:srgbClr val="FF0000"/>
                </a:solidFill>
              </a:rPr>
              <a:t>was published in ??? 2018</a:t>
            </a:r>
            <a:endParaRPr lang="en-AU" dirty="0">
              <a:solidFill>
                <a:srgbClr val="FF0000"/>
              </a:solidFill>
            </a:endParaRPr>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t>
            </a:r>
            <a:r>
              <a:rPr lang="en-AU" dirty="0" smtClean="0">
                <a:solidFill>
                  <a:srgbClr val="FF0000"/>
                </a:solidFill>
              </a:rPr>
              <a:t>&amp; published</a:t>
            </a:r>
          </a:p>
          <a:p>
            <a:pPr lvl="1"/>
            <a:r>
              <a:rPr lang="en-AU" dirty="0"/>
              <a:t>IEEE 802.21-2017 </a:t>
            </a:r>
            <a:r>
              <a:rPr lang="en-AU" dirty="0" smtClean="0"/>
              <a:t>FDIS passed 12/1/6</a:t>
            </a:r>
            <a:r>
              <a:rPr lang="en-AU" dirty="0"/>
              <a:t> </a:t>
            </a:r>
            <a:r>
              <a:rPr lang="en-AU" dirty="0" smtClean="0"/>
              <a:t>(N16768)</a:t>
            </a:r>
          </a:p>
          <a:p>
            <a:pPr lvl="1"/>
            <a:r>
              <a:rPr lang="en-AU" dirty="0" smtClean="0"/>
              <a:t>With comments from China NB</a:t>
            </a:r>
          </a:p>
          <a:p>
            <a:pPr lvl="2"/>
            <a:r>
              <a:rPr lang="en-AU" dirty="0" smtClean="0"/>
              <a:t>A  response was sent in Mar 2018 (N16770)</a:t>
            </a:r>
          </a:p>
          <a:p>
            <a:pPr lvl="1"/>
            <a:r>
              <a:rPr lang="en-AU" dirty="0" smtClean="0"/>
              <a:t>Published in </a:t>
            </a:r>
            <a:r>
              <a:rPr lang="en-AU" dirty="0" smtClean="0">
                <a:solidFill>
                  <a:srgbClr val="FF0000"/>
                </a:solidFill>
              </a:rPr>
              <a:t>???</a:t>
            </a:r>
            <a:r>
              <a:rPr lang="en-AU" dirty="0" smtClean="0"/>
              <a:t> </a:t>
            </a:r>
            <a:r>
              <a:rPr lang="en-AU" dirty="0" smtClean="0">
                <a:solidFill>
                  <a:srgbClr val="FF0000"/>
                </a:solidFill>
              </a:rPr>
              <a:t>2018</a:t>
            </a:r>
          </a:p>
          <a:p>
            <a:pPr lvl="1"/>
            <a:r>
              <a:rPr lang="en-AU" dirty="0" smtClean="0">
                <a:solidFill>
                  <a:srgbClr val="FF0000"/>
                </a:solidFill>
              </a:rPr>
              <a:t>(Apr 2018) Asked Jodi</a:t>
            </a:r>
            <a:endParaRPr lang="en-AU"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passed on 14 Mar 2018 but response is required</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a:t>
            </a:r>
            <a:r>
              <a:rPr lang="en-AU" dirty="0" smtClean="0">
                <a:solidFill>
                  <a:schemeClr val="accent2"/>
                </a:solidFill>
              </a:rPr>
              <a:t>but response required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a:t>
            </a:r>
          </a:p>
          <a:p>
            <a:pPr lvl="2"/>
            <a:r>
              <a:rPr lang="en-AU" dirty="0"/>
              <a:t>Passed </a:t>
            </a:r>
            <a:r>
              <a:rPr lang="en-AU" dirty="0" smtClean="0"/>
              <a:t>11/1/7</a:t>
            </a:r>
          </a:p>
          <a:p>
            <a:pPr lvl="1"/>
            <a:r>
              <a:rPr lang="en-AU" dirty="0" smtClean="0">
                <a:solidFill>
                  <a:srgbClr val="FF0000"/>
                </a:solidFill>
              </a:rPr>
              <a:t>Comment from China NB requires a response</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802.21.1.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This text defines several MISs that require implemented in conjunction with the MIS framework as defined in IEEE </a:t>
            </a:r>
            <a:r>
              <a:rPr lang="en-AU" i="1" dirty="0" err="1"/>
              <a:t>Std</a:t>
            </a:r>
            <a:r>
              <a:rPr lang="en-AU" i="1" dirty="0"/>
              <a:t> 802.21-2017 to optimize the performance of such services. This project also introduces a security frame that adopted the mechanism defined in IEEE </a:t>
            </a:r>
            <a:r>
              <a:rPr lang="en-AU" i="1" dirty="0" err="1"/>
              <a:t>Std</a:t>
            </a:r>
            <a:r>
              <a:rPr lang="en-AU" i="1" dirty="0"/>
              <a:t> 802.21-2017. However, it is clearly stated in IEEE </a:t>
            </a:r>
            <a:r>
              <a:rPr lang="en-AU" i="1" dirty="0" err="1"/>
              <a:t>Std</a:t>
            </a:r>
            <a:r>
              <a:rPr lang="en-AU" i="1" dirty="0"/>
              <a:t> 802.21-2017 that it is implemented with IEEE 802.1X-2010, on which China NB has expressed objection and submitted detailed comments (please refer to 6N15555 etc.). IEEE has acknowledged the receiving of China NB’s comments, but there hasn’t been any technical improvements made on IEEE </a:t>
            </a:r>
            <a:r>
              <a:rPr lang="en-AU" i="1" dirty="0" err="1"/>
              <a:t>Std</a:t>
            </a:r>
            <a:r>
              <a:rPr lang="en-AU" i="1" dirty="0"/>
              <a:t> 802.1X and hence the defects still exist. </a:t>
            </a:r>
            <a:endParaRPr lang="en-AU" i="1" dirty="0" smtClean="0"/>
          </a:p>
          <a:p>
            <a:r>
              <a:rPr lang="en-AU" dirty="0" smtClean="0"/>
              <a:t>China NB Change 1</a:t>
            </a:r>
          </a:p>
          <a:p>
            <a:pPr lvl="1"/>
            <a:r>
              <a:rPr lang="en-AU" i="1" dirty="0"/>
              <a:t>It is recommended not to adopt the defective standards and to enhance the security mechanism</a:t>
            </a:r>
            <a:r>
              <a:rPr lang="en-AU" i="1"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28949806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closes on 16 June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a:solidFill>
                  <a:schemeClr val="accent2"/>
                </a:solidFill>
              </a:rPr>
              <a:t>closes </a:t>
            </a:r>
            <a:r>
              <a:rPr lang="en-AU" dirty="0" smtClean="0">
                <a:solidFill>
                  <a:schemeClr val="accent2"/>
                </a:solidFill>
              </a:rPr>
              <a:t>16 June 2018</a:t>
            </a:r>
          </a:p>
          <a:p>
            <a:pPr lvl="1"/>
            <a:r>
              <a:rPr lang="en-AU" dirty="0"/>
              <a:t>IEEE 802.21-2017-Cor1 9</a:t>
            </a:r>
            <a:r>
              <a:rPr lang="en-AU" dirty="0" smtClean="0"/>
              <a:t>0-day </a:t>
            </a:r>
            <a:r>
              <a:rPr lang="en-AU" dirty="0"/>
              <a:t> </a:t>
            </a:r>
            <a:r>
              <a:rPr lang="en-AU" dirty="0" smtClean="0"/>
              <a:t>FDIS ballot closes </a:t>
            </a:r>
            <a:r>
              <a:rPr lang="en-AU" dirty="0" smtClean="0"/>
              <a:t>16 June 2018 </a:t>
            </a:r>
            <a:r>
              <a:rPr lang="en-AU" dirty="0" smtClean="0"/>
              <a:t>(N16781)</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75</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01373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rgbClr val="00B050"/>
                          </a:solidFill>
                          <a:latin typeface="+mj-lt"/>
                        </a:rPr>
                        <a:t>Mar 18</a:t>
                      </a: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solidFill>
                  <a:srgbClr val="FF0000"/>
                </a:solidFill>
              </a:rPr>
              <a:t>ISO/IEC/IEEE 802-22b</a:t>
            </a:r>
            <a:r>
              <a:rPr lang="en-AU" dirty="0" smtClean="0"/>
              <a:t>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77</a:t>
            </a:fld>
            <a:endParaRPr lang="en-US"/>
          </a:p>
        </p:txBody>
      </p:sp>
      <p:sp>
        <p:nvSpPr>
          <p:cNvPr id="10" name="Content Placeholder 9"/>
          <p:cNvSpPr>
            <a:spLocks noGrp="1"/>
          </p:cNvSpPr>
          <p:nvPr>
            <p:ph idx="1"/>
          </p:nvPr>
        </p:nvSpPr>
        <p:spPr>
          <a:xfrm>
            <a:off x="685800" y="1066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a:solidFill>
                  <a:srgbClr val="FF0000"/>
                </a:solidFill>
              </a:rPr>
              <a:t>ISO/IEC/IEEE 802-22b</a:t>
            </a:r>
            <a:r>
              <a:rPr lang="en-AU" dirty="0"/>
              <a:t> was </a:t>
            </a:r>
            <a:r>
              <a:rPr lang="en-AU" dirty="0" smtClean="0"/>
              <a:t>published in Oct 2017 (</a:t>
            </a:r>
            <a:r>
              <a:rPr lang="en-AU" dirty="0" smtClean="0">
                <a:solidFill>
                  <a:srgbClr val="FF0000"/>
                </a:solidFill>
              </a:rPr>
              <a:t>as what</a:t>
            </a:r>
            <a:r>
              <a:rPr lang="en-AU" dirty="0" smtClean="0">
                <a:solidFill>
                  <a:srgbClr val="FF0000"/>
                </a:solidFill>
              </a:rPr>
              <a:t>?</a:t>
            </a:r>
            <a:r>
              <a:rPr lang="en-AU" dirty="0" smtClean="0"/>
              <a:t>)</a:t>
            </a:r>
          </a:p>
          <a:p>
            <a:pPr lvl="2"/>
            <a:r>
              <a:rPr lang="en-AU" dirty="0" smtClean="0">
                <a:solidFill>
                  <a:srgbClr val="FF0000"/>
                </a:solidFill>
              </a:rPr>
              <a:t>(Apr 2018) Asked Jodi</a:t>
            </a:r>
            <a:endParaRPr lang="en-AU" dirty="0" smtClean="0">
              <a:solidFill>
                <a:srgbClr val="FF0000"/>
              </a:solidFill>
            </a:endParaRP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a:p>
            <a:pPr lvl="2"/>
            <a:r>
              <a:rPr lang="en-AU" dirty="0" smtClean="0"/>
              <a:t>The IEEE 802 EC Chair liaised it on 13 March </a:t>
            </a:r>
            <a:r>
              <a:rPr lang="en-AU" dirty="0" smtClean="0"/>
              <a:t>2018</a:t>
            </a:r>
          </a:p>
          <a:p>
            <a:pPr lvl="2"/>
            <a:r>
              <a:rPr lang="en-AU" dirty="0">
                <a:solidFill>
                  <a:srgbClr val="FF0000"/>
                </a:solidFill>
              </a:rPr>
              <a:t>(Apr 2018) It has not yet been uploaded to SC6</a:t>
            </a:r>
            <a:endParaRPr lang="en-AU" dirty="0" smtClean="0">
              <a:solidFill>
                <a:srgbClr val="FF0000"/>
              </a:solidFill>
            </a:endParaRPr>
          </a:p>
          <a:p>
            <a:pPr lvl="1"/>
            <a:r>
              <a:rPr lang="en-AU" dirty="0" smtClean="0"/>
              <a:t>The IEEE 80 JTC1 SC will track future actions by SC6, but not much is expected until Aug </a:t>
            </a:r>
            <a:r>
              <a:rPr lang="en-AU" dirty="0" smtClean="0"/>
              <a:t>2018</a:t>
            </a:r>
            <a:endParaRPr lang="en-AU"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30918920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Warsaw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Warsaw in May 2018, as documented on slide </a:t>
            </a:r>
            <a:r>
              <a:rPr lang="en-AU" i="1" dirty="0" smtClean="0"/>
              <a:t>7 </a:t>
            </a:r>
            <a:r>
              <a:rPr lang="en-AU" i="1" dirty="0" smtClean="0"/>
              <a:t>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SC6 meeting, IEEE 802 provided  status report based on the material in this deck</a:t>
            </a:r>
          </a:p>
          <a:p>
            <a:pPr lvl="1"/>
            <a:r>
              <a:rPr lang="en-AU" dirty="0" smtClean="0"/>
              <a:t>We will do the same for the August 2018 meeting </a:t>
            </a:r>
          </a:p>
          <a:p>
            <a:pPr lvl="1"/>
            <a:r>
              <a:rPr lang="en-AU" dirty="0" smtClean="0"/>
              <a:t>The report will be authorised at the July 2018 plenary and written after the plenary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41624207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a:t>
            </a:r>
            <a:r>
              <a:rPr lang="en-AU" i="1" dirty="0" smtClean="0"/>
              <a:t>Security ad hoc </a:t>
            </a:r>
            <a:r>
              <a:rPr lang="en-AU" dirty="0" smtClean="0"/>
              <a:t>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81</a:t>
            </a:fld>
            <a:endParaRPr lang="en-US"/>
          </a:p>
        </p:txBody>
      </p:sp>
    </p:spTree>
    <p:extLst>
      <p:ext uri="{BB962C8B-B14F-4D97-AF65-F5344CB8AC3E}">
        <p14:creationId xmlns:p14="http://schemas.microsoft.com/office/powerpoint/2010/main" val="237603185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a:t>
            </a:r>
            <a:r>
              <a:rPr lang="en-AU" i="1" dirty="0"/>
              <a:t>Security ad hoc </a:t>
            </a:r>
            <a:r>
              <a:rPr lang="en-AU" dirty="0"/>
              <a:t>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87004404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Membership of the </a:t>
            </a:r>
            <a:r>
              <a:rPr lang="en-AU" i="1" dirty="0"/>
              <a:t>Security ad hoc </a:t>
            </a:r>
            <a:r>
              <a:rPr lang="en-AU" dirty="0" smtClean="0"/>
              <a:t>has been </a:t>
            </a:r>
            <a:r>
              <a:rPr lang="en-AU" dirty="0" smtClean="0"/>
              <a:t>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r>
              <a:rPr lang="en-AU" dirty="0" smtClean="0"/>
              <a:t>)</a:t>
            </a:r>
          </a:p>
          <a:p>
            <a:pPr lvl="1"/>
            <a:r>
              <a:rPr lang="en-AU" dirty="0"/>
              <a:t>US</a:t>
            </a:r>
          </a:p>
          <a:p>
            <a:pPr lvl="2"/>
            <a:r>
              <a:rPr lang="en-AU" dirty="0"/>
              <a:t>Dorothy Stanley (HPE)</a:t>
            </a:r>
          </a:p>
          <a:p>
            <a:pPr lvl="2"/>
            <a:r>
              <a:rPr lang="en-AU" dirty="0"/>
              <a:t>John Day (?)</a:t>
            </a:r>
          </a:p>
          <a:p>
            <a:pPr lvl="2"/>
            <a:endParaRPr lang="en-AU" dirty="0" smtClean="0"/>
          </a:p>
        </p:txBody>
      </p:sp>
      <p:sp>
        <p:nvSpPr>
          <p:cNvPr id="6" name="Content Placeholder 5"/>
          <p:cNvSpPr>
            <a:spLocks noGrp="1"/>
          </p:cNvSpPr>
          <p:nvPr>
            <p:ph sz="half" idx="2"/>
          </p:nvPr>
        </p:nvSpPr>
        <p:spPr/>
        <p:txBody>
          <a:bodyPr/>
          <a:lstStyle/>
          <a:p>
            <a:pPr lvl="1"/>
            <a:r>
              <a:rPr lang="en-AU" dirty="0" smtClean="0"/>
              <a:t>Austria</a:t>
            </a:r>
            <a:endParaRPr lang="en-AU" dirty="0"/>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r>
              <a:rPr lang="en-AU" dirty="0" smtClean="0"/>
              <a:t>)</a:t>
            </a:r>
          </a:p>
          <a:p>
            <a:pPr lvl="1"/>
            <a:r>
              <a:rPr lang="en-AU" dirty="0" smtClean="0"/>
              <a:t>UK (joining late)</a:t>
            </a:r>
          </a:p>
          <a:p>
            <a:pPr lvl="2"/>
            <a:r>
              <a:rPr lang="en-AU" dirty="0" smtClean="0"/>
              <a:t>Stephen </a:t>
            </a:r>
            <a:r>
              <a:rPr lang="en-AU" dirty="0" err="1" smtClean="0"/>
              <a:t>Macann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229880255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a:t>
            </a:r>
            <a:r>
              <a:rPr lang="en-AU" i="1" dirty="0" smtClean="0"/>
              <a:t>Security ad hoc</a:t>
            </a:r>
            <a:endParaRPr lang="en-AU"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296470586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endParaRPr lang="en-AU" b="0"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404192563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394017196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422505938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Security ad hoc </a:t>
            </a:r>
            <a:r>
              <a:rPr lang="en-AU" dirty="0" smtClean="0"/>
              <a:t>is still struggling to make any progress … or even </a:t>
            </a:r>
            <a:r>
              <a:rPr lang="en-AU" dirty="0" smtClean="0"/>
              <a:t>set meeting times</a:t>
            </a:r>
            <a:endParaRPr lang="en-AU" dirty="0"/>
          </a:p>
        </p:txBody>
      </p:sp>
      <p:sp>
        <p:nvSpPr>
          <p:cNvPr id="3" name="Content Placeholder 2"/>
          <p:cNvSpPr>
            <a:spLocks noGrp="1"/>
          </p:cNvSpPr>
          <p:nvPr>
            <p:ph idx="1"/>
          </p:nvPr>
        </p:nvSpPr>
        <p:spPr/>
        <p:txBody>
          <a:bodyPr/>
          <a:lstStyle/>
          <a:p>
            <a:pPr lvl="1"/>
            <a:r>
              <a:rPr lang="en-AU" dirty="0" smtClean="0"/>
              <a:t>The 1</a:t>
            </a:r>
            <a:r>
              <a:rPr lang="en-AU" baseline="30000" dirty="0" smtClean="0"/>
              <a:t>st</a:t>
            </a:r>
            <a:r>
              <a:rPr lang="en-AU" dirty="0"/>
              <a:t> teleconference was </a:t>
            </a:r>
            <a:r>
              <a:rPr lang="en-AU" dirty="0" smtClean="0"/>
              <a:t>cancelled as unnecessary</a:t>
            </a:r>
            <a:endParaRPr lang="en-AU" dirty="0"/>
          </a:p>
          <a:p>
            <a:pPr lvl="1"/>
            <a:r>
              <a:rPr lang="en-AU" dirty="0" smtClean="0"/>
              <a:t>The </a:t>
            </a:r>
            <a:r>
              <a:rPr lang="en-AU" dirty="0" smtClean="0"/>
              <a:t>original plan was for the 2</a:t>
            </a:r>
            <a:r>
              <a:rPr lang="en-AU" baseline="30000" dirty="0" smtClean="0"/>
              <a:t>nd</a:t>
            </a:r>
            <a:r>
              <a:rPr lang="en-AU" dirty="0" smtClean="0"/>
              <a:t> teleconference to be held sometime in February </a:t>
            </a:r>
            <a:r>
              <a:rPr lang="en-AU" dirty="0" smtClean="0"/>
              <a:t>2018 – it was eventually held on 4 April 2018</a:t>
            </a:r>
          </a:p>
          <a:p>
            <a:pPr lvl="1"/>
            <a:r>
              <a:rPr lang="en-AU" dirty="0" smtClean="0"/>
              <a:t>The next teleconference is now planned for later in April 2018 … but the group is struggling to agree on a time</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1512225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Chicago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Chicago, in Mar 2018, as documented in </a:t>
            </a:r>
            <a:r>
              <a:rPr lang="en-AU" i="1" dirty="0" smtClean="0">
                <a:solidFill>
                  <a:srgbClr val="FF0000"/>
                </a:solidFill>
                <a:hlinkClick r:id="rId3"/>
              </a:rPr>
              <a:t>11-18-0606-00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676400"/>
            <a:ext cx="7772400" cy="4114800"/>
          </a:xfrm>
        </p:spPr>
        <p:txBody>
          <a:bodyPr/>
          <a:lstStyle/>
          <a:p>
            <a:pPr lvl="1"/>
            <a:r>
              <a:rPr lang="en-AU" dirty="0" smtClean="0"/>
              <a:t>The full minutes are not yet available, but attendance from 13 people</a:t>
            </a:r>
          </a:p>
          <a:p>
            <a:pPr lvl="2"/>
            <a:r>
              <a:rPr lang="en-US" altLang="ko-KR" b="0" dirty="0"/>
              <a:t>Yun-Jae Won </a:t>
            </a:r>
            <a:r>
              <a:rPr lang="en-US" b="0" dirty="0"/>
              <a:t> </a:t>
            </a:r>
            <a:r>
              <a:rPr lang="en-US" b="0" dirty="0" smtClean="0"/>
              <a:t>(Korea, Chair)</a:t>
            </a:r>
            <a:endParaRPr lang="en-US" b="0" dirty="0"/>
          </a:p>
          <a:p>
            <a:pPr lvl="2"/>
            <a:r>
              <a:rPr lang="en-US" altLang="ko-KR" b="0" dirty="0" smtClean="0"/>
              <a:t>Andrew </a:t>
            </a:r>
            <a:r>
              <a:rPr lang="en-US" altLang="ko-KR" b="0" dirty="0"/>
              <a:t>Myles</a:t>
            </a:r>
            <a:r>
              <a:rPr lang="en-US" b="0" dirty="0"/>
              <a:t> </a:t>
            </a:r>
            <a:r>
              <a:rPr lang="en-US" b="0" dirty="0" smtClean="0"/>
              <a:t>(IEEE 802)</a:t>
            </a:r>
            <a:endParaRPr lang="en-US" b="0" dirty="0"/>
          </a:p>
          <a:p>
            <a:pPr lvl="2"/>
            <a:r>
              <a:rPr lang="en-US" altLang="ko-KR" b="0" dirty="0" smtClean="0"/>
              <a:t>Daniel </a:t>
            </a:r>
            <a:r>
              <a:rPr lang="en-US" altLang="ko-KR" b="0" dirty="0"/>
              <a:t>Harkins</a:t>
            </a:r>
            <a:r>
              <a:rPr lang="en-US" b="0" dirty="0"/>
              <a:t> </a:t>
            </a:r>
            <a:r>
              <a:rPr lang="en-US" dirty="0"/>
              <a:t> (IEEE 802)</a:t>
            </a:r>
            <a:endParaRPr lang="en-US" b="0" dirty="0"/>
          </a:p>
          <a:p>
            <a:pPr lvl="2"/>
            <a:r>
              <a:rPr lang="en-US" altLang="ko-KR" b="0" dirty="0" smtClean="0"/>
              <a:t>David </a:t>
            </a:r>
            <a:r>
              <a:rPr lang="en-US" altLang="ko-KR" b="0" dirty="0"/>
              <a:t>Law</a:t>
            </a:r>
            <a:r>
              <a:rPr lang="en-US" b="0" dirty="0"/>
              <a:t> </a:t>
            </a:r>
            <a:r>
              <a:rPr lang="en-US" dirty="0"/>
              <a:t> (IEEE 802)</a:t>
            </a:r>
            <a:endParaRPr lang="en-US" b="0" dirty="0"/>
          </a:p>
          <a:p>
            <a:pPr lvl="2"/>
            <a:r>
              <a:rPr lang="en-US" altLang="ko-KR" b="0" dirty="0" err="1" smtClean="0"/>
              <a:t>Zhiqiang</a:t>
            </a:r>
            <a:r>
              <a:rPr lang="en-US" altLang="ko-KR" b="0" dirty="0"/>
              <a:t> Du  </a:t>
            </a:r>
            <a:r>
              <a:rPr lang="en-US" altLang="ko-KR" b="0" dirty="0" smtClean="0"/>
              <a:t>(China)</a:t>
            </a:r>
            <a:r>
              <a:rPr lang="en-US" b="0" dirty="0"/>
              <a:t> </a:t>
            </a:r>
          </a:p>
          <a:p>
            <a:pPr lvl="2"/>
            <a:r>
              <a:rPr lang="en-US" b="0" dirty="0" smtClean="0"/>
              <a:t>James </a:t>
            </a:r>
            <a:r>
              <a:rPr lang="en-US" b="0" dirty="0"/>
              <a:t>Lepp </a:t>
            </a:r>
            <a:r>
              <a:rPr lang="en-US" b="0" dirty="0" smtClean="0"/>
              <a:t>(Canada)</a:t>
            </a:r>
            <a:endParaRPr lang="en-US" b="0" dirty="0"/>
          </a:p>
          <a:p>
            <a:pPr lvl="2"/>
            <a:r>
              <a:rPr lang="en-US" altLang="ko-KR" b="0" dirty="0" smtClean="0"/>
              <a:t>Jodi </a:t>
            </a:r>
            <a:r>
              <a:rPr lang="en-US" altLang="ko-KR" b="0" dirty="0" err="1"/>
              <a:t>Haasz</a:t>
            </a:r>
            <a:r>
              <a:rPr lang="en-US" b="0" dirty="0"/>
              <a:t> </a:t>
            </a:r>
            <a:r>
              <a:rPr lang="en-US" dirty="0"/>
              <a:t> (</a:t>
            </a:r>
            <a:r>
              <a:rPr lang="en-US" dirty="0" smtClean="0"/>
              <a:t>IEEE)</a:t>
            </a:r>
            <a:endParaRPr lang="en-US" b="0" dirty="0"/>
          </a:p>
          <a:p>
            <a:pPr lvl="2"/>
            <a:r>
              <a:rPr lang="en-US" altLang="ko-KR" b="0" dirty="0" smtClean="0"/>
              <a:t>Qin</a:t>
            </a:r>
            <a:r>
              <a:rPr lang="en-US" altLang="ko-KR" b="0" dirty="0"/>
              <a:t> </a:t>
            </a:r>
            <a:r>
              <a:rPr lang="en-US" altLang="ko-KR" b="0" dirty="0" smtClean="0"/>
              <a:t>Li</a:t>
            </a:r>
            <a:r>
              <a:rPr lang="en-US" altLang="ko-KR" dirty="0" smtClean="0"/>
              <a:t> </a:t>
            </a:r>
            <a:r>
              <a:rPr lang="en-US" altLang="ko-KR" dirty="0"/>
              <a:t>(China)</a:t>
            </a:r>
            <a:endParaRPr lang="en-US" b="0" dirty="0"/>
          </a:p>
          <a:p>
            <a:pPr lvl="2"/>
            <a:r>
              <a:rPr lang="en-US" altLang="ko-KR" b="0" dirty="0" smtClean="0"/>
              <a:t>Peter </a:t>
            </a:r>
            <a:r>
              <a:rPr lang="en-US" altLang="ko-KR" b="0" dirty="0"/>
              <a:t>Yee</a:t>
            </a:r>
            <a:r>
              <a:rPr lang="en-US" b="0" dirty="0"/>
              <a:t> </a:t>
            </a:r>
            <a:r>
              <a:rPr lang="en-US" dirty="0" smtClean="0"/>
              <a:t>(</a:t>
            </a:r>
            <a:r>
              <a:rPr lang="en-US" dirty="0"/>
              <a:t>IEEE 802)</a:t>
            </a:r>
            <a:endParaRPr lang="en-US" b="0" dirty="0"/>
          </a:p>
          <a:p>
            <a:pPr lvl="2"/>
            <a:r>
              <a:rPr lang="en-US" altLang="ko-KR" b="0" dirty="0" err="1" smtClean="0"/>
              <a:t>Manxia</a:t>
            </a:r>
            <a:r>
              <a:rPr lang="en-US" altLang="ko-KR" b="0" dirty="0" smtClean="0"/>
              <a:t> Tie</a:t>
            </a:r>
            <a:r>
              <a:rPr lang="en-US" altLang="ko-KR" dirty="0"/>
              <a:t> (China) </a:t>
            </a:r>
            <a:r>
              <a:rPr lang="en-US" b="0" dirty="0"/>
              <a:t> </a:t>
            </a:r>
          </a:p>
          <a:p>
            <a:pPr lvl="2"/>
            <a:r>
              <a:rPr lang="en-US" b="0" dirty="0" err="1" smtClean="0"/>
              <a:t>Yongju</a:t>
            </a:r>
            <a:r>
              <a:rPr lang="en-US" b="0" dirty="0" smtClean="0"/>
              <a:t> Park</a:t>
            </a:r>
            <a:r>
              <a:rPr lang="en-US" altLang="ko-KR" dirty="0"/>
              <a:t> (China) </a:t>
            </a:r>
            <a:r>
              <a:rPr lang="en-US" b="0" dirty="0"/>
              <a:t> </a:t>
            </a:r>
          </a:p>
          <a:p>
            <a:pPr lvl="2"/>
            <a:r>
              <a:rPr lang="en-US" altLang="ko-KR" b="0" dirty="0" err="1" smtClean="0"/>
              <a:t>Yujiao</a:t>
            </a:r>
            <a:r>
              <a:rPr lang="en-US" altLang="ko-KR" b="0" dirty="0"/>
              <a:t> Li </a:t>
            </a:r>
            <a:r>
              <a:rPr lang="en-US" altLang="ko-KR" dirty="0" smtClean="0"/>
              <a:t>(</a:t>
            </a:r>
            <a:r>
              <a:rPr lang="en-US" altLang="ko-KR" dirty="0"/>
              <a:t>China</a:t>
            </a:r>
            <a:r>
              <a:rPr lang="en-US" altLang="ko-KR" dirty="0" smtClean="0"/>
              <a:t>)</a:t>
            </a:r>
            <a:r>
              <a:rPr lang="en-US" altLang="ko-KR" b="0" dirty="0"/>
              <a:t> </a:t>
            </a:r>
            <a:r>
              <a:rPr lang="en-US" b="0" dirty="0"/>
              <a:t> </a:t>
            </a:r>
          </a:p>
          <a:p>
            <a:pPr lvl="2"/>
            <a:r>
              <a:rPr lang="en-US" altLang="ko-KR" b="0" dirty="0" err="1" smtClean="0"/>
              <a:t>Zhenhai</a:t>
            </a:r>
            <a:r>
              <a:rPr lang="en-US" altLang="ko-KR" b="0" dirty="0" smtClean="0"/>
              <a:t> Huang</a:t>
            </a:r>
            <a:r>
              <a:rPr lang="en-US" altLang="ko-KR" dirty="0"/>
              <a:t> (China</a:t>
            </a:r>
            <a:r>
              <a:rPr lang="en-US" altLang="ko-KR" dirty="0" smtClean="0"/>
              <a:t>)</a:t>
            </a:r>
            <a:r>
              <a:rPr lang="en-US" altLang="ko-KR" b="0" dirty="0"/>
              <a:t> </a:t>
            </a:r>
            <a:r>
              <a:rPr lang="en-US" b="0" dirty="0"/>
              <a:t> </a:t>
            </a:r>
          </a:p>
          <a:p>
            <a:pPr lvl="1"/>
            <a:r>
              <a:rPr lang="en-AU" dirty="0" smtClean="0"/>
              <a:t>Meeting materials are </a:t>
            </a:r>
            <a:r>
              <a:rPr lang="en-AU" dirty="0" smtClean="0">
                <a:hlinkClick r:id="rId2"/>
              </a:rPr>
              <a:t>here</a:t>
            </a:r>
            <a:endParaRPr lang="en-AU"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90</a:t>
            </a:fld>
            <a:endParaRPr lang="en-US"/>
          </a:p>
        </p:txBody>
      </p:sp>
    </p:spTree>
    <p:extLst>
      <p:ext uri="{BB962C8B-B14F-4D97-AF65-F5344CB8AC3E}">
        <p14:creationId xmlns:p14="http://schemas.microsoft.com/office/powerpoint/2010/main" val="336990081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2nd teleconference was held on 4 April 2018 but did not lead to substantial progress</a:t>
            </a:r>
            <a:endParaRPr lang="en-AU" dirty="0"/>
          </a:p>
        </p:txBody>
      </p:sp>
      <p:sp>
        <p:nvSpPr>
          <p:cNvPr id="8" name="Content Placeholder 7"/>
          <p:cNvSpPr>
            <a:spLocks noGrp="1"/>
          </p:cNvSpPr>
          <p:nvPr>
            <p:ph idx="1"/>
          </p:nvPr>
        </p:nvSpPr>
        <p:spPr/>
        <p:txBody>
          <a:bodyPr/>
          <a:lstStyle/>
          <a:p>
            <a:r>
              <a:rPr lang="en-AU" dirty="0" err="1" smtClean="0"/>
              <a:t>Sme</a:t>
            </a:r>
            <a:r>
              <a:rPr lang="en-AU" dirty="0" smtClean="0"/>
              <a:t> highlights from memory of Andrew Myles</a:t>
            </a:r>
          </a:p>
          <a:p>
            <a:pPr lvl="1"/>
            <a:r>
              <a:rPr lang="en-AU" dirty="0" smtClean="0"/>
              <a:t>Discussion on KRACK did not lead to any agreement</a:t>
            </a:r>
          </a:p>
          <a:p>
            <a:pPr lvl="2"/>
            <a:r>
              <a:rPr lang="en-AU" dirty="0" smtClean="0"/>
              <a:t>China reps insisted it should listed as a security issue with 8802-11</a:t>
            </a:r>
          </a:p>
          <a:p>
            <a:pPr lvl="2"/>
            <a:r>
              <a:rPr lang="en-AU" dirty="0" smtClean="0"/>
              <a:t>IEEE 802 reps objected, noting it is an implementation issue and is not within scope of the ad hoc</a:t>
            </a:r>
          </a:p>
          <a:p>
            <a:pPr lvl="2"/>
            <a:r>
              <a:rPr lang="en-AU" dirty="0" smtClean="0"/>
              <a:t>IEEE 802 reps challenged China NB reps to identify a problem with the ISO/IEC/IEEE 8802-11 standard; they did not do so</a:t>
            </a:r>
          </a:p>
          <a:p>
            <a:pPr lvl="2"/>
            <a:r>
              <a:rPr lang="en-AU" dirty="0" smtClean="0"/>
              <a:t>This is going to be an on-going disagreement</a:t>
            </a:r>
          </a:p>
          <a:p>
            <a:pPr lvl="1"/>
            <a:r>
              <a:rPr lang="en-AU" dirty="0" smtClean="0"/>
              <a:t>…</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91</a:t>
            </a:fld>
            <a:endParaRPr lang="en-US"/>
          </a:p>
        </p:txBody>
      </p:sp>
    </p:spTree>
    <p:extLst>
      <p:ext uri="{BB962C8B-B14F-4D97-AF65-F5344CB8AC3E}">
        <p14:creationId xmlns:p14="http://schemas.microsoft.com/office/powerpoint/2010/main" val="8278565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2nd teleconference was held on 4 April 2018 but did not lead to substantial progress</a:t>
            </a:r>
            <a:endParaRPr lang="en-AU" dirty="0"/>
          </a:p>
        </p:txBody>
      </p:sp>
      <p:sp>
        <p:nvSpPr>
          <p:cNvPr id="8" name="Content Placeholder 7"/>
          <p:cNvSpPr>
            <a:spLocks noGrp="1"/>
          </p:cNvSpPr>
          <p:nvPr>
            <p:ph idx="1"/>
          </p:nvPr>
        </p:nvSpPr>
        <p:spPr>
          <a:xfrm>
            <a:off x="685800" y="1752600"/>
            <a:ext cx="7772400" cy="4114800"/>
          </a:xfrm>
        </p:spPr>
        <p:txBody>
          <a:bodyPr/>
          <a:lstStyle/>
          <a:p>
            <a:r>
              <a:rPr lang="en-AU" dirty="0" smtClean="0"/>
              <a:t>Some highlights from memory of Andrew Myles</a:t>
            </a:r>
          </a:p>
          <a:p>
            <a:pPr lvl="1"/>
            <a:r>
              <a:rPr lang="en-AU" dirty="0" smtClean="0"/>
              <a:t>Discussion on need for multiple ciphers did not lead to agreement</a:t>
            </a:r>
          </a:p>
          <a:p>
            <a:pPr lvl="2"/>
            <a:r>
              <a:rPr lang="en-AU" dirty="0" smtClean="0"/>
              <a:t>There was some agreement that ability to negotiate multiple ciphers is desirable</a:t>
            </a:r>
          </a:p>
          <a:p>
            <a:pPr lvl="3"/>
            <a:r>
              <a:rPr lang="en-AU" dirty="0" smtClean="0"/>
              <a:t>The China NB reps were motivated by desire to specify cipher on a national basis</a:t>
            </a:r>
          </a:p>
          <a:p>
            <a:pPr lvl="3"/>
            <a:r>
              <a:rPr lang="en-AU" dirty="0" smtClean="0"/>
              <a:t>IEEE 802 reps focused on need to be able to transition to better ciphers in the future (and agreed that IEEE 802 supported this principle)</a:t>
            </a:r>
          </a:p>
          <a:p>
            <a:pPr lvl="2"/>
            <a:r>
              <a:rPr lang="en-AU" dirty="0" smtClean="0"/>
              <a:t>There was not agreement on need for a default cipher</a:t>
            </a:r>
          </a:p>
          <a:p>
            <a:pPr lvl="3"/>
            <a:r>
              <a:rPr lang="en-AU" dirty="0" smtClean="0"/>
              <a:t>The </a:t>
            </a:r>
            <a:r>
              <a:rPr lang="en-AU" dirty="0"/>
              <a:t>China NB reps </a:t>
            </a:r>
            <a:r>
              <a:rPr lang="en-AU" dirty="0" smtClean="0"/>
              <a:t>argued that national regulations meant that a default cipher (such as used by 802.22 &amp; 802.15.3) was inappropriate</a:t>
            </a:r>
            <a:endParaRPr lang="en-AU" dirty="0"/>
          </a:p>
          <a:p>
            <a:pPr lvl="3"/>
            <a:r>
              <a:rPr lang="en-AU" dirty="0"/>
              <a:t>IEEE 802 reps focused on </a:t>
            </a:r>
            <a:r>
              <a:rPr lang="en-AU" dirty="0" smtClean="0"/>
              <a:t>the need for a default cipher to support global interoperability</a:t>
            </a:r>
          </a:p>
          <a:p>
            <a:pPr lvl="3"/>
            <a:r>
              <a:rPr lang="en-AU" dirty="0" smtClean="0"/>
              <a:t>Note: </a:t>
            </a:r>
          </a:p>
          <a:p>
            <a:pPr lvl="2"/>
            <a:r>
              <a:rPr lang="en-AU" dirty="0"/>
              <a:t>There was </a:t>
            </a:r>
            <a:r>
              <a:rPr lang="en-AU" dirty="0" smtClean="0"/>
              <a:t>not agreement on China NB proposal for text that stated national regulations needed to be followed (with implication that default ciphers could be overridden) </a:t>
            </a:r>
          </a:p>
          <a:p>
            <a:pPr lvl="3"/>
            <a:r>
              <a:rPr lang="en-AU" dirty="0" smtClean="0"/>
              <a:t>Jodi </a:t>
            </a:r>
            <a:r>
              <a:rPr lang="en-AU" dirty="0" err="1" smtClean="0"/>
              <a:t>Haasz</a:t>
            </a:r>
            <a:r>
              <a:rPr lang="en-AU" dirty="0" smtClean="0"/>
              <a:t> noted that the text proposed by the China NB stating that ciphers may be subject to national regulations is unlikely to be allowed by ISO</a:t>
            </a:r>
          </a:p>
          <a:p>
            <a:pPr lvl="3"/>
            <a:r>
              <a:rPr lang="en-AU" dirty="0" smtClean="0"/>
              <a:t>Aside: John Day (US NB rep) submitted a </a:t>
            </a:r>
            <a:r>
              <a:rPr lang="en-AU" dirty="0" smtClean="0">
                <a:hlinkClick r:id="rId2"/>
              </a:rPr>
              <a:t>document</a:t>
            </a:r>
            <a:r>
              <a:rPr lang="en-AU" dirty="0" smtClean="0"/>
              <a:t> before the meeting that argued against the text for various reasons, but also argued against data link encryption!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92</a:t>
            </a:fld>
            <a:endParaRPr lang="en-US"/>
          </a:p>
        </p:txBody>
      </p:sp>
    </p:spTree>
    <p:extLst>
      <p:ext uri="{BB962C8B-B14F-4D97-AF65-F5344CB8AC3E}">
        <p14:creationId xmlns:p14="http://schemas.microsoft.com/office/powerpoint/2010/main" val="268858442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97</a:t>
            </a:fld>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Warsaw </a:t>
            </a:r>
            <a:r>
              <a:rPr lang="en-AU" i="1" dirty="0" smtClean="0"/>
              <a:t>in May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98</a:t>
            </a:fld>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12708</Words>
  <Application>Microsoft Office PowerPoint</Application>
  <PresentationFormat>On-screen Show (4:3)</PresentationFormat>
  <Paragraphs>2125</Paragraphs>
  <Slides>139</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139</vt:i4>
      </vt:variant>
    </vt:vector>
  </HeadingPairs>
  <TitlesOfParts>
    <vt:vector size="147" baseType="lpstr">
      <vt:lpstr>SimSun</vt:lpstr>
      <vt:lpstr>Arial</vt:lpstr>
      <vt:lpstr>Calibri</vt:lpstr>
      <vt:lpstr>Times New Roman</vt:lpstr>
      <vt:lpstr>Wingdings</vt:lpstr>
      <vt:lpstr>802-11-Submission</vt:lpstr>
      <vt:lpstr>Acrobat Document</vt:lpstr>
      <vt:lpstr>Packager Shell Object</vt:lpstr>
      <vt:lpstr>IEEE 802 JTC1 Standing Committee May 2018 agenda for Warsaw</vt:lpstr>
      <vt:lpstr>This document will be used to run the IEEE 802 JTC1 SC meetings in Warsaw in Myr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May 2018 interim meeting in Warsaw</vt:lpstr>
      <vt:lpstr>The IEEE 802 JTC1 SC regular meeting has a high level list of agenda items to be considered</vt:lpstr>
      <vt:lpstr>The IEEE 802 JTC1 SC will consider approving its agenda for its Warsaw meeting</vt:lpstr>
      <vt:lpstr>The IEEE 802 JTC1 SC will consider approval of the minutes of its Chicago meeting</vt:lpstr>
      <vt:lpstr>The goals of the IEEE 802 JTC1 SC were reaffirmed by the IEEE 802 EC in March 2014</vt:lpstr>
      <vt:lpstr>The SC will consider a motion to reaffirm its current goals</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38 standards through to PSDO ratification with 41 in-process</vt:lpstr>
      <vt:lpstr>IEEE 802.1 WG has pushed 20 standards completely through the PSDO ratification process</vt:lpstr>
      <vt:lpstr>IEEE 802.1 WG has pushed 20 standards completely through the PSDO ratification process</vt:lpstr>
      <vt:lpstr>IEEE 802.3 WG has pushed 9 standards completely through the PSDO ratification process</vt:lpstr>
      <vt:lpstr>IEEE 802.11 WG has pushed 6 standards completely through the PSDO ratification process</vt:lpstr>
      <vt:lpstr>IEEE 802.15 WG has pushed two standards  completely through the PSDO ratification process</vt:lpstr>
      <vt:lpstr>IEEE 802.16 WG has pushed zero standards completely through the PSDO ratification process</vt:lpstr>
      <vt:lpstr>IEEE 802.21 WG has pushed zero standards completely through the PSDO ratification process</vt:lpstr>
      <vt:lpstr>IEEE 802.22 WG has pushed two standards completely through the PSDO ratification process</vt:lpstr>
      <vt:lpstr>IEEE 802.1 has fourteen standards in the pipeline for ratification under the PSDO</vt:lpstr>
      <vt:lpstr>IEEE 802.1 has fourteen standards in the pipeline for ratification under the PSDO</vt:lpstr>
      <vt:lpstr>IEEE 802.1AC-Rev FDIS ballot passed but a response is required</vt:lpstr>
      <vt:lpstr>IEEE 802d FDIS ballot passed on 14 Mar 2018 and is waiting for publication</vt:lpstr>
      <vt:lpstr>IEEE 802.1AEcg is waiting for start of FDIS ballot</vt:lpstr>
      <vt:lpstr>IEEE 802.1CB is waiting for start of FDIS</vt:lpstr>
      <vt:lpstr>IEEE 802.1Qci is waiting for FDIS ballot to start</vt:lpstr>
      <vt:lpstr>IEEE 802.1Qch is waiting for start of FDIS</vt:lpstr>
      <vt:lpstr>IEEE 802c is waiting for FDIS ballot to start</vt:lpstr>
      <vt:lpstr>IEEE 802.1AX-2014/Cor1 is waiting for publication</vt:lpstr>
      <vt:lpstr>IEEE 802.1Q-REV has been liaised for information</vt:lpstr>
      <vt:lpstr>IEEE 802.1Qcc has been liaised for information</vt:lpstr>
      <vt:lpstr>IEEE 802.1Qcp has been liaised for information</vt:lpstr>
      <vt:lpstr>IEEE 802.1AR-Rev will be liaised for information</vt:lpstr>
      <vt:lpstr>IEEE 802.1CM will be liaised for information</vt:lpstr>
      <vt:lpstr>IEEE 802.1cy will be liaised for information</vt:lpstr>
      <vt:lpstr>IEEE 802.3 has ten standards in the pipeline for ratification under the PSDO</vt:lpstr>
      <vt:lpstr>IEEE 802.3bn is waiting for start of FDIS</vt:lpstr>
      <vt:lpstr>IEEE 802.3bv is waiting for start of FDIS ballot</vt:lpstr>
      <vt:lpstr>IEEE 802.3bu is waiting for start of FDIS ballot</vt:lpstr>
      <vt:lpstr>IEEE 802.3/Cor 1 FDIS ballot passed &amp; is awaiting publication</vt:lpstr>
      <vt:lpstr>IEEE 802.3bs 60-day pre-ballot closes on 12 Apr 2018</vt:lpstr>
      <vt:lpstr>IEEE 802.3cb was liaised for information in June 2017</vt:lpstr>
      <vt:lpstr>IEEE 802.3cc 60-day pre-ballot closes on 12 Apr 2018</vt:lpstr>
      <vt:lpstr>IEEE 802.3cd was liaised for information in Feb 2018</vt:lpstr>
      <vt:lpstr>IEEE 802.3-REV was liaised for information in Feb 2018</vt:lpstr>
      <vt:lpstr>IEEE 802.3bt was liaised for information in Feb 2018</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one standard in the pipeline for ratification under the PSDO</vt:lpstr>
      <vt:lpstr>IEEE 802.15.4-2015 was published in Mar 2018</vt:lpstr>
      <vt:lpstr>IEEE 802.15.6-2012 FDIS ballot passed but comments are required</vt:lpstr>
      <vt:lpstr>There were two comments received on the IEEE 802.15.6-2012  FDIS ballot</vt:lpstr>
      <vt:lpstr>There were two comment received on the IEEE 802.15.6-2012  FDIS ballot</vt:lpstr>
      <vt:lpstr>There were two comment received on the IEEE 802.15.6-2012  FDIS ballot</vt:lpstr>
      <vt:lpstr>IEEE 802.16 has one standard in the pipeline for ratification under the PSDO</vt:lpstr>
      <vt:lpstr>IEEE 802.16-2017 was liaised for information in Mar 2018</vt:lpstr>
      <vt:lpstr>IEEE 802.21 has three standards in the pipeline for ratification under the PSDO</vt:lpstr>
      <vt:lpstr>IEEE 802.21-2017 was published in ??? 2018</vt:lpstr>
      <vt:lpstr>IEEE 802.21.1 FDIS ballot passed on 14 Mar 2018 but response is required</vt:lpstr>
      <vt:lpstr>There was one comment received on the IEEE 802.21.1. FDIS ballot</vt:lpstr>
      <vt:lpstr>IEEE 802.21-2017-Cor1 90-day  FDIS ballot closes on 16 June 2018</vt:lpstr>
      <vt:lpstr>IEEE 802.22 has one standard in the pipeline for ratification under the PSDO</vt:lpstr>
      <vt:lpstr>ISO/IEC/IEEE 802-22b has been published</vt:lpstr>
      <vt:lpstr>A LS was sent to SC6 in March 2018 asking that  various ISO/IEC standards be withdrawn</vt:lpstr>
      <vt:lpstr>The next SC6 meeting will held in Aug 2018 in Tokyo, Japan</vt:lpstr>
      <vt:lpstr>The SC will need to provide a report to SC6 at their next meeting</vt:lpstr>
      <vt:lpstr>The ToR of the Security ad hoc were substantially modified at the last SC6 meeting</vt:lpstr>
      <vt:lpstr>The ToR of the Security ad hoc were substantially modified at the last SC6 meeting</vt:lpstr>
      <vt:lpstr>Membership of the Security ad hoc has been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The Security ad hoc is still struggling to make any progress … or even set meeting times</vt:lpstr>
      <vt:lpstr>The 2nd teleconference was held on 4 April 2018 but did not lead to substantial progress</vt:lpstr>
      <vt:lpstr>The 2nd teleconference was held on 4 April 2018 but did not lead to substantial progress</vt:lpstr>
      <vt:lpstr>The 2nd teleconference was held on 4 April 2018 but did not lead to substantial progress</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IEEE 802.1Qcd-2015 FDIS was published in Jan 2018</vt:lpstr>
      <vt:lpstr>IEEE 802.1Q-2014/Cor 1-2015 was published in Oct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2018-04-06T02:20:57Z</dcterms:modified>
</cp:coreProperties>
</file>