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287" r:id="rId22"/>
    <p:sldId id="308" r:id="rId23"/>
    <p:sldId id="290" r:id="rId24"/>
    <p:sldId id="288" r:id="rId25"/>
    <p:sldId id="291" r:id="rId26"/>
    <p:sldId id="292" r:id="rId27"/>
    <p:sldId id="299" r:id="rId28"/>
    <p:sldId id="293" r:id="rId29"/>
    <p:sldId id="294" r:id="rId30"/>
    <p:sldId id="263" r:id="rId31"/>
    <p:sldId id="296" r:id="rId32"/>
    <p:sldId id="297" r:id="rId33"/>
    <p:sldId id="295" r:id="rId34"/>
    <p:sldId id="264"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43"/>
  </p:normalViewPr>
  <p:slideViewPr>
    <p:cSldViewPr>
      <p:cViewPr varScale="1">
        <p:scale>
          <a:sx n="120" d="100"/>
          <a:sy n="120" d="100"/>
        </p:scale>
        <p:origin x="1152"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802.11-18/0591r1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May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802.11-18/0591r1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May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802.11-18/0591r1</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802.11-18/0591r1</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802.11-18/0591r1</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802.11-18/0591r1</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802.11-18/0591r1</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May 2018</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de-DE"/>
              <a:t>May 2018</a:t>
            </a:r>
            <a:endParaRPr lang="en-GB"/>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de-DE"/>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a:t>May 2018</a:t>
            </a:r>
            <a:endParaRPr lang="en-GB"/>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a:t>May 2018</a:t>
            </a:r>
            <a:endParaRPr lang="en-GB"/>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May 2018</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802.11-18/0591r2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dirty="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Marc </a:t>
            </a:r>
            <a:r>
              <a:rPr lang="de-DE" dirty="0" err="1"/>
              <a:t>Emmelmann</a:t>
            </a:r>
            <a:r>
              <a:rPr lang="de-DE"/>
              <a:t> (Koden-TI)</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Chair’s Meeting Slides BCS TIG/SG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2018-05-10</a:t>
            </a: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16"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Review and Approve meeting minutes</a:t>
            </a:r>
          </a:p>
        </p:txBody>
      </p:sp>
      <p:sp>
        <p:nvSpPr>
          <p:cNvPr id="3" name="Inhaltsplatzhalter 2"/>
          <p:cNvSpPr>
            <a:spLocks noGrp="1"/>
          </p:cNvSpPr>
          <p:nvPr>
            <p:ph idx="1"/>
          </p:nvPr>
        </p:nvSpPr>
        <p:spPr/>
        <p:txBody>
          <a:bodyPr/>
          <a:lstStyle/>
          <a:p>
            <a:r>
              <a:rPr lang="de-DE" strike="sngStrike"/>
              <a:t>Move to </a:t>
            </a:r>
            <a:r>
              <a:rPr lang="de-DE" strike="sngStrike" err="1"/>
              <a:t>approve</a:t>
            </a:r>
            <a:r>
              <a:rPr lang="de-DE" strike="sngStrike"/>
              <a:t> </a:t>
            </a:r>
            <a:r>
              <a:rPr lang="de-DE" strike="sngStrike" err="1"/>
              <a:t>the</a:t>
            </a:r>
            <a:r>
              <a:rPr lang="de-DE" strike="sngStrike"/>
              <a:t> </a:t>
            </a:r>
            <a:r>
              <a:rPr lang="de-DE" strike="sngStrike" err="1"/>
              <a:t>meeting</a:t>
            </a:r>
            <a:r>
              <a:rPr lang="de-DE" strike="sngStrike"/>
              <a:t> </a:t>
            </a:r>
            <a:r>
              <a:rPr lang="de-DE" strike="sngStrike" err="1"/>
              <a:t>minutes</a:t>
            </a:r>
            <a:r>
              <a:rPr lang="de-DE" strike="sngStrike"/>
              <a:t> of </a:t>
            </a:r>
            <a:r>
              <a:rPr lang="de-DE" strike="sngStrike" err="1"/>
              <a:t>the</a:t>
            </a:r>
            <a:r>
              <a:rPr lang="de-DE" strike="sngStrike"/>
              <a:t> </a:t>
            </a:r>
            <a:r>
              <a:rPr lang="de-DE" strike="sngStrike" err="1"/>
              <a:t>previous</a:t>
            </a:r>
            <a:r>
              <a:rPr lang="de-DE" strike="sngStrike"/>
              <a:t> face-</a:t>
            </a:r>
            <a:r>
              <a:rPr lang="de-DE" strike="sngStrike" err="1"/>
              <a:t>to</a:t>
            </a:r>
            <a:r>
              <a:rPr lang="de-DE" strike="sngStrike"/>
              <a:t>-face </a:t>
            </a:r>
            <a:r>
              <a:rPr lang="de-DE" strike="sngStrike" err="1"/>
              <a:t>meeting</a:t>
            </a:r>
            <a:r>
              <a:rPr lang="de-DE" strike="sngStrike"/>
              <a:t> as </a:t>
            </a:r>
            <a:r>
              <a:rPr lang="de-DE" strike="sngStrike" err="1"/>
              <a:t>contained</a:t>
            </a:r>
            <a:r>
              <a:rPr lang="de-DE" strike="sngStrike"/>
              <a:t> in </a:t>
            </a:r>
            <a:r>
              <a:rPr lang="de-DE" strike="sngStrike" err="1"/>
              <a:t>document</a:t>
            </a:r>
            <a:r>
              <a:rPr lang="de-DE" strike="sngStrike"/>
              <a:t> 11-18/0321r1</a:t>
            </a:r>
            <a:r>
              <a:rPr lang="en-US"/>
              <a:t>.</a:t>
            </a:r>
          </a:p>
          <a:p>
            <a:endParaRPr lang="en-US"/>
          </a:p>
          <a:p>
            <a:r>
              <a:rPr lang="en-US"/>
              <a:t>Moved:</a:t>
            </a:r>
          </a:p>
          <a:p>
            <a:r>
              <a:rPr lang="en-US"/>
              <a:t>Second:</a:t>
            </a:r>
          </a:p>
          <a:p>
            <a:r>
              <a:rPr lang="en-US"/>
              <a:t>Vote:			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Textfeld 6"/>
          <p:cNvSpPr txBox="1"/>
          <p:nvPr/>
        </p:nvSpPr>
        <p:spPr>
          <a:xfrm rot="20107319">
            <a:off x="2923755" y="3208977"/>
            <a:ext cx="2672526" cy="461665"/>
          </a:xfrm>
          <a:prstGeom prst="rect">
            <a:avLst/>
          </a:prstGeom>
          <a:noFill/>
        </p:spPr>
        <p:txBody>
          <a:bodyPr wrap="none" rtlCol="0">
            <a:spAutoFit/>
          </a:bodyPr>
          <a:lstStyle/>
          <a:p>
            <a:r>
              <a:rPr lang="en-US">
                <a:solidFill>
                  <a:srgbClr val="FF0000"/>
                </a:solidFill>
              </a:rPr>
              <a:t>On Consent Agenda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Review and Approve telephone conference minutes</a:t>
            </a:r>
          </a:p>
        </p:txBody>
      </p:sp>
      <p:sp>
        <p:nvSpPr>
          <p:cNvPr id="3" name="Inhaltsplatzhalter 2"/>
          <p:cNvSpPr>
            <a:spLocks noGrp="1"/>
          </p:cNvSpPr>
          <p:nvPr>
            <p:ph idx="1"/>
          </p:nvPr>
        </p:nvSpPr>
        <p:spPr/>
        <p:txBody>
          <a:bodyPr/>
          <a:lstStyle/>
          <a:p>
            <a:r>
              <a:rPr lang="en-US" strike="sngStrike"/>
              <a:t>Move to approve the meeting minutes of the previous telephone conferences as contained in document 11-18/0718r0.</a:t>
            </a:r>
          </a:p>
          <a:p>
            <a:endParaRPr lang="en-US"/>
          </a:p>
          <a:p>
            <a:r>
              <a:rPr lang="en-US"/>
              <a:t>Moved:</a:t>
            </a:r>
          </a:p>
          <a:p>
            <a:r>
              <a:rPr lang="en-US"/>
              <a:t>Second:</a:t>
            </a:r>
          </a:p>
          <a:p>
            <a:r>
              <a:rPr lang="en-US"/>
              <a:t>Vote:			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8" name="Textfeld 6">
            <a:extLst>
              <a:ext uri="{FF2B5EF4-FFF2-40B4-BE49-F238E27FC236}">
                <a16:creationId xmlns:a16="http://schemas.microsoft.com/office/drawing/2014/main" id="{5B431999-1774-FE43-BD4C-754C78CA981B}"/>
              </a:ext>
            </a:extLst>
          </p:cNvPr>
          <p:cNvSpPr txBox="1"/>
          <p:nvPr/>
        </p:nvSpPr>
        <p:spPr>
          <a:xfrm rot="20107319">
            <a:off x="2923755" y="3208977"/>
            <a:ext cx="2672526" cy="461665"/>
          </a:xfrm>
          <a:prstGeom prst="rect">
            <a:avLst/>
          </a:prstGeom>
          <a:noFill/>
        </p:spPr>
        <p:txBody>
          <a:bodyPr wrap="none" rtlCol="0">
            <a:spAutoFit/>
          </a:bodyPr>
          <a:lstStyle/>
          <a:p>
            <a:r>
              <a:rPr lang="en-US">
                <a:solidFill>
                  <a:srgbClr val="FF0000"/>
                </a:solidFill>
              </a:rPr>
              <a:t>On Consent Agenda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a:p>
        </p:txBody>
      </p:sp>
      <p:sp>
        <p:nvSpPr>
          <p:cNvPr id="8" name="Textplatzhalter 7"/>
          <p:cNvSpPr>
            <a:spLocks noGrp="1"/>
          </p:cNvSpPr>
          <p:nvPr>
            <p:ph type="body" idx="1"/>
          </p:nvPr>
        </p:nvSpPr>
        <p:spPr/>
        <p:txBody>
          <a:bodyPr/>
          <a:lstStyle/>
          <a:p>
            <a:r>
              <a:rPr lang="en-US"/>
              <a:t>Review Patent Policy &amp; Call for Essential Patents</a:t>
            </a:r>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a:ea typeface="Calibri" pitchFamily="-111" charset="0"/>
                <a:cs typeface="Calibri" pitchFamily="-111" charset="0"/>
              </a:rPr>
              <a:t>Participants </a:t>
            </a:r>
            <a:r>
              <a:rPr lang="en-US" b="1" u="sng">
                <a:ea typeface="Calibri" pitchFamily="-111" charset="0"/>
                <a:cs typeface="Calibri" pitchFamily="-111" charset="0"/>
              </a:rPr>
              <a:t>shall</a:t>
            </a:r>
            <a:r>
              <a:rPr lang="en-US" b="1">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a:ea typeface="Calibri" pitchFamily="-111" charset="0"/>
              <a:cs typeface="Calibri" pitchFamily="-111" charset="0"/>
            </a:endParaRPr>
          </a:p>
          <a:p>
            <a:pPr lvl="1">
              <a:spcBef>
                <a:spcPct val="20000"/>
              </a:spcBef>
              <a:buSzPct val="150000"/>
              <a:buFont typeface="Arial" pitchFamily="-111" charset="0"/>
              <a:buChar char="•"/>
            </a:pPr>
            <a:r>
              <a:rPr lang="en-US" b="1">
                <a:ea typeface="Calibri" pitchFamily="-111" charset="0"/>
                <a:cs typeface="Calibri" pitchFamily="-111" charset="0"/>
              </a:rPr>
              <a:t>Participants </a:t>
            </a:r>
            <a:r>
              <a:rPr lang="en-US" b="1" u="sng">
                <a:ea typeface="Calibri" pitchFamily="-111" charset="0"/>
                <a:cs typeface="Calibri" pitchFamily="-111" charset="0"/>
              </a:rPr>
              <a:t>should </a:t>
            </a:r>
            <a:r>
              <a:rPr lang="en-US" b="1">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a:ea typeface="Calibri" pitchFamily="-111" charset="0"/>
              <a:cs typeface="Calibri" pitchFamily="-111" charset="0"/>
            </a:endParaRPr>
          </a:p>
          <a:p>
            <a:pPr lvl="1" algn="ctr">
              <a:spcBef>
                <a:spcPct val="20000"/>
              </a:spcBef>
            </a:pPr>
            <a:r>
              <a:rPr lang="en-US" sz="2800" b="1">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t>Ways to inform IEEE</a:t>
            </a:r>
            <a:endParaRPr lang="en-US"/>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a:ea typeface="Calibri" pitchFamily="-111" charset="0"/>
                <a:cs typeface="Calibri" pitchFamily="-111" charset="0"/>
              </a:rPr>
              <a:t>Cause an LOA to be submitted to the IEEE-SA (</a:t>
            </a:r>
            <a:r>
              <a:rPr lang="en-US" sz="2000" err="1">
                <a:ea typeface="Calibri" pitchFamily="-111" charset="0"/>
                <a:cs typeface="Calibri" pitchFamily="-111" charset="0"/>
              </a:rPr>
              <a:t>patcom@ieee.org</a:t>
            </a:r>
            <a:r>
              <a:rPr lang="en-US" sz="2000">
                <a:ea typeface="Calibri" pitchFamily="-111" charset="0"/>
                <a:cs typeface="Calibri" pitchFamily="-111" charset="0"/>
              </a:rPr>
              <a:t>); or</a:t>
            </a:r>
          </a:p>
          <a:p>
            <a:pPr>
              <a:spcBef>
                <a:spcPct val="20000"/>
              </a:spcBef>
              <a:buSzPct val="150000"/>
            </a:pPr>
            <a:endParaRPr lang="en-US" sz="2000">
              <a:ea typeface="Calibri" pitchFamily="-111" charset="0"/>
              <a:cs typeface="Calibri" pitchFamily="-111" charset="0"/>
            </a:endParaRPr>
          </a:p>
          <a:p>
            <a:pPr>
              <a:spcBef>
                <a:spcPct val="20000"/>
              </a:spcBef>
              <a:buSzPct val="150000"/>
              <a:buFontTx/>
              <a:buChar char="•"/>
            </a:pPr>
            <a:r>
              <a:rPr lang="en-US" sz="2000">
                <a:ea typeface="Calibri" pitchFamily="-111" charset="0"/>
                <a:cs typeface="Calibri" pitchFamily="-111" charset="0"/>
              </a:rPr>
              <a:t>Provide the chair of this group with the identity of the </a:t>
            </a:r>
            <a:r>
              <a:rPr lang="en-US" sz="2000" err="1">
                <a:ea typeface="Calibri" pitchFamily="-111" charset="0"/>
                <a:cs typeface="Calibri" pitchFamily="-111" charset="0"/>
              </a:rPr>
              <a:t>holder(s</a:t>
            </a:r>
            <a:r>
              <a:rPr lang="en-US" sz="2000">
                <a:ea typeface="Calibri" pitchFamily="-111" charset="0"/>
                <a:cs typeface="Calibri" pitchFamily="-111" charset="0"/>
              </a:rPr>
              <a:t>) of any and all such claims as soon as possible; or</a:t>
            </a:r>
          </a:p>
          <a:p>
            <a:pPr>
              <a:spcBef>
                <a:spcPct val="20000"/>
              </a:spcBef>
              <a:buSzPct val="150000"/>
            </a:pPr>
            <a:endParaRPr lang="en-US" sz="2000">
              <a:ea typeface="Calibri" pitchFamily="-111" charset="0"/>
              <a:cs typeface="Calibri" pitchFamily="-111" charset="0"/>
            </a:endParaRPr>
          </a:p>
          <a:p>
            <a:pPr>
              <a:spcBef>
                <a:spcPct val="20000"/>
              </a:spcBef>
              <a:buSzPct val="150000"/>
              <a:buFontTx/>
              <a:buChar char="•"/>
            </a:pPr>
            <a:r>
              <a:rPr lang="en-US" sz="2000">
                <a:ea typeface="Calibri" pitchFamily="-111" charset="0"/>
                <a:cs typeface="Calibri" pitchFamily="-111" charset="0"/>
              </a:rPr>
              <a:t>Speak up now and respond to this Call for Potentially Essential Patents</a:t>
            </a:r>
          </a:p>
          <a:p>
            <a:pPr>
              <a:spcBef>
                <a:spcPct val="20000"/>
              </a:spcBef>
            </a:pPr>
            <a:endParaRPr lang="en-US" sz="2000">
              <a:ea typeface="Calibri" pitchFamily="-111" charset="0"/>
              <a:cs typeface="Calibri" pitchFamily="-111" charset="0"/>
            </a:endParaRPr>
          </a:p>
          <a:p>
            <a:pPr>
              <a:spcBef>
                <a:spcPct val="20000"/>
              </a:spcBef>
            </a:pPr>
            <a:r>
              <a:rPr lang="en-US" sz="2000" b="0">
                <a:ea typeface="Calibri" pitchFamily="-111" charset="0"/>
                <a:cs typeface="Calibri" pitchFamily="-111" charset="0"/>
              </a:rPr>
              <a:t>If anyone in this meeting is personally aware of the holder of any patent claims that are potentially essential to implementation of the proposed </a:t>
            </a:r>
            <a:r>
              <a:rPr lang="en-US" sz="2000" b="0" err="1">
                <a:ea typeface="Calibri" pitchFamily="-111" charset="0"/>
                <a:cs typeface="Calibri" pitchFamily="-111" charset="0"/>
              </a:rPr>
              <a:t>standard(s</a:t>
            </a:r>
            <a:r>
              <a:rPr lang="en-US" sz="2000" b="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a:t>Other Guidelines for IEEE WG Meetings</a:t>
            </a:r>
            <a:endParaRPr lang="en-US"/>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a:ea typeface="Calibri" pitchFamily="-111" charset="0"/>
                <a:cs typeface="Calibri" pitchFamily="-111" charset="0"/>
              </a:rPr>
              <a:t>Technical considerations remain the primary focus</a:t>
            </a:r>
            <a:endParaRPr lang="en-US" b="1">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a:ea typeface="Calibri" pitchFamily="-111" charset="0"/>
                <a:cs typeface="Calibri" pitchFamily="-111" charset="0"/>
              </a:rPr>
              <a:t>---------------------------------------------------------------   </a:t>
            </a:r>
            <a:endParaRPr lang="en-US" sz="1400">
              <a:ea typeface="Calibri" pitchFamily="-111" charset="0"/>
              <a:cs typeface="Calibri" pitchFamily="-111" charset="0"/>
            </a:endParaRPr>
          </a:p>
          <a:p>
            <a:pPr algn="ctr">
              <a:lnSpc>
                <a:spcPct val="80000"/>
              </a:lnSpc>
              <a:spcBef>
                <a:spcPct val="20000"/>
              </a:spcBef>
            </a:pPr>
            <a:r>
              <a:rPr lang="en-US" sz="1300">
                <a:ea typeface="Calibri" pitchFamily="-111" charset="0"/>
                <a:cs typeface="Calibri" pitchFamily="-111" charset="0"/>
              </a:rPr>
              <a:t>For more details, see </a:t>
            </a:r>
            <a:r>
              <a:rPr lang="en-US" sz="1300" i="1">
                <a:ea typeface="Calibri" pitchFamily="-111" charset="0"/>
                <a:cs typeface="Calibri" pitchFamily="-111" charset="0"/>
              </a:rPr>
              <a:t>IEEE-SA Standards Board Operations Manual</a:t>
            </a:r>
            <a:r>
              <a:rPr lang="en-US" sz="1300">
                <a:ea typeface="Calibri" pitchFamily="-111" charset="0"/>
                <a:cs typeface="Calibri" pitchFamily="-111" charset="0"/>
              </a:rPr>
              <a:t>, clause 5.3.10 and </a:t>
            </a:r>
            <a:br>
              <a:rPr lang="en-US" sz="1300">
                <a:ea typeface="Calibri" pitchFamily="-111" charset="0"/>
                <a:cs typeface="Calibri" pitchFamily="-111" charset="0"/>
              </a:rPr>
            </a:br>
            <a:r>
              <a:rPr lang="en-US" sz="1300" i="1">
                <a:ea typeface="Calibri" pitchFamily="-111" charset="0"/>
                <a:cs typeface="Calibri" pitchFamily="-111" charset="0"/>
              </a:rPr>
              <a:t>Antitrust and Competition Policy: What You Need to Know </a:t>
            </a:r>
            <a:r>
              <a:rPr lang="en-US" sz="1300">
                <a:ea typeface="Calibri" pitchFamily="-111" charset="0"/>
                <a:cs typeface="Calibri" pitchFamily="-111" charset="0"/>
              </a:rPr>
              <a:t>at </a:t>
            </a:r>
            <a:r>
              <a:rPr lang="en-US" sz="1300">
                <a:ea typeface="Calibri" pitchFamily="-111" charset="0"/>
                <a:cs typeface="Calibri" pitchFamily="-111" charset="0"/>
                <a:hlinkClick r:id="rId2"/>
              </a:rPr>
              <a:t>http://standards.ieee.org/develop/policies/antitrust.pdf</a:t>
            </a:r>
            <a:r>
              <a:rPr lang="en-US" sz="130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t>Patent-related information</a:t>
            </a:r>
            <a:endParaRPr lang="en-US"/>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a:solidFill>
                <a:srgbClr val="FF0000"/>
              </a:solidFill>
              <a:latin typeface="Arial" pitchFamily="-111" charset="0"/>
            </a:endParaRPr>
          </a:p>
          <a:p>
            <a:pPr marL="630238" lvl="1">
              <a:lnSpc>
                <a:spcPct val="90000"/>
              </a:lnSpc>
              <a:buClr>
                <a:srgbClr val="CC3300"/>
              </a:buClr>
              <a:buSzPct val="50000"/>
            </a:pPr>
            <a:r>
              <a:rPr lang="en-US" b="1">
                <a:latin typeface="Calibri" pitchFamily="-111" charset="0"/>
                <a:ea typeface="Calibri" pitchFamily="-111" charset="0"/>
                <a:cs typeface="Calibri" pitchFamily="-111" charset="0"/>
              </a:rPr>
              <a:t>	</a:t>
            </a:r>
            <a:r>
              <a:rPr lang="en-US" b="1">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a:ea typeface="Calibri" pitchFamily="-111" charset="0"/>
                <a:cs typeface="Calibri" pitchFamily="-111" charset="0"/>
              </a:rPr>
              <a:t>IEEE-SA Standards Board Bylaws</a:t>
            </a:r>
            <a:r>
              <a:rPr lang="en-US" sz="2000" b="1">
                <a:ea typeface="Calibri" pitchFamily="-111" charset="0"/>
                <a:cs typeface="Calibri" pitchFamily="-111" charset="0"/>
              </a:rPr>
              <a:t> </a:t>
            </a:r>
            <a:r>
              <a:rPr lang="en-US" sz="1600" b="1">
                <a:ea typeface="Calibri" pitchFamily="-111" charset="0"/>
                <a:cs typeface="Calibri" pitchFamily="-111" charset="0"/>
              </a:rPr>
              <a:t>(</a:t>
            </a:r>
            <a:r>
              <a:rPr lang="en-US" sz="1600" b="1">
                <a:ea typeface="Calibri" pitchFamily="-111" charset="0"/>
                <a:cs typeface="Calibri" pitchFamily="-111" charset="0"/>
                <a:hlinkClick r:id="rId2"/>
              </a:rPr>
              <a:t>http://standards.ieee.org/develop/policies/bylaws/sect6-7.html#6</a:t>
            </a:r>
            <a:r>
              <a:rPr lang="en-US" sz="1600" b="1">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a:ea typeface="Calibri" pitchFamily="-111" charset="0"/>
                <a:cs typeface="Calibri" pitchFamily="-111" charset="0"/>
              </a:rPr>
              <a:t>IEEE-SA Standards Board Operations Manual</a:t>
            </a:r>
            <a:r>
              <a:rPr lang="en-US" sz="2000" b="1">
                <a:ea typeface="Calibri" pitchFamily="-111" charset="0"/>
                <a:cs typeface="Calibri" pitchFamily="-111" charset="0"/>
              </a:rPr>
              <a:t> </a:t>
            </a:r>
            <a:r>
              <a:rPr lang="en-US" sz="1600" b="1">
                <a:ea typeface="Calibri" pitchFamily="-111" charset="0"/>
                <a:cs typeface="Calibri" pitchFamily="-111" charset="0"/>
              </a:rPr>
              <a:t>(</a:t>
            </a:r>
            <a:r>
              <a:rPr lang="en-US" sz="1600" b="1">
                <a:ea typeface="Calibri" pitchFamily="-111" charset="0"/>
                <a:cs typeface="Calibri" pitchFamily="-111" charset="0"/>
                <a:hlinkClick r:id="rId3"/>
              </a:rPr>
              <a:t>http://standards.ieee.org/develop/policies/opman/sect6.html#6.3</a:t>
            </a:r>
            <a:r>
              <a:rPr lang="en-US" sz="1600" b="1">
                <a:ea typeface="Calibri" pitchFamily="-111" charset="0"/>
                <a:cs typeface="Calibri" pitchFamily="-111" charset="0"/>
              </a:rPr>
              <a:t> )</a:t>
            </a:r>
          </a:p>
          <a:p>
            <a:pPr marL="630238" lvl="1">
              <a:lnSpc>
                <a:spcPct val="90000"/>
              </a:lnSpc>
              <a:spcBef>
                <a:spcPct val="20000"/>
              </a:spcBef>
              <a:buClr>
                <a:srgbClr val="CC3300"/>
              </a:buClr>
              <a:buSzPct val="50000"/>
            </a:pPr>
            <a:endParaRPr lang="en-US">
              <a:solidFill>
                <a:srgbClr val="000099"/>
              </a:solidFill>
            </a:endParaRPr>
          </a:p>
          <a:p>
            <a:pPr marL="630238" lvl="1">
              <a:lnSpc>
                <a:spcPct val="90000"/>
              </a:lnSpc>
              <a:buClr>
                <a:srgbClr val="CC3300"/>
              </a:buClr>
              <a:buSzPct val="50000"/>
            </a:pPr>
            <a:r>
              <a:rPr lang="en-US" b="1">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a:ea typeface="Calibri" pitchFamily="-111" charset="0"/>
                <a:cs typeface="Calibri" pitchFamily="-111" charset="0"/>
              </a:rPr>
              <a:t>	</a:t>
            </a:r>
            <a:r>
              <a:rPr lang="en-US" b="1" i="1">
                <a:ea typeface="Calibri" pitchFamily="-111" charset="0"/>
                <a:cs typeface="Calibri" pitchFamily="-111" charset="0"/>
                <a:hlinkClick r:id="rId4"/>
              </a:rPr>
              <a:t>http://standards.ieee.org/about/sasb/patcom/materials.html</a:t>
            </a:r>
            <a:r>
              <a:rPr lang="en-US" b="1" i="1">
                <a:ea typeface="Calibri" pitchFamily="-111" charset="0"/>
                <a:cs typeface="Calibri" pitchFamily="-111" charset="0"/>
              </a:rPr>
              <a:t> </a:t>
            </a:r>
          </a:p>
          <a:p>
            <a:pPr marL="630238" lvl="1">
              <a:lnSpc>
                <a:spcPct val="90000"/>
              </a:lnSpc>
              <a:buClr>
                <a:srgbClr val="CC3300"/>
              </a:buClr>
              <a:buSzPct val="50000"/>
            </a:pPr>
            <a:endParaRPr lang="en-US" sz="2800" b="1">
              <a:ea typeface="Calibri" pitchFamily="-111" charset="0"/>
              <a:cs typeface="Calibri" pitchFamily="-111" charset="0"/>
            </a:endParaRPr>
          </a:p>
          <a:p>
            <a:pPr marL="630238" lvl="1" algn="ctr">
              <a:lnSpc>
                <a:spcPct val="90000"/>
              </a:lnSpc>
              <a:buClr>
                <a:srgbClr val="CC3300"/>
              </a:buClr>
              <a:buSzPct val="50000"/>
            </a:pPr>
            <a:r>
              <a:rPr lang="en-US" sz="2800" b="1">
                <a:ea typeface="Calibri" pitchFamily="-111" charset="0"/>
                <a:cs typeface="Calibri" pitchFamily="-111" charset="0"/>
              </a:rPr>
              <a:t>	If you have questions, contact the IEEE-SA Standards Board Patent Committee Administrator at </a:t>
            </a:r>
            <a:r>
              <a:rPr lang="en-US" sz="2800" b="1">
                <a:ea typeface="Calibri" pitchFamily="-111" charset="0"/>
                <a:cs typeface="Calibri" pitchFamily="-111" charset="0"/>
                <a:hlinkClick r:id="rId5"/>
              </a:rPr>
              <a:t>patcom@ieee.org</a:t>
            </a:r>
            <a:endParaRPr lang="en-US" sz="2800" b="1">
              <a:ea typeface="Calibri" pitchFamily="-111" charset="0"/>
              <a:cs typeface="Calibri" pitchFamily="-111" charset="0"/>
            </a:endParaRPr>
          </a:p>
          <a:p>
            <a:pPr marL="630238" lvl="1">
              <a:lnSpc>
                <a:spcPct val="90000"/>
              </a:lnSpc>
              <a:buClr>
                <a:srgbClr val="CC3300"/>
              </a:buClr>
              <a:buSzPct val="50000"/>
            </a:pPr>
            <a:endParaRPr lang="en-US" sz="1800" b="1" i="1">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solidFill>
                  <a:schemeClr val="tx1"/>
                </a:solidFill>
              </a:rPr>
              <a:t>Resources – URLs</a:t>
            </a:r>
            <a:endParaRPr lang="en-US"/>
          </a:p>
        </p:txBody>
      </p:sp>
      <p:sp>
        <p:nvSpPr>
          <p:cNvPr id="3" name="Inhaltsplatzhalter 2"/>
          <p:cNvSpPr>
            <a:spLocks noGrp="1"/>
          </p:cNvSpPr>
          <p:nvPr>
            <p:ph idx="1"/>
          </p:nvPr>
        </p:nvSpPr>
        <p:spPr/>
        <p:txBody>
          <a:bodyPr/>
          <a:lstStyle/>
          <a:p>
            <a:pPr>
              <a:lnSpc>
                <a:spcPct val="90000"/>
              </a:lnSpc>
            </a:pPr>
            <a:r>
              <a:rPr lang="en-US" sz="2800"/>
              <a:t>Link to IEEE Disclosure of Affiliation </a:t>
            </a:r>
          </a:p>
          <a:p>
            <a:pPr lvl="1">
              <a:lnSpc>
                <a:spcPct val="90000"/>
              </a:lnSpc>
            </a:pPr>
            <a:r>
              <a:rPr lang="en-US" sz="2400">
                <a:hlinkClick r:id="rId2"/>
              </a:rPr>
              <a:t>http://standards.ieee.org/faqs/affiliationFAQ.html</a:t>
            </a:r>
            <a:endParaRPr lang="en-US" sz="2400"/>
          </a:p>
          <a:p>
            <a:pPr>
              <a:lnSpc>
                <a:spcPct val="90000"/>
              </a:lnSpc>
            </a:pPr>
            <a:r>
              <a:rPr lang="en-US" sz="2800"/>
              <a:t>Links to IEEE Antitrust Guidelines</a:t>
            </a:r>
          </a:p>
          <a:p>
            <a:pPr lvl="1">
              <a:lnSpc>
                <a:spcPct val="90000"/>
              </a:lnSpc>
            </a:pPr>
            <a:r>
              <a:rPr lang="en-US" sz="2400">
                <a:hlinkClick r:id="rId3"/>
              </a:rPr>
              <a:t>http://standards.ieee.org/resources/antitrust-guidelines.pdf</a:t>
            </a:r>
            <a:endParaRPr lang="en-US" sz="2400"/>
          </a:p>
          <a:p>
            <a:pPr>
              <a:lnSpc>
                <a:spcPct val="90000"/>
              </a:lnSpc>
            </a:pPr>
            <a:r>
              <a:rPr lang="en-US" sz="2800"/>
              <a:t>Link to IEEE Code of Ethics</a:t>
            </a:r>
          </a:p>
          <a:p>
            <a:pPr lvl="1">
              <a:lnSpc>
                <a:spcPct val="90000"/>
              </a:lnSpc>
            </a:pPr>
            <a:r>
              <a:rPr lang="en-US" sz="2400">
                <a:hlinkClick r:id="rId4"/>
              </a:rPr>
              <a:t>http://www.ieee.org/web/membership/ethics/code_ethics.html</a:t>
            </a:r>
            <a:r>
              <a:rPr lang="en-US" sz="2400"/>
              <a:t> </a:t>
            </a:r>
          </a:p>
          <a:p>
            <a:pPr>
              <a:lnSpc>
                <a:spcPct val="90000"/>
              </a:lnSpc>
            </a:pPr>
            <a:r>
              <a:rPr lang="en-US" sz="2800"/>
              <a:t>Link to IEEE Patent Policy</a:t>
            </a:r>
          </a:p>
          <a:p>
            <a:pPr lvl="1">
              <a:lnSpc>
                <a:spcPct val="90000"/>
              </a:lnSpc>
            </a:pPr>
            <a:r>
              <a:rPr lang="en-US" sz="2400">
                <a:hlinkClick r:id="rId5"/>
              </a:rPr>
              <a:t>http://standards.ieee.org/board/pat/pat-slideset.ppt</a:t>
            </a:r>
            <a:endParaRPr lang="en-US" sz="240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a:ea typeface="MS Gothic" pitchFamily="49" charset="-128"/>
              </a:rPr>
              <a:t>Participation in IEEE 802 Meetings</a:t>
            </a:r>
            <a:endParaRPr lang="en-US"/>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Participants in the IEEE standards development individual process shall act based on their qualifications and experience. (</a:t>
            </a:r>
            <a:r>
              <a:rPr lang="en-GB" sz="1400">
                <a:ea typeface="MS Gothic" pitchFamily="49" charset="-128"/>
                <a:cs typeface="MS Gothic" pitchFamily="49" charset="-128"/>
                <a:hlinkClick r:id="rId2"/>
              </a:rPr>
              <a:t>https://standards.ieee.org/develop/policies/bylaws/sb_bylaws.pdf</a:t>
            </a:r>
            <a:r>
              <a:rPr lang="en-GB" sz="140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err="1">
                <a:ea typeface="MS Gothic" pitchFamily="49" charset="-128"/>
                <a:cs typeface="MS Gothic" pitchFamily="49" charset="-128"/>
              </a:rPr>
              <a:t>subclause</a:t>
            </a:r>
            <a:r>
              <a:rPr lang="en-GB" sz="140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a:ea typeface="MS Gothic" pitchFamily="49" charset="-128"/>
                <a:cs typeface="MS Gothic" pitchFamily="49" charset="-128"/>
                <a:hlinkClick r:id="rId2"/>
              </a:rPr>
              <a:t>https://standards.ieee.org/develop/policies/bylaws/sb_bylaws.pdf</a:t>
            </a:r>
            <a:r>
              <a:rPr lang="en-GB" sz="1400" u="sng">
                <a:ea typeface="MS Gothic" pitchFamily="49" charset="-128"/>
                <a:cs typeface="MS Gothic" pitchFamily="49" charset="-128"/>
              </a:rPr>
              <a:t>  </a:t>
            </a:r>
            <a:r>
              <a:rPr lang="en-GB" sz="1400">
                <a:ea typeface="MS Gothic" pitchFamily="49" charset="-128"/>
                <a:cs typeface="MS Gothic" pitchFamily="49" charset="-128"/>
              </a:rPr>
              <a:t> section 5.2.1.3 and the IEEE 802 LMSC Working Group Policies and Procedures, </a:t>
            </a:r>
            <a:r>
              <a:rPr lang="en-GB" sz="1400" err="1">
                <a:ea typeface="MS Gothic" pitchFamily="49" charset="-128"/>
                <a:cs typeface="MS Gothic" pitchFamily="49" charset="-128"/>
              </a:rPr>
              <a:t>subclause</a:t>
            </a:r>
            <a:r>
              <a:rPr lang="en-GB" sz="1400">
                <a:ea typeface="MS Gothic" pitchFamily="49" charset="-128"/>
                <a:cs typeface="MS Gothic" pitchFamily="49" charset="-128"/>
              </a:rPr>
              <a:t> 3.4.1 “Chair”, list item </a:t>
            </a:r>
            <a:r>
              <a:rPr lang="en-GB" sz="1400" err="1">
                <a:ea typeface="MS Gothic" pitchFamily="49" charset="-128"/>
                <a:cs typeface="MS Gothic" pitchFamily="49" charset="-128"/>
              </a:rPr>
              <a:t>x</a:t>
            </a:r>
            <a:r>
              <a:rPr lang="en-GB" sz="140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a:ea typeface="MS Gothic" pitchFamily="49" charset="-128"/>
                <a:cs typeface="MS Gothic" pitchFamily="49" charset="-128"/>
              </a:rPr>
              <a:t>(Latest revision of IEEE 802 LMSC Working Group Policies and Procedures: </a:t>
            </a:r>
            <a:r>
              <a:rPr lang="en-GB" sz="1400">
                <a:ea typeface="MS Gothic" pitchFamily="49" charset="-128"/>
                <a:cs typeface="MS Gothic" pitchFamily="49" charset="-128"/>
                <a:hlinkClick r:id="rId3"/>
              </a:rPr>
              <a:t>http://www.ieee802.org/devdocs.shtml</a:t>
            </a:r>
            <a:r>
              <a:rPr lang="en-GB" sz="140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a:t>May 2018</a:t>
            </a:r>
            <a:endParaRPr lang="en-GB"/>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Chair’s Meeting Slides for the Broad Cast Services (BCS) SG for the May 2018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a:solidFill>
                  <a:schemeClr val="tx1"/>
                </a:solidFill>
              </a:rPr>
              <a:t>Meeting Etiquette</a:t>
            </a:r>
            <a:endParaRPr lang="en-US"/>
          </a:p>
        </p:txBody>
      </p:sp>
      <p:sp>
        <p:nvSpPr>
          <p:cNvPr id="3" name="Inhaltsplatzhalter 2"/>
          <p:cNvSpPr>
            <a:spLocks noGrp="1"/>
          </p:cNvSpPr>
          <p:nvPr>
            <p:ph idx="1"/>
          </p:nvPr>
        </p:nvSpPr>
        <p:spPr/>
        <p:txBody>
          <a:bodyPr/>
          <a:lstStyle/>
          <a:p>
            <a:pPr>
              <a:lnSpc>
                <a:spcPct val="90000"/>
              </a:lnSpc>
            </a:pPr>
            <a:r>
              <a:rPr lang="en-US"/>
              <a:t>IEEE 802 is a world-wide professional technical organization </a:t>
            </a:r>
          </a:p>
          <a:p>
            <a:pPr>
              <a:lnSpc>
                <a:spcPct val="90000"/>
              </a:lnSpc>
            </a:pPr>
            <a:endParaRPr lang="en-US"/>
          </a:p>
          <a:p>
            <a:pPr>
              <a:lnSpc>
                <a:spcPct val="90000"/>
              </a:lnSpc>
            </a:pPr>
            <a:r>
              <a:rPr lang="en-US"/>
              <a:t>Meetings are to be conducted in an </a:t>
            </a:r>
            <a:r>
              <a:rPr lang="en-US" b="0" i="1" u="sng">
                <a:solidFill>
                  <a:srgbClr val="0066FF"/>
                </a:solidFill>
              </a:rPr>
              <a:t>orderly</a:t>
            </a:r>
            <a:r>
              <a:rPr lang="en-US"/>
              <a:t> and </a:t>
            </a:r>
            <a:r>
              <a:rPr lang="en-US" i="1" u="sng">
                <a:solidFill>
                  <a:srgbClr val="0066FF"/>
                </a:solidFill>
              </a:rPr>
              <a:t>professional</a:t>
            </a:r>
            <a:r>
              <a:rPr lang="en-US" i="1">
                <a:solidFill>
                  <a:srgbClr val="0066FF"/>
                </a:solidFill>
              </a:rPr>
              <a:t> </a:t>
            </a:r>
            <a:r>
              <a:rPr lang="en-US"/>
              <a:t>manner in accordance with the policies and procedures governed by the organization.</a:t>
            </a:r>
          </a:p>
          <a:p>
            <a:pPr>
              <a:lnSpc>
                <a:spcPct val="90000"/>
              </a:lnSpc>
            </a:pPr>
            <a:endParaRPr lang="en-US"/>
          </a:p>
          <a:p>
            <a:pPr>
              <a:lnSpc>
                <a:spcPct val="90000"/>
              </a:lnSpc>
            </a:pPr>
            <a:r>
              <a:rPr lang="en-US">
                <a:solidFill>
                  <a:srgbClr val="0066FF"/>
                </a:solidFill>
              </a:rPr>
              <a:t>Individuals are to address the </a:t>
            </a:r>
            <a:r>
              <a:rPr lang="en-US" b="0" i="1" u="sng">
                <a:solidFill>
                  <a:srgbClr val="0066FF"/>
                </a:solidFill>
              </a:rPr>
              <a:t>“Technical”</a:t>
            </a:r>
            <a:r>
              <a:rPr lang="en-US">
                <a:solidFill>
                  <a:srgbClr val="0066FF"/>
                </a:solidFill>
              </a:rPr>
              <a:t> content of the subject under consideration and refrain from making </a:t>
            </a:r>
            <a:r>
              <a:rPr lang="en-US" b="0" i="1" u="sng">
                <a:solidFill>
                  <a:srgbClr val="0066FF"/>
                </a:solidFill>
              </a:rPr>
              <a:t>“personal”</a:t>
            </a:r>
            <a:r>
              <a:rPr lang="en-US">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BCS Vice Chair Elections</a:t>
            </a:r>
          </a:p>
        </p:txBody>
      </p:sp>
      <p:sp>
        <p:nvSpPr>
          <p:cNvPr id="8" name="Textplatzhalter 7"/>
          <p:cNvSpPr>
            <a:spLocks noGrp="1"/>
          </p:cNvSpPr>
          <p:nvPr>
            <p:ph type="body" idx="1"/>
          </p:nvPr>
        </p:nvSpPr>
        <p:spPr/>
        <p:txBody>
          <a:bodyPr/>
          <a:lstStyle/>
          <a:p>
            <a:r>
              <a:rPr lang="en-US"/>
              <a:t>See 11-18/598r0</a:t>
            </a:r>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BCS Submissions</a:t>
            </a:r>
          </a:p>
        </p:txBody>
      </p:sp>
      <p:sp>
        <p:nvSpPr>
          <p:cNvPr id="8" name="Textplatzhalter 7"/>
          <p:cNvSpPr>
            <a:spLocks noGrp="1"/>
          </p:cNvSpPr>
          <p:nvPr>
            <p:ph type="body" idx="1"/>
          </p:nvPr>
        </p:nvSpPr>
        <p:spPr/>
        <p:txBody>
          <a:bodyPr/>
          <a:lstStyle/>
          <a:p>
            <a:r>
              <a:rPr lang="en-US"/>
              <a:t>See Agenda 11-18/590, “Submissions tab” for details</a:t>
            </a:r>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a:p>
        </p:txBody>
      </p:sp>
    </p:spTree>
    <p:extLst>
      <p:ext uri="{BB962C8B-B14F-4D97-AF65-F5344CB8AC3E}">
        <p14:creationId xmlns:p14="http://schemas.microsoft.com/office/powerpoint/2010/main" val="3722539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Goals for the next meeting</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Stabilize the BCS Problem statement</a:t>
            </a:r>
          </a:p>
          <a:p>
            <a:pPr>
              <a:buFont typeface="Arial" panose="020B0604020202020204" pitchFamily="34" charset="0"/>
              <a:buChar char="•"/>
            </a:pPr>
            <a:endParaRPr lang="en-US" dirty="0"/>
          </a:p>
          <a:p>
            <a:pPr>
              <a:buFont typeface="Arial" panose="020B0604020202020204" pitchFamily="34" charset="0"/>
              <a:buChar char="•"/>
            </a:pPr>
            <a:r>
              <a:rPr lang="en-US" dirty="0"/>
              <a:t>Consolidate the PAR and CSD based on the BCS Problem statements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Ad-hoc meetings: Discussion</a:t>
            </a:r>
          </a:p>
        </p:txBody>
      </p:sp>
      <p:sp>
        <p:nvSpPr>
          <p:cNvPr id="3" name="Inhaltsplatzhalter 2"/>
          <p:cNvSpPr>
            <a:spLocks noGrp="1"/>
          </p:cNvSpPr>
          <p:nvPr>
            <p:ph idx="1"/>
          </p:nvPr>
        </p:nvSpPr>
        <p:spPr/>
        <p:txBody>
          <a:bodyPr/>
          <a:lstStyle/>
          <a:p>
            <a:r>
              <a:rPr lang="en-US"/>
              <a:t>BCS will not conduct any ad-hoc face-to-face meetings between May and July 2018.</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graphicFrame>
        <p:nvGraphicFramePr>
          <p:cNvPr id="9" name="Tabelle 8"/>
          <p:cNvGraphicFramePr>
            <a:graphicFrameLocks noGrp="1"/>
          </p:cNvGraphicFramePr>
          <p:nvPr>
            <p:extLst>
              <p:ext uri="{D42A27DB-BD31-4B8C-83A1-F6EECF244321}">
                <p14:modId xmlns:p14="http://schemas.microsoft.com/office/powerpoint/2010/main" val="2403030712"/>
              </p:ext>
            </p:extLst>
          </p:nvPr>
        </p:nvGraphicFramePr>
        <p:xfrm>
          <a:off x="457200" y="3482424"/>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a:t>Start Times of Telco in East</a:t>
                      </a:r>
                      <a:r>
                        <a:rPr lang="en-US" sz="1800" baseline="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a:t>0</a:t>
                      </a:r>
                    </a:p>
                  </a:txBody>
                  <a:tcPr/>
                </a:tc>
                <a:tc>
                  <a:txBody>
                    <a:bodyPr/>
                    <a:lstStyle/>
                    <a:p>
                      <a:r>
                        <a:rPr lang="en-US" sz="1200"/>
                        <a:t>1</a:t>
                      </a:r>
                    </a:p>
                  </a:txBody>
                  <a:tcPr/>
                </a:tc>
                <a:tc>
                  <a:txBody>
                    <a:bodyPr/>
                    <a:lstStyle/>
                    <a:p>
                      <a:r>
                        <a:rPr lang="en-US" sz="1200"/>
                        <a:t>2</a:t>
                      </a:r>
                    </a:p>
                  </a:txBody>
                  <a:tcPr/>
                </a:tc>
                <a:tc>
                  <a:txBody>
                    <a:bodyPr/>
                    <a:lstStyle/>
                    <a:p>
                      <a:r>
                        <a:rPr lang="en-US" sz="1200"/>
                        <a:t>3</a:t>
                      </a:r>
                    </a:p>
                  </a:txBody>
                  <a:tcPr/>
                </a:tc>
                <a:tc>
                  <a:txBody>
                    <a:bodyPr/>
                    <a:lstStyle/>
                    <a:p>
                      <a:r>
                        <a:rPr lang="en-US" sz="1200"/>
                        <a:t>4</a:t>
                      </a:r>
                    </a:p>
                  </a:txBody>
                  <a:tcPr/>
                </a:tc>
                <a:tc>
                  <a:txBody>
                    <a:bodyPr/>
                    <a:lstStyle/>
                    <a:p>
                      <a:r>
                        <a:rPr lang="en-US" sz="1200"/>
                        <a:t>5</a:t>
                      </a:r>
                    </a:p>
                  </a:txBody>
                  <a:tcPr/>
                </a:tc>
                <a:tc>
                  <a:txBody>
                    <a:bodyPr/>
                    <a:lstStyle/>
                    <a:p>
                      <a:r>
                        <a:rPr lang="en-US" sz="1200"/>
                        <a:t>6</a:t>
                      </a:r>
                    </a:p>
                  </a:txBody>
                  <a:tcPr/>
                </a:tc>
                <a:tc>
                  <a:txBody>
                    <a:bodyPr/>
                    <a:lstStyle/>
                    <a:p>
                      <a:r>
                        <a:rPr lang="en-US" sz="1200"/>
                        <a:t>7</a:t>
                      </a:r>
                    </a:p>
                  </a:txBody>
                  <a:tcPr/>
                </a:tc>
                <a:tc>
                  <a:txBody>
                    <a:bodyPr/>
                    <a:lstStyle/>
                    <a:p>
                      <a:r>
                        <a:rPr lang="en-US" sz="1200"/>
                        <a:t>8</a:t>
                      </a:r>
                    </a:p>
                  </a:txBody>
                  <a:tcPr/>
                </a:tc>
                <a:tc>
                  <a:txBody>
                    <a:bodyPr/>
                    <a:lstStyle/>
                    <a:p>
                      <a:r>
                        <a:rPr lang="en-US" sz="1200"/>
                        <a:t>9</a:t>
                      </a:r>
                    </a:p>
                  </a:txBody>
                  <a:tcPr/>
                </a:tc>
                <a:tc>
                  <a:txBody>
                    <a:bodyPr/>
                    <a:lstStyle/>
                    <a:p>
                      <a:r>
                        <a:rPr lang="en-US" sz="1200"/>
                        <a:t>10</a:t>
                      </a:r>
                    </a:p>
                  </a:txBody>
                  <a:tcPr/>
                </a:tc>
                <a:tc>
                  <a:txBody>
                    <a:bodyPr/>
                    <a:lstStyle/>
                    <a:p>
                      <a:r>
                        <a:rPr lang="en-US" sz="1200"/>
                        <a:t>11</a:t>
                      </a:r>
                    </a:p>
                  </a:txBody>
                  <a:tcPr/>
                </a:tc>
                <a:tc>
                  <a:txBody>
                    <a:bodyPr/>
                    <a:lstStyle/>
                    <a:p>
                      <a:r>
                        <a:rPr lang="en-US" sz="1200"/>
                        <a:t>12</a:t>
                      </a:r>
                    </a:p>
                  </a:txBody>
                  <a:tcPr/>
                </a:tc>
                <a:tc>
                  <a:txBody>
                    <a:bodyPr/>
                    <a:lstStyle/>
                    <a:p>
                      <a:r>
                        <a:rPr lang="en-US" sz="1200"/>
                        <a:t>13</a:t>
                      </a:r>
                    </a:p>
                  </a:txBody>
                  <a:tcPr/>
                </a:tc>
                <a:tc>
                  <a:txBody>
                    <a:bodyPr/>
                    <a:lstStyle/>
                    <a:p>
                      <a:r>
                        <a:rPr lang="en-US" sz="1200"/>
                        <a:t>14</a:t>
                      </a:r>
                    </a:p>
                  </a:txBody>
                  <a:tcPr/>
                </a:tc>
                <a:tc>
                  <a:txBody>
                    <a:bodyPr/>
                    <a:lstStyle/>
                    <a:p>
                      <a:r>
                        <a:rPr lang="en-US" sz="1200"/>
                        <a:t>15</a:t>
                      </a:r>
                    </a:p>
                  </a:txBody>
                  <a:tcPr/>
                </a:tc>
                <a:tc>
                  <a:txBody>
                    <a:bodyPr/>
                    <a:lstStyle/>
                    <a:p>
                      <a:r>
                        <a:rPr lang="en-US" sz="1200"/>
                        <a:t>16</a:t>
                      </a:r>
                    </a:p>
                  </a:txBody>
                  <a:tcPr/>
                </a:tc>
                <a:tc>
                  <a:txBody>
                    <a:bodyPr/>
                    <a:lstStyle/>
                    <a:p>
                      <a:r>
                        <a:rPr lang="en-US" sz="1200"/>
                        <a:t>17</a:t>
                      </a:r>
                    </a:p>
                  </a:txBody>
                  <a:tcPr/>
                </a:tc>
                <a:tc>
                  <a:txBody>
                    <a:bodyPr/>
                    <a:lstStyle/>
                    <a:p>
                      <a:r>
                        <a:rPr lang="en-US" sz="1200"/>
                        <a:t>18</a:t>
                      </a:r>
                    </a:p>
                  </a:txBody>
                  <a:tcPr/>
                </a:tc>
                <a:tc>
                  <a:txBody>
                    <a:bodyPr/>
                    <a:lstStyle/>
                    <a:p>
                      <a:r>
                        <a:rPr lang="en-US" sz="1200"/>
                        <a:t>19</a:t>
                      </a:r>
                    </a:p>
                  </a:txBody>
                  <a:tcPr/>
                </a:tc>
                <a:tc>
                  <a:txBody>
                    <a:bodyPr/>
                    <a:lstStyle/>
                    <a:p>
                      <a:r>
                        <a:rPr lang="en-US" sz="1200"/>
                        <a:t>20</a:t>
                      </a:r>
                    </a:p>
                  </a:txBody>
                  <a:tcPr/>
                </a:tc>
                <a:tc>
                  <a:txBody>
                    <a:bodyPr/>
                    <a:lstStyle/>
                    <a:p>
                      <a:r>
                        <a:rPr lang="en-US" sz="1200"/>
                        <a:t>21</a:t>
                      </a:r>
                    </a:p>
                  </a:txBody>
                  <a:tcPr/>
                </a:tc>
                <a:tc>
                  <a:txBody>
                    <a:bodyPr/>
                    <a:lstStyle/>
                    <a:p>
                      <a:r>
                        <a:rPr lang="en-US" sz="1200"/>
                        <a:t>22</a:t>
                      </a:r>
                    </a:p>
                  </a:txBody>
                  <a:tcPr/>
                </a:tc>
                <a:tc>
                  <a:txBody>
                    <a:bodyPr/>
                    <a:lstStyle/>
                    <a:p>
                      <a:r>
                        <a:rPr lang="en-US" sz="1200"/>
                        <a:t>23</a:t>
                      </a:r>
                    </a:p>
                  </a:txBody>
                  <a:tcPr/>
                </a:tc>
                <a:extLst>
                  <a:ext uri="{0D108BD9-81ED-4DB2-BD59-A6C34878D82A}">
                    <a16:rowId xmlns:a16="http://schemas.microsoft.com/office/drawing/2014/main" val="10001"/>
                  </a:ext>
                </a:extLst>
              </a:tr>
              <a:tr h="370840">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FF00"/>
                    </a:solidFill>
                  </a:tcPr>
                </a:tc>
                <a:tc>
                  <a:txBody>
                    <a:bodyPr/>
                    <a:lstStyle/>
                    <a:p>
                      <a:endParaRPr lang="en-US"/>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a:t>US</a:t>
                      </a:r>
                      <a:r>
                        <a:rPr lang="en-US" sz="1800" baseline="0"/>
                        <a:t> West Coast (8 – 18h)</a:t>
                      </a:r>
                      <a:endParaRPr lang="en-US" sz="180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sz="1600"/>
                    </a:p>
                  </a:txBody>
                  <a:tcPr>
                    <a:solidFill>
                      <a:srgbClr val="FFFF00"/>
                    </a:solidFill>
                  </a:tcPr>
                </a:tc>
                <a:tc>
                  <a:txBody>
                    <a:bodyPr/>
                    <a:lstStyle/>
                    <a:p>
                      <a:endParaRPr lang="en-US" sz="1600"/>
                    </a:p>
                  </a:txBody>
                  <a:tcPr>
                    <a:solidFill>
                      <a:srgbClr val="FFFF00"/>
                    </a:solidFill>
                  </a:tcPr>
                </a:tc>
                <a:tc gridSpan="11">
                  <a:txBody>
                    <a:bodyPr/>
                    <a:lstStyle/>
                    <a:p>
                      <a:r>
                        <a:rPr lang="en-US" sz="1600"/>
                        <a:t>US East Coast (8</a:t>
                      </a:r>
                      <a:r>
                        <a:rPr lang="en-US" sz="1600" baseline="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a:p>
                  </a:txBody>
                  <a:tcPr>
                    <a:solidFill>
                      <a:srgbClr val="FFFF00"/>
                    </a:solidFill>
                  </a:tcPr>
                </a:tc>
                <a:tc>
                  <a:txBody>
                    <a:bodyPr/>
                    <a:lstStyle/>
                    <a:p>
                      <a:endParaRPr lang="en-US" sz="1600"/>
                    </a:p>
                  </a:txBody>
                  <a:tcPr>
                    <a:solidFill>
                      <a:srgbClr val="FFFF00"/>
                    </a:solidFill>
                  </a:tcPr>
                </a:tc>
                <a:tc>
                  <a:txBody>
                    <a:bodyPr/>
                    <a:lstStyle/>
                    <a:p>
                      <a:endParaRPr lang="en-US" sz="160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a:p>
                  </a:txBody>
                  <a:tcPr>
                    <a:solidFill>
                      <a:srgbClr val="FF0000"/>
                    </a:solidFill>
                  </a:tcPr>
                </a:tc>
                <a:tc>
                  <a:txBody>
                    <a:bodyPr/>
                    <a:lstStyle/>
                    <a:p>
                      <a:endParaRPr lang="en-US"/>
                    </a:p>
                  </a:txBody>
                  <a:tcPr>
                    <a:solidFill>
                      <a:srgbClr val="FFFF00"/>
                    </a:solidFill>
                  </a:tcPr>
                </a:tc>
                <a:tc>
                  <a:txBody>
                    <a:bodyPr/>
                    <a:lstStyle/>
                    <a:p>
                      <a:endParaRPr lang="en-US"/>
                    </a:p>
                  </a:txBody>
                  <a:tcPr>
                    <a:solidFill>
                      <a:srgbClr val="FFFF00"/>
                    </a:solidFill>
                  </a:tcPr>
                </a:tc>
                <a:tc gridSpan="11">
                  <a:txBody>
                    <a:bodyPr/>
                    <a:lstStyle/>
                    <a:p>
                      <a:r>
                        <a:rPr lang="en-US"/>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extLst>
                  <a:ext uri="{0D108BD9-81ED-4DB2-BD59-A6C34878D82A}">
                    <a16:rowId xmlns:a16="http://schemas.microsoft.com/office/drawing/2014/main" val="10004"/>
                  </a:ext>
                </a:extLst>
              </a:tr>
              <a:tr h="370840">
                <a:tc>
                  <a:txBody>
                    <a:bodyPr/>
                    <a:lstStyle/>
                    <a:p>
                      <a:endParaRPr lang="en-US"/>
                    </a:p>
                  </a:txBody>
                  <a:tcPr>
                    <a:solidFill>
                      <a:srgbClr val="FFFF00"/>
                    </a:solidFill>
                  </a:tcPr>
                </a:tc>
                <a:tc>
                  <a:txBody>
                    <a:bodyPr/>
                    <a:lstStyle/>
                    <a:p>
                      <a:endParaRPr lang="en-US"/>
                    </a:p>
                  </a:txBody>
                  <a:tcPr>
                    <a:solidFill>
                      <a:srgbClr val="FFFF00"/>
                    </a:solidFill>
                  </a:tcPr>
                </a:tc>
                <a:tc gridSpan="11">
                  <a:txBody>
                    <a:bodyPr/>
                    <a:lstStyle/>
                    <a:p>
                      <a:r>
                        <a:rPr lang="en-US"/>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FF00"/>
                    </a:solidFill>
                  </a:tcPr>
                </a:tc>
                <a:tc>
                  <a:txBody>
                    <a:bodyPr/>
                    <a:lstStyle/>
                    <a:p>
                      <a:endParaRPr lang="en-US"/>
                    </a:p>
                  </a:txBody>
                  <a:tcPr>
                    <a:solidFill>
                      <a:srgbClr val="FFFF00"/>
                    </a:solidFill>
                  </a:tcPr>
                </a:tc>
                <a:tc gridSpan="5">
                  <a:txBody>
                    <a:bodyPr/>
                    <a:lstStyle/>
                    <a:p>
                      <a:r>
                        <a:rPr lang="en-US"/>
                        <a:t>China (8</a:t>
                      </a:r>
                      <a:r>
                        <a:rPr lang="en-US" baseline="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FF00"/>
                    </a:solidFill>
                  </a:tcPr>
                </a:tc>
                <a:tc>
                  <a:txBody>
                    <a:bodyPr/>
                    <a:lstStyle/>
                    <a:p>
                      <a:endParaRPr lang="en-US"/>
                    </a:p>
                  </a:txBody>
                  <a:tcPr>
                    <a:solidFill>
                      <a:srgbClr val="FFFF00"/>
                    </a:solidFill>
                  </a:tcPr>
                </a:tc>
                <a:tc gridSpan="6">
                  <a:txBody>
                    <a:bodyPr/>
                    <a:lstStyle/>
                    <a:p>
                      <a:r>
                        <a:rPr lang="en-US"/>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269504"/>
            <a:ext cx="7770813" cy="1295400"/>
          </a:xfrm>
        </p:spPr>
        <p:txBody>
          <a:bodyPr/>
          <a:lstStyle/>
          <a:p>
            <a:pPr>
              <a:buFont typeface="Arial"/>
              <a:buChar char="•"/>
            </a:pPr>
            <a:r>
              <a:rPr lang="en-US" dirty="0"/>
              <a:t>Assume:</a:t>
            </a:r>
          </a:p>
          <a:p>
            <a:pPr lvl="1">
              <a:buFont typeface="Arial"/>
              <a:buChar char="•"/>
            </a:pPr>
            <a:r>
              <a:rPr lang="en-US" dirty="0"/>
              <a:t>Easy to manage / main office hours: 8 – 18h (in each time zone)</a:t>
            </a:r>
          </a:p>
          <a:p>
            <a:pPr lvl="1">
              <a:buFont typeface="Arial"/>
              <a:buChar char="•"/>
            </a:pPr>
            <a:r>
              <a:rPr lang="en-US" dirty="0"/>
              <a:t>Acceptable / extended office hours: 6 – 8 &amp; 19 – 21h</a:t>
            </a:r>
          </a:p>
          <a:p>
            <a:pPr lvl="1">
              <a:buFont typeface="Arial"/>
              <a:buChar char="•"/>
            </a:pPr>
            <a:r>
              <a:rPr lang="en-US" dirty="0"/>
              <a:t>Unacceptable / assure night sleep: 0h – 6h</a:t>
            </a:r>
          </a:p>
          <a:p>
            <a:pPr lvl="1">
              <a:buFont typeface="Arial"/>
              <a:buChar char="•"/>
            </a:pPr>
            <a:r>
              <a:rPr lang="en-US" b="1" dirty="0">
                <a:solidFill>
                  <a:srgbClr val="FF0000"/>
                </a:solidFill>
              </a:rPr>
              <a:t>BCS agreed to have the telco at 10AM ET </a:t>
            </a:r>
            <a:r>
              <a:rPr lang="en-US" sz="1600" b="1" dirty="0">
                <a:solidFill>
                  <a:srgbClr val="FF0000"/>
                </a:solidFill>
              </a:rPr>
              <a:t>(Thanks to our Japanese attendees for staying up late)</a:t>
            </a:r>
            <a:endParaRPr lang="en-US" b="1" dirty="0">
              <a:solidFill>
                <a:srgbClr val="FF0000"/>
              </a:solidFill>
            </a:endParaRPr>
          </a:p>
          <a:p>
            <a:pPr lvl="1">
              <a:buFont typeface="Arial"/>
              <a:buChar char="•"/>
            </a:pPr>
            <a:endParaRPr lang="en-US" dirty="0"/>
          </a:p>
        </p:txBody>
      </p:sp>
      <p:sp>
        <p:nvSpPr>
          <p:cNvPr id="11" name="Rechteck 10"/>
          <p:cNvSpPr/>
          <p:nvPr/>
        </p:nvSpPr>
        <p:spPr bwMode="auto">
          <a:xfrm>
            <a:off x="3851920" y="3858344"/>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Motion to authorize </a:t>
            </a:r>
            <a:r>
              <a:rPr lang="en-US" err="1"/>
              <a:t>Telcons</a:t>
            </a:r>
            <a:endParaRPr lang="en-US"/>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r>
              <a:rPr lang="de-DE" dirty="0" err="1"/>
              <a:t>Moved</a:t>
            </a:r>
            <a:r>
              <a:rPr lang="de-DE"/>
              <a:t>: Stephen, </a:t>
            </a:r>
            <a:r>
              <a:rPr lang="de-DE" dirty="0"/>
              <a:t>Second</a:t>
            </a:r>
            <a:r>
              <a:rPr lang="de-DE"/>
              <a:t>: Dan, </a:t>
            </a:r>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graphicFrame>
        <p:nvGraphicFramePr>
          <p:cNvPr id="7" name="Tabelle 6"/>
          <p:cNvGraphicFramePr>
            <a:graphicFrameLocks noGrp="1"/>
          </p:cNvGraphicFramePr>
          <p:nvPr>
            <p:extLst>
              <p:ext uri="{D42A27DB-BD31-4B8C-83A1-F6EECF244321}">
                <p14:modId xmlns:p14="http://schemas.microsoft.com/office/powerpoint/2010/main" val="1988174513"/>
              </p:ext>
            </p:extLst>
          </p:nvPr>
        </p:nvGraphicFramePr>
        <p:xfrm>
          <a:off x="914400" y="3573016"/>
          <a:ext cx="7467600" cy="1833880"/>
        </p:xfrm>
        <a:graphic>
          <a:graphicData uri="http://schemas.openxmlformats.org/drawingml/2006/table">
            <a:tbl>
              <a:tblPr firstRow="1" bandRow="1">
                <a:tableStyleId>{5C22544A-7EE6-4342-B048-85BDC9FD1C3A}</a:tableStyleId>
              </a:tblPr>
              <a:tblGrid>
                <a:gridCol w="1065312">
                  <a:extLst>
                    <a:ext uri="{9D8B030D-6E8A-4147-A177-3AD203B41FA5}">
                      <a16:colId xmlns:a16="http://schemas.microsoft.com/office/drawing/2014/main" val="20000"/>
                    </a:ext>
                  </a:extLst>
                </a:gridCol>
                <a:gridCol w="266848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a:t>Group</a:t>
                      </a:r>
                    </a:p>
                  </a:txBody>
                  <a:tcPr/>
                </a:tc>
                <a:tc>
                  <a:txBody>
                    <a:bodyPr/>
                    <a:lstStyle/>
                    <a:p>
                      <a:r>
                        <a:rPr lang="en-US" dirty="0"/>
                        <a:t>Dates</a:t>
                      </a:r>
                    </a:p>
                  </a:txBody>
                  <a:tcPr/>
                </a:tc>
                <a:tc>
                  <a:txBody>
                    <a:bodyPr/>
                    <a:lstStyle/>
                    <a:p>
                      <a:r>
                        <a:rPr lang="en-US"/>
                        <a:t>Start Time</a:t>
                      </a:r>
                    </a:p>
                  </a:txBody>
                  <a:tcPr/>
                </a:tc>
                <a:tc>
                  <a:txBody>
                    <a:bodyPr/>
                    <a:lstStyle/>
                    <a:p>
                      <a:r>
                        <a:rPr lang="en-US"/>
                        <a:t>Duration</a:t>
                      </a:r>
                    </a:p>
                  </a:txBody>
                  <a:tcPr/>
                </a:tc>
                <a:extLst>
                  <a:ext uri="{0D108BD9-81ED-4DB2-BD59-A6C34878D82A}">
                    <a16:rowId xmlns:a16="http://schemas.microsoft.com/office/drawing/2014/main" val="10000"/>
                  </a:ext>
                </a:extLst>
              </a:tr>
              <a:tr h="370840">
                <a:tc>
                  <a:txBody>
                    <a:bodyPr/>
                    <a:lstStyle/>
                    <a:p>
                      <a:r>
                        <a:rPr lang="en-US" dirty="0"/>
                        <a:t>BCS</a:t>
                      </a:r>
                    </a:p>
                  </a:txBody>
                  <a:tcPr/>
                </a:tc>
                <a:tc>
                  <a:txBody>
                    <a:bodyPr/>
                    <a:lstStyle/>
                    <a:p>
                      <a:r>
                        <a:rPr lang="en-US" dirty="0"/>
                        <a:t>Tuesdays:</a:t>
                      </a:r>
                    </a:p>
                    <a:p>
                      <a:r>
                        <a:rPr lang="en-US" dirty="0"/>
                        <a:t>May 29</a:t>
                      </a:r>
                      <a:r>
                        <a:rPr lang="en-US" baseline="30000" dirty="0"/>
                        <a:t>th</a:t>
                      </a:r>
                      <a:r>
                        <a:rPr lang="en-US" dirty="0"/>
                        <a:t>, 2018</a:t>
                      </a:r>
                    </a:p>
                    <a:p>
                      <a:r>
                        <a:rPr lang="en-US" dirty="0"/>
                        <a:t>June 19</a:t>
                      </a:r>
                      <a:r>
                        <a:rPr lang="en-US" baseline="30000" dirty="0"/>
                        <a:t>th</a:t>
                      </a:r>
                      <a:r>
                        <a:rPr lang="en-US" dirty="0"/>
                        <a:t>, 2018</a:t>
                      </a:r>
                    </a:p>
                    <a:p>
                      <a:r>
                        <a:rPr lang="en-US" dirty="0"/>
                        <a:t>July 3</a:t>
                      </a:r>
                      <a:r>
                        <a:rPr lang="en-US" baseline="30000" dirty="0"/>
                        <a:t>rd</a:t>
                      </a:r>
                      <a:r>
                        <a:rPr lang="en-US" dirty="0"/>
                        <a:t>, 2018 </a:t>
                      </a:r>
                    </a:p>
                    <a:p>
                      <a:r>
                        <a:rPr lang="en-US" dirty="0"/>
                        <a:t>July 17</a:t>
                      </a:r>
                      <a:r>
                        <a:rPr lang="en-US" baseline="30000" dirty="0"/>
                        <a:t>th</a:t>
                      </a:r>
                      <a:r>
                        <a:rPr lang="en-US" dirty="0"/>
                        <a:t>, 24</a:t>
                      </a:r>
                      <a:r>
                        <a:rPr lang="en-US" baseline="30000" dirty="0"/>
                        <a:t>th</a:t>
                      </a:r>
                      <a:r>
                        <a:rPr lang="en-US" dirty="0"/>
                        <a:t>, 2018</a:t>
                      </a:r>
                    </a:p>
                  </a:txBody>
                  <a:tcPr/>
                </a:tc>
                <a:tc>
                  <a:txBody>
                    <a:bodyPr/>
                    <a:lstStyle/>
                    <a:p>
                      <a:r>
                        <a:rPr lang="en-US"/>
                        <a:t>10:00h</a:t>
                      </a:r>
                      <a:r>
                        <a:rPr lang="en-US" baseline="0"/>
                        <a:t> ET</a:t>
                      </a:r>
                      <a:endParaRPr lang="en-US"/>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
        <p:nvSpPr>
          <p:cNvPr id="8" name="Inhaltsplatzhalter 2">
            <a:extLst>
              <a:ext uri="{FF2B5EF4-FFF2-40B4-BE49-F238E27FC236}">
                <a16:creationId xmlns:a16="http://schemas.microsoft.com/office/drawing/2014/main" id="{449655D8-3D91-F34E-9F41-80A1024609EB}"/>
              </a:ext>
            </a:extLst>
          </p:cNvPr>
          <p:cNvSpPr txBox="1">
            <a:spLocks/>
          </p:cNvSpPr>
          <p:nvPr/>
        </p:nvSpPr>
        <p:spPr bwMode="auto">
          <a:xfrm>
            <a:off x="771525" y="5971519"/>
            <a:ext cx="7770813" cy="48181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t>Note: </a:t>
            </a:r>
            <a:r>
              <a:rPr lang="en-US" sz="1800" kern="0" dirty="0" err="1"/>
              <a:t>Telcos</a:t>
            </a:r>
            <a:r>
              <a:rPr lang="en-US" sz="1800" kern="0" dirty="0"/>
              <a:t> on May 15 and 22 have been approved at the last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BCS Timeline</a:t>
            </a:r>
          </a:p>
        </p:txBody>
      </p:sp>
      <p:sp>
        <p:nvSpPr>
          <p:cNvPr id="3" name="Inhaltsplatzhalter 2"/>
          <p:cNvSpPr>
            <a:spLocks noGrp="1"/>
          </p:cNvSpPr>
          <p:nvPr>
            <p:ph idx="1"/>
          </p:nvPr>
        </p:nvSpPr>
        <p:spPr/>
        <p:txBody>
          <a:bodyPr/>
          <a:lstStyle/>
          <a:p>
            <a:pPr>
              <a:buFont typeface="Arial"/>
              <a:buChar char="•"/>
            </a:pPr>
            <a:r>
              <a:rPr lang="en-US" dirty="0"/>
              <a:t>Approval of WG motion to form SG: January 2018</a:t>
            </a:r>
          </a:p>
          <a:p>
            <a:pPr>
              <a:buFont typeface="Arial"/>
              <a:buChar char="•"/>
            </a:pPr>
            <a:r>
              <a:rPr lang="en-US" dirty="0"/>
              <a:t>Motion (EC) for form SG: End of March 2018 meeting</a:t>
            </a:r>
          </a:p>
          <a:p>
            <a:pPr>
              <a:buFont typeface="Arial"/>
              <a:buChar char="•"/>
            </a:pPr>
            <a:endParaRPr lang="en-US" dirty="0"/>
          </a:p>
          <a:p>
            <a:pPr>
              <a:buFont typeface="Arial"/>
              <a:buChar char="•"/>
            </a:pPr>
            <a:r>
              <a:rPr lang="en-US" dirty="0"/>
              <a:t>March 2018 – Meet as TIG</a:t>
            </a:r>
          </a:p>
          <a:p>
            <a:pPr>
              <a:buFont typeface="Arial"/>
              <a:buChar char="•"/>
            </a:pPr>
            <a:r>
              <a:rPr lang="en-US" dirty="0"/>
              <a:t>May &amp; July 2018 – Meet as SG</a:t>
            </a:r>
          </a:p>
          <a:p>
            <a:pPr>
              <a:buFont typeface="Arial"/>
              <a:buChar char="•"/>
            </a:pPr>
            <a:r>
              <a:rPr lang="en-US" dirty="0"/>
              <a:t>July 2018 – Refine PAR; potential approval</a:t>
            </a:r>
          </a:p>
          <a:p>
            <a:pPr>
              <a:buFont typeface="Arial"/>
              <a:buChar char="•"/>
            </a:pPr>
            <a:endParaRPr lang="en-US" dirty="0"/>
          </a:p>
          <a:p>
            <a:pPr>
              <a:buFont typeface="Arial"/>
              <a:buChar char="•"/>
            </a:pPr>
            <a:r>
              <a:rPr lang="en-US" dirty="0"/>
              <a:t>July 2018 – Motion to extend duration of SG</a:t>
            </a:r>
          </a:p>
          <a:p>
            <a:pPr>
              <a:buFont typeface="Arial"/>
              <a:buChar char="•"/>
            </a:pPr>
            <a:r>
              <a:rPr lang="en-US" dirty="0"/>
              <a:t>September &amp; November 2018 – Meet as SG</a:t>
            </a:r>
          </a:p>
          <a:p>
            <a:pPr>
              <a:buFont typeface="Arial"/>
              <a:buChar char="•"/>
            </a:pPr>
            <a:r>
              <a:rPr lang="en-US" dirty="0"/>
              <a:t>November 2018 – Deadline for approving PAR</a:t>
            </a:r>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a:solidFill>
                  <a:srgbClr val="0000FF"/>
                </a:solidFill>
                <a:latin typeface="Arial Black" panose="020B0A04020102020204" pitchFamily="34" charset="0"/>
              </a:rPr>
            </a:br>
            <a:br>
              <a:rPr lang="en-US" altLang="en-US">
                <a:solidFill>
                  <a:srgbClr val="0000FF"/>
                </a:solidFill>
                <a:latin typeface="Arial Black" panose="020B0A04020102020204" pitchFamily="34" charset="0"/>
              </a:rPr>
            </a:br>
            <a:r>
              <a:rPr lang="en-US" altLang="en-US">
                <a:solidFill>
                  <a:srgbClr val="0000FF"/>
                </a:solidFill>
                <a:latin typeface="Arial Black" panose="020B0A04020102020204" pitchFamily="34" charset="0"/>
              </a:rPr>
              <a:t>IEEE 802.11 BCS:</a:t>
            </a:r>
            <a:br>
              <a:rPr lang="en-US" altLang="en-US">
                <a:solidFill>
                  <a:srgbClr val="0000FF"/>
                </a:solidFill>
                <a:latin typeface="Arial Black" panose="020B0A04020102020204" pitchFamily="34" charset="0"/>
              </a:rPr>
            </a:br>
            <a:r>
              <a:rPr lang="en-US" altLang="en-US" err="1">
                <a:solidFill>
                  <a:srgbClr val="0000FF"/>
                </a:solidFill>
                <a:latin typeface="Arial Black" panose="020B0A04020102020204" pitchFamily="34" charset="0"/>
              </a:rPr>
              <a:t>BroadCast</a:t>
            </a:r>
            <a:r>
              <a:rPr lang="en-US" altLang="en-US">
                <a:solidFill>
                  <a:srgbClr val="0000FF"/>
                </a:solidFill>
                <a:latin typeface="Arial Black" panose="020B0A04020102020204" pitchFamily="34" charset="0"/>
              </a:rPr>
              <a:t> Services</a:t>
            </a:r>
            <a:br>
              <a:rPr lang="en-US" altLang="en-US">
                <a:solidFill>
                  <a:srgbClr val="0000FF"/>
                </a:solidFill>
                <a:latin typeface="Arial Black" panose="020B0A04020102020204" pitchFamily="34" charset="0"/>
              </a:rPr>
            </a:br>
            <a:r>
              <a:rPr lang="en-US" altLang="en-US">
                <a:solidFill>
                  <a:srgbClr val="0000FF"/>
                </a:solidFill>
                <a:latin typeface="Arial Black" panose="020B0A04020102020204" pitchFamily="34" charset="0"/>
              </a:rPr>
              <a:t>Technical Interest / Study Group</a:t>
            </a:r>
            <a:endParaRPr lang="en-GB"/>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de-DE" sz="4000" dirty="0" err="1">
                <a:latin typeface="Arial" panose="020B0604020202020204" pitchFamily="34" charset="0"/>
              </a:rPr>
              <a:t>Mariott</a:t>
            </a:r>
            <a:r>
              <a:rPr lang="de-DE" sz="4000" dirty="0">
                <a:latin typeface="Arial" panose="020B0604020202020204" pitchFamily="34" charset="0"/>
              </a:rPr>
              <a:t> Hotel, </a:t>
            </a:r>
            <a:r>
              <a:rPr lang="de-DE" sz="4000" dirty="0" err="1">
                <a:latin typeface="Arial" panose="020B0604020202020204" pitchFamily="34" charset="0"/>
              </a:rPr>
              <a:t>Warsaw</a:t>
            </a:r>
            <a:r>
              <a:rPr lang="de-DE" sz="4000" dirty="0">
                <a:latin typeface="Arial" panose="020B0604020202020204" pitchFamily="34" charset="0"/>
              </a:rPr>
              <a:t>, </a:t>
            </a:r>
            <a:r>
              <a:rPr lang="de-DE" sz="4000" dirty="0" err="1">
                <a:latin typeface="Arial" panose="020B0604020202020204" pitchFamily="34" charset="0"/>
              </a:rPr>
              <a:t>Poland</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May 06-11,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a:t>
            </a:r>
            <a:r>
              <a:rPr lang="en-US" altLang="en-US" dirty="0" err="1">
                <a:latin typeface="Arial" panose="020B0604020202020204" pitchFamily="34" charset="0"/>
              </a:rPr>
              <a:t>Emmelmann</a:t>
            </a:r>
            <a:r>
              <a:rPr lang="en-US" altLang="en-US" dirty="0">
                <a:latin typeface="Arial" panose="020B0604020202020204" pitchFamily="34" charset="0"/>
              </a:rPr>
              <a:t>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a:t>
            </a:r>
          </a:p>
          <a:p>
            <a:pPr algn="ctr">
              <a:lnSpc>
                <a:spcPct val="90000"/>
              </a:lnSpc>
              <a:buFontTx/>
              <a:buNone/>
            </a:pPr>
            <a:r>
              <a:rPr lang="en-US" altLang="en-US" dirty="0">
                <a:latin typeface="Arial" panose="020B0604020202020204" pitchFamily="34" charset="0"/>
              </a:rPr>
              <a:t>Vice Chair: -/-</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pro tem: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t>BCS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a:t>May 2018</a:t>
            </a:r>
            <a:endParaRPr lang="en-GB"/>
          </a:p>
        </p:txBody>
      </p:sp>
      <p:sp>
        <p:nvSpPr>
          <p:cNvPr id="5" name="Fußzeilenplatzhalter 4"/>
          <p:cNvSpPr>
            <a:spLocks noGrp="1"/>
          </p:cNvSpPr>
          <p:nvPr>
            <p:ph type="ftr" idx="11"/>
          </p:nvPr>
        </p:nvSpPr>
        <p:spPr/>
        <p:txBody>
          <a:bodyPr/>
          <a:lstStyle/>
          <a:p>
            <a:r>
              <a:rPr lang="de-DE"/>
              <a:t>Marc Emmelmann (Koden-TI)</a:t>
            </a:r>
            <a:endParaRPr lang="en-GB"/>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Front Table Introduction</a:t>
            </a:r>
          </a:p>
        </p:txBody>
      </p:sp>
      <p:sp>
        <p:nvSpPr>
          <p:cNvPr id="3" name="Inhaltsplatzhalter 2"/>
          <p:cNvSpPr>
            <a:spLocks noGrp="1"/>
          </p:cNvSpPr>
          <p:nvPr>
            <p:ph idx="1"/>
          </p:nvPr>
        </p:nvSpPr>
        <p:spPr/>
        <p:txBody>
          <a:bodyPr/>
          <a:lstStyle/>
          <a:p>
            <a:r>
              <a:rPr lang="en-US"/>
              <a:t>Chair:					Marc Emmelmann (</a:t>
            </a:r>
            <a:r>
              <a:rPr lang="en-US" err="1"/>
              <a:t>Koden</a:t>
            </a:r>
            <a:r>
              <a:rPr lang="en-US"/>
              <a:t>-TI)</a:t>
            </a:r>
          </a:p>
          <a:p>
            <a:endParaRPr lang="en-US"/>
          </a:p>
          <a:p>
            <a:r>
              <a:rPr lang="en-US"/>
              <a:t>Vice Chair:			-/-</a:t>
            </a:r>
          </a:p>
          <a:p>
            <a:r>
              <a:rPr lang="en-US"/>
              <a:t>Vice Chair:			-/-</a:t>
            </a:r>
          </a:p>
          <a:p>
            <a:endParaRPr lang="en-US"/>
          </a:p>
          <a:p>
            <a:r>
              <a:rPr lang="en-US"/>
              <a:t>Secretary pro tem:	</a:t>
            </a:r>
            <a:r>
              <a:rPr lang="en-US" err="1"/>
              <a:t>Xiaofei</a:t>
            </a:r>
            <a:r>
              <a:rPr lang="en-US"/>
              <a:t> WANG (Interdigital)</a:t>
            </a:r>
          </a:p>
          <a:p>
            <a:r>
              <a:rPr lang="en-US"/>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Meeting Protocol</a:t>
            </a:r>
          </a:p>
        </p:txBody>
      </p:sp>
      <p:sp>
        <p:nvSpPr>
          <p:cNvPr id="3" name="Inhaltsplatzhalter 2"/>
          <p:cNvSpPr>
            <a:spLocks noGrp="1"/>
          </p:cNvSpPr>
          <p:nvPr>
            <p:ph idx="1"/>
          </p:nvPr>
        </p:nvSpPr>
        <p:spPr/>
        <p:txBody>
          <a:bodyPr/>
          <a:lstStyle/>
          <a:p>
            <a:pPr>
              <a:buFont typeface="Arial"/>
              <a:buChar char="•"/>
            </a:pPr>
            <a:r>
              <a:rPr lang="en-US" altLang="en-US" sz="1800"/>
              <a:t>Please announce your affiliation when you first address the group during a meeting slot</a:t>
            </a:r>
          </a:p>
          <a:p>
            <a:pPr>
              <a:buFont typeface="Arial"/>
              <a:buChar char="•"/>
            </a:pPr>
            <a:endParaRPr lang="en-US" altLang="en-US" sz="1800"/>
          </a:p>
          <a:p>
            <a:pPr>
              <a:buFont typeface="Arial"/>
              <a:buChar char="•"/>
            </a:pPr>
            <a:r>
              <a:rPr lang="de-DE" altLang="en-US" sz="1800" err="1"/>
              <a:t>Make</a:t>
            </a:r>
            <a:r>
              <a:rPr lang="de-DE" altLang="en-US" sz="1800"/>
              <a:t> </a:t>
            </a:r>
            <a:r>
              <a:rPr lang="de-DE" altLang="en-US" sz="1800" err="1"/>
              <a:t>sure</a:t>
            </a:r>
            <a:r>
              <a:rPr lang="de-DE" altLang="en-US" sz="1800"/>
              <a:t> </a:t>
            </a:r>
            <a:r>
              <a:rPr lang="de-DE" altLang="en-US" sz="1800" err="1"/>
              <a:t>your</a:t>
            </a:r>
            <a:r>
              <a:rPr lang="de-DE" altLang="en-US" sz="1800"/>
              <a:t> </a:t>
            </a:r>
            <a:r>
              <a:rPr lang="de-DE" altLang="en-US" sz="1800" err="1"/>
              <a:t>badges</a:t>
            </a:r>
            <a:r>
              <a:rPr lang="de-DE" altLang="en-US" sz="1800"/>
              <a:t> </a:t>
            </a:r>
            <a:r>
              <a:rPr lang="de-DE" altLang="en-US" sz="1800" err="1"/>
              <a:t>are</a:t>
            </a:r>
            <a:r>
              <a:rPr lang="de-DE" altLang="en-US" sz="1800"/>
              <a:t> </a:t>
            </a:r>
            <a:r>
              <a:rPr lang="de-DE" altLang="en-US" sz="1800" err="1"/>
              <a:t>correct</a:t>
            </a:r>
            <a:r>
              <a:rPr lang="de-DE" altLang="en-US" sz="1800"/>
              <a:t> </a:t>
            </a:r>
          </a:p>
          <a:p>
            <a:pPr>
              <a:buFont typeface="Arial"/>
              <a:buChar char="•"/>
            </a:pPr>
            <a:endParaRPr lang="de-DE" altLang="en-US" sz="1800"/>
          </a:p>
          <a:p>
            <a:pPr>
              <a:buFont typeface="Arial"/>
              <a:buChar char="•"/>
            </a:pPr>
            <a:r>
              <a:rPr lang="de-DE" altLang="en-US" sz="1800" err="1"/>
              <a:t>If</a:t>
            </a:r>
            <a:r>
              <a:rPr lang="de-DE" altLang="en-US" sz="1800"/>
              <a:t> </a:t>
            </a:r>
            <a:r>
              <a:rPr lang="de-DE" altLang="en-US" sz="1800" err="1"/>
              <a:t>you</a:t>
            </a:r>
            <a:r>
              <a:rPr lang="de-DE" altLang="en-US" sz="1800"/>
              <a:t> plan to </a:t>
            </a:r>
            <a:r>
              <a:rPr lang="de-DE" altLang="en-US" sz="1800" err="1"/>
              <a:t>make</a:t>
            </a:r>
            <a:r>
              <a:rPr lang="de-DE" altLang="en-US" sz="1800"/>
              <a:t> a </a:t>
            </a:r>
            <a:r>
              <a:rPr lang="de-DE" altLang="en-US" sz="1800" err="1"/>
              <a:t>submission</a:t>
            </a:r>
            <a:r>
              <a:rPr lang="de-DE" altLang="en-US" sz="1800"/>
              <a:t> </a:t>
            </a:r>
            <a:r>
              <a:rPr lang="de-DE" altLang="en-US" sz="1800" err="1"/>
              <a:t>be</a:t>
            </a:r>
            <a:r>
              <a:rPr lang="de-DE" altLang="en-US" sz="1800"/>
              <a:t> </a:t>
            </a:r>
            <a:r>
              <a:rPr lang="de-DE" altLang="en-US" sz="1800" err="1"/>
              <a:t>sure</a:t>
            </a:r>
            <a:r>
              <a:rPr lang="de-DE" altLang="en-US" sz="1800"/>
              <a:t> </a:t>
            </a:r>
            <a:r>
              <a:rPr lang="de-DE" altLang="en-US" sz="1800" err="1"/>
              <a:t>it</a:t>
            </a:r>
            <a:r>
              <a:rPr lang="de-DE" altLang="en-US" sz="1800"/>
              <a:t> </a:t>
            </a:r>
            <a:r>
              <a:rPr lang="de-DE" altLang="en-US" sz="1800" err="1"/>
              <a:t>does</a:t>
            </a:r>
            <a:r>
              <a:rPr lang="de-DE" altLang="en-US" sz="1800"/>
              <a:t> </a:t>
            </a:r>
            <a:r>
              <a:rPr lang="de-DE" altLang="en-US" sz="1800" err="1"/>
              <a:t>not</a:t>
            </a:r>
            <a:r>
              <a:rPr lang="de-DE" altLang="en-US" sz="1800"/>
              <a:t> </a:t>
            </a:r>
            <a:r>
              <a:rPr lang="de-DE" altLang="en-US" sz="1800" err="1"/>
              <a:t>contain</a:t>
            </a:r>
            <a:r>
              <a:rPr lang="de-DE" altLang="en-US" sz="1800"/>
              <a:t> </a:t>
            </a:r>
            <a:r>
              <a:rPr lang="de-DE" altLang="en-US" sz="1800" err="1"/>
              <a:t>company</a:t>
            </a:r>
            <a:r>
              <a:rPr lang="de-DE" altLang="en-US" sz="1800"/>
              <a:t> </a:t>
            </a:r>
            <a:r>
              <a:rPr lang="de-DE" altLang="en-US" sz="1800" err="1"/>
              <a:t>logos</a:t>
            </a:r>
            <a:r>
              <a:rPr lang="de-DE" altLang="en-US" sz="1800"/>
              <a:t> </a:t>
            </a:r>
            <a:r>
              <a:rPr lang="de-DE" altLang="en-US" sz="1800" err="1"/>
              <a:t>or</a:t>
            </a:r>
            <a:r>
              <a:rPr lang="de-DE" altLang="en-US" sz="1800"/>
              <a:t> </a:t>
            </a:r>
            <a:r>
              <a:rPr lang="de-DE" altLang="en-US" sz="1800" err="1"/>
              <a:t>advertising</a:t>
            </a:r>
            <a:endParaRPr lang="de-DE" altLang="en-US" sz="1800"/>
          </a:p>
          <a:p>
            <a:pPr>
              <a:buFont typeface="Arial"/>
              <a:buChar char="•"/>
            </a:pPr>
            <a:endParaRPr lang="de-DE" altLang="en-US" sz="1800"/>
          </a:p>
          <a:p>
            <a:pPr>
              <a:buFont typeface="Arial"/>
              <a:buChar char="•"/>
            </a:pPr>
            <a:r>
              <a:rPr lang="de-DE" altLang="en-US" sz="1800" err="1"/>
              <a:t>Questions</a:t>
            </a:r>
            <a:r>
              <a:rPr lang="de-DE" altLang="en-US" sz="1800"/>
              <a:t> on </a:t>
            </a:r>
            <a:r>
              <a:rPr lang="de-DE" altLang="en-US" sz="1800" err="1"/>
              <a:t>Voting</a:t>
            </a:r>
            <a:r>
              <a:rPr lang="de-DE" altLang="en-US" sz="1800"/>
              <a:t> </a:t>
            </a:r>
            <a:r>
              <a:rPr lang="de-DE" altLang="en-US" sz="1800" err="1"/>
              <a:t>status</a:t>
            </a:r>
            <a:r>
              <a:rPr lang="de-DE" altLang="en-US" sz="1800"/>
              <a:t>, </a:t>
            </a:r>
            <a:r>
              <a:rPr lang="de-DE" altLang="en-US" sz="1800" err="1"/>
              <a:t>Ballot</a:t>
            </a:r>
            <a:r>
              <a:rPr lang="de-DE" altLang="en-US" sz="1800"/>
              <a:t> </a:t>
            </a:r>
            <a:r>
              <a:rPr lang="de-DE" altLang="en-US" sz="1800" err="1"/>
              <a:t>pool</a:t>
            </a:r>
            <a:r>
              <a:rPr lang="de-DE" altLang="en-US" sz="1800"/>
              <a:t>, Access to </a:t>
            </a:r>
            <a:r>
              <a:rPr lang="de-DE" altLang="en-US" sz="1800" err="1"/>
              <a:t>Reflector</a:t>
            </a:r>
            <a:r>
              <a:rPr lang="de-DE" altLang="en-US" sz="1800"/>
              <a:t>, </a:t>
            </a:r>
            <a:r>
              <a:rPr lang="de-DE" altLang="en-US" sz="1800" err="1"/>
              <a:t>Documentation</a:t>
            </a:r>
            <a:r>
              <a:rPr lang="de-DE" altLang="en-US" sz="1800"/>
              <a:t>,  </a:t>
            </a:r>
            <a:r>
              <a:rPr lang="de-DE" altLang="en-US" sz="1800" err="1"/>
              <a:t>member’s</a:t>
            </a:r>
            <a:r>
              <a:rPr lang="de-DE" altLang="en-US" sz="1800"/>
              <a:t> </a:t>
            </a:r>
            <a:r>
              <a:rPr lang="de-DE" altLang="en-US" sz="1800" err="1"/>
              <a:t>area</a:t>
            </a:r>
            <a:r>
              <a:rPr lang="de-DE" altLang="en-US" sz="1800"/>
              <a:t>: </a:t>
            </a:r>
            <a:r>
              <a:rPr lang="de-DE" altLang="en-US" sz="1800" err="1"/>
              <a:t>see</a:t>
            </a:r>
            <a:r>
              <a:rPr lang="de-DE" altLang="en-US" sz="1800"/>
              <a:t> Jon </a:t>
            </a:r>
            <a:r>
              <a:rPr lang="de-DE" altLang="en-US" sz="1800" err="1"/>
              <a:t>Rosdahl</a:t>
            </a:r>
            <a:r>
              <a:rPr lang="de-DE" altLang="en-US" sz="1800"/>
              <a:t> –  </a:t>
            </a:r>
            <a:r>
              <a:rPr lang="de-DE" altLang="en-US" sz="1800" err="1"/>
              <a:t>jrosdahl@ieee.org</a:t>
            </a:r>
            <a:endParaRPr lang="de-DE" altLang="en-US" sz="1800"/>
          </a:p>
          <a:p>
            <a:pPr>
              <a:buFont typeface="Arial"/>
              <a:buChar char="•"/>
            </a:pPr>
            <a:endParaRPr lang="de-DE" altLang="en-US" sz="1800"/>
          </a:p>
          <a:p>
            <a:pPr>
              <a:buFont typeface="Arial"/>
              <a:buChar char="•"/>
            </a:pPr>
            <a:r>
              <a:rPr lang="de-DE" altLang="en-US" sz="1800" err="1"/>
              <a:t>Cell</a:t>
            </a:r>
            <a:r>
              <a:rPr lang="de-DE" altLang="en-US" sz="1800"/>
              <a:t> </a:t>
            </a:r>
            <a:r>
              <a:rPr lang="de-DE" altLang="en-US" sz="1800" err="1"/>
              <a:t>Phones</a:t>
            </a:r>
            <a:r>
              <a:rPr lang="de-DE" altLang="en-US" sz="1800"/>
              <a:t> </a:t>
            </a:r>
            <a:r>
              <a:rPr lang="de-DE" altLang="en-US" sz="1800" err="1"/>
              <a:t>Silent</a:t>
            </a:r>
            <a:r>
              <a:rPr lang="de-DE" altLang="en-US" sz="1800"/>
              <a:t> </a:t>
            </a:r>
            <a:r>
              <a:rPr lang="de-DE" altLang="en-US" sz="1800" err="1"/>
              <a:t>or</a:t>
            </a:r>
            <a:r>
              <a:rPr lang="de-DE" altLang="en-US" sz="1800"/>
              <a:t> Off</a:t>
            </a:r>
            <a:endParaRPr lang="en-US" altLang="en-US" sz="1800"/>
          </a:p>
          <a:p>
            <a:endParaRPr lang="en-US" sz="180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err="1"/>
              <a:t>http://newton.meeting.verilan.com</a:t>
            </a:r>
            <a:r>
              <a:rPr lang="de-DE"/>
              <a:t>  </a:t>
            </a:r>
          </a:p>
          <a:p>
            <a:endParaRPr lang="de-DE"/>
          </a:p>
          <a:p>
            <a:r>
              <a:rPr lang="de-DE"/>
              <a:t>Register</a:t>
            </a:r>
          </a:p>
          <a:p>
            <a:r>
              <a:rPr lang="de-DE" err="1"/>
              <a:t>Indicate</a:t>
            </a:r>
            <a:r>
              <a:rPr lang="de-DE"/>
              <a:t> </a:t>
            </a:r>
            <a:r>
              <a:rPr lang="de-DE" err="1"/>
              <a:t>attendance</a:t>
            </a:r>
            <a:endParaRPr lang="de-DE"/>
          </a:p>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Review of Meeting Goals</a:t>
            </a:r>
          </a:p>
        </p:txBody>
      </p:sp>
      <p:sp>
        <p:nvSpPr>
          <p:cNvPr id="3" name="Inhaltsplatzhalter 2"/>
          <p:cNvSpPr>
            <a:spLocks noGrp="1"/>
          </p:cNvSpPr>
          <p:nvPr>
            <p:ph idx="1"/>
          </p:nvPr>
        </p:nvSpPr>
        <p:spPr/>
        <p:txBody>
          <a:bodyPr/>
          <a:lstStyle/>
          <a:p>
            <a:pPr>
              <a:buFont typeface="Arial"/>
              <a:buChar char="•"/>
            </a:pPr>
            <a:r>
              <a:rPr lang="en-US" dirty="0"/>
              <a:t>Consolidate on Use Cases</a:t>
            </a:r>
          </a:p>
          <a:p>
            <a:pPr>
              <a:buFont typeface="Arial"/>
              <a:buChar char="•"/>
            </a:pPr>
            <a:r>
              <a:rPr lang="en-US" dirty="0"/>
              <a:t>Identify security requirements &amp; constrains</a:t>
            </a:r>
          </a:p>
          <a:p>
            <a:pPr>
              <a:buFont typeface="Arial"/>
              <a:buChar char="•"/>
            </a:pPr>
            <a:r>
              <a:rPr lang="en-US" dirty="0"/>
              <a:t>(Draft) Scope statement</a:t>
            </a:r>
          </a:p>
          <a:p>
            <a:pPr>
              <a:buFont typeface="Arial"/>
              <a:buChar char="•"/>
            </a:pPr>
            <a:r>
              <a:rPr lang="en-US" dirty="0"/>
              <a:t>Leadership Elections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Review and Approve Agenda</a:t>
            </a:r>
          </a:p>
        </p:txBody>
      </p:sp>
      <p:sp>
        <p:nvSpPr>
          <p:cNvPr id="3" name="Inhaltsplatzhalter 2"/>
          <p:cNvSpPr>
            <a:spLocks noGrp="1"/>
          </p:cNvSpPr>
          <p:nvPr>
            <p:ph idx="1"/>
          </p:nvPr>
        </p:nvSpPr>
        <p:spPr/>
        <p:txBody>
          <a:bodyPr/>
          <a:lstStyle/>
          <a:p>
            <a:r>
              <a:rPr lang="en-US" dirty="0"/>
              <a:t>Move to approve the agenda for the BCS TIG/SG as contained in document 11/18-0590r3</a:t>
            </a:r>
          </a:p>
          <a:p>
            <a:endParaRPr lang="en-US" dirty="0"/>
          </a:p>
          <a:p>
            <a:r>
              <a:rPr lang="en-US" dirty="0"/>
              <a:t>Moved:  </a:t>
            </a:r>
            <a:r>
              <a:rPr lang="en-US" dirty="0" err="1"/>
              <a:t>Jouni</a:t>
            </a:r>
            <a:endParaRPr lang="en-US" dirty="0"/>
          </a:p>
          <a:p>
            <a:r>
              <a:rPr lang="en-US" dirty="0"/>
              <a:t>Seconded: </a:t>
            </a:r>
            <a:r>
              <a:rPr lang="en-US" dirty="0" err="1"/>
              <a:t>Xiaofei</a:t>
            </a:r>
            <a:endParaRPr lang="en-US" dirty="0"/>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ußzeilenplatzhalter 4"/>
          <p:cNvSpPr>
            <a:spLocks noGrp="1"/>
          </p:cNvSpPr>
          <p:nvPr>
            <p:ph type="ftr" idx="14"/>
          </p:nvPr>
        </p:nvSpPr>
        <p:spPr/>
        <p:txBody>
          <a:bodyPr/>
          <a:lstStyle/>
          <a:p>
            <a:r>
              <a:rPr lang="de-DE"/>
              <a:t>Marc Emmelmann (Koden-TI)</a:t>
            </a:r>
            <a:endParaRPr lang="en-GB"/>
          </a:p>
        </p:txBody>
      </p:sp>
      <p:sp>
        <p:nvSpPr>
          <p:cNvPr id="6" name="Datumsplatzhalter 5"/>
          <p:cNvSpPr>
            <a:spLocks noGrp="1"/>
          </p:cNvSpPr>
          <p:nvPr>
            <p:ph type="dt" idx="15"/>
          </p:nvPr>
        </p:nvSpPr>
        <p:spPr/>
        <p:txBody>
          <a:bodyPr/>
          <a:lstStyle/>
          <a:p>
            <a:r>
              <a:rPr lang="de-DE"/>
              <a:t>May 2018</a:t>
            </a:r>
            <a:endParaRPr lang="en-GB"/>
          </a:p>
        </p:txBody>
      </p:sp>
      <p:sp>
        <p:nvSpPr>
          <p:cNvPr id="7" name="Textfeld 6"/>
          <p:cNvSpPr txBox="1"/>
          <p:nvPr/>
        </p:nvSpPr>
        <p:spPr>
          <a:xfrm>
            <a:off x="179512" y="5823248"/>
            <a:ext cx="6046848" cy="461665"/>
          </a:xfrm>
          <a:prstGeom prst="rect">
            <a:avLst/>
          </a:prstGeom>
          <a:noFill/>
        </p:spPr>
        <p:txBody>
          <a:bodyPr wrap="none" rtlCol="0">
            <a:spAutoFit/>
          </a:bodyPr>
          <a:lstStyle/>
          <a:p>
            <a:r>
              <a:rPr lang="en-US">
                <a:solidFill>
                  <a:srgbClr val="FF0000"/>
                </a:solidFill>
              </a:rPr>
              <a:t>Update: R2 on Mentor; R3 = changes on screen</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802-11-BCS-Chair-Slides-Template.potx</Template>
  <TotalTime>250</TotalTime>
  <Words>1839</Words>
  <Application>Microsoft Macintosh PowerPoint</Application>
  <PresentationFormat>On-screen Show (4:3)</PresentationFormat>
  <Paragraphs>327</Paragraphs>
  <Slides>34</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 Unicode MS</vt:lpstr>
      <vt:lpstr>MS Gothic</vt:lpstr>
      <vt:lpstr>Arial</vt:lpstr>
      <vt:lpstr>Arial Black</vt:lpstr>
      <vt:lpstr>Calibri</vt:lpstr>
      <vt:lpstr>Monotype Sorts</vt:lpstr>
      <vt:lpstr>Times New Roman</vt: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BCS Vice Chair Elections</vt:lpstr>
      <vt:lpstr>BCS Submissions</vt:lpstr>
      <vt:lpstr>Administrative Items</vt:lpstr>
      <vt:lpstr>Goals for the next meeting</vt:lpstr>
      <vt:lpstr>Ad-hoc meetings: Discussion</vt:lpstr>
      <vt:lpstr>Telco Schedule: Discussion</vt:lpstr>
      <vt:lpstr>Motion to authorize Telcons</vt:lpstr>
      <vt:lpstr>BCS Timeline</vt:lpstr>
      <vt:lpstr>Old Business</vt:lpstr>
      <vt:lpstr>BCS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32</cp:revision>
  <cp:lastPrinted>1601-01-01T00:00:00Z</cp:lastPrinted>
  <dcterms:created xsi:type="dcterms:W3CDTF">2018-03-09T16:36:29Z</dcterms:created>
  <dcterms:modified xsi:type="dcterms:W3CDTF">2018-05-10T15:39:14Z</dcterms:modified>
  <cp:category/>
</cp:coreProperties>
</file>