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trictFirstAndLastChars="0" saveSubsetFonts="1" bookmarkIdSeed="2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69" r:id="rId2"/>
    <p:sldId id="302" r:id="rId3"/>
    <p:sldId id="300" r:id="rId4"/>
    <p:sldId id="895" r:id="rId5"/>
    <p:sldId id="896" r:id="rId6"/>
    <p:sldId id="898" r:id="rId7"/>
    <p:sldId id="899" r:id="rId8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uthor" initials="A" lastIdx="3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  <a:srgbClr val="FF0000"/>
    <a:srgbClr val="2D2DB9"/>
    <a:srgbClr val="B2B2B2"/>
    <a:srgbClr val="FF9999"/>
    <a:srgbClr val="00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115" autoAdjust="0"/>
    <p:restoredTop sz="71403" autoAdjust="0"/>
  </p:normalViewPr>
  <p:slideViewPr>
    <p:cSldViewPr>
      <p:cViewPr varScale="1">
        <p:scale>
          <a:sx n="84" d="100"/>
          <a:sy n="84" d="100"/>
        </p:scale>
        <p:origin x="1147" y="82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2299" y="-1027"/>
      </p:cViewPr>
      <p:guideLst>
        <p:guide orient="horz" pos="2160"/>
        <p:guide pos="288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24349" y="177284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/>
              <a:t>doc.: IEEE </a:t>
            </a:r>
            <a:r>
              <a:rPr lang="en-US" dirty="0" smtClean="0"/>
              <a:t>802.11-17/0291r0</a:t>
            </a:r>
            <a:endParaRPr lang="en-US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284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0AC92585-5460-48EC-A28F-298482A080F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91142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91143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 eaLnBrk="0" hangingPunct="0"/>
            <a:r>
              <a:rPr lang="en-US"/>
              <a:t>Submission</a:t>
            </a:r>
          </a:p>
        </p:txBody>
      </p:sp>
      <p:sp>
        <p:nvSpPr>
          <p:cNvPr id="91144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2149440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267212" y="97909"/>
            <a:ext cx="201452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200" b="1" dirty="0" smtClean="0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doc.: IEEE 802.11-17/0291r0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7909"/>
            <a:ext cx="655629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200" b="1">
                <a:latin typeface="Arial" pitchFamily="34" charset="0"/>
                <a:cs typeface="Arial" pitchFamily="34" charset="0"/>
              </a:defRPr>
            </a:lvl1pPr>
          </a:lstStyle>
          <a:p>
            <a:pPr>
              <a:defRPr/>
            </a:pPr>
            <a:r>
              <a:rPr lang="en-US" dirty="0" smtClean="0"/>
              <a:t>Mar 2017</a:t>
            </a:r>
            <a:endParaRPr lang="en-US" dirty="0"/>
          </a:p>
        </p:txBody>
      </p:sp>
      <p:sp>
        <p:nvSpPr>
          <p:cNvPr id="675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Andrew Myles, Cisco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>
                <a:cs typeface="+mn-cs"/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18D10512-F400-46E6-9813-0191A717DA9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759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/>
              <a:t>Submission</a:t>
            </a:r>
          </a:p>
        </p:txBody>
      </p:sp>
      <p:sp>
        <p:nvSpPr>
          <p:cNvPr id="6759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6759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36411493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>
                <a:latin typeface="Arial" pitchFamily="34" charset="0"/>
              </a:rPr>
              <a:t>doc.: IEEE 802.11-10/0xxxr0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1pPr>
            <a:lvl2pPr marL="742950" indent="-28575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2pPr>
            <a:lvl3pPr marL="11430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3pPr>
            <a:lvl4pPr marL="16002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4pPr>
            <a:lvl5pPr marL="2057400" indent="-228600" defTabSz="933450" eaLnBrk="0" hangingPunct="0"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  <a:cs typeface="Arial" pitchFamily="34" charset="0"/>
              </a:defRPr>
            </a:lvl9pPr>
          </a:lstStyle>
          <a:p>
            <a:r>
              <a:rPr lang="en-US" smtClean="0">
                <a:latin typeface="Arial" pitchFamily="34" charset="0"/>
              </a:rPr>
              <a:t>July 2010</a:t>
            </a:r>
          </a:p>
        </p:txBody>
      </p:sp>
      <p:sp>
        <p:nvSpPr>
          <p:cNvPr id="51204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Andrew Myles, Cisco</a:t>
            </a:r>
          </a:p>
        </p:txBody>
      </p:sp>
      <p:sp>
        <p:nvSpPr>
          <p:cNvPr id="51205" name="Rectangle 7"/>
          <p:cNvSpPr>
            <a:spLocks noGrp="1" noChangeArrowheads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BFD8823A-E707-449B-AE25-47FA80230A05}" type="slidenum">
              <a:rPr lang="en-US" smtClean="0"/>
              <a:pPr>
                <a:defRPr/>
              </a:pPr>
              <a:t>1</a:t>
            </a:fld>
            <a:endParaRPr lang="en-US" smtClean="0"/>
          </a:p>
        </p:txBody>
      </p:sp>
      <p:sp>
        <p:nvSpPr>
          <p:cNvPr id="686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686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A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1981200"/>
          </a:xfrm>
        </p:spPr>
        <p:txBody>
          <a:bodyPr anchor="ctr" anchorCtr="0"/>
          <a:lstStyle>
            <a:lvl1pPr algn="ctr">
              <a:defRPr sz="2400" b="1"/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7316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69456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Andrew Myles, Cisco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F4002E7-DB4D-4CC3-8382-1939D19420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92558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AU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18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AU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CE5288C-F87B-4810-A6B2-740CE13BD3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93516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53388" y="6475413"/>
            <a:ext cx="4905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Andrew Myles, Cisco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27525" y="6475413"/>
            <a:ext cx="56515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>
                <a:latin typeface="+mn-lt"/>
                <a:cs typeface="+mn-cs"/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A469A3A6-7083-48BA-9D7E-342D6AB96B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292521" y="363379"/>
            <a:ext cx="3152979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/>
            <a:r>
              <a:rPr lang="en-US" sz="1600" b="1" dirty="0">
                <a:latin typeface="Arial" pitchFamily="34" charset="0"/>
              </a:rPr>
              <a:t>doc.: IEEE </a:t>
            </a:r>
            <a:r>
              <a:rPr lang="en-US" sz="1600" b="1" dirty="0" smtClean="0">
                <a:latin typeface="Arial" pitchFamily="34" charset="0"/>
              </a:rPr>
              <a:t>802.11-17/0580r0</a:t>
            </a:r>
            <a:endParaRPr lang="en-US" sz="1600" b="1" dirty="0" smtClean="0">
              <a:latin typeface="Arial" pitchFamily="34" charset="0"/>
            </a:endParaRPr>
          </a:p>
        </p:txBody>
      </p:sp>
      <p:sp>
        <p:nvSpPr>
          <p:cNvPr id="1031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2" name="Rectangle 9"/>
          <p:cNvSpPr>
            <a:spLocks noChangeArrowheads="1"/>
          </p:cNvSpPr>
          <p:nvPr/>
        </p:nvSpPr>
        <p:spPr bwMode="auto">
          <a:xfrm>
            <a:off x="685800" y="6475413"/>
            <a:ext cx="784225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eaLnBrk="0" hangingPunct="0"/>
            <a:r>
              <a:rPr lang="en-US" sz="1200" dirty="0">
                <a:latin typeface="Arial" pitchFamily="34" charset="0"/>
              </a:rPr>
              <a:t>Submission</a:t>
            </a:r>
          </a:p>
        </p:txBody>
      </p:sp>
      <p:sp>
        <p:nvSpPr>
          <p:cNvPr id="1033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AU"/>
          </a:p>
        </p:txBody>
      </p:sp>
      <p:sp>
        <p:nvSpPr>
          <p:cNvPr id="1034" name="Rectangle 7"/>
          <p:cNvSpPr>
            <a:spLocks noChangeArrowheads="1"/>
          </p:cNvSpPr>
          <p:nvPr/>
        </p:nvSpPr>
        <p:spPr bwMode="auto">
          <a:xfrm>
            <a:off x="685800" y="380842"/>
            <a:ext cx="878446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0" lvl="3" eaLnBrk="0" hangingPunct="0"/>
            <a:r>
              <a:rPr lang="en-US" sz="1600" b="1" dirty="0" smtClean="0">
                <a:latin typeface="Arial" pitchFamily="34" charset="0"/>
              </a:rPr>
              <a:t>Mar 2018</a:t>
            </a:r>
            <a:endParaRPr lang="en-US" sz="1600" b="1" dirty="0">
              <a:latin typeface="Arial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49" r:id="rId2"/>
    <p:sldLayoutId id="2147483652" r:id="rId3"/>
    <p:sldLayoutId id="2147483650" r:id="rId4"/>
  </p:sldLayoutIdLst>
  <p:timing>
    <p:tnLst>
      <p:par>
        <p:cTn id="1" dur="indefinite" restart="never" nodeType="tmRoot"/>
      </p:par>
    </p:tnLst>
  </p:timing>
  <p:hf hdr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2400" b="1">
          <a:solidFill>
            <a:schemeClr val="accent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50000"/>
        </a:spcBef>
        <a:spcAft>
          <a:spcPct val="0"/>
        </a:spcAft>
        <a:defRPr b="1">
          <a:solidFill>
            <a:schemeClr val="tx1"/>
          </a:solidFill>
          <a:latin typeface="+mn-lt"/>
          <a:ea typeface="+mn-ea"/>
          <a:cs typeface="+mn-cs"/>
        </a:defRPr>
      </a:lvl1pPr>
      <a:lvl2pPr marL="182563" indent="-180975" algn="l" rtl="0" eaLnBrk="0" fontAlgn="base" hangingPunct="0">
        <a:spcBef>
          <a:spcPct val="5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2pPr>
      <a:lvl3pPr marL="365125" indent="-180975" algn="l" rtl="0" eaLnBrk="0" fontAlgn="base" hangingPunct="0">
        <a:spcBef>
          <a:spcPct val="25000"/>
        </a:spcBef>
        <a:spcAft>
          <a:spcPct val="0"/>
        </a:spcAft>
        <a:buFont typeface="Arial" pitchFamily="34" charset="0"/>
        <a:buChar char="–"/>
        <a:defRPr sz="1600">
          <a:solidFill>
            <a:schemeClr val="tx1"/>
          </a:solidFill>
          <a:latin typeface="+mn-lt"/>
        </a:defRPr>
      </a:lvl3pPr>
      <a:lvl4pPr marL="711200" indent="-344488" algn="l" rtl="0" eaLnBrk="0" fontAlgn="base" hangingPunct="0">
        <a:spcBef>
          <a:spcPct val="10000"/>
        </a:spcBef>
        <a:spcAft>
          <a:spcPct val="0"/>
        </a:spcAft>
        <a:buFont typeface="Times New Roman" pitchFamily="18" charset="0"/>
        <a:buChar char="—"/>
        <a:defRPr sz="1400">
          <a:solidFill>
            <a:schemeClr val="tx1"/>
          </a:solidFill>
          <a:latin typeface="+mn-lt"/>
        </a:defRPr>
      </a:lvl4pPr>
      <a:lvl5pPr marL="9699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14271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18843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23415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2798763" indent="-1651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ooter Placeholder 4"/>
          <p:cNvSpPr>
            <a:spLocks noGrp="1"/>
          </p:cNvSpPr>
          <p:nvPr>
            <p:ph type="ftr" sz="quarter" idx="10"/>
          </p:nvPr>
        </p:nvSpPr>
        <p:spPr>
          <a:xfrm>
            <a:off x="7025422" y="6488668"/>
            <a:ext cx="1585178" cy="293132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Lloyd Matabishi, ZICTA</a:t>
            </a:r>
            <a:endParaRPr lang="en-AU" dirty="0">
              <a:latin typeface="Times New Roman"/>
              <a:ea typeface="Times New Roman"/>
            </a:endParaRPr>
          </a:p>
          <a:p>
            <a:pPr>
              <a:defRPr/>
            </a:pPr>
            <a:r>
              <a:rPr lang="en-US" dirty="0" smtClean="0"/>
              <a:t> </a:t>
            </a:r>
            <a:endParaRPr lang="en-US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C81347C9-C12F-43D2-B3D1-D523E0829A79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sp>
        <p:nvSpPr>
          <p:cNvPr id="102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609600"/>
            <a:ext cx="7772400" cy="1143000"/>
          </a:xfrm>
        </p:spPr>
        <p:txBody>
          <a:bodyPr anchor="ctr"/>
          <a:lstStyle/>
          <a:p>
            <a:pPr algn="ctr">
              <a:defRPr/>
            </a:pPr>
            <a:r>
              <a:rPr lang="en-US" i="1" dirty="0" smtClean="0">
                <a:solidFill>
                  <a:schemeClr val="accent6"/>
                </a:solidFill>
              </a:rPr>
              <a:t> </a:t>
            </a:r>
            <a:br>
              <a:rPr lang="en-US" i="1" dirty="0" smtClean="0">
                <a:solidFill>
                  <a:schemeClr val="accent6"/>
                </a:solidFill>
              </a:rPr>
            </a:br>
            <a:r>
              <a:rPr lang="en-US" dirty="0" smtClean="0">
                <a:solidFill>
                  <a:schemeClr val="tx1"/>
                </a:solidFill>
              </a:rPr>
              <a:t>Enhancing Collaboration </a:t>
            </a:r>
            <a:r>
              <a:rPr lang="en-US" dirty="0">
                <a:solidFill>
                  <a:schemeClr val="tx1"/>
                </a:solidFill>
              </a:rPr>
              <a:t>between </a:t>
            </a:r>
            <a:r>
              <a:rPr lang="en-US" i="1" dirty="0">
                <a:solidFill>
                  <a:schemeClr val="tx1"/>
                </a:solidFill>
              </a:rPr>
              <a:t>IEEE </a:t>
            </a:r>
            <a:r>
              <a:rPr lang="en-US" i="1" dirty="0" smtClean="0">
                <a:solidFill>
                  <a:schemeClr val="tx1"/>
                </a:solidFill>
              </a:rPr>
              <a:t>802 </a:t>
            </a:r>
            <a:r>
              <a:rPr lang="en-US" dirty="0">
                <a:solidFill>
                  <a:schemeClr val="tx1"/>
                </a:solidFill>
              </a:rPr>
              <a:t>and World Regulators on </a:t>
            </a:r>
            <a:r>
              <a:rPr lang="en-US" dirty="0" smtClean="0">
                <a:solidFill>
                  <a:schemeClr val="tx1"/>
                </a:solidFill>
              </a:rPr>
              <a:t>unlicensed </a:t>
            </a:r>
            <a:r>
              <a:rPr lang="en-US" dirty="0">
                <a:solidFill>
                  <a:schemeClr val="tx1"/>
                </a:solidFill>
              </a:rPr>
              <a:t>spectrum regulations </a:t>
            </a:r>
            <a:r>
              <a:rPr lang="en-US" dirty="0"/>
              <a:t/>
            </a:r>
            <a:br>
              <a:rPr lang="en-US" dirty="0"/>
            </a:br>
            <a:endParaRPr lang="en-US" dirty="0" smtClean="0">
              <a:solidFill>
                <a:schemeClr val="accent6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330450"/>
            <a:ext cx="7772400" cy="381000"/>
          </a:xfrm>
        </p:spPr>
        <p:txBody>
          <a:bodyPr/>
          <a:lstStyle/>
          <a:p>
            <a:pPr marL="0" indent="0" algn="ctr">
              <a:defRPr/>
            </a:pPr>
            <a:r>
              <a:rPr lang="en-US" b="0" dirty="0">
                <a:solidFill>
                  <a:schemeClr val="accent2">
                    <a:lumMod val="50000"/>
                  </a:schemeClr>
                </a:solidFill>
              </a:rPr>
              <a:t>8</a:t>
            </a:r>
            <a:r>
              <a:rPr lang="en-US" b="0" dirty="0" smtClean="0">
                <a:solidFill>
                  <a:schemeClr val="accent2">
                    <a:lumMod val="50000"/>
                  </a:schemeClr>
                </a:solidFill>
              </a:rPr>
              <a:t> March 2018</a:t>
            </a:r>
          </a:p>
        </p:txBody>
      </p:sp>
      <p:sp>
        <p:nvSpPr>
          <p:cNvPr id="2054" name="Rectangle 12"/>
          <p:cNvSpPr>
            <a:spLocks noChangeArrowheads="1"/>
          </p:cNvSpPr>
          <p:nvPr/>
        </p:nvSpPr>
        <p:spPr bwMode="auto">
          <a:xfrm>
            <a:off x="533400" y="274637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eaLnBrk="0" hangingPunct="0">
              <a:spcBef>
                <a:spcPct val="50000"/>
              </a:spcBef>
            </a:pPr>
            <a:r>
              <a:rPr lang="en-US" sz="1600" b="1" dirty="0" smtClean="0">
                <a:latin typeface="Arial" pitchFamily="34" charset="0"/>
              </a:rPr>
              <a:t>Authors:</a:t>
            </a:r>
            <a:endParaRPr lang="en-US" sz="1600" dirty="0">
              <a:latin typeface="Arial" pitchFamily="34" charset="0"/>
            </a:endParaRPr>
          </a:p>
        </p:txBody>
      </p:sp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618186"/>
              </p:ext>
            </p:extLst>
          </p:nvPr>
        </p:nvGraphicFramePr>
        <p:xfrm>
          <a:off x="685800" y="3429000"/>
          <a:ext cx="7696200" cy="741364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3716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71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4287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240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kern="0" dirty="0">
                          <a:effectLst/>
                        </a:rPr>
                        <a:t>Name</a:t>
                      </a:r>
                      <a:endParaRPr lang="en-AU" sz="1200" b="1" kern="0" dirty="0">
                        <a:effectLst/>
                        <a:latin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Company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Phone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>
                          <a:effectLst/>
                        </a:rPr>
                        <a:t>email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6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Lloyd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+mn-ea"/>
                        </a:rPr>
                        <a:t> Matabishi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Zambia</a:t>
                      </a:r>
                      <a:r>
                        <a:rPr lang="en-US" sz="1200" baseline="0" dirty="0" smtClean="0">
                          <a:effectLst/>
                          <a:latin typeface="+mn-lt"/>
                          <a:ea typeface="+mn-ea"/>
                        </a:rPr>
                        <a:t> Information and Communications Technology Authority (ZICTA)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21590" indent="-21590"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</a:rPr>
                        <a:t>+260961879737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effectLst/>
                          <a:latin typeface="+mn-lt"/>
                          <a:ea typeface="+mn-ea"/>
                        </a:rPr>
                        <a:t>lmatabishi@zicta.zm</a:t>
                      </a:r>
                      <a:endParaRPr lang="en-A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09600"/>
          </a:xfrm>
        </p:spPr>
        <p:txBody>
          <a:bodyPr/>
          <a:lstStyle/>
          <a:p>
            <a:r>
              <a:rPr lang="en-US" dirty="0" smtClean="0">
                <a:solidFill>
                  <a:schemeClr val="tx1"/>
                </a:solidFill>
              </a:rPr>
              <a:t>Motivation</a:t>
            </a:r>
            <a:r>
              <a:rPr lang="en-US" dirty="0">
                <a:solidFill>
                  <a:schemeClr val="tx1"/>
                </a:solidFill>
              </a:rPr>
              <a:t>: 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lvl="1"/>
            <a:r>
              <a:rPr lang="en-AU" dirty="0" smtClean="0"/>
              <a:t>The </a:t>
            </a:r>
            <a:r>
              <a:rPr lang="en-AU" i="1" dirty="0" smtClean="0"/>
              <a:t>IEEE 802.11 </a:t>
            </a:r>
            <a:r>
              <a:rPr lang="en-AU" dirty="0" smtClean="0"/>
              <a:t> </a:t>
            </a:r>
            <a:r>
              <a:rPr lang="en-US" dirty="0" smtClean="0"/>
              <a:t>is </a:t>
            </a:r>
            <a:r>
              <a:rPr lang="en-US" dirty="0"/>
              <a:t>currently mainly collaborating with FCC and </a:t>
            </a:r>
            <a:r>
              <a:rPr lang="en-US" dirty="0" err="1"/>
              <a:t>Ofcom</a:t>
            </a:r>
            <a:r>
              <a:rPr lang="en-US" dirty="0"/>
              <a:t> </a:t>
            </a:r>
            <a:r>
              <a:rPr lang="en-US" dirty="0" smtClean="0"/>
              <a:t> as the main world regulator as far as unlicensed spectrum regulations is concerned.</a:t>
            </a:r>
          </a:p>
          <a:p>
            <a:pPr marL="1588" lvl="1" indent="0">
              <a:buNone/>
            </a:pPr>
            <a:endParaRPr lang="en-US" dirty="0"/>
          </a:p>
          <a:p>
            <a:pPr lvl="2"/>
            <a:r>
              <a:rPr lang="en-US" dirty="0" smtClean="0"/>
              <a:t>It is assumed that main countries around the world are using  FCC or </a:t>
            </a:r>
            <a:r>
              <a:rPr lang="en-US" dirty="0" err="1" smtClean="0"/>
              <a:t>Ofcom</a:t>
            </a:r>
            <a:r>
              <a:rPr lang="en-US" dirty="0" smtClean="0"/>
              <a:t> regulations and by collaboration only with these </a:t>
            </a:r>
            <a:r>
              <a:rPr lang="en-US" i="1" dirty="0" smtClean="0"/>
              <a:t>National Regulatory Agencies (NRA), </a:t>
            </a:r>
            <a:r>
              <a:rPr lang="en-US" dirty="0" smtClean="0"/>
              <a:t>all the world regulators are covered. </a:t>
            </a:r>
          </a:p>
          <a:p>
            <a:pPr lvl="2"/>
            <a:r>
              <a:rPr lang="en-US" dirty="0" smtClean="0"/>
              <a:t>Yes </a:t>
            </a:r>
            <a:r>
              <a:rPr lang="en-US" dirty="0"/>
              <a:t>this </a:t>
            </a:r>
            <a:r>
              <a:rPr lang="en-US" dirty="0" smtClean="0"/>
              <a:t>could be </a:t>
            </a:r>
            <a:r>
              <a:rPr lang="en-US" dirty="0"/>
              <a:t>true but not in all </a:t>
            </a:r>
            <a:r>
              <a:rPr lang="en-US" dirty="0" smtClean="0"/>
              <a:t>cases as many countries are modifying the FCC or </a:t>
            </a:r>
            <a:r>
              <a:rPr lang="en-US" dirty="0" err="1" smtClean="0"/>
              <a:t>Ofcom</a:t>
            </a:r>
            <a:r>
              <a:rPr lang="en-US" dirty="0" smtClean="0"/>
              <a:t> regulations and  domesticating their own.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58747" y="6475413"/>
            <a:ext cx="158517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Lloyd Matabishi, ZICTA</a:t>
            </a:r>
            <a:endParaRPr lang="en-AU" dirty="0">
              <a:latin typeface="Times New Roman"/>
              <a:ea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EF4002E7-DB4D-4CC3-8382-1939D19420D8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422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>
                <a:solidFill>
                  <a:schemeClr val="tx1"/>
                </a:solidFill>
              </a:rPr>
              <a:t>Advantage and Disadvantage of collaborating only with FCC and </a:t>
            </a:r>
            <a:r>
              <a:rPr lang="en-AU" dirty="0" err="1" smtClean="0">
                <a:solidFill>
                  <a:schemeClr val="tx1"/>
                </a:solidFill>
              </a:rPr>
              <a:t>Ofcom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4495800"/>
          </a:xfrm>
        </p:spPr>
        <p:txBody>
          <a:bodyPr/>
          <a:lstStyle/>
          <a:p>
            <a:pPr lvl="1"/>
            <a:endParaRPr lang="en-AU" dirty="0" smtClean="0"/>
          </a:p>
          <a:p>
            <a:pPr lvl="1"/>
            <a:r>
              <a:rPr lang="en-AU" dirty="0" smtClean="0"/>
              <a:t>Advantage</a:t>
            </a:r>
            <a:endParaRPr lang="en-AU" dirty="0"/>
          </a:p>
          <a:p>
            <a:pPr lvl="2"/>
            <a:r>
              <a:rPr lang="en-US" dirty="0" smtClean="0"/>
              <a:t>Standards </a:t>
            </a:r>
            <a:r>
              <a:rPr lang="en-US" dirty="0"/>
              <a:t>process </a:t>
            </a:r>
            <a:r>
              <a:rPr lang="en-US" dirty="0" smtClean="0"/>
              <a:t>is faster</a:t>
            </a:r>
            <a:endParaRPr lang="en-US" dirty="0"/>
          </a:p>
          <a:p>
            <a:pPr marL="184150" lvl="2" indent="0">
              <a:buNone/>
            </a:pPr>
            <a:endParaRPr lang="en-AU" dirty="0" smtClean="0"/>
          </a:p>
          <a:p>
            <a:pPr lvl="1"/>
            <a:r>
              <a:rPr lang="en-AU" dirty="0" smtClean="0"/>
              <a:t>Disadvantage</a:t>
            </a:r>
            <a:endParaRPr lang="en-AU" dirty="0"/>
          </a:p>
          <a:p>
            <a:pPr lvl="2"/>
            <a:r>
              <a:rPr lang="en-US" dirty="0" smtClean="0"/>
              <a:t>This </a:t>
            </a:r>
            <a:r>
              <a:rPr lang="en-US" dirty="0"/>
              <a:t>might disadvantages other countries with different </a:t>
            </a:r>
            <a:r>
              <a:rPr lang="en-US" dirty="0" smtClean="0"/>
              <a:t>unlicensed regulations because some </a:t>
            </a:r>
            <a:r>
              <a:rPr lang="en-US" dirty="0"/>
              <a:t>countries </a:t>
            </a:r>
            <a:r>
              <a:rPr lang="en-US" dirty="0" smtClean="0"/>
              <a:t>are rejecting </a:t>
            </a:r>
            <a:r>
              <a:rPr lang="en-US" dirty="0"/>
              <a:t>some </a:t>
            </a:r>
            <a:r>
              <a:rPr lang="en-US" dirty="0" smtClean="0"/>
              <a:t>wireless devices thereby </a:t>
            </a:r>
            <a:r>
              <a:rPr lang="en-US" dirty="0"/>
              <a:t>affecting </a:t>
            </a:r>
            <a:r>
              <a:rPr lang="en-US" dirty="0" smtClean="0"/>
              <a:t>manufacturers and consumers in </a:t>
            </a:r>
            <a:r>
              <a:rPr lang="en-US" dirty="0"/>
              <a:t>the market</a:t>
            </a:r>
            <a:r>
              <a:rPr lang="en-US" dirty="0" smtClean="0"/>
              <a:t>.</a:t>
            </a:r>
          </a:p>
          <a:p>
            <a:pPr lvl="2"/>
            <a:r>
              <a:rPr lang="en-US" dirty="0"/>
              <a:t>Therefore the </a:t>
            </a:r>
            <a:r>
              <a:rPr lang="en-US" dirty="0" smtClean="0"/>
              <a:t>comments/opinions </a:t>
            </a:r>
            <a:r>
              <a:rPr lang="en-US" dirty="0"/>
              <a:t>of  other world regulators are necessary in </a:t>
            </a:r>
            <a:r>
              <a:rPr lang="en-US" dirty="0" smtClean="0"/>
              <a:t>work of IEEE </a:t>
            </a:r>
            <a:r>
              <a:rPr lang="en-US" dirty="0"/>
              <a:t>802.11 </a:t>
            </a:r>
            <a:r>
              <a:rPr lang="en-US" dirty="0" smtClean="0"/>
              <a:t>standard process.</a:t>
            </a:r>
          </a:p>
          <a:p>
            <a:pPr marL="184150" lvl="2" indent="0">
              <a:buNone/>
            </a:pPr>
            <a:endParaRPr lang="en-US" dirty="0" smtClean="0"/>
          </a:p>
          <a:p>
            <a:pPr lvl="2"/>
            <a:endParaRPr lang="en-US" dirty="0"/>
          </a:p>
          <a:p>
            <a:pPr lvl="2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58747" y="6475413"/>
            <a:ext cx="158517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Lloyd Matabishi, ZICTA</a:t>
            </a:r>
            <a:endParaRPr lang="en-AU" dirty="0">
              <a:latin typeface="Times New Roman"/>
              <a:ea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304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AU" dirty="0" smtClean="0">
                <a:solidFill>
                  <a:schemeClr val="tx1"/>
                </a:solidFill>
              </a:rPr>
              <a:t>Proposal for IEEE 802 (IEEE-SA) to consider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447800"/>
            <a:ext cx="7772400" cy="3962400"/>
          </a:xfrm>
        </p:spPr>
        <p:txBody>
          <a:bodyPr/>
          <a:lstStyle/>
          <a:p>
            <a:pPr lvl="1"/>
            <a:endParaRPr lang="en-AU" dirty="0" smtClean="0"/>
          </a:p>
          <a:p>
            <a:pPr lvl="1"/>
            <a:r>
              <a:rPr lang="en-AU" dirty="0" smtClean="0"/>
              <a:t>Proposal</a:t>
            </a:r>
            <a:endParaRPr lang="en-AU" dirty="0"/>
          </a:p>
          <a:p>
            <a:pPr lvl="2"/>
            <a:r>
              <a:rPr lang="en-US" dirty="0" smtClean="0"/>
              <a:t>IEEE </a:t>
            </a:r>
            <a:r>
              <a:rPr lang="en-US" dirty="0"/>
              <a:t>increases its </a:t>
            </a:r>
            <a:r>
              <a:rPr lang="en-US" dirty="0" smtClean="0"/>
              <a:t>regulatory collaboration scope  </a:t>
            </a:r>
            <a:r>
              <a:rPr lang="en-US" dirty="0"/>
              <a:t>to include many other regulators in the world </a:t>
            </a:r>
            <a:r>
              <a:rPr lang="en-US" dirty="0" smtClean="0"/>
              <a:t>on spectrum regulations affecting  </a:t>
            </a:r>
            <a:r>
              <a:rPr lang="en-US" dirty="0"/>
              <a:t>IEEE 802 Standards</a:t>
            </a:r>
            <a:r>
              <a:rPr lang="en-US" dirty="0" smtClean="0"/>
              <a:t>.</a:t>
            </a:r>
          </a:p>
          <a:p>
            <a:pPr marL="184150" lvl="2" indent="0">
              <a:buNone/>
            </a:pPr>
            <a:endParaRPr lang="en-AU" dirty="0" smtClean="0"/>
          </a:p>
          <a:p>
            <a:pPr lvl="1"/>
            <a:r>
              <a:rPr lang="en-AU" dirty="0" smtClean="0"/>
              <a:t>How ?</a:t>
            </a:r>
            <a:endParaRPr lang="en-US" dirty="0" smtClean="0"/>
          </a:p>
          <a:p>
            <a:pPr lvl="2"/>
            <a:r>
              <a:rPr lang="en-US" dirty="0" smtClean="0"/>
              <a:t>By </a:t>
            </a:r>
            <a:r>
              <a:rPr lang="en-US" dirty="0"/>
              <a:t>collaborating </a:t>
            </a:r>
            <a:r>
              <a:rPr lang="en-US" dirty="0" smtClean="0"/>
              <a:t>with other </a:t>
            </a:r>
            <a:r>
              <a:rPr lang="en-US" dirty="0"/>
              <a:t>National Regulatory Agencies (NRA) around the world </a:t>
            </a:r>
            <a:r>
              <a:rPr lang="en-US" dirty="0" smtClean="0"/>
              <a:t>including </a:t>
            </a:r>
            <a:r>
              <a:rPr lang="en-US" b="1" dirty="0"/>
              <a:t>FCC</a:t>
            </a:r>
            <a:r>
              <a:rPr lang="en-US" dirty="0"/>
              <a:t> and </a:t>
            </a:r>
            <a:r>
              <a:rPr lang="en-US" b="1" dirty="0" err="1"/>
              <a:t>Ofcom</a:t>
            </a:r>
            <a:r>
              <a:rPr lang="en-US" dirty="0"/>
              <a:t> . This can be achieved by:</a:t>
            </a:r>
          </a:p>
          <a:p>
            <a:pPr marL="184150" lvl="2" indent="0">
              <a:buNone/>
            </a:pPr>
            <a:endParaRPr lang="en-AU" dirty="0" smtClean="0"/>
          </a:p>
          <a:p>
            <a:pPr marL="184150" lvl="2" indent="0">
              <a:buNone/>
            </a:pPr>
            <a:endParaRPr lang="en-US" dirty="0" smtClean="0"/>
          </a:p>
          <a:p>
            <a:pPr lvl="2"/>
            <a:endParaRPr lang="en-US" dirty="0" smtClean="0"/>
          </a:p>
          <a:p>
            <a:pPr lvl="2"/>
            <a:endParaRPr lang="en-US" dirty="0"/>
          </a:p>
          <a:p>
            <a:pPr lvl="2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58747" y="6475413"/>
            <a:ext cx="158517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Lloyd Matabishi, ZICTA</a:t>
            </a:r>
            <a:endParaRPr lang="en-AU" dirty="0">
              <a:latin typeface="Times New Roman"/>
              <a:ea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0348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AU" dirty="0" smtClean="0"/>
              <a:t>                             </a:t>
            </a:r>
            <a:r>
              <a:rPr lang="en-AU" dirty="0" smtClean="0">
                <a:solidFill>
                  <a:schemeClr val="tx1"/>
                </a:solidFill>
              </a:rPr>
              <a:t>How can it be done?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143000"/>
            <a:ext cx="7772400" cy="4953000"/>
          </a:xfrm>
        </p:spPr>
        <p:txBody>
          <a:bodyPr/>
          <a:lstStyle/>
          <a:p>
            <a:pPr lvl="1"/>
            <a:endParaRPr lang="en-AU" dirty="0" smtClean="0"/>
          </a:p>
          <a:p>
            <a:pPr lvl="1"/>
            <a:r>
              <a:rPr lang="en-US" dirty="0" smtClean="0"/>
              <a:t>Communicating to </a:t>
            </a:r>
            <a:endParaRPr lang="en-AU" dirty="0"/>
          </a:p>
          <a:p>
            <a:pPr lvl="2"/>
            <a:r>
              <a:rPr lang="en-US" dirty="0"/>
              <a:t> </a:t>
            </a:r>
            <a:r>
              <a:rPr lang="en-US" dirty="0" smtClean="0"/>
              <a:t>Continental Telecommunication bodies: APT, ATU, CEPT,RCC,CITEL,ASMG</a:t>
            </a:r>
          </a:p>
          <a:p>
            <a:pPr lvl="2"/>
            <a:r>
              <a:rPr lang="en-US" dirty="0" smtClean="0"/>
              <a:t> Regional  Telecom Bodies. </a:t>
            </a:r>
            <a:r>
              <a:rPr lang="en-US" dirty="0" err="1" smtClean="0"/>
              <a:t>e.g</a:t>
            </a:r>
            <a:r>
              <a:rPr lang="en-US" dirty="0" smtClean="0"/>
              <a:t> in ATU, we have SADC,ECOWAS,EAC</a:t>
            </a:r>
          </a:p>
          <a:p>
            <a:pPr lvl="2"/>
            <a:r>
              <a:rPr lang="en-US" dirty="0" smtClean="0"/>
              <a:t> Influential National Regulator Agency (NRA) within a regional Telecom bodies: </a:t>
            </a:r>
            <a:r>
              <a:rPr lang="en-US" dirty="0" err="1" smtClean="0"/>
              <a:t>e.g</a:t>
            </a:r>
            <a:r>
              <a:rPr lang="en-US" dirty="0" smtClean="0"/>
              <a:t> </a:t>
            </a:r>
            <a:r>
              <a:rPr lang="en-US" b="1" dirty="0" smtClean="0"/>
              <a:t>ICASA</a:t>
            </a:r>
            <a:r>
              <a:rPr lang="en-US" dirty="0" smtClean="0"/>
              <a:t> (South Africa) in </a:t>
            </a:r>
            <a:r>
              <a:rPr lang="en-US" b="1" dirty="0" smtClean="0"/>
              <a:t>SADC</a:t>
            </a:r>
            <a:r>
              <a:rPr lang="en-US" dirty="0" smtClean="0"/>
              <a:t>, </a:t>
            </a:r>
            <a:r>
              <a:rPr lang="en-US" b="1" dirty="0" smtClean="0"/>
              <a:t>NCC</a:t>
            </a:r>
            <a:r>
              <a:rPr lang="en-US" dirty="0" smtClean="0"/>
              <a:t> (Nigeria) from </a:t>
            </a:r>
            <a:r>
              <a:rPr lang="en-US" b="1" dirty="0" smtClean="0"/>
              <a:t>ECOWAS</a:t>
            </a:r>
            <a:r>
              <a:rPr lang="en-US" dirty="0" smtClean="0"/>
              <a:t>, </a:t>
            </a:r>
            <a:r>
              <a:rPr lang="en-US" b="1" dirty="0" smtClean="0"/>
              <a:t>CA</a:t>
            </a:r>
            <a:r>
              <a:rPr lang="en-US" dirty="0" smtClean="0"/>
              <a:t> (Kenya) from </a:t>
            </a:r>
            <a:r>
              <a:rPr lang="en-US" b="1" dirty="0" smtClean="0"/>
              <a:t>EAC</a:t>
            </a:r>
            <a:endParaRPr lang="en-US" b="1" dirty="0"/>
          </a:p>
          <a:p>
            <a:pPr lvl="1"/>
            <a:r>
              <a:rPr lang="en-US" dirty="0" smtClean="0"/>
              <a:t>IEEE 802 (IEEE SA) must set up an </a:t>
            </a:r>
            <a:r>
              <a:rPr lang="en-US" b="1" dirty="0" smtClean="0"/>
              <a:t>online policy and regulation news letter </a:t>
            </a:r>
            <a:r>
              <a:rPr lang="en-US" dirty="0" smtClean="0"/>
              <a:t>so that regulators and those interested parties can access can give timely feedback. </a:t>
            </a:r>
          </a:p>
          <a:p>
            <a:pPr lvl="1"/>
            <a:r>
              <a:rPr lang="en-US" dirty="0" smtClean="0"/>
              <a:t>IEEE  must revise the database for membership professional  categories to include Telecom Regulation among other  such as academia, manufacturing </a:t>
            </a:r>
            <a:r>
              <a:rPr lang="en-US" dirty="0" err="1" smtClean="0"/>
              <a:t>etc</a:t>
            </a:r>
            <a:endParaRPr lang="en-US" dirty="0"/>
          </a:p>
          <a:p>
            <a:pPr lvl="2"/>
            <a:r>
              <a:rPr lang="en-AU" dirty="0"/>
              <a:t> </a:t>
            </a:r>
            <a:r>
              <a:rPr lang="en-AU" dirty="0" smtClean="0"/>
              <a:t>for now </a:t>
            </a:r>
            <a:r>
              <a:rPr lang="en-AU" b="1" dirty="0" smtClean="0"/>
              <a:t>Telecom regulations </a:t>
            </a:r>
            <a:r>
              <a:rPr lang="en-AU" dirty="0" smtClean="0"/>
              <a:t>for falls under </a:t>
            </a:r>
            <a:r>
              <a:rPr lang="en-AU" b="1" dirty="0" smtClean="0"/>
              <a:t>Government</a:t>
            </a:r>
            <a:r>
              <a:rPr lang="en-AU" dirty="0" smtClean="0"/>
              <a:t> category</a:t>
            </a:r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58747" y="6475413"/>
            <a:ext cx="158517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Lloyd Matabishi, ZICTA</a:t>
            </a:r>
            <a:endParaRPr lang="en-AU" dirty="0">
              <a:latin typeface="Times New Roman"/>
              <a:ea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26013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838200"/>
          </a:xfrm>
        </p:spPr>
        <p:txBody>
          <a:bodyPr/>
          <a:lstStyle/>
          <a:p>
            <a:r>
              <a:rPr lang="en-AU" dirty="0" smtClean="0"/>
              <a:t> </a:t>
            </a:r>
            <a:r>
              <a:rPr lang="en-AU" dirty="0" smtClean="0">
                <a:solidFill>
                  <a:schemeClr val="tx1"/>
                </a:solidFill>
              </a:rPr>
              <a:t>Advantage </a:t>
            </a:r>
            <a:r>
              <a:rPr lang="en-AU" dirty="0">
                <a:solidFill>
                  <a:schemeClr val="tx1"/>
                </a:solidFill>
              </a:rPr>
              <a:t>and </a:t>
            </a:r>
            <a:r>
              <a:rPr lang="en-AU" dirty="0" smtClean="0">
                <a:solidFill>
                  <a:schemeClr val="tx1"/>
                </a:solidFill>
              </a:rPr>
              <a:t>Disadvantage of this method</a:t>
            </a: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3733800"/>
          </a:xfrm>
        </p:spPr>
        <p:txBody>
          <a:bodyPr/>
          <a:lstStyle/>
          <a:p>
            <a:pPr lvl="1"/>
            <a:endParaRPr lang="en-AU" dirty="0" smtClean="0"/>
          </a:p>
          <a:p>
            <a:pPr lvl="1"/>
            <a:r>
              <a:rPr lang="en-AU" dirty="0" smtClean="0"/>
              <a:t>Advantage</a:t>
            </a:r>
            <a:endParaRPr lang="en-AU" dirty="0"/>
          </a:p>
          <a:p>
            <a:pPr lvl="2"/>
            <a:r>
              <a:rPr lang="en-US" dirty="0" smtClean="0"/>
              <a:t>all </a:t>
            </a:r>
            <a:r>
              <a:rPr lang="en-US" dirty="0"/>
              <a:t>regulators </a:t>
            </a:r>
            <a:r>
              <a:rPr lang="en-US" dirty="0" smtClean="0"/>
              <a:t>are involved in the </a:t>
            </a:r>
            <a:r>
              <a:rPr lang="en-US" dirty="0"/>
              <a:t>standard </a:t>
            </a:r>
            <a:r>
              <a:rPr lang="en-US" dirty="0" smtClean="0"/>
              <a:t>process</a:t>
            </a:r>
          </a:p>
          <a:p>
            <a:pPr lvl="2"/>
            <a:r>
              <a:rPr lang="en-US" dirty="0" smtClean="0"/>
              <a:t>This method can </a:t>
            </a:r>
            <a:r>
              <a:rPr lang="en-US" dirty="0"/>
              <a:t>also serves to promote </a:t>
            </a:r>
            <a:r>
              <a:rPr lang="en-US" dirty="0" smtClean="0"/>
              <a:t>other new </a:t>
            </a:r>
            <a:r>
              <a:rPr lang="en-US" dirty="0"/>
              <a:t>IEEE 802 standards </a:t>
            </a:r>
            <a:r>
              <a:rPr lang="en-US" dirty="0" smtClean="0"/>
              <a:t>around the world because equipment and devices using IEEE 802 standards are all over.</a:t>
            </a:r>
            <a:endParaRPr lang="en-US" dirty="0"/>
          </a:p>
          <a:p>
            <a:pPr marL="184150" lvl="2" indent="0">
              <a:buNone/>
            </a:pPr>
            <a:endParaRPr lang="en-AU" dirty="0" smtClean="0"/>
          </a:p>
          <a:p>
            <a:pPr lvl="1"/>
            <a:r>
              <a:rPr lang="en-AU" dirty="0" smtClean="0"/>
              <a:t>Disadvantage</a:t>
            </a:r>
            <a:endParaRPr lang="en-AU" dirty="0"/>
          </a:p>
          <a:p>
            <a:pPr lvl="2"/>
            <a:r>
              <a:rPr lang="en-US" dirty="0"/>
              <a:t>This </a:t>
            </a:r>
            <a:r>
              <a:rPr lang="en-US" dirty="0" smtClean="0"/>
              <a:t>might </a:t>
            </a:r>
            <a:r>
              <a:rPr lang="en-US" dirty="0"/>
              <a:t>take time to get feedback .  However, IEEE can set time in which to consider responses and thereafter it can go ahead to approves the standard.</a:t>
            </a:r>
            <a:endParaRPr lang="en-US" dirty="0" smtClean="0"/>
          </a:p>
          <a:p>
            <a:pPr lvl="2"/>
            <a:endParaRPr lang="en-US" dirty="0"/>
          </a:p>
          <a:p>
            <a:pPr lvl="2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58747" y="6475413"/>
            <a:ext cx="158517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Lloyd Matabishi, ZICTA</a:t>
            </a:r>
            <a:endParaRPr lang="en-AU" dirty="0">
              <a:latin typeface="Times New Roman"/>
              <a:ea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46646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533400"/>
          </a:xfrm>
        </p:spPr>
        <p:txBody>
          <a:bodyPr/>
          <a:lstStyle/>
          <a:p>
            <a:r>
              <a:rPr lang="en-AU" dirty="0" smtClean="0"/>
              <a:t>                            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371600"/>
            <a:ext cx="7772400" cy="2286000"/>
          </a:xfrm>
        </p:spPr>
        <p:txBody>
          <a:bodyPr/>
          <a:lstStyle/>
          <a:p>
            <a:pPr lvl="1"/>
            <a:endParaRPr lang="en-AU" dirty="0" smtClean="0"/>
          </a:p>
          <a:p>
            <a:pPr marL="184150" lvl="2" indent="0">
              <a:buNone/>
            </a:pPr>
            <a:r>
              <a:rPr lang="en-US" dirty="0" smtClean="0"/>
              <a:t>                                                  </a:t>
            </a:r>
          </a:p>
          <a:p>
            <a:pPr marL="184150" lvl="2" indent="0">
              <a:buNone/>
            </a:pPr>
            <a:r>
              <a:rPr lang="en-US" sz="2800" dirty="0"/>
              <a:t> </a:t>
            </a:r>
            <a:r>
              <a:rPr lang="en-US" sz="2800" dirty="0" smtClean="0"/>
              <a:t>                        Thank You</a:t>
            </a:r>
          </a:p>
          <a:p>
            <a:pPr lvl="2"/>
            <a:endParaRPr lang="en-US" dirty="0"/>
          </a:p>
          <a:p>
            <a:pPr lvl="2"/>
            <a:endParaRPr lang="en-AU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6958747" y="6475413"/>
            <a:ext cx="1585178" cy="184666"/>
          </a:xfrm>
        </p:spPr>
        <p:txBody>
          <a:bodyPr/>
          <a:lstStyle/>
          <a:p>
            <a:pPr>
              <a:defRPr/>
            </a:pPr>
            <a:r>
              <a:rPr lang="en-US" dirty="0"/>
              <a:t>Lloyd Matabishi, ZICTA</a:t>
            </a:r>
            <a:endParaRPr lang="en-AU" dirty="0">
              <a:latin typeface="Times New Roman"/>
              <a:ea typeface="Times New Roman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F4002E7-DB4D-4CC3-8382-1939D19420D8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4746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Settings\dstanley\My Documents\2005Jan\802-11-Submission.pot</Template>
  <TotalTime>0</TotalTime>
  <Words>489</Words>
  <Application>Microsoft Office PowerPoint</Application>
  <PresentationFormat>On-screen Show (4:3)</PresentationFormat>
  <Paragraphs>75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Times New Roman</vt:lpstr>
      <vt:lpstr>802-11-Submission</vt:lpstr>
      <vt:lpstr>  Enhancing Collaboration between IEEE 802 and World Regulators on unlicensed spectrum regulations  </vt:lpstr>
      <vt:lpstr>Motivation: </vt:lpstr>
      <vt:lpstr>Advantage and Disadvantage of collaborating only with FCC and Ofcom</vt:lpstr>
      <vt:lpstr>Proposal for IEEE 802 (IEEE-SA) to consider</vt:lpstr>
      <vt:lpstr>                             How can it be done?</vt:lpstr>
      <vt:lpstr> Advantage and Disadvantage of this method</vt:lpstr>
      <vt:lpstr>                           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2011-09-19T06:02:14Z</dcterms:created>
  <dcterms:modified xsi:type="dcterms:W3CDTF">2018-03-08T17:58:52Z</dcterms:modified>
</cp:coreProperties>
</file>