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57" r:id="rId3"/>
    <p:sldId id="268" r:id="rId4"/>
    <p:sldId id="265" r:id="rId5"/>
    <p:sldId id="270" r:id="rId6"/>
    <p:sldId id="264" r:id="rId7"/>
    <p:sldId id="271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yam Torab" initials="PT" lastIdx="1" clrIdx="0">
    <p:extLst>
      <p:ext uri="{19B8F6BF-5375-455C-9EA6-DF929625EA0E}">
        <p15:presenceInfo xmlns:p15="http://schemas.microsoft.com/office/powerpoint/2012/main" userId="6674092a-861a-4eb3-a43c-032eeb6404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7"/>
    <p:restoredTop sz="94864"/>
  </p:normalViewPr>
  <p:slideViewPr>
    <p:cSldViewPr snapToGrid="0" snapToObjects="1">
      <p:cViewPr varScale="1">
        <p:scale>
          <a:sx n="108" d="100"/>
          <a:sy n="108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362BF-5417-6849-9EB6-A55ABBF02A21}" type="datetimeFigureOut">
              <a:rPr lang="en-US" smtClean="0"/>
              <a:t>3/14/18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A0EE5-3FE5-8C45-A502-A62D901BF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5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30881-2D54-7B43-905D-3111D3A953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2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Djordje Tujkovic et al.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508759"/>
            <a:ext cx="5077884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508759"/>
            <a:ext cx="508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6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2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7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2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4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594360"/>
            <a:ext cx="10515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7772400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0563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08760"/>
            <a:ext cx="1051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2320" y="6537960"/>
            <a:ext cx="429768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Multiple authors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11957" y="6537960"/>
            <a:ext cx="1070768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396" y="5943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537960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5379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6423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49730"/>
            <a:ext cx="10363200" cy="1470025"/>
          </a:xfrm>
        </p:spPr>
        <p:txBody>
          <a:bodyPr/>
          <a:lstStyle/>
          <a:p>
            <a:r>
              <a:rPr lang="en-US" dirty="0"/>
              <a:t>Additions to Group Beamforming in support of Beam Measurement for mmWave Distribution Networks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Multiple  authors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7098A24-1AEE-5640-A321-184094239E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1D16CA-6C25-2146-BB11-7E5B8C81A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514852"/>
              </p:ext>
            </p:extLst>
          </p:nvPr>
        </p:nvGraphicFramePr>
        <p:xfrm>
          <a:off x="1761899" y="2119755"/>
          <a:ext cx="8458277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2589042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379252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59246077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73798925"/>
                    </a:ext>
                  </a:extLst>
                </a:gridCol>
                <a:gridCol w="2240357">
                  <a:extLst>
                    <a:ext uri="{9D8B030D-6E8A-4147-A177-3AD203B41FA5}">
                      <a16:colId xmlns:a16="http://schemas.microsoft.com/office/drawing/2014/main" val="3478730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712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Tony Xiao Han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Huawei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tony.hanxiao@huawei.com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099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 Xin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yan.xin@huawei.com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796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Chenlong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Jia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jiachenlong@huawei.com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714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Mengyao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ma.mengyao@huawei.com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37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Carlos Cordeiro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</a:t>
                      </a:r>
                      <a:endParaRPr lang="en-US" sz="12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carlos.cordeiro@intel.com</a:t>
                      </a:r>
                      <a:endParaRPr lang="en-US" sz="1200" b="0" u="none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24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Oren Kedem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oren.kedem@intel.com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19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George Cherian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Qualcomm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gcherian@qti.qualcomm.com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6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Assaf Kasher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akasher@qti.qualcomm.com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065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Djordje Tujkovic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Facebook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Hacker 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Menlo Park, CA 94025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USA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djordjet@fb.com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543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Krishna Gomadam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kgomadam@fb.com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91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Pradeep </a:t>
                      </a:r>
                      <a:r>
                        <a:rPr lang="en-US" sz="1200" b="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Nemavat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npradeep@fb.com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58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Payam Torab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ptorab@fb.com</a:t>
                      </a:r>
                      <a:endParaRPr lang="en-US" sz="12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901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Michael </a:t>
                      </a:r>
                      <a:r>
                        <a:rPr lang="en-US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Grigat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Deutsche Telekom AG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Deutsche-Telekom-</a:t>
                      </a:r>
                      <a:r>
                        <a:rPr lang="en-US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Allee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7,</a:t>
                      </a:r>
                    </a:p>
                    <a:p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64295 Darmstadt, Germany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+49-6151-5833533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m.grigat@telekom.de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06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8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652760" cy="5029200"/>
          </a:xfrm>
        </p:spPr>
        <p:txBody>
          <a:bodyPr/>
          <a:lstStyle/>
          <a:p>
            <a:r>
              <a:rPr lang="en-US" dirty="0"/>
              <a:t>Draft 1.1 has defined an individual beamforming protocol for Distribution Networks (TDD Individual Beamforming, original contribution [4])</a:t>
            </a:r>
          </a:p>
          <a:p>
            <a:r>
              <a:rPr lang="en-US" dirty="0"/>
              <a:t>A follow-up contribution in January [5] proposed to extend the beamforming protocol to train multiple responders through a variable size TDD SSW frame and broadcast RA field, a procedure initially referred to as MU Beamforming and later renamed to </a:t>
            </a:r>
            <a:r>
              <a:rPr lang="en-US" u="sng" dirty="0"/>
              <a:t>TDD Group Beamforming</a:t>
            </a:r>
          </a:p>
          <a:p>
            <a:r>
              <a:rPr lang="en-US" dirty="0"/>
              <a:t>This contribution harmonizes the TDD Group Beamforming procedure with two other beamforming procedures previously introduced for Distribution Networks in [1-3], namely, Periodic Beamforming and Interference Scan</a:t>
            </a:r>
          </a:p>
          <a:p>
            <a:r>
              <a:rPr lang="en-US" dirty="0"/>
              <a:t>Text implementation is also available on server [6]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Background</a:t>
            </a:r>
            <a:br>
              <a:rPr lang="en-US" dirty="0"/>
            </a:br>
            <a:r>
              <a:rPr lang="en-US" sz="2400" i="1" dirty="0"/>
              <a:t>TDD individual and group beamforming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2</a:t>
            </a:fld>
            <a:endParaRPr lang="en-US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A29F590A-E9BA-9E4C-B10E-4B762122B6F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256142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1038114" cy="5029200"/>
          </a:xfrm>
        </p:spPr>
        <p:txBody>
          <a:bodyPr>
            <a:noAutofit/>
          </a:bodyPr>
          <a:lstStyle/>
          <a:p>
            <a:r>
              <a:rPr lang="en-US" dirty="0"/>
              <a:t>Periodic beamforming</a:t>
            </a:r>
          </a:p>
          <a:p>
            <a:pPr lvl="1"/>
            <a:r>
              <a:rPr lang="en-US" dirty="0"/>
              <a:t>Application: Beam refinement, runtime array calibration…</a:t>
            </a:r>
          </a:p>
          <a:p>
            <a:pPr lvl="1"/>
            <a:r>
              <a:rPr lang="en-US" b="1" dirty="0"/>
              <a:t>Procedure</a:t>
            </a:r>
            <a:r>
              <a:rPr lang="en-US" dirty="0"/>
              <a:t>: A connected target STA sweeps its sectors </a:t>
            </a:r>
            <a:r>
              <a:rPr lang="en-US" u="sng" dirty="0"/>
              <a:t>synchronously</a:t>
            </a:r>
            <a:r>
              <a:rPr lang="en-US" dirty="0"/>
              <a:t> with initiator, under SME control, and reports measurements to controller (SME), or optionally later to the initiator through TDD Route IE</a:t>
            </a:r>
          </a:p>
          <a:p>
            <a:pPr lvl="2"/>
            <a:r>
              <a:rPr lang="en-US" dirty="0"/>
              <a:t>No beamforming packet sent by responder</a:t>
            </a:r>
          </a:p>
          <a:p>
            <a:r>
              <a:rPr lang="en-US" dirty="0"/>
              <a:t>Interference scan</a:t>
            </a:r>
          </a:p>
          <a:p>
            <a:pPr lvl="1"/>
            <a:r>
              <a:rPr lang="en-US" dirty="0"/>
              <a:t>Application: To measure the interference from initiator on neighboring STAs</a:t>
            </a:r>
          </a:p>
          <a:p>
            <a:pPr lvl="1"/>
            <a:r>
              <a:rPr lang="en-US" b="1" dirty="0"/>
              <a:t>Procedure</a:t>
            </a:r>
            <a:r>
              <a:rPr lang="en-US" dirty="0"/>
              <a:t>: Neighboring STAs sweep their sectors </a:t>
            </a:r>
            <a:r>
              <a:rPr lang="en-US" u="sng" dirty="0"/>
              <a:t>synchronously</a:t>
            </a:r>
            <a:r>
              <a:rPr lang="en-US" dirty="0"/>
              <a:t> with initiator, under SME control, and report measurements to controller (SME)</a:t>
            </a:r>
          </a:p>
          <a:p>
            <a:pPr lvl="2"/>
            <a:r>
              <a:rPr lang="en-US" dirty="0"/>
              <a:t>No beamforming packet sent by responder</a:t>
            </a:r>
          </a:p>
          <a:p>
            <a:r>
              <a:rPr lang="en-US" dirty="0"/>
              <a:t>Aside from unicast/broadcast RA field, the two procedures have the same over the air behavior and can be unified into a “TDD Beam Measurement” operation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Beamforming in Distribution Networks</a:t>
            </a:r>
            <a:br>
              <a:rPr lang="en-US" dirty="0"/>
            </a:br>
            <a:r>
              <a:rPr lang="en-US" sz="2400" i="1" dirty="0"/>
              <a:t>Periodic Beamforming and Interference Scan – TDD Beam Measurement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3</a:t>
            </a:fld>
            <a:endParaRPr lang="en-US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A29F590A-E9BA-9E4C-B10E-4B762122B6F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256085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652760" cy="5029200"/>
          </a:xfrm>
        </p:spPr>
        <p:txBody>
          <a:bodyPr/>
          <a:lstStyle/>
          <a:p>
            <a:r>
              <a:rPr lang="en-US" dirty="0"/>
              <a:t>In addition to TDD Group Beamforming and aforementioned TDD Beam Measurement (specifically, interference scan), there is another usage for broadcast RA in TDD SSW frames – individual beamforming with an unknown or wrongly assumed MAC address</a:t>
            </a:r>
          </a:p>
          <a:p>
            <a:pPr lvl="1"/>
            <a:r>
              <a:rPr lang="en-US" dirty="0"/>
              <a:t>Common field scenarios: Operation errors (e.g., wrong MAC address label on the box), installation errors (wrong box on the pole selected for responder), database errors</a:t>
            </a:r>
          </a:p>
          <a:p>
            <a:pPr lvl="1"/>
            <a:r>
              <a:rPr lang="en-US" dirty="0"/>
              <a:t>Broadcast RA in this context is exercised with controlled avoidance of collision</a:t>
            </a:r>
          </a:p>
          <a:p>
            <a:pPr lvl="1"/>
            <a:r>
              <a:rPr lang="en-US" dirty="0"/>
              <a:t>This is conceptually similar to A-BFT with one slot</a:t>
            </a:r>
          </a:p>
          <a:p>
            <a:r>
              <a:rPr lang="en-US" dirty="0"/>
              <a:t>To summarize, there are three use cases for a TDD SSW frame with broadcast RA field that would need additional context to resolve</a:t>
            </a:r>
          </a:p>
          <a:p>
            <a:pPr lvl="1"/>
            <a:r>
              <a:rPr lang="en-US" dirty="0"/>
              <a:t>TDD Group Beamforming with two or more responders</a:t>
            </a:r>
          </a:p>
          <a:p>
            <a:pPr lvl="1"/>
            <a:r>
              <a:rPr lang="en-US" dirty="0"/>
              <a:t>TDD Individual Beamforming with an unknown responder</a:t>
            </a:r>
          </a:p>
          <a:p>
            <a:pPr lvl="1"/>
            <a:r>
              <a:rPr lang="en-US" dirty="0"/>
              <a:t>TDD Beam Measurement (interference scan)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Broadcast RA field </a:t>
            </a:r>
            <a:br>
              <a:rPr lang="en-US" dirty="0"/>
            </a:br>
            <a:r>
              <a:rPr lang="en-US" sz="2400" i="1" dirty="0"/>
              <a:t>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4</a:t>
            </a:fld>
            <a:endParaRPr lang="en-US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6391330-6A2A-4F49-9D95-618E111B027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97339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Scope of text additions</a:t>
            </a:r>
            <a:br>
              <a:rPr lang="en-US" dirty="0"/>
            </a:br>
            <a:r>
              <a:rPr lang="en-US" sz="2400" i="1" dirty="0"/>
              <a:t>TDD Group Beamforming and TDD Beam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508759"/>
            <a:ext cx="5370785" cy="5029200"/>
          </a:xfrm>
        </p:spPr>
        <p:txBody>
          <a:bodyPr/>
          <a:lstStyle/>
          <a:p>
            <a:r>
              <a:rPr lang="en-US" dirty="0"/>
              <a:t>TDD Group Beamforming</a:t>
            </a:r>
          </a:p>
          <a:p>
            <a:pPr lvl="1"/>
            <a:r>
              <a:rPr lang="en-US" dirty="0"/>
              <a:t>MLME-TDD-BF-TRAINING vectorized for group results</a:t>
            </a:r>
          </a:p>
          <a:p>
            <a:pPr lvl="2"/>
            <a:r>
              <a:rPr lang="en-US" dirty="0"/>
              <a:t>One confirm primitive to return multiple responders and sectors</a:t>
            </a:r>
          </a:p>
          <a:p>
            <a:pPr lvl="1"/>
            <a:r>
              <a:rPr lang="en-US" dirty="0"/>
              <a:t>New </a:t>
            </a:r>
            <a:r>
              <a:rPr lang="en-US" u="sng" dirty="0"/>
              <a:t>TDD Group Beamforming</a:t>
            </a:r>
            <a:r>
              <a:rPr lang="en-US" dirty="0"/>
              <a:t> bit in </a:t>
            </a:r>
            <a:r>
              <a:rPr lang="en-US" u="sng" dirty="0"/>
              <a:t>TDD Beamforming Control</a:t>
            </a:r>
            <a:r>
              <a:rPr lang="en-US" dirty="0"/>
              <a:t> field to differentiate individual and group beamforming frames with broadcast RA field</a:t>
            </a:r>
          </a:p>
          <a:p>
            <a:pPr lvl="1"/>
            <a:r>
              <a:rPr lang="en-US" dirty="0"/>
              <a:t>Normative behavior for initiator and responder defined in two new sections 10.39.10.4 and 10.39.10.5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0D51C8-6F7E-AC41-BC3D-464B6FB33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3" y="1508759"/>
            <a:ext cx="5384797" cy="5029200"/>
          </a:xfrm>
        </p:spPr>
        <p:txBody>
          <a:bodyPr/>
          <a:lstStyle/>
          <a:p>
            <a:r>
              <a:rPr lang="en-US" dirty="0"/>
              <a:t>TDD Beam Measurement</a:t>
            </a:r>
          </a:p>
          <a:p>
            <a:pPr lvl="1"/>
            <a:r>
              <a:rPr lang="en-US" dirty="0"/>
              <a:t>MLME-TDD-BF-MESUREMENT introduced</a:t>
            </a:r>
          </a:p>
          <a:p>
            <a:pPr lvl="2"/>
            <a:r>
              <a:rPr lang="en-US" dirty="0"/>
              <a:t>Request primitive applicable to both initiator and responder</a:t>
            </a:r>
          </a:p>
          <a:p>
            <a:pPr lvl="1"/>
            <a:r>
              <a:rPr lang="en-US" dirty="0"/>
              <a:t>New </a:t>
            </a:r>
            <a:r>
              <a:rPr lang="en-US" u="sng" dirty="0"/>
              <a:t>TDD Beam Measurement </a:t>
            </a:r>
            <a:r>
              <a:rPr lang="en-US" dirty="0"/>
              <a:t>bit in </a:t>
            </a:r>
            <a:r>
              <a:rPr lang="en-US" u="sng" dirty="0"/>
              <a:t>TDD Beamforming Control</a:t>
            </a:r>
            <a:r>
              <a:rPr lang="en-US" dirty="0"/>
              <a:t> field to indicate frame is being used for measurement (can be concurrent with beamforming)</a:t>
            </a:r>
          </a:p>
          <a:p>
            <a:pPr lvl="1"/>
            <a:r>
              <a:rPr lang="en-US" dirty="0"/>
              <a:t>Normative behavior for initiator and responder defined in two new sections 10.39.10.6 and 10.39.10.7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6391330-6A2A-4F49-9D95-618E111B02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Multiple  authors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515600" cy="979797"/>
          </a:xfrm>
        </p:spPr>
        <p:txBody>
          <a:bodyPr/>
          <a:lstStyle/>
          <a:p>
            <a:r>
              <a:rPr lang="en-US" dirty="0"/>
              <a:t>TDD Group Beamforming and TDD Beam Measurement fields added to TDD Beamforming Control field to resolve ambiguity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TDD Beamforming Control field</a:t>
            </a:r>
            <a:br>
              <a:rPr lang="en-US" dirty="0"/>
            </a:br>
            <a:r>
              <a:rPr lang="en-US" sz="2400" i="1" dirty="0"/>
              <a:t>New fields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D9BB3FF-4931-054C-B45D-A0F178474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39990"/>
              </p:ext>
            </p:extLst>
          </p:nvPr>
        </p:nvGraphicFramePr>
        <p:xfrm>
          <a:off x="509020" y="2664306"/>
          <a:ext cx="10449924" cy="1003935"/>
        </p:xfrm>
        <a:graphic>
          <a:graphicData uri="http://schemas.openxmlformats.org/drawingml/2006/table">
            <a:tbl>
              <a:tblPr firstRow="1" firstCol="1" bandRow="1"/>
              <a:tblGrid>
                <a:gridCol w="1741654">
                  <a:extLst>
                    <a:ext uri="{9D8B030D-6E8A-4147-A177-3AD203B41FA5}">
                      <a16:colId xmlns:a16="http://schemas.microsoft.com/office/drawing/2014/main" val="3785204067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1838270822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642942874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3174424462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1413805054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2671253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564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TDD Group Beamforming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TDD Beam Measurement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Beamforming Frame Type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625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trike="sng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65203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43F3E85-34F2-2945-818E-38DDB669F699}"/>
              </a:ext>
            </a:extLst>
          </p:cNvPr>
          <p:cNvSpPr/>
          <p:nvPr/>
        </p:nvSpPr>
        <p:spPr>
          <a:xfrm>
            <a:off x="3290403" y="3749334"/>
            <a:ext cx="6504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Figure 13—TDD Beamforming Control field format</a:t>
            </a:r>
            <a:endParaRPr lang="en-US" dirty="0"/>
          </a:p>
        </p:txBody>
      </p:sp>
      <p:sp>
        <p:nvSpPr>
          <p:cNvPr id="10" name="Footer Placeholder 6">
            <a:extLst>
              <a:ext uri="{FF2B5EF4-FFF2-40B4-BE49-F238E27FC236}">
                <a16:creationId xmlns:a16="http://schemas.microsoft.com/office/drawing/2014/main" id="{8B57C43F-6943-2041-B95E-52DDE5DA84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801223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TDD Beamforming and TDD beam measurement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Combinations of RA and TDD beamforming/beam measurement fields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BD2B21D-02DB-BE49-BFB8-DBE021B39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39147"/>
              </p:ext>
            </p:extLst>
          </p:nvPr>
        </p:nvGraphicFramePr>
        <p:xfrm>
          <a:off x="154378" y="1904475"/>
          <a:ext cx="1187176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134">
                  <a:extLst>
                    <a:ext uri="{9D8B030D-6E8A-4147-A177-3AD203B41FA5}">
                      <a16:colId xmlns:a16="http://schemas.microsoft.com/office/drawing/2014/main" val="3699415681"/>
                    </a:ext>
                  </a:extLst>
                </a:gridCol>
                <a:gridCol w="1589134">
                  <a:extLst>
                    <a:ext uri="{9D8B030D-6E8A-4147-A177-3AD203B41FA5}">
                      <a16:colId xmlns:a16="http://schemas.microsoft.com/office/drawing/2014/main" val="1577008246"/>
                    </a:ext>
                  </a:extLst>
                </a:gridCol>
                <a:gridCol w="1121741">
                  <a:extLst>
                    <a:ext uri="{9D8B030D-6E8A-4147-A177-3AD203B41FA5}">
                      <a16:colId xmlns:a16="http://schemas.microsoft.com/office/drawing/2014/main" val="70931496"/>
                    </a:ext>
                  </a:extLst>
                </a:gridCol>
                <a:gridCol w="7571754">
                  <a:extLst>
                    <a:ext uri="{9D8B030D-6E8A-4147-A177-3AD203B41FA5}">
                      <a16:colId xmlns:a16="http://schemas.microsoft.com/office/drawing/2014/main" val="1118388950"/>
                    </a:ext>
                  </a:extLst>
                </a:gridCol>
              </a:tblGrid>
              <a:tr h="29741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TDD Group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Beamforming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TDD Beam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TDD Beamforming</a:t>
                      </a:r>
                    </a:p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Procedure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3475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Individual BF with a known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727056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Individual BF with an unknown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04689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Beam measurement – Periodic Beamforming (refinement, calibration,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948728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Beam measurement – Intereference scan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14455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20250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Group BF </a:t>
                      </a:r>
                      <a:r>
                        <a:rPr lang="en-US" sz="1800" dirty="0"/>
                        <a:t>with two or more peers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187203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/>
                          </a:solidFill>
                        </a:rPr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856055"/>
                  </a:ext>
                </a:extLst>
              </a:tr>
              <a:tr h="29741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TDD Group BF with two or more peers (per responder list); other neighboring STAs to perform TDD </a:t>
                      </a:r>
                      <a:r>
                        <a:rPr lang="en-US" sz="1800" dirty="0"/>
                        <a:t>beam measurement (Interference scan) under SME command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2446"/>
                  </a:ext>
                </a:extLst>
              </a:tr>
            </a:tbl>
          </a:graphicData>
        </a:graphic>
      </p:graphicFrame>
      <p:sp>
        <p:nvSpPr>
          <p:cNvPr id="10" name="Footer Placeholder 6">
            <a:extLst>
              <a:ext uri="{FF2B5EF4-FFF2-40B4-BE49-F238E27FC236}">
                <a16:creationId xmlns:a16="http://schemas.microsoft.com/office/drawing/2014/main" id="{8B57C43F-6943-2041-B95E-52DDE5DA84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38125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092530-2B91-1443-BB0D-D4574EDA9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TDD beam measurement additions to TDD group beamforming?</a:t>
            </a:r>
          </a:p>
          <a:p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95EC81-A8FA-E149-B5DE-D3CE8DA2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E9F96-4C21-F643-9770-49600E374B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F8308-0005-1B4A-B5DE-3A2DD3077D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B7C3A-2100-704B-A65E-2472B0C23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E457E9-84C6-5343-9BC3-5BC930F0C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[1] 802.11-17/1019 “</a:t>
            </a:r>
            <a:r>
              <a:rPr lang="en-GB" dirty="0">
                <a:solidFill>
                  <a:schemeClr val="tx1"/>
                </a:solidFill>
              </a:rPr>
              <a:t>mmWave Mesh Network Usage Model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[2] 802.11-17/1321 “Features for </a:t>
            </a:r>
            <a:r>
              <a:rPr lang="en-US" dirty="0" err="1">
                <a:solidFill>
                  <a:schemeClr val="tx1"/>
                </a:solidFill>
              </a:rPr>
              <a:t>mmW</a:t>
            </a:r>
            <a:r>
              <a:rPr lang="en-US" dirty="0">
                <a:solidFill>
                  <a:schemeClr val="tx1"/>
                </a:solidFill>
              </a:rPr>
              <a:t> Distribution Network Use Case”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[3] 802.11-17/1679 “Beamforming protocol reuse for mmWave Distribution Networks”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[4] 802.11-18/0179 “</a:t>
            </a:r>
            <a:r>
              <a:rPr lang="en-GB" dirty="0">
                <a:solidFill>
                  <a:schemeClr val="tx1"/>
                </a:solidFill>
              </a:rPr>
              <a:t>Beamforming for mmWave Distributed Network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[5] 802.11-18/0175 “</a:t>
            </a:r>
            <a:r>
              <a:rPr lang="en-US" altLang="zh-CN" dirty="0">
                <a:solidFill>
                  <a:schemeClr val="tx1"/>
                </a:solidFill>
              </a:rPr>
              <a:t>MU Beamforming for mmWave Distributed Network”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[6] 802.11-18/0547 “Draft text for additional Beamforming procedures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r>
              <a:rPr lang="en-US" dirty="0">
                <a:solidFill>
                  <a:schemeClr val="tx1"/>
                </a:solidFill>
              </a:rPr>
              <a:t> distributed network”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16155B-0AC9-0940-952C-88AE40D1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D7E95-7756-9F46-B411-8882096132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11E5-5543-7C4A-AE39-26165BAB56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392467-8C91-4F4B-A857-7AC142DBF24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8976248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12970</TotalTime>
  <Words>881</Words>
  <Application>Microsoft Macintosh PowerPoint</Application>
  <PresentationFormat>Widescreen</PresentationFormat>
  <Paragraphs>198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MS Mincho</vt:lpstr>
      <vt:lpstr>Arial</vt:lpstr>
      <vt:lpstr>Calibri</vt:lpstr>
      <vt:lpstr>Courier New</vt:lpstr>
      <vt:lpstr>Times New Roman</vt:lpstr>
      <vt:lpstr>Wingdings</vt:lpstr>
      <vt:lpstr>ieee</vt:lpstr>
      <vt:lpstr>Additions to Group Beamforming in support of Beam Measurement for mmWave Distribution Networks</vt:lpstr>
      <vt:lpstr>Background TDD individual and group beamforming</vt:lpstr>
      <vt:lpstr>Beamforming in Distribution Networks Periodic Beamforming and Interference Scan – TDD Beam Measurement</vt:lpstr>
      <vt:lpstr>Broadcast RA field  Use cases</vt:lpstr>
      <vt:lpstr>Scope of text additions TDD Group Beamforming and TDD Beam Measurement</vt:lpstr>
      <vt:lpstr>TDD Beamforming Control field New fields</vt:lpstr>
      <vt:lpstr>TDD Beamforming and TDD beam measurement Combinations of RA and TDD beamforming/beam measurement fields</vt:lpstr>
      <vt:lpstr>Straw poll</vt:lpstr>
      <vt:lpstr>References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Terragraph standard association model after initial beamforming</dc:title>
  <dc:creator>Payam Torab</dc:creator>
  <cp:lastModifiedBy>Payam Torab</cp:lastModifiedBy>
  <cp:revision>133</cp:revision>
  <dcterms:created xsi:type="dcterms:W3CDTF">2018-01-31T18:04:10Z</dcterms:created>
  <dcterms:modified xsi:type="dcterms:W3CDTF">2018-03-14T17:20:50Z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(2)G96JnmWgqyAPSlXPXx16oxyJNAP6YXN0IkUvK5HB/r+XOsXHvudG2bMxw50rFSpMidnQJqTO
P5T9bA9Dt/1wC7TwkHM310YydmTabjwtbbOBl2m3klmeAfiXpeqxhDutKw9ayY/L5jJB6zwb
/rjmtBWByVuhsafgtq1B7E/Spwa0xAMsIkWLKhTGO++e6Bunf+3O0Oxa+uuUfclHqri1T36I
YYO6bGy/QtC7w05OIg</vt:lpwstr>
  </property>
  <property fmtid="{D5CDD505-2E9C-101B-9397-08002B2CF9AE}" pid="3" name="_2015_ms_pID_7253431">
    <vt:lpwstr>EEz8ry1ONo/fH9LKPfnAUonBSBb1NszdcJUgtugwRnsotFjkb+VAIy
qbg8la7od2ptXq47QXKhFxurbrf+f9R+K7XvNq62/S6lVaxK4YuQvkbnuGX8DiMbsyRVu2w0
K+z+tqwXiQ3AYKBHQhimKCdf5V/RAdSTjfJ9r6JAA18pWIXz+krTnTteD1crr+ceZtE=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1520993662</vt:lpwstr>
  </property>
</Properties>
</file>