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2" r:id="rId2"/>
    <p:sldId id="257" r:id="rId3"/>
    <p:sldId id="265" r:id="rId4"/>
    <p:sldId id="264" r:id="rId5"/>
    <p:sldId id="263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yam Torab" initials="PT" lastIdx="1" clrIdx="0">
    <p:extLst>
      <p:ext uri="{19B8F6BF-5375-455C-9EA6-DF929625EA0E}">
        <p15:presenceInfo xmlns:p15="http://schemas.microsoft.com/office/powerpoint/2012/main" userId="6674092a-861a-4eb3-a43c-032eeb64042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2"/>
    <p:restoredTop sz="94864"/>
  </p:normalViewPr>
  <p:slideViewPr>
    <p:cSldViewPr snapToGrid="0" snapToObjects="1">
      <p:cViewPr varScale="1">
        <p:scale>
          <a:sx n="98" d="100"/>
          <a:sy n="98" d="100"/>
        </p:scale>
        <p:origin x="200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7362BF-5417-6849-9EB6-A55ABBF02A21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5A0EE5-3FE5-8C45-A502-A62D901BF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51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C30881-2D54-7B43-905D-3111D3A953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223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755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Djordje Tujkovic et al.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508759"/>
            <a:ext cx="5077884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508759"/>
            <a:ext cx="5080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664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29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578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24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Djordje Tujkovic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94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594360"/>
            <a:ext cx="10515600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2018</a:t>
            </a:r>
            <a:endParaRPr lang="en-US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7772400" y="365760"/>
            <a:ext cx="36576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0563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508760"/>
            <a:ext cx="105156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2320" y="6537960"/>
            <a:ext cx="429768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Multiple authors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11957" y="6537960"/>
            <a:ext cx="1070768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397B0CF7-8FC0-1746-A061-925D73E1C817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396" y="5943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537960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537960"/>
            <a:ext cx="10515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86423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800100" indent="-34290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Courier New" charset="0"/>
        <a:buChar char="o"/>
        <a:defRPr sz="2000">
          <a:solidFill>
            <a:srgbClr val="000000"/>
          </a:solidFill>
          <a:latin typeface="+mn-lt"/>
          <a:ea typeface="+mn-ea"/>
        </a:defRPr>
      </a:lvl2pPr>
      <a:lvl3pPr marL="1200150" indent="-28575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657350" indent="-28575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Wingdings" charset="2"/>
        <a:buChar char="§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49730"/>
            <a:ext cx="10363200" cy="1470025"/>
          </a:xfrm>
        </p:spPr>
        <p:txBody>
          <a:bodyPr/>
          <a:lstStyle/>
          <a:p>
            <a:r>
              <a:rPr lang="en-US" dirty="0"/>
              <a:t>Overview of Proposed text changes to support Group Beamforming and Other Beamforming procedures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Multiple  authors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E7098A24-1AEE-5640-A321-184094239E4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1D16CA-6C25-2146-BB11-7E5B8C81A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11479"/>
              </p:ext>
            </p:extLst>
          </p:nvPr>
        </p:nvGraphicFramePr>
        <p:xfrm>
          <a:off x="474382" y="2002933"/>
          <a:ext cx="11075070" cy="4419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6337">
                  <a:extLst>
                    <a:ext uri="{9D8B030D-6E8A-4147-A177-3AD203B41FA5}">
                      <a16:colId xmlns:a16="http://schemas.microsoft.com/office/drawing/2014/main" val="1925890427"/>
                    </a:ext>
                  </a:extLst>
                </a:gridCol>
                <a:gridCol w="2144484">
                  <a:extLst>
                    <a:ext uri="{9D8B030D-6E8A-4147-A177-3AD203B41FA5}">
                      <a16:colId xmlns:a16="http://schemas.microsoft.com/office/drawing/2014/main" val="363792525"/>
                    </a:ext>
                  </a:extLst>
                </a:gridCol>
                <a:gridCol w="2471550">
                  <a:extLst>
                    <a:ext uri="{9D8B030D-6E8A-4147-A177-3AD203B41FA5}">
                      <a16:colId xmlns:a16="http://schemas.microsoft.com/office/drawing/2014/main" val="2592460774"/>
                    </a:ext>
                  </a:extLst>
                </a:gridCol>
                <a:gridCol w="2015966">
                  <a:extLst>
                    <a:ext uri="{9D8B030D-6E8A-4147-A177-3AD203B41FA5}">
                      <a16:colId xmlns:a16="http://schemas.microsoft.com/office/drawing/2014/main" val="2273798925"/>
                    </a:ext>
                  </a:extLst>
                </a:gridCol>
                <a:gridCol w="2296733">
                  <a:extLst>
                    <a:ext uri="{9D8B030D-6E8A-4147-A177-3AD203B41FA5}">
                      <a16:colId xmlns:a16="http://schemas.microsoft.com/office/drawing/2014/main" val="34787301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Affiliation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Address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Email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5712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Tony Xiao Han 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</a:rPr>
                        <a:t>Huawei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>
                          <a:effectLst/>
                        </a:rPr>
                        <a:t>tony.hanxiao@huawei.com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40993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Yan Xin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yan.xin@huawei.com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07964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effectLst/>
                        </a:rPr>
                        <a:t>Chenlong</a:t>
                      </a:r>
                      <a:r>
                        <a:rPr lang="en-GB" sz="1400" b="0" dirty="0">
                          <a:effectLst/>
                        </a:rPr>
                        <a:t> </a:t>
                      </a:r>
                      <a:r>
                        <a:rPr lang="en-GB" sz="1400" b="0" dirty="0" err="1">
                          <a:effectLst/>
                        </a:rPr>
                        <a:t>Jia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jiachenlong@huawei.com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7148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err="1">
                          <a:effectLst/>
                        </a:rPr>
                        <a:t>Mengyao</a:t>
                      </a:r>
                      <a:r>
                        <a:rPr lang="en-GB" sz="1400" b="0" dirty="0">
                          <a:effectLst/>
                        </a:rPr>
                        <a:t> Ma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>
                          <a:effectLst/>
                        </a:rPr>
                        <a:t>ma.mengyao@huawei.com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5379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Carlos Cordeiro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>
                          <a:effectLst/>
                        </a:rPr>
                        <a:t>Intel</a:t>
                      </a: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>
                          <a:effectLst/>
                        </a:rPr>
                        <a:t>carlos.cordeiro@intel.com</a:t>
                      </a:r>
                      <a:endParaRPr lang="en-US" sz="1400" b="0" u="none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1248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Oren Kedem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oren.kedem@intel.com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919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George Cherian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Qualcomm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gcherian@qti.qualcomm.com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9096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Assaf Kasher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akasher@qti.qualcomm.com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6065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Djordje Tujkovic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Facebook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Hacker Way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Menlo Park, CA 94025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djordjet@fb.com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5543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Krishna Gomadam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kgomadam@fb.com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915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effectLst/>
                        </a:rPr>
                        <a:t>Payam Torab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dirty="0" err="1">
                          <a:effectLst/>
                        </a:rPr>
                        <a:t>ptorab@fb.com</a:t>
                      </a:r>
                      <a:endParaRPr lang="en-US" sz="1400" b="0" u="none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901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Michael </a:t>
                      </a:r>
                      <a:r>
                        <a:rPr lang="en-US" sz="1400" dirty="0" err="1"/>
                        <a:t>Grigat</a:t>
                      </a:r>
                      <a:endParaRPr lang="en-US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Deutsche Telekom AG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Deutsche-Telekom-</a:t>
                      </a:r>
                      <a:r>
                        <a:rPr lang="en-US" sz="1400" dirty="0" err="1"/>
                        <a:t>Allee</a:t>
                      </a:r>
                      <a:r>
                        <a:rPr lang="en-US" sz="1400" baseline="0" dirty="0"/>
                        <a:t> 7,</a:t>
                      </a:r>
                    </a:p>
                    <a:p>
                      <a:r>
                        <a:rPr lang="en-US" sz="1400" baseline="0" dirty="0"/>
                        <a:t>64295 Darmstadt, Germany</a:t>
                      </a:r>
                      <a:endParaRPr lang="en-US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+49-6151-5833533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m.grigat@telekom.de</a:t>
                      </a:r>
                      <a:endParaRPr lang="en-US" sz="1400" dirty="0"/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4066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08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8760"/>
            <a:ext cx="10652760" cy="5029200"/>
          </a:xfrm>
        </p:spPr>
        <p:txBody>
          <a:bodyPr/>
          <a:lstStyle/>
          <a:p>
            <a:r>
              <a:rPr lang="en-US" dirty="0"/>
              <a:t>Draft 1.1 has defined individual beamforming based on [4]; proposed beamforming text revision [5] this week extends the beamforming procedure to group beamforming, and also covers the other procedures for Distribution Networks described in [1-3]</a:t>
            </a:r>
          </a:p>
          <a:p>
            <a:pPr lvl="1"/>
            <a:r>
              <a:rPr lang="en-US" dirty="0"/>
              <a:t>Periodic beamforming (e.g., for beam refinement) – a connected target STA sweeps its sectors (synchronously with Initiator, under SME control) and reports measurements (TDD Route IE) to controller (SME for 802.11 description) – no beamforming packet sent by responder</a:t>
            </a:r>
          </a:p>
          <a:p>
            <a:pPr lvl="1"/>
            <a:r>
              <a:rPr lang="en-US" dirty="0"/>
              <a:t>Interference scan (measurement) – all neighboring connected STAs sweep their sectors (synchronously with Initiator, under SME control) and report measurements (TDD Route IE) to controller (SME for 802.11 description) – no beamforming frame sent by responder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Background</a:t>
            </a:r>
            <a:br>
              <a:rPr lang="en-US"/>
            </a:br>
            <a:r>
              <a:rPr lang="en-US" sz="2400" i="1"/>
              <a:t>TDD beamforming operations</a:t>
            </a:r>
            <a:endParaRPr lang="en-US" sz="2400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2</a:t>
            </a:fld>
            <a:endParaRPr lang="en-US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A29F590A-E9BA-9E4C-B10E-4B762122B6F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256142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8760"/>
            <a:ext cx="10652760" cy="5029200"/>
          </a:xfrm>
        </p:spPr>
        <p:txBody>
          <a:bodyPr/>
          <a:lstStyle/>
          <a:p>
            <a:r>
              <a:rPr lang="en-US" dirty="0"/>
              <a:t>Procedures are the same from protocol standpoint, with RA (typically) set to a unicast address in the first case and broadcast address in the second</a:t>
            </a:r>
          </a:p>
          <a:p>
            <a:pPr lvl="1"/>
            <a:r>
              <a:rPr lang="en-US" dirty="0"/>
              <a:t>Responder transmitting no frames, i.e., no TDD SSW Feedback</a:t>
            </a:r>
          </a:p>
          <a:p>
            <a:pPr lvl="1"/>
            <a:r>
              <a:rPr lang="en-US" dirty="0"/>
              <a:t>Initiator behavior the same as individual beamforming, except no TDD SSW Ack</a:t>
            </a:r>
          </a:p>
          <a:p>
            <a:r>
              <a:rPr lang="en-US" dirty="0"/>
              <a:t>These procedures are unified into one operation - TDD Beam Measurement</a:t>
            </a:r>
          </a:p>
          <a:p>
            <a:r>
              <a:rPr lang="en-US" dirty="0"/>
              <a:t>The scope of the beamforming text revision</a:t>
            </a:r>
          </a:p>
          <a:p>
            <a:pPr lvl="1"/>
            <a:r>
              <a:rPr lang="en-US" dirty="0"/>
              <a:t>Adding group beamforming</a:t>
            </a:r>
          </a:p>
          <a:p>
            <a:pPr lvl="1"/>
            <a:r>
              <a:rPr lang="en-US" dirty="0"/>
              <a:t>Adding beam measurement</a:t>
            </a:r>
          </a:p>
          <a:p>
            <a:pPr lvl="1"/>
            <a:r>
              <a:rPr lang="en-US" dirty="0"/>
              <a:t>“</a:t>
            </a:r>
            <a:r>
              <a:rPr lang="en-US"/>
              <a:t>Group Beamforming</a:t>
            </a:r>
            <a:r>
              <a:rPr lang="en-US" dirty="0"/>
              <a:t>” field added to clear the ambiguity with broadcast RA</a:t>
            </a:r>
          </a:p>
          <a:p>
            <a:pPr lvl="1"/>
            <a:r>
              <a:rPr lang="en-US" dirty="0"/>
              <a:t>MLME extensions to cover the procedures at initiator and responder</a:t>
            </a:r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Background</a:t>
            </a:r>
            <a:br>
              <a:rPr lang="en-US" dirty="0"/>
            </a:br>
            <a:r>
              <a:rPr lang="en-US" sz="2400" i="1" dirty="0"/>
              <a:t>Periodic beamforming and interference measurement unified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3</a:t>
            </a:fld>
            <a:endParaRPr lang="en-US"/>
          </a:p>
        </p:txBody>
      </p:sp>
      <p:sp>
        <p:nvSpPr>
          <p:cNvPr id="9" name="Footer Placeholder 6">
            <a:extLst>
              <a:ext uri="{FF2B5EF4-FFF2-40B4-BE49-F238E27FC236}">
                <a16:creationId xmlns:a16="http://schemas.microsoft.com/office/drawing/2014/main" id="{D6391330-6A2A-4F49-9D95-618E111B0274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197339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02323-FC75-F64E-8A6C-7ECACBBD8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08760"/>
            <a:ext cx="10515600" cy="979797"/>
          </a:xfrm>
        </p:spPr>
        <p:txBody>
          <a:bodyPr/>
          <a:lstStyle/>
          <a:p>
            <a:r>
              <a:rPr lang="en-US" dirty="0"/>
              <a:t>TDD Group Beamforming and TDD Beam Measurement fields added to TDD Beamforming Control field to resolve ambiguity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38AC07-C228-0148-A813-CC43B494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TDD Beamforming Control field</a:t>
            </a:r>
            <a:br>
              <a:rPr lang="en-US" dirty="0"/>
            </a:br>
            <a:r>
              <a:rPr lang="en-US" sz="2400" i="1" dirty="0"/>
              <a:t>Include beamforming operation type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60BFA-C651-5C49-AEB9-282C7D3251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4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75D47-374F-DB4B-9D3D-16F9C4A98A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D9BB3FF-4931-054C-B45D-A0F178474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86972"/>
              </p:ext>
            </p:extLst>
          </p:nvPr>
        </p:nvGraphicFramePr>
        <p:xfrm>
          <a:off x="509020" y="2212360"/>
          <a:ext cx="10449924" cy="1003935"/>
        </p:xfrm>
        <a:graphic>
          <a:graphicData uri="http://schemas.openxmlformats.org/drawingml/2006/table">
            <a:tbl>
              <a:tblPr firstRow="1" firstCol="1" bandRow="1"/>
              <a:tblGrid>
                <a:gridCol w="1741654">
                  <a:extLst>
                    <a:ext uri="{9D8B030D-6E8A-4147-A177-3AD203B41FA5}">
                      <a16:colId xmlns:a16="http://schemas.microsoft.com/office/drawing/2014/main" val="3785204067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1838270822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642942874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3174424462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1413805054"/>
                    </a:ext>
                  </a:extLst>
                </a:gridCol>
                <a:gridCol w="1741654">
                  <a:extLst>
                    <a:ext uri="{9D8B030D-6E8A-4147-A177-3AD203B41FA5}">
                      <a16:colId xmlns:a16="http://schemas.microsoft.com/office/drawing/2014/main" val="2671253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95646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TDD Group Beamforming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TDD Beam </a:t>
                      </a: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Measurement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TDD Beamforming Frame Type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End of Training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Reserved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6254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1</a:t>
                      </a: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strike="sngStrike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r>
                        <a:rPr lang="en-US" sz="160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9652033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243F3E85-34F2-2945-818E-38DDB669F699}"/>
              </a:ext>
            </a:extLst>
          </p:cNvPr>
          <p:cNvSpPr/>
          <p:nvPr/>
        </p:nvSpPr>
        <p:spPr>
          <a:xfrm>
            <a:off x="3321934" y="3379187"/>
            <a:ext cx="65049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Figure 13—TDD Beamforming Control field format</a:t>
            </a:r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ABD2B21D-02DB-BE49-BFB8-DBE021B395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778920"/>
              </p:ext>
            </p:extLst>
          </p:nvPr>
        </p:nvGraphicFramePr>
        <p:xfrm>
          <a:off x="1333844" y="3766920"/>
          <a:ext cx="9102289" cy="2674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480">
                  <a:extLst>
                    <a:ext uri="{9D8B030D-6E8A-4147-A177-3AD203B41FA5}">
                      <a16:colId xmlns:a16="http://schemas.microsoft.com/office/drawing/2014/main" val="369941568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577008246"/>
                    </a:ext>
                  </a:extLst>
                </a:gridCol>
                <a:gridCol w="841169">
                  <a:extLst>
                    <a:ext uri="{9D8B030D-6E8A-4147-A177-3AD203B41FA5}">
                      <a16:colId xmlns:a16="http://schemas.microsoft.com/office/drawing/2014/main" val="70931496"/>
                    </a:ext>
                  </a:extLst>
                </a:gridCol>
                <a:gridCol w="5152160">
                  <a:extLst>
                    <a:ext uri="{9D8B030D-6E8A-4147-A177-3AD203B41FA5}">
                      <a16:colId xmlns:a16="http://schemas.microsoft.com/office/drawing/2014/main" val="1118388950"/>
                    </a:ext>
                  </a:extLst>
                </a:gridCol>
              </a:tblGrid>
              <a:tr h="2974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Group Beamforming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Beam Measurement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RA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Beamforming procedure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93475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Individual BF with a known 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727056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Individual BF with an unknown peer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704689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Beam measurement – Periodic Beamforming (beam refinement, calibration, 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6948728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Beam measurement – Intereference scan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914455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</a:rPr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>
                          <a:solidFill>
                            <a:schemeClr val="bg2"/>
                          </a:solidFill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820250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Group BF with two or more peers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0187203"/>
                  </a:ext>
                </a:extLst>
              </a:tr>
              <a:tr h="18057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2"/>
                          </a:solidFill>
                        </a:rPr>
                        <a:t>Unicast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>
                          <a:solidFill>
                            <a:schemeClr val="bg2"/>
                          </a:solidFill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856055"/>
                  </a:ext>
                </a:extLst>
              </a:tr>
              <a:tr h="2974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Broadcast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Group BF with two or more peers (per responder list); other neighboring STAs to perform beam measurement (Interference scan) under SME command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92446"/>
                  </a:ext>
                </a:extLst>
              </a:tr>
            </a:tbl>
          </a:graphicData>
        </a:graphic>
      </p:graphicFrame>
      <p:sp>
        <p:nvSpPr>
          <p:cNvPr id="10" name="Footer Placeholder 6">
            <a:extLst>
              <a:ext uri="{FF2B5EF4-FFF2-40B4-BE49-F238E27FC236}">
                <a16:creationId xmlns:a16="http://schemas.microsoft.com/office/drawing/2014/main" id="{8B57C43F-6943-2041-B95E-52DDE5DA84B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1801223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94848C-B8C0-404D-A5DF-C3E3094A1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MLME-TDD-BF-MEASUREMENT (NEW)</a:t>
            </a:r>
          </a:p>
          <a:p>
            <a:pPr lvl="1"/>
            <a:r>
              <a:rPr lang="en-US" dirty="0"/>
              <a:t>Applicable to both initiator and responder sides to cover beam measurement</a:t>
            </a:r>
          </a:p>
          <a:p>
            <a:pPr lvl="1"/>
            <a:r>
              <a:rPr lang="en-US" dirty="0"/>
              <a:t>Beamforming operation type (</a:t>
            </a:r>
            <a:r>
              <a:rPr lang="en-US" dirty="0" err="1"/>
              <a:t>BFType</a:t>
            </a:r>
            <a:r>
              <a:rPr lang="en-US" dirty="0"/>
              <a:t> argument in the primitive) expanded to</a:t>
            </a:r>
          </a:p>
          <a:p>
            <a:pPr lvl="2"/>
            <a:r>
              <a:rPr lang="en-US" dirty="0"/>
              <a:t>Individual Beamforming</a:t>
            </a:r>
          </a:p>
          <a:p>
            <a:pPr lvl="2"/>
            <a:r>
              <a:rPr lang="en-US" dirty="0"/>
              <a:t>Group Beamforming</a:t>
            </a:r>
          </a:p>
          <a:p>
            <a:pPr lvl="2"/>
            <a:r>
              <a:rPr lang="en-US" dirty="0"/>
              <a:t>Beam measurement</a:t>
            </a:r>
          </a:p>
          <a:p>
            <a:pPr lvl="3"/>
            <a:r>
              <a:rPr lang="en-US" dirty="0"/>
              <a:t>Examples: Periodic Beamforming (~Beam Refinement), Interference Measurement</a:t>
            </a:r>
          </a:p>
          <a:p>
            <a:r>
              <a:rPr lang="en-US" dirty="0"/>
              <a:t>MLME-TDD-BF-TRAINING</a:t>
            </a:r>
          </a:p>
          <a:p>
            <a:pPr lvl="1"/>
            <a:r>
              <a:rPr lang="en-US" dirty="0"/>
              <a:t>Extended for group beamforming (vectorized arguments)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6DE98B1-997C-3F44-973A-01370A54B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MLME modifications, additions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2B9D1-613B-7541-935F-0C4BEB3385A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28F1-3EFF-724C-9AA7-F6DF1BDD2E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5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FB82B45-98BA-1945-A90E-8AAC6481743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30004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E457E9-84C6-5343-9BC3-5BC930F0C6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IEEE 802.11-17/1019 “</a:t>
            </a:r>
            <a:r>
              <a:rPr lang="en-GB" dirty="0"/>
              <a:t>mmWave Mesh Network Usage Model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/>
              <a:t>[2] IEEE 802.11-17/1321 “Features for </a:t>
            </a:r>
            <a:r>
              <a:rPr lang="en-US" dirty="0" err="1"/>
              <a:t>mmW</a:t>
            </a:r>
            <a:r>
              <a:rPr lang="en-US" dirty="0"/>
              <a:t> Distribution Network Use Case”</a:t>
            </a:r>
          </a:p>
          <a:p>
            <a:pPr marL="0" indent="0">
              <a:buNone/>
            </a:pPr>
            <a:r>
              <a:rPr lang="en-US" dirty="0"/>
              <a:t>[3] IEEE 802.11-17/1679 “Beamforming protocol reuse for mmWave Distribution Networks”</a:t>
            </a:r>
          </a:p>
          <a:p>
            <a:pPr marL="0" indent="0">
              <a:buNone/>
            </a:pPr>
            <a:r>
              <a:rPr lang="en-US" dirty="0"/>
              <a:t>[4] IEEE 802.11-18/0179 “</a:t>
            </a:r>
            <a:r>
              <a:rPr lang="en-GB" dirty="0"/>
              <a:t>Beamforming for mmWave Distributed Network</a:t>
            </a:r>
            <a:r>
              <a:rPr lang="en-US" dirty="0"/>
              <a:t>”</a:t>
            </a:r>
          </a:p>
          <a:p>
            <a:pPr marL="0" indent="0">
              <a:buNone/>
            </a:pPr>
            <a:r>
              <a:rPr lang="en-US" dirty="0"/>
              <a:t>[5] IEEE 802.11-18/0234 “Draft text for TDD Group Beamforming for mmWave Distributed Network”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16155B-0AC9-0940-952C-88AE40D14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D7E95-7756-9F46-B411-8882096132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311E5-5543-7C4A-AE39-26165BAB56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397B0CF7-8FC0-1746-A061-925D73E1C817}" type="slidenum">
              <a:rPr lang="en-US" smtClean="0"/>
              <a:t>6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E392467-8C91-4F4B-A857-7AC142DBF24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32320" y="6537960"/>
            <a:ext cx="4297680" cy="228600"/>
          </a:xfrm>
        </p:spPr>
        <p:txBody>
          <a:bodyPr/>
          <a:lstStyle/>
          <a:p>
            <a:r>
              <a:rPr lang="en-US" dirty="0"/>
              <a:t>Multiple  authors</a:t>
            </a:r>
          </a:p>
        </p:txBody>
      </p:sp>
    </p:spTree>
    <p:extLst>
      <p:ext uri="{BB962C8B-B14F-4D97-AF65-F5344CB8AC3E}">
        <p14:creationId xmlns:p14="http://schemas.microsoft.com/office/powerpoint/2010/main" val="18976248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eamforming_protocol_reuse_for_interference_measurement_and_periodic_beamforming_v1" id="{E874EAE3-F884-4049-BBC3-EEC432FBE190}" vid="{F1C2DAC2-5C99-C04B-BBA3-0D89ADD5B9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7113</TotalTime>
  <Words>588</Words>
  <Application>Microsoft Macintosh PowerPoint</Application>
  <PresentationFormat>Widescreen</PresentationFormat>
  <Paragraphs>164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 Unicode MS</vt:lpstr>
      <vt:lpstr>MS Gothic</vt:lpstr>
      <vt:lpstr>MS Mincho</vt:lpstr>
      <vt:lpstr>Arial</vt:lpstr>
      <vt:lpstr>Calibri</vt:lpstr>
      <vt:lpstr>Courier New</vt:lpstr>
      <vt:lpstr>Times New Roman</vt:lpstr>
      <vt:lpstr>Wingdings</vt:lpstr>
      <vt:lpstr>ieee</vt:lpstr>
      <vt:lpstr>Overview of Proposed text changes to support Group Beamforming and Other Beamforming procedures</vt:lpstr>
      <vt:lpstr>Background TDD beamforming operations</vt:lpstr>
      <vt:lpstr>Background Periodic beamforming and interference measurement unified</vt:lpstr>
      <vt:lpstr>TDD Beamforming Control field Include beamforming operation type</vt:lpstr>
      <vt:lpstr>MLME modifications, additions</vt:lpstr>
      <vt:lpstr>References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Terragraph standard association model after initial beamforming</dc:title>
  <dc:creator>Payam Torab</dc:creator>
  <cp:lastModifiedBy>Payam Torab</cp:lastModifiedBy>
  <cp:revision>108</cp:revision>
  <dcterms:created xsi:type="dcterms:W3CDTF">2018-01-31T18:04:10Z</dcterms:created>
  <dcterms:modified xsi:type="dcterms:W3CDTF">2018-03-07T17:30:07Z</dcterms:modified>
</cp:coreProperties>
</file>