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31"/>
  </p:notesMasterIdLst>
  <p:handoutMasterIdLst>
    <p:handoutMasterId r:id="rId32"/>
  </p:handoutMasterIdLst>
  <p:sldIdLst>
    <p:sldId id="269" r:id="rId2"/>
    <p:sldId id="424" r:id="rId3"/>
    <p:sldId id="471" r:id="rId4"/>
    <p:sldId id="470" r:id="rId5"/>
    <p:sldId id="474" r:id="rId6"/>
    <p:sldId id="482" r:id="rId7"/>
    <p:sldId id="483" r:id="rId8"/>
    <p:sldId id="484" r:id="rId9"/>
    <p:sldId id="485" r:id="rId10"/>
    <p:sldId id="486" r:id="rId11"/>
    <p:sldId id="487" r:id="rId12"/>
    <p:sldId id="488" r:id="rId13"/>
    <p:sldId id="489" r:id="rId14"/>
    <p:sldId id="490" r:id="rId15"/>
    <p:sldId id="491" r:id="rId16"/>
    <p:sldId id="492" r:id="rId17"/>
    <p:sldId id="493" r:id="rId18"/>
    <p:sldId id="494" r:id="rId19"/>
    <p:sldId id="495" r:id="rId20"/>
    <p:sldId id="496" r:id="rId21"/>
    <p:sldId id="497" r:id="rId22"/>
    <p:sldId id="498" r:id="rId23"/>
    <p:sldId id="476" r:id="rId24"/>
    <p:sldId id="475" r:id="rId25"/>
    <p:sldId id="477" r:id="rId26"/>
    <p:sldId id="478" r:id="rId27"/>
    <p:sldId id="479" r:id="rId28"/>
    <p:sldId id="480" r:id="rId29"/>
    <p:sldId id="481"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0662" autoAdjust="0"/>
    <p:restoredTop sz="91577" autoAdjust="0"/>
  </p:normalViewPr>
  <p:slideViewPr>
    <p:cSldViewPr>
      <p:cViewPr varScale="1">
        <p:scale>
          <a:sx n="75" d="100"/>
          <a:sy n="75" d="100"/>
        </p:scale>
        <p:origin x="1434" y="66"/>
      </p:cViewPr>
      <p:guideLst>
        <p:guide orient="horz" pos="2160"/>
        <p:guide pos="2880"/>
      </p:guideLst>
    </p:cSldViewPr>
  </p:slideViewPr>
  <p:outlineViewPr>
    <p:cViewPr>
      <p:scale>
        <a:sx n="50" d="100"/>
        <a:sy n="50" d="100"/>
      </p:scale>
      <p:origin x="372" y="4662"/>
    </p:cViewPr>
  </p:outlineViewPr>
  <p:notesTextViewPr>
    <p:cViewPr>
      <p:scale>
        <a:sx n="100" d="100"/>
        <a:sy n="100" d="100"/>
      </p:scale>
      <p:origin x="0" y="0"/>
    </p:cViewPr>
  </p:notesTextViewPr>
  <p:sorterViewPr>
    <p:cViewPr>
      <p:scale>
        <a:sx n="66" d="100"/>
        <a:sy n="66" d="100"/>
      </p:scale>
      <p:origin x="0" y="546"/>
    </p:cViewPr>
  </p:sorterViewPr>
  <p:notesViewPr>
    <p:cSldViewPr>
      <p:cViewPr>
        <p:scale>
          <a:sx n="100" d="100"/>
          <a:sy n="100" d="100"/>
        </p:scale>
        <p:origin x="-1854" y="3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May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695F4969-4136-416B-B370-DB3FDCA0C31D}" type="slidenum">
              <a:rPr lang="en-US" altLang="en-US"/>
              <a:pPr>
                <a:defRPr/>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11366771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May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44DB0E8-AE34-4A03-BF88-59473A4F2B54}"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18163146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ieee802.org/15/pub/IEEE%20802_15%20WPAN%2015_7%20Revision1%20Task%20Group.htm"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ieee802.org/15/pub/IEEE%20802_15%20WPAN%2015_7%20Revision1%20Task%20Group.htm"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ieee802.org/15/pub/IEEE%20802_15%20WPAN%2015_7%20Revision1%20Task%20Group.htm"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802.11-12/xxxxr0</a:t>
            </a:r>
          </a:p>
        </p:txBody>
      </p:sp>
      <p:sp>
        <p:nvSpPr>
          <p:cNvPr id="512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2013</a:t>
            </a:r>
          </a:p>
        </p:txBody>
      </p:sp>
      <p:sp>
        <p:nvSpPr>
          <p:cNvPr id="512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Osama Aboul-Magd (Huawei Technologies)</a:t>
            </a:r>
          </a:p>
        </p:txBody>
      </p:sp>
      <p:sp>
        <p:nvSpPr>
          <p:cNvPr id="51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478A678C-1F79-43FE-9054-27259BA613C6}" type="slidenum">
              <a:rPr lang="en-US" altLang="en-US" smtClean="0"/>
              <a:pPr>
                <a:spcBef>
                  <a:spcPct val="0"/>
                </a:spcBef>
              </a:pPr>
              <a:t>1</a:t>
            </a:fld>
            <a:endParaRPr lang="en-US" altLang="en-US" smtClean="0"/>
          </a:p>
        </p:txBody>
      </p:sp>
      <p:sp>
        <p:nvSpPr>
          <p:cNvPr id="5126" name="Rectangle 2"/>
          <p:cNvSpPr>
            <a:spLocks noGrp="1" noRot="1" noChangeAspect="1" noChangeArrowheads="1" noTextEdit="1"/>
          </p:cNvSpPr>
          <p:nvPr>
            <p:ph type="sldImg"/>
          </p:nvPr>
        </p:nvSpPr>
        <p:spPr>
          <a:xfrm>
            <a:off x="1154113" y="701675"/>
            <a:ext cx="4625975" cy="3468688"/>
          </a:xfrm>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79209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802.11-11/1016r10</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September2014</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717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EF067D80-FEB3-46A5-90C1-E53CAD0B0940}" type="slidenum">
              <a:rPr lang="en-US" altLang="en-US" smtClean="0"/>
              <a:pPr>
                <a:spcBef>
                  <a:spcPct val="0"/>
                </a:spcBef>
              </a:pPr>
              <a:t>2</a:t>
            </a:fld>
            <a:endParaRPr lang="en-US" altLang="en-US" smtClean="0"/>
          </a:p>
        </p:txBody>
      </p:sp>
      <p:sp>
        <p:nvSpPr>
          <p:cNvPr id="7174" name="Rectangle 2"/>
          <p:cNvSpPr>
            <a:spLocks noGrp="1" noRot="1" noChangeAspect="1" noChangeArrowheads="1" noTextEdit="1"/>
          </p:cNvSpPr>
          <p:nvPr>
            <p:ph type="sldImg"/>
          </p:nvPr>
        </p:nvSpPr>
        <p:spPr>
          <a:xfrm>
            <a:off x="1154113" y="701675"/>
            <a:ext cx="4625975" cy="3468688"/>
          </a:xfrm>
          <a:ln cap="flat"/>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2572671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r>
              <a:rPr lang="en-US" altLang="zh-CN" dirty="0" smtClean="0"/>
              <a:t>http://standards.ieee.org/develop/project/802.11ax.html </a:t>
            </a:r>
            <a:endParaRPr lang="zh-CN" altLang="en-US" dirty="0"/>
          </a:p>
        </p:txBody>
      </p:sp>
      <p:sp>
        <p:nvSpPr>
          <p:cNvPr id="4" name="页眉占位符 3"/>
          <p:cNvSpPr>
            <a:spLocks noGrp="1"/>
          </p:cNvSpPr>
          <p:nvPr>
            <p:ph type="hdr" sz="quarter" idx="10"/>
          </p:nvPr>
        </p:nvSpPr>
        <p:spPr/>
        <p:txBody>
          <a:bodyPr/>
          <a:lstStyle/>
          <a:p>
            <a:pPr>
              <a:defRPr/>
            </a:pPr>
            <a:r>
              <a:rPr lang="en-US" smtClean="0"/>
              <a:t>doc.: IEEE 802.11-12/xxxxr0</a:t>
            </a:r>
            <a:endParaRPr lang="en-US"/>
          </a:p>
        </p:txBody>
      </p:sp>
      <p:sp>
        <p:nvSpPr>
          <p:cNvPr id="5" name="日期占位符 4"/>
          <p:cNvSpPr>
            <a:spLocks noGrp="1"/>
          </p:cNvSpPr>
          <p:nvPr>
            <p:ph type="dt" idx="11"/>
          </p:nvPr>
        </p:nvSpPr>
        <p:spPr/>
        <p:txBody>
          <a:bodyPr/>
          <a:lstStyle/>
          <a:p>
            <a:pPr>
              <a:defRPr/>
            </a:pPr>
            <a:r>
              <a:rPr lang="en-US" smtClean="0"/>
              <a:t>May 2013</a:t>
            </a:r>
            <a:endParaRPr lang="en-US"/>
          </a:p>
        </p:txBody>
      </p:sp>
      <p:sp>
        <p:nvSpPr>
          <p:cNvPr id="6" name="页脚占位符 5"/>
          <p:cNvSpPr>
            <a:spLocks noGrp="1"/>
          </p:cNvSpPr>
          <p:nvPr>
            <p:ph type="ftr" sz="quarter" idx="12"/>
          </p:nvPr>
        </p:nvSpPr>
        <p:spPr/>
        <p:txBody>
          <a:bodyPr/>
          <a:lstStyle/>
          <a:p>
            <a:pPr lvl="4">
              <a:defRPr/>
            </a:pPr>
            <a:r>
              <a:rPr lang="en-US" smtClean="0"/>
              <a:t>Osama Aboul-Magd (Huawei Technologies)</a:t>
            </a:r>
            <a:endParaRPr lang="en-US"/>
          </a:p>
        </p:txBody>
      </p:sp>
      <p:sp>
        <p:nvSpPr>
          <p:cNvPr id="7" name="灯片编号占位符 6"/>
          <p:cNvSpPr>
            <a:spLocks noGrp="1"/>
          </p:cNvSpPr>
          <p:nvPr>
            <p:ph type="sldNum" sz="quarter" idx="13"/>
          </p:nvPr>
        </p:nvSpPr>
        <p:spPr/>
        <p:txBody>
          <a:bodyPr/>
          <a:lstStyle/>
          <a:p>
            <a:pPr>
              <a:defRPr/>
            </a:pPr>
            <a:r>
              <a:rPr lang="en-US" altLang="en-US" smtClean="0"/>
              <a:t>Page </a:t>
            </a:r>
            <a:fld id="{344DB0E8-AE34-4A03-BF88-59473A4F2B54}" type="slidenum">
              <a:rPr lang="en-US" altLang="en-US" smtClean="0"/>
              <a:pPr>
                <a:defRPr/>
              </a:pPr>
              <a:t>9</a:t>
            </a:fld>
            <a:endParaRPr lang="en-US" altLang="en-US"/>
          </a:p>
        </p:txBody>
      </p:sp>
    </p:spTree>
    <p:extLst>
      <p:ext uri="{BB962C8B-B14F-4D97-AF65-F5344CB8AC3E}">
        <p14:creationId xmlns:p14="http://schemas.microsoft.com/office/powerpoint/2010/main" val="1714998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r>
              <a:rPr lang="en-US" altLang="zh-CN" dirty="0" smtClean="0"/>
              <a:t>http://standards.ieee.org/develop/project/802.11ax.html </a:t>
            </a:r>
            <a:endParaRPr lang="zh-CN" altLang="en-US" dirty="0"/>
          </a:p>
        </p:txBody>
      </p:sp>
      <p:sp>
        <p:nvSpPr>
          <p:cNvPr id="4" name="页眉占位符 3"/>
          <p:cNvSpPr>
            <a:spLocks noGrp="1"/>
          </p:cNvSpPr>
          <p:nvPr>
            <p:ph type="hdr" sz="quarter" idx="10"/>
          </p:nvPr>
        </p:nvSpPr>
        <p:spPr/>
        <p:txBody>
          <a:bodyPr/>
          <a:lstStyle/>
          <a:p>
            <a:pPr>
              <a:defRPr/>
            </a:pPr>
            <a:r>
              <a:rPr lang="en-US" smtClean="0"/>
              <a:t>doc.: IEEE 802.11-12/xxxxr0</a:t>
            </a:r>
            <a:endParaRPr lang="en-US"/>
          </a:p>
        </p:txBody>
      </p:sp>
      <p:sp>
        <p:nvSpPr>
          <p:cNvPr id="5" name="日期占位符 4"/>
          <p:cNvSpPr>
            <a:spLocks noGrp="1"/>
          </p:cNvSpPr>
          <p:nvPr>
            <p:ph type="dt" idx="11"/>
          </p:nvPr>
        </p:nvSpPr>
        <p:spPr/>
        <p:txBody>
          <a:bodyPr/>
          <a:lstStyle/>
          <a:p>
            <a:pPr>
              <a:defRPr/>
            </a:pPr>
            <a:r>
              <a:rPr lang="en-US" smtClean="0"/>
              <a:t>May 2013</a:t>
            </a:r>
            <a:endParaRPr lang="en-US"/>
          </a:p>
        </p:txBody>
      </p:sp>
      <p:sp>
        <p:nvSpPr>
          <p:cNvPr id="6" name="页脚占位符 5"/>
          <p:cNvSpPr>
            <a:spLocks noGrp="1"/>
          </p:cNvSpPr>
          <p:nvPr>
            <p:ph type="ftr" sz="quarter" idx="12"/>
          </p:nvPr>
        </p:nvSpPr>
        <p:spPr/>
        <p:txBody>
          <a:bodyPr/>
          <a:lstStyle/>
          <a:p>
            <a:pPr lvl="4">
              <a:defRPr/>
            </a:pPr>
            <a:r>
              <a:rPr lang="en-US" smtClean="0"/>
              <a:t>Osama Aboul-Magd (Huawei Technologies)</a:t>
            </a:r>
            <a:endParaRPr lang="en-US"/>
          </a:p>
        </p:txBody>
      </p:sp>
      <p:sp>
        <p:nvSpPr>
          <p:cNvPr id="7" name="灯片编号占位符 6"/>
          <p:cNvSpPr>
            <a:spLocks noGrp="1"/>
          </p:cNvSpPr>
          <p:nvPr>
            <p:ph type="sldNum" sz="quarter" idx="13"/>
          </p:nvPr>
        </p:nvSpPr>
        <p:spPr/>
        <p:txBody>
          <a:bodyPr/>
          <a:lstStyle/>
          <a:p>
            <a:pPr>
              <a:defRPr/>
            </a:pPr>
            <a:r>
              <a:rPr lang="en-US" altLang="en-US" smtClean="0"/>
              <a:t>Page </a:t>
            </a:r>
            <a:fld id="{344DB0E8-AE34-4A03-BF88-59473A4F2B54}" type="slidenum">
              <a:rPr lang="en-US" altLang="en-US" smtClean="0"/>
              <a:pPr>
                <a:defRPr/>
              </a:pPr>
              <a:t>10</a:t>
            </a:fld>
            <a:endParaRPr lang="en-US" altLang="en-US"/>
          </a:p>
        </p:txBody>
      </p:sp>
    </p:spTree>
    <p:extLst>
      <p:ext uri="{BB962C8B-B14F-4D97-AF65-F5344CB8AC3E}">
        <p14:creationId xmlns:p14="http://schemas.microsoft.com/office/powerpoint/2010/main" val="2753717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r>
              <a:rPr lang="en-US" altLang="zh-CN" dirty="0" smtClean="0"/>
              <a:t>http://standards.ieee.org/develop/project/802.11ax.html </a:t>
            </a:r>
            <a:endParaRPr lang="zh-CN" altLang="en-US" dirty="0"/>
          </a:p>
        </p:txBody>
      </p:sp>
      <p:sp>
        <p:nvSpPr>
          <p:cNvPr id="4" name="页眉占位符 3"/>
          <p:cNvSpPr>
            <a:spLocks noGrp="1"/>
          </p:cNvSpPr>
          <p:nvPr>
            <p:ph type="hdr" sz="quarter" idx="10"/>
          </p:nvPr>
        </p:nvSpPr>
        <p:spPr/>
        <p:txBody>
          <a:bodyPr/>
          <a:lstStyle/>
          <a:p>
            <a:pPr>
              <a:defRPr/>
            </a:pPr>
            <a:r>
              <a:rPr lang="en-US" smtClean="0"/>
              <a:t>doc.: IEEE 802.11-12/xxxxr0</a:t>
            </a:r>
            <a:endParaRPr lang="en-US"/>
          </a:p>
        </p:txBody>
      </p:sp>
      <p:sp>
        <p:nvSpPr>
          <p:cNvPr id="5" name="日期占位符 4"/>
          <p:cNvSpPr>
            <a:spLocks noGrp="1"/>
          </p:cNvSpPr>
          <p:nvPr>
            <p:ph type="dt" idx="11"/>
          </p:nvPr>
        </p:nvSpPr>
        <p:spPr/>
        <p:txBody>
          <a:bodyPr/>
          <a:lstStyle/>
          <a:p>
            <a:pPr>
              <a:defRPr/>
            </a:pPr>
            <a:r>
              <a:rPr lang="en-US" smtClean="0"/>
              <a:t>May 2013</a:t>
            </a:r>
            <a:endParaRPr lang="en-US"/>
          </a:p>
        </p:txBody>
      </p:sp>
      <p:sp>
        <p:nvSpPr>
          <p:cNvPr id="6" name="页脚占位符 5"/>
          <p:cNvSpPr>
            <a:spLocks noGrp="1"/>
          </p:cNvSpPr>
          <p:nvPr>
            <p:ph type="ftr" sz="quarter" idx="12"/>
          </p:nvPr>
        </p:nvSpPr>
        <p:spPr/>
        <p:txBody>
          <a:bodyPr/>
          <a:lstStyle/>
          <a:p>
            <a:pPr lvl="4">
              <a:defRPr/>
            </a:pPr>
            <a:r>
              <a:rPr lang="en-US" smtClean="0"/>
              <a:t>Osama Aboul-Magd (Huawei Technologies)</a:t>
            </a:r>
            <a:endParaRPr lang="en-US"/>
          </a:p>
        </p:txBody>
      </p:sp>
      <p:sp>
        <p:nvSpPr>
          <p:cNvPr id="7" name="灯片编号占位符 6"/>
          <p:cNvSpPr>
            <a:spLocks noGrp="1"/>
          </p:cNvSpPr>
          <p:nvPr>
            <p:ph type="sldNum" sz="quarter" idx="13"/>
          </p:nvPr>
        </p:nvSpPr>
        <p:spPr/>
        <p:txBody>
          <a:bodyPr/>
          <a:lstStyle/>
          <a:p>
            <a:pPr>
              <a:defRPr/>
            </a:pPr>
            <a:r>
              <a:rPr lang="en-US" altLang="en-US" smtClean="0"/>
              <a:t>Page </a:t>
            </a:r>
            <a:fld id="{344DB0E8-AE34-4A03-BF88-59473A4F2B54}" type="slidenum">
              <a:rPr lang="en-US" altLang="en-US" smtClean="0"/>
              <a:pPr>
                <a:defRPr/>
              </a:pPr>
              <a:t>11</a:t>
            </a:fld>
            <a:endParaRPr lang="en-US" altLang="en-US"/>
          </a:p>
        </p:txBody>
      </p:sp>
    </p:spTree>
    <p:extLst>
      <p:ext uri="{BB962C8B-B14F-4D97-AF65-F5344CB8AC3E}">
        <p14:creationId xmlns:p14="http://schemas.microsoft.com/office/powerpoint/2010/main" val="4224610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a:buFontTx/>
              <a:buNone/>
            </a:pPr>
            <a:r>
              <a:rPr lang="en-US" altLang="en-US" dirty="0" smtClean="0">
                <a:solidFill>
                  <a:schemeClr val="bg1">
                    <a:lumMod val="50000"/>
                  </a:schemeClr>
                </a:solidFill>
              </a:rPr>
              <a:t>See http://standards.ieee.org/develop/wg/WG802.15.html </a:t>
            </a:r>
          </a:p>
          <a:p>
            <a:pPr>
              <a:buFontTx/>
              <a:buNone/>
            </a:pPr>
            <a:r>
              <a:rPr lang="en-US" altLang="en-US" dirty="0" smtClean="0">
                <a:solidFill>
                  <a:schemeClr val="bg1">
                    <a:lumMod val="50000"/>
                  </a:schemeClr>
                </a:solidFill>
                <a:hlinkClick r:id="rId3"/>
              </a:rPr>
              <a:t>http://www.ieee802.org/15/pub/IEEE%20802_15%20WPAN%2015_7%20Revision1%20Task%20Group.htm</a:t>
            </a:r>
            <a:r>
              <a:rPr lang="en-US" altLang="en-US" dirty="0" smtClean="0">
                <a:solidFill>
                  <a:schemeClr val="bg1">
                    <a:lumMod val="50000"/>
                  </a:schemeClr>
                </a:solidFill>
              </a:rPr>
              <a:t> </a:t>
            </a:r>
          </a:p>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802.11-12/xxxxr0</a:t>
            </a:r>
            <a:endParaRPr lang="en-US"/>
          </a:p>
        </p:txBody>
      </p:sp>
      <p:sp>
        <p:nvSpPr>
          <p:cNvPr id="5" name="日期占位符 4"/>
          <p:cNvSpPr>
            <a:spLocks noGrp="1"/>
          </p:cNvSpPr>
          <p:nvPr>
            <p:ph type="dt" idx="11"/>
          </p:nvPr>
        </p:nvSpPr>
        <p:spPr/>
        <p:txBody>
          <a:bodyPr/>
          <a:lstStyle/>
          <a:p>
            <a:pPr>
              <a:defRPr/>
            </a:pPr>
            <a:r>
              <a:rPr lang="en-US" smtClean="0"/>
              <a:t>May 2013</a:t>
            </a:r>
            <a:endParaRPr lang="en-US"/>
          </a:p>
        </p:txBody>
      </p:sp>
      <p:sp>
        <p:nvSpPr>
          <p:cNvPr id="6" name="页脚占位符 5"/>
          <p:cNvSpPr>
            <a:spLocks noGrp="1"/>
          </p:cNvSpPr>
          <p:nvPr>
            <p:ph type="ftr" sz="quarter" idx="12"/>
          </p:nvPr>
        </p:nvSpPr>
        <p:spPr/>
        <p:txBody>
          <a:bodyPr/>
          <a:lstStyle/>
          <a:p>
            <a:pPr lvl="4">
              <a:defRPr/>
            </a:pPr>
            <a:r>
              <a:rPr lang="en-US" smtClean="0"/>
              <a:t>Osama Aboul-Magd (Huawei Technologies)</a:t>
            </a:r>
            <a:endParaRPr lang="en-US"/>
          </a:p>
        </p:txBody>
      </p:sp>
      <p:sp>
        <p:nvSpPr>
          <p:cNvPr id="7" name="灯片编号占位符 6"/>
          <p:cNvSpPr>
            <a:spLocks noGrp="1"/>
          </p:cNvSpPr>
          <p:nvPr>
            <p:ph type="sldNum" sz="quarter" idx="13"/>
          </p:nvPr>
        </p:nvSpPr>
        <p:spPr/>
        <p:txBody>
          <a:bodyPr/>
          <a:lstStyle/>
          <a:p>
            <a:pPr>
              <a:defRPr/>
            </a:pPr>
            <a:r>
              <a:rPr lang="en-US" altLang="en-US" smtClean="0"/>
              <a:t>Page </a:t>
            </a:r>
            <a:fld id="{344DB0E8-AE34-4A03-BF88-59473A4F2B54}" type="slidenum">
              <a:rPr lang="en-US" altLang="en-US" smtClean="0"/>
              <a:pPr>
                <a:defRPr/>
              </a:pPr>
              <a:t>12</a:t>
            </a:fld>
            <a:endParaRPr lang="en-US" altLang="en-US"/>
          </a:p>
        </p:txBody>
      </p:sp>
    </p:spTree>
    <p:extLst>
      <p:ext uri="{BB962C8B-B14F-4D97-AF65-F5344CB8AC3E}">
        <p14:creationId xmlns:p14="http://schemas.microsoft.com/office/powerpoint/2010/main" val="3426121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a:buFontTx/>
              <a:buNone/>
            </a:pPr>
            <a:r>
              <a:rPr lang="en-US" altLang="en-US" dirty="0" smtClean="0">
                <a:solidFill>
                  <a:schemeClr val="bg1">
                    <a:lumMod val="50000"/>
                  </a:schemeClr>
                </a:solidFill>
              </a:rPr>
              <a:t>See http://standards.ieee.org/develop/wg/WG802.15.html </a:t>
            </a:r>
          </a:p>
          <a:p>
            <a:pPr>
              <a:buFontTx/>
              <a:buNone/>
            </a:pPr>
            <a:r>
              <a:rPr lang="en-US" altLang="en-US" dirty="0" smtClean="0">
                <a:solidFill>
                  <a:schemeClr val="bg1">
                    <a:lumMod val="50000"/>
                  </a:schemeClr>
                </a:solidFill>
                <a:hlinkClick r:id="rId3"/>
              </a:rPr>
              <a:t>http://www.ieee802.org/15/pub/IEEE%20802_15%20WPAN%2015_7%20Revision1%20Task%20Group.htm</a:t>
            </a:r>
            <a:r>
              <a:rPr lang="en-US" altLang="en-US" dirty="0" smtClean="0">
                <a:solidFill>
                  <a:schemeClr val="bg1">
                    <a:lumMod val="50000"/>
                  </a:schemeClr>
                </a:solidFill>
              </a:rPr>
              <a:t> </a:t>
            </a:r>
          </a:p>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802.11-12/xxxxr0</a:t>
            </a:r>
            <a:endParaRPr lang="en-US"/>
          </a:p>
        </p:txBody>
      </p:sp>
      <p:sp>
        <p:nvSpPr>
          <p:cNvPr id="5" name="日期占位符 4"/>
          <p:cNvSpPr>
            <a:spLocks noGrp="1"/>
          </p:cNvSpPr>
          <p:nvPr>
            <p:ph type="dt" idx="11"/>
          </p:nvPr>
        </p:nvSpPr>
        <p:spPr/>
        <p:txBody>
          <a:bodyPr/>
          <a:lstStyle/>
          <a:p>
            <a:pPr>
              <a:defRPr/>
            </a:pPr>
            <a:r>
              <a:rPr lang="en-US" smtClean="0"/>
              <a:t>May 2013</a:t>
            </a:r>
            <a:endParaRPr lang="en-US"/>
          </a:p>
        </p:txBody>
      </p:sp>
      <p:sp>
        <p:nvSpPr>
          <p:cNvPr id="6" name="页脚占位符 5"/>
          <p:cNvSpPr>
            <a:spLocks noGrp="1"/>
          </p:cNvSpPr>
          <p:nvPr>
            <p:ph type="ftr" sz="quarter" idx="12"/>
          </p:nvPr>
        </p:nvSpPr>
        <p:spPr/>
        <p:txBody>
          <a:bodyPr/>
          <a:lstStyle/>
          <a:p>
            <a:pPr lvl="4">
              <a:defRPr/>
            </a:pPr>
            <a:r>
              <a:rPr lang="en-US" smtClean="0"/>
              <a:t>Osama Aboul-Magd (Huawei Technologies)</a:t>
            </a:r>
            <a:endParaRPr lang="en-US"/>
          </a:p>
        </p:txBody>
      </p:sp>
      <p:sp>
        <p:nvSpPr>
          <p:cNvPr id="7" name="灯片编号占位符 6"/>
          <p:cNvSpPr>
            <a:spLocks noGrp="1"/>
          </p:cNvSpPr>
          <p:nvPr>
            <p:ph type="sldNum" sz="quarter" idx="13"/>
          </p:nvPr>
        </p:nvSpPr>
        <p:spPr/>
        <p:txBody>
          <a:bodyPr/>
          <a:lstStyle/>
          <a:p>
            <a:pPr>
              <a:defRPr/>
            </a:pPr>
            <a:r>
              <a:rPr lang="en-US" altLang="en-US" smtClean="0"/>
              <a:t>Page </a:t>
            </a:r>
            <a:fld id="{344DB0E8-AE34-4A03-BF88-59473A4F2B54}" type="slidenum">
              <a:rPr lang="en-US" altLang="en-US" smtClean="0"/>
              <a:pPr>
                <a:defRPr/>
              </a:pPr>
              <a:t>13</a:t>
            </a:fld>
            <a:endParaRPr lang="en-US" altLang="en-US"/>
          </a:p>
        </p:txBody>
      </p:sp>
    </p:spTree>
    <p:extLst>
      <p:ext uri="{BB962C8B-B14F-4D97-AF65-F5344CB8AC3E}">
        <p14:creationId xmlns:p14="http://schemas.microsoft.com/office/powerpoint/2010/main" val="131688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a:buFontTx/>
              <a:buNone/>
            </a:pPr>
            <a:r>
              <a:rPr lang="en-US" altLang="en-US" dirty="0" smtClean="0">
                <a:solidFill>
                  <a:schemeClr val="bg1">
                    <a:lumMod val="50000"/>
                  </a:schemeClr>
                </a:solidFill>
              </a:rPr>
              <a:t>See http://standards.ieee.org/develop/wg/WG802.15.html </a:t>
            </a:r>
          </a:p>
          <a:p>
            <a:pPr>
              <a:buFontTx/>
              <a:buNone/>
            </a:pPr>
            <a:r>
              <a:rPr lang="en-US" altLang="en-US" dirty="0" smtClean="0">
                <a:solidFill>
                  <a:schemeClr val="bg1">
                    <a:lumMod val="50000"/>
                  </a:schemeClr>
                </a:solidFill>
                <a:hlinkClick r:id="rId3"/>
              </a:rPr>
              <a:t>http://www.ieee802.org/15/pub/IEEE%20802_15%20WPAN%2015_7%20Revision1%20Task%20Group.htm</a:t>
            </a:r>
            <a:r>
              <a:rPr lang="en-US" altLang="en-US" dirty="0" smtClean="0">
                <a:solidFill>
                  <a:schemeClr val="bg1">
                    <a:lumMod val="50000"/>
                  </a:schemeClr>
                </a:solidFill>
              </a:rPr>
              <a:t> </a:t>
            </a:r>
          </a:p>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802.11-12/xxxxr0</a:t>
            </a:r>
            <a:endParaRPr lang="en-US"/>
          </a:p>
        </p:txBody>
      </p:sp>
      <p:sp>
        <p:nvSpPr>
          <p:cNvPr id="5" name="日期占位符 4"/>
          <p:cNvSpPr>
            <a:spLocks noGrp="1"/>
          </p:cNvSpPr>
          <p:nvPr>
            <p:ph type="dt" idx="11"/>
          </p:nvPr>
        </p:nvSpPr>
        <p:spPr/>
        <p:txBody>
          <a:bodyPr/>
          <a:lstStyle/>
          <a:p>
            <a:pPr>
              <a:defRPr/>
            </a:pPr>
            <a:r>
              <a:rPr lang="en-US" smtClean="0"/>
              <a:t>May 2013</a:t>
            </a:r>
            <a:endParaRPr lang="en-US"/>
          </a:p>
        </p:txBody>
      </p:sp>
      <p:sp>
        <p:nvSpPr>
          <p:cNvPr id="6" name="页脚占位符 5"/>
          <p:cNvSpPr>
            <a:spLocks noGrp="1"/>
          </p:cNvSpPr>
          <p:nvPr>
            <p:ph type="ftr" sz="quarter" idx="12"/>
          </p:nvPr>
        </p:nvSpPr>
        <p:spPr/>
        <p:txBody>
          <a:bodyPr/>
          <a:lstStyle/>
          <a:p>
            <a:pPr lvl="4">
              <a:defRPr/>
            </a:pPr>
            <a:r>
              <a:rPr lang="en-US" smtClean="0"/>
              <a:t>Osama Aboul-Magd (Huawei Technologies)</a:t>
            </a:r>
            <a:endParaRPr lang="en-US"/>
          </a:p>
        </p:txBody>
      </p:sp>
      <p:sp>
        <p:nvSpPr>
          <p:cNvPr id="7" name="灯片编号占位符 6"/>
          <p:cNvSpPr>
            <a:spLocks noGrp="1"/>
          </p:cNvSpPr>
          <p:nvPr>
            <p:ph type="sldNum" sz="quarter" idx="13"/>
          </p:nvPr>
        </p:nvSpPr>
        <p:spPr/>
        <p:txBody>
          <a:bodyPr/>
          <a:lstStyle/>
          <a:p>
            <a:pPr>
              <a:defRPr/>
            </a:pPr>
            <a:r>
              <a:rPr lang="en-US" altLang="en-US" smtClean="0"/>
              <a:t>Page </a:t>
            </a:r>
            <a:fld id="{344DB0E8-AE34-4A03-BF88-59473A4F2B54}" type="slidenum">
              <a:rPr lang="en-US" altLang="en-US" smtClean="0"/>
              <a:pPr>
                <a:defRPr/>
              </a:pPr>
              <a:t>14</a:t>
            </a:fld>
            <a:endParaRPr lang="en-US" altLang="en-US"/>
          </a:p>
        </p:txBody>
      </p:sp>
    </p:spTree>
    <p:extLst>
      <p:ext uri="{BB962C8B-B14F-4D97-AF65-F5344CB8AC3E}">
        <p14:creationId xmlns:p14="http://schemas.microsoft.com/office/powerpoint/2010/main" val="824810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John Li (Huawei)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A5D5915-7CA2-4126-A0DE-B1AC5BAF9898}" type="slidenum">
              <a:rPr lang="en-US" altLang="en-US"/>
              <a:pPr>
                <a:defRPr/>
              </a:pPr>
              <a:t>‹#›</a:t>
            </a:fld>
            <a:endParaRPr lang="en-US" altLang="en-US"/>
          </a:p>
        </p:txBody>
      </p:sp>
    </p:spTree>
    <p:extLst>
      <p:ext uri="{BB962C8B-B14F-4D97-AF65-F5344CB8AC3E}">
        <p14:creationId xmlns:p14="http://schemas.microsoft.com/office/powerpoint/2010/main" val="4118571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John Li (Huawei)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34E7C98-4915-4649-9FC2-78382D863D15}" type="slidenum">
              <a:rPr lang="en-US" altLang="en-US"/>
              <a:pPr>
                <a:defRPr/>
              </a:pPr>
              <a:t>‹#›</a:t>
            </a:fld>
            <a:endParaRPr lang="en-US" altLang="en-US"/>
          </a:p>
        </p:txBody>
      </p:sp>
    </p:spTree>
    <p:extLst>
      <p:ext uri="{BB962C8B-B14F-4D97-AF65-F5344CB8AC3E}">
        <p14:creationId xmlns:p14="http://schemas.microsoft.com/office/powerpoint/2010/main" val="11196692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a:t>March 2018</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a:t>John Li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CC101C2A-AC66-4152-98F2-C9577343CAE6}" type="slidenum">
              <a:rPr lang="en-US" altLang="en-US"/>
              <a:pPr>
                <a:defRPr/>
              </a:pPr>
              <a:t>‹#›</a:t>
            </a:fld>
            <a:endParaRPr lang="en-US" altLang="en-US"/>
          </a:p>
        </p:txBody>
      </p:sp>
      <p:sp>
        <p:nvSpPr>
          <p:cNvPr id="1031" name="Rectangle 7"/>
          <p:cNvSpPr>
            <a:spLocks noChangeArrowheads="1"/>
          </p:cNvSpPr>
          <p:nvPr/>
        </p:nvSpPr>
        <p:spPr bwMode="auto">
          <a:xfrm>
            <a:off x="3994111" y="332601"/>
            <a:ext cx="393703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a:t>
            </a:r>
            <a:r>
              <a:rPr lang="en-US" altLang="zh-CN" sz="1800" b="1" dirty="0" smtClean="0"/>
              <a:t>-18-0559-00-00lc</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__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wg/WG802.11.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March 2018</a:t>
            </a:r>
          </a:p>
        </p:txBody>
      </p:sp>
      <p:sp>
        <p:nvSpPr>
          <p:cNvPr id="4099"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John Li (Huawei)</a:t>
            </a:r>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4E50CFA-DA41-41EF-B7B0-BE2E5735040F}" type="slidenum">
              <a:rPr lang="en-US" altLang="en-US" sz="1200" b="0" smtClean="0"/>
              <a:pPr>
                <a:spcBef>
                  <a:spcPct val="0"/>
                </a:spcBef>
                <a:buFontTx/>
                <a:buNone/>
              </a:pPr>
              <a:t>1</a:t>
            </a:fld>
            <a:endParaRPr lang="en-US" altLang="en-US" sz="1200" b="0" smtClean="0"/>
          </a:p>
        </p:txBody>
      </p:sp>
      <p:sp>
        <p:nvSpPr>
          <p:cNvPr id="4101" name="Rectangle 2"/>
          <p:cNvSpPr>
            <a:spLocks noGrp="1" noChangeArrowheads="1"/>
          </p:cNvSpPr>
          <p:nvPr>
            <p:ph type="title"/>
          </p:nvPr>
        </p:nvSpPr>
        <p:spPr>
          <a:xfrm>
            <a:off x="685800" y="609600"/>
            <a:ext cx="7772400" cy="1066800"/>
          </a:xfrm>
          <a:noFill/>
        </p:spPr>
        <p:txBody>
          <a:bodyPr/>
          <a:lstStyle/>
          <a:p>
            <a:r>
              <a:rPr lang="en-US" altLang="en-US" dirty="0" smtClean="0"/>
              <a:t>Response to Comments on LC SG PAR and CSD</a:t>
            </a:r>
          </a:p>
        </p:txBody>
      </p:sp>
      <p:sp>
        <p:nvSpPr>
          <p:cNvPr id="4102"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mtClean="0"/>
              <a:t>Date:</a:t>
            </a:r>
            <a:r>
              <a:rPr lang="en-US" altLang="en-US" b="0" smtClean="0"/>
              <a:t> 2018-3-2</a:t>
            </a:r>
          </a:p>
        </p:txBody>
      </p:sp>
      <p:sp>
        <p:nvSpPr>
          <p:cNvPr id="4103"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a:t> Authors:</a:t>
            </a:r>
            <a:endParaRPr lang="en-US" altLang="en-US" b="0"/>
          </a:p>
        </p:txBody>
      </p:sp>
      <p:graphicFrame>
        <p:nvGraphicFramePr>
          <p:cNvPr id="4104" name="Object 3"/>
          <p:cNvGraphicFramePr>
            <a:graphicFrameLocks noChangeAspect="1"/>
          </p:cNvGraphicFramePr>
          <p:nvPr/>
        </p:nvGraphicFramePr>
        <p:xfrm>
          <a:off x="777875" y="3060700"/>
          <a:ext cx="7207250" cy="2633663"/>
        </p:xfrm>
        <a:graphic>
          <a:graphicData uri="http://schemas.openxmlformats.org/presentationml/2006/ole">
            <mc:AlternateContent xmlns:mc="http://schemas.openxmlformats.org/markup-compatibility/2006">
              <mc:Choice xmlns:v="urn:schemas-microsoft-com:vml" Requires="v">
                <p:oleObj spid="_x0000_s4125" name="Document" r:id="rId5" imgW="8250056" imgH="3017801" progId="Word.Document.8">
                  <p:embed/>
                </p:oleObj>
              </mc:Choice>
              <mc:Fallback>
                <p:oleObj name="Document" r:id="rId5" imgW="8250056" imgH="3017801" progId="Word.Document.8">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7875" y="3060700"/>
                        <a:ext cx="7207250" cy="2633663"/>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en-US" dirty="0" smtClean="0"/>
              <a:t>Comments from James </a:t>
            </a:r>
            <a:r>
              <a:rPr lang="en-US" altLang="en-US" dirty="0" err="1" smtClean="0"/>
              <a:t>Gilb</a:t>
            </a:r>
            <a:r>
              <a:rPr lang="en-US" altLang="en-US" dirty="0" smtClean="0"/>
              <a:t> on PAR</a:t>
            </a:r>
            <a:endParaRPr lang="zh-CN" altLang="en-US" dirty="0" smtClean="0"/>
          </a:p>
        </p:txBody>
      </p:sp>
      <p:sp>
        <p:nvSpPr>
          <p:cNvPr id="10243" name="内容占位符 2"/>
          <p:cNvSpPr>
            <a:spLocks noGrp="1"/>
          </p:cNvSpPr>
          <p:nvPr>
            <p:ph idx="1"/>
          </p:nvPr>
        </p:nvSpPr>
        <p:spPr>
          <a:xfrm>
            <a:off x="685800" y="1981200"/>
            <a:ext cx="7772400" cy="4114800"/>
          </a:xfrm>
        </p:spPr>
        <p:txBody>
          <a:bodyPr/>
          <a:lstStyle/>
          <a:p>
            <a:pPr>
              <a:buFontTx/>
              <a:buNone/>
            </a:pPr>
            <a:r>
              <a:rPr lang="en-US" altLang="zh-CN" dirty="0" smtClean="0"/>
              <a:t>Comment: </a:t>
            </a:r>
          </a:p>
          <a:p>
            <a:pPr>
              <a:buFontTx/>
              <a:buNone/>
            </a:pPr>
            <a:r>
              <a:rPr lang="en-US" altLang="zh-CN" dirty="0" smtClean="0"/>
              <a:t>5.5 Need for the project — </a:t>
            </a:r>
            <a:r>
              <a:rPr lang="zh-CN" altLang="zh-CN" dirty="0"/>
              <a:t> </a:t>
            </a:r>
            <a:r>
              <a:rPr lang="en-GB" altLang="zh-CN" dirty="0"/>
              <a:t>Delete "significant"</a:t>
            </a:r>
            <a:r>
              <a:rPr lang="en-US" altLang="zh-CN" dirty="0" smtClean="0"/>
              <a:t> </a:t>
            </a:r>
            <a:endParaRPr lang="en-US" altLang="zh-CN" dirty="0"/>
          </a:p>
          <a:p>
            <a:pPr>
              <a:buFontTx/>
              <a:buNone/>
            </a:pPr>
            <a:endParaRPr lang="en-US" altLang="en-US" dirty="0" smtClean="0"/>
          </a:p>
          <a:p>
            <a:pPr>
              <a:buFontTx/>
              <a:buNone/>
            </a:pPr>
            <a:r>
              <a:rPr lang="en-US" altLang="en-US" dirty="0" smtClean="0"/>
              <a:t>Response: </a:t>
            </a:r>
          </a:p>
          <a:p>
            <a:pPr>
              <a:buFontTx/>
              <a:buNone/>
            </a:pPr>
            <a:r>
              <a:rPr lang="en-US" altLang="en-US" dirty="0" smtClean="0">
                <a:solidFill>
                  <a:schemeClr val="bg1">
                    <a:lumMod val="50000"/>
                  </a:schemeClr>
                </a:solidFill>
              </a:rPr>
              <a:t>5.5 Need for the Project: A </a:t>
            </a:r>
            <a:r>
              <a:rPr lang="en-US" altLang="en-US" u="sng" dirty="0" smtClean="0">
                <a:solidFill>
                  <a:schemeClr val="bg1">
                    <a:lumMod val="50000"/>
                  </a:schemeClr>
                </a:solidFill>
              </a:rPr>
              <a:t>significant</a:t>
            </a:r>
            <a:r>
              <a:rPr lang="en-US" altLang="en-US" dirty="0" smtClean="0">
                <a:solidFill>
                  <a:schemeClr val="bg1">
                    <a:lumMod val="50000"/>
                  </a:schemeClr>
                </a:solidFill>
              </a:rPr>
              <a:t>  variety of LC vendors currently build various, non-standardized, products for many use-cases that could have </a:t>
            </a:r>
            <a:r>
              <a:rPr lang="en-US" altLang="en-US" u="sng" dirty="0" smtClean="0">
                <a:solidFill>
                  <a:schemeClr val="bg1">
                    <a:lumMod val="50000"/>
                  </a:schemeClr>
                </a:solidFill>
              </a:rPr>
              <a:t>significant</a:t>
            </a:r>
            <a:r>
              <a:rPr lang="en-US" altLang="en-US" dirty="0" smtClean="0">
                <a:solidFill>
                  <a:schemeClr val="bg1">
                    <a:lumMod val="50000"/>
                  </a:schemeClr>
                </a:solidFill>
              </a:rPr>
              <a:t> market growth.</a:t>
            </a:r>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024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F237B67E-67BC-4597-A99D-EEDA44B66B42}" type="slidenum">
              <a:rPr lang="en-US" altLang="en-US" smtClean="0"/>
              <a:pPr/>
              <a:t>10</a:t>
            </a:fld>
            <a:endParaRPr lang="en-US" altLang="en-US" smtClean="0"/>
          </a:p>
        </p:txBody>
      </p:sp>
    </p:spTree>
    <p:extLst>
      <p:ext uri="{BB962C8B-B14F-4D97-AF65-F5344CB8AC3E}">
        <p14:creationId xmlns:p14="http://schemas.microsoft.com/office/powerpoint/2010/main" val="14371578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en-US" dirty="0" smtClean="0"/>
              <a:t>Comments from James </a:t>
            </a:r>
            <a:r>
              <a:rPr lang="en-US" altLang="en-US" dirty="0" err="1" smtClean="0"/>
              <a:t>Gilb</a:t>
            </a:r>
            <a:r>
              <a:rPr lang="en-US" altLang="en-US" dirty="0" smtClean="0"/>
              <a:t> on PAR</a:t>
            </a:r>
            <a:endParaRPr lang="zh-CN" altLang="en-US" dirty="0" smtClean="0"/>
          </a:p>
        </p:txBody>
      </p:sp>
      <p:sp>
        <p:nvSpPr>
          <p:cNvPr id="10243" name="内容占位符 2"/>
          <p:cNvSpPr>
            <a:spLocks noGrp="1"/>
          </p:cNvSpPr>
          <p:nvPr>
            <p:ph idx="1"/>
          </p:nvPr>
        </p:nvSpPr>
        <p:spPr>
          <a:xfrm>
            <a:off x="685800" y="1981200"/>
            <a:ext cx="7772400" cy="4114800"/>
          </a:xfrm>
        </p:spPr>
        <p:txBody>
          <a:bodyPr/>
          <a:lstStyle/>
          <a:p>
            <a:pPr>
              <a:buFontTx/>
              <a:buNone/>
            </a:pPr>
            <a:r>
              <a:rPr lang="en-US" altLang="zh-CN" dirty="0" smtClean="0"/>
              <a:t>Comment: </a:t>
            </a:r>
          </a:p>
          <a:p>
            <a:pPr>
              <a:buFontTx/>
              <a:buNone/>
            </a:pPr>
            <a:r>
              <a:rPr lang="en-US" altLang="zh-CN" dirty="0" smtClean="0"/>
              <a:t>6.1.b — </a:t>
            </a:r>
            <a:r>
              <a:rPr lang="zh-CN" altLang="zh-CN" dirty="0"/>
              <a:t> </a:t>
            </a:r>
            <a:r>
              <a:rPr lang="en-US" altLang="zh-CN" dirty="0" smtClean="0"/>
              <a:t> </a:t>
            </a:r>
            <a:r>
              <a:rPr lang="zh-CN" altLang="zh-CN" dirty="0" smtClean="0"/>
              <a:t> </a:t>
            </a:r>
            <a:r>
              <a:rPr lang="en-US" altLang="zh-CN" dirty="0" smtClean="0"/>
              <a:t>If the answer here is yes, you need to provide an explanation.</a:t>
            </a:r>
          </a:p>
          <a:p>
            <a:pPr>
              <a:buFontTx/>
              <a:buNone/>
            </a:pPr>
            <a:endParaRPr lang="en-US" altLang="en-US" dirty="0" smtClean="0"/>
          </a:p>
          <a:p>
            <a:pPr>
              <a:buFontTx/>
              <a:buNone/>
            </a:pPr>
            <a:r>
              <a:rPr lang="en-US" altLang="en-US" dirty="0" smtClean="0"/>
              <a:t>Response: </a:t>
            </a:r>
          </a:p>
          <a:p>
            <a:pPr>
              <a:buFontTx/>
              <a:buNone/>
            </a:pPr>
            <a:r>
              <a:rPr lang="en-US" altLang="en-US" dirty="0" smtClean="0">
                <a:solidFill>
                  <a:schemeClr val="bg1">
                    <a:lumMod val="50000"/>
                  </a:schemeClr>
                </a:solidFill>
              </a:rPr>
              <a:t>Resolved in Feb teleconference call</a:t>
            </a:r>
          </a:p>
          <a:p>
            <a:pPr>
              <a:buFontTx/>
              <a:buNone/>
            </a:pPr>
            <a:r>
              <a:rPr lang="en-US" altLang="en-US" dirty="0" smtClean="0">
                <a:solidFill>
                  <a:schemeClr val="bg1">
                    <a:lumMod val="50000"/>
                  </a:schemeClr>
                </a:solidFill>
              </a:rPr>
              <a:t>Revised. Include in Section 6.1.b :</a:t>
            </a:r>
          </a:p>
          <a:p>
            <a:pPr>
              <a:buFontTx/>
              <a:buNone/>
            </a:pPr>
            <a:r>
              <a:rPr lang="en-US" altLang="en-US" dirty="0" smtClean="0">
                <a:solidFill>
                  <a:schemeClr val="bg1">
                    <a:lumMod val="50000"/>
                  </a:schemeClr>
                </a:solidFill>
              </a:rPr>
              <a:t>"Project may define new Management frames (extending the existing 802.11 frame structure) to support its new features.</a:t>
            </a:r>
          </a:p>
          <a:p>
            <a:pPr>
              <a:buFontTx/>
              <a:buNone/>
            </a:pPr>
            <a:r>
              <a:rPr lang="en-US" altLang="en-US" dirty="0" smtClean="0">
                <a:solidFill>
                  <a:schemeClr val="bg1">
                    <a:lumMod val="50000"/>
                  </a:schemeClr>
                </a:solidFill>
              </a:rPr>
              <a:t>These frames will include fields that contain 48-bit MAC addresses. It is not expected that any new namespaces for allocation under RAC</a:t>
            </a:r>
          </a:p>
          <a:p>
            <a:pPr>
              <a:buFontTx/>
              <a:buNone/>
            </a:pPr>
            <a:r>
              <a:rPr lang="en-US" altLang="en-US" dirty="0" smtClean="0">
                <a:solidFill>
                  <a:schemeClr val="bg1">
                    <a:lumMod val="50000"/>
                  </a:schemeClr>
                </a:solidFill>
              </a:rPr>
              <a:t>control will be defined."</a:t>
            </a:r>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024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F237B67E-67BC-4597-A99D-EEDA44B66B42}" type="slidenum">
              <a:rPr lang="en-US" altLang="en-US" smtClean="0"/>
              <a:pPr/>
              <a:t>11</a:t>
            </a:fld>
            <a:endParaRPr lang="en-US" altLang="en-US" smtClean="0"/>
          </a:p>
        </p:txBody>
      </p:sp>
    </p:spTree>
    <p:extLst>
      <p:ext uri="{BB962C8B-B14F-4D97-AF65-F5344CB8AC3E}">
        <p14:creationId xmlns:p14="http://schemas.microsoft.com/office/powerpoint/2010/main" val="6843920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en-US" dirty="0" smtClean="0"/>
              <a:t>Comments from James </a:t>
            </a:r>
            <a:r>
              <a:rPr lang="en-US" altLang="en-US" dirty="0" err="1" smtClean="0"/>
              <a:t>Gilb</a:t>
            </a:r>
            <a:r>
              <a:rPr lang="en-US" altLang="en-US" dirty="0" smtClean="0"/>
              <a:t> on PAR</a:t>
            </a:r>
            <a:endParaRPr lang="zh-CN" altLang="en-US" dirty="0" smtClean="0"/>
          </a:p>
        </p:txBody>
      </p:sp>
      <p:sp>
        <p:nvSpPr>
          <p:cNvPr id="10243" name="内容占位符 2"/>
          <p:cNvSpPr>
            <a:spLocks noGrp="1"/>
          </p:cNvSpPr>
          <p:nvPr>
            <p:ph idx="1"/>
          </p:nvPr>
        </p:nvSpPr>
        <p:spPr>
          <a:xfrm>
            <a:off x="685800" y="1981200"/>
            <a:ext cx="7772400" cy="4114800"/>
          </a:xfrm>
        </p:spPr>
        <p:txBody>
          <a:bodyPr/>
          <a:lstStyle/>
          <a:p>
            <a:pPr>
              <a:buFontTx/>
              <a:buNone/>
            </a:pPr>
            <a:r>
              <a:rPr lang="en-US" altLang="zh-CN" dirty="0" smtClean="0"/>
              <a:t>Comment: </a:t>
            </a:r>
          </a:p>
          <a:p>
            <a:pPr>
              <a:buNone/>
            </a:pPr>
            <a:r>
              <a:rPr lang="en-US" altLang="zh-CN" dirty="0" smtClean="0"/>
              <a:t>6.1.b — Verify that the titles of the 802.15 standards are correct. They seem to be incorrect. </a:t>
            </a:r>
            <a:endParaRPr lang="en-US" altLang="zh-CN" dirty="0"/>
          </a:p>
          <a:p>
            <a:pPr>
              <a:buFontTx/>
              <a:buNone/>
            </a:pPr>
            <a:endParaRPr lang="en-US" altLang="en-US" dirty="0" smtClean="0"/>
          </a:p>
          <a:p>
            <a:pPr>
              <a:buFontTx/>
              <a:buNone/>
            </a:pPr>
            <a:r>
              <a:rPr lang="en-US" altLang="en-US" dirty="0" smtClean="0"/>
              <a:t>Response: </a:t>
            </a:r>
          </a:p>
          <a:p>
            <a:pPr>
              <a:buFontTx/>
              <a:buNone/>
            </a:pPr>
            <a:r>
              <a:rPr lang="en-US" altLang="en-US" dirty="0" smtClean="0">
                <a:solidFill>
                  <a:schemeClr val="bg1">
                    <a:lumMod val="50000"/>
                  </a:schemeClr>
                </a:solidFill>
              </a:rPr>
              <a:t>Accept: revise to </a:t>
            </a:r>
          </a:p>
          <a:p>
            <a:pPr>
              <a:buFontTx/>
              <a:buNone/>
            </a:pPr>
            <a:r>
              <a:rPr lang="en-GB" altLang="zh-CN" dirty="0">
                <a:solidFill>
                  <a:schemeClr val="bg1">
                    <a:lumMod val="50000"/>
                  </a:schemeClr>
                </a:solidFill>
              </a:rPr>
              <a:t>Project Title: </a:t>
            </a:r>
            <a:r>
              <a:rPr lang="en-GB" altLang="zh-CN" strike="sngStrike" dirty="0">
                <a:solidFill>
                  <a:schemeClr val="bg1">
                    <a:lumMod val="50000"/>
                  </a:schemeClr>
                </a:solidFill>
              </a:rPr>
              <a:t>Part 15.7 Revision: Short-Range Optical Wireless </a:t>
            </a:r>
            <a:r>
              <a:rPr lang="en-GB" altLang="zh-CN" strike="sngStrike" dirty="0" smtClean="0">
                <a:solidFill>
                  <a:schemeClr val="bg1">
                    <a:lumMod val="50000"/>
                  </a:schemeClr>
                </a:solidFill>
              </a:rPr>
              <a:t>Communications </a:t>
            </a:r>
            <a:r>
              <a:rPr lang="en-US" altLang="zh-CN" dirty="0" smtClean="0">
                <a:solidFill>
                  <a:schemeClr val="bg1">
                    <a:lumMod val="50000"/>
                  </a:schemeClr>
                </a:solidFill>
              </a:rPr>
              <a:t>802.15.7 Maintenance: Short-Range Optical Wireless Communications Task Group (TG 7m)</a:t>
            </a:r>
            <a:endParaRPr lang="en-GB" altLang="zh-CN" dirty="0" smtClean="0">
              <a:solidFill>
                <a:schemeClr val="bg1">
                  <a:lumMod val="50000"/>
                </a:schemeClr>
              </a:solidFill>
            </a:endParaRPr>
          </a:p>
          <a:p>
            <a:pPr>
              <a:buNone/>
            </a:pPr>
            <a:r>
              <a:rPr lang="en-GB" altLang="zh-CN" dirty="0" smtClean="0">
                <a:solidFill>
                  <a:schemeClr val="bg1">
                    <a:lumMod val="50000"/>
                  </a:schemeClr>
                </a:solidFill>
              </a:rPr>
              <a:t>Project </a:t>
            </a:r>
            <a:r>
              <a:rPr lang="en-GB" altLang="zh-CN" dirty="0">
                <a:solidFill>
                  <a:schemeClr val="bg1">
                    <a:lumMod val="50000"/>
                  </a:schemeClr>
                </a:solidFill>
              </a:rPr>
              <a:t>Title: </a:t>
            </a:r>
            <a:r>
              <a:rPr lang="en-GB" altLang="zh-CN" strike="sngStrike" dirty="0">
                <a:solidFill>
                  <a:schemeClr val="bg1">
                    <a:lumMod val="50000"/>
                  </a:schemeClr>
                </a:solidFill>
              </a:rPr>
              <a:t>Part 15.13: Standard for Multi-Gigabit per Second Optical Wireless Communications (OWC) with Ranges up to 200 </a:t>
            </a:r>
            <a:r>
              <a:rPr lang="en-GB" altLang="zh-CN" strike="sngStrike" dirty="0" smtClean="0">
                <a:solidFill>
                  <a:schemeClr val="bg1">
                    <a:lumMod val="50000"/>
                  </a:schemeClr>
                </a:solidFill>
              </a:rPr>
              <a:t>meters </a:t>
            </a:r>
            <a:r>
              <a:rPr lang="en-US" altLang="zh-CN" dirty="0">
                <a:solidFill>
                  <a:schemeClr val="bg1">
                    <a:lumMod val="50000"/>
                  </a:schemeClr>
                </a:solidFill>
              </a:rPr>
              <a:t>802.15.13 - Standard for Multi-Gigabit per Second Optical Wireless Communications (OWC) with Ranges up to 200 </a:t>
            </a:r>
            <a:r>
              <a:rPr lang="en-US" altLang="zh-CN" dirty="0" smtClean="0">
                <a:solidFill>
                  <a:schemeClr val="bg1">
                    <a:lumMod val="50000"/>
                  </a:schemeClr>
                </a:solidFill>
              </a:rPr>
              <a:t>meters</a:t>
            </a:r>
            <a:endParaRPr lang="en-US" altLang="zh-CN" dirty="0">
              <a:solidFill>
                <a:schemeClr val="bg1">
                  <a:lumMod val="50000"/>
                </a:schemeClr>
              </a:solidFill>
            </a:endParaRPr>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024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F237B67E-67BC-4597-A99D-EEDA44B66B42}" type="slidenum">
              <a:rPr lang="en-US" altLang="en-US" smtClean="0"/>
              <a:pPr/>
              <a:t>12</a:t>
            </a:fld>
            <a:endParaRPr lang="en-US" altLang="en-US" smtClean="0"/>
          </a:p>
        </p:txBody>
      </p:sp>
    </p:spTree>
    <p:extLst>
      <p:ext uri="{BB962C8B-B14F-4D97-AF65-F5344CB8AC3E}">
        <p14:creationId xmlns:p14="http://schemas.microsoft.com/office/powerpoint/2010/main" val="17800667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en-US" dirty="0" smtClean="0"/>
              <a:t>Comments from James </a:t>
            </a:r>
            <a:r>
              <a:rPr lang="en-US" altLang="en-US" dirty="0" err="1" smtClean="0"/>
              <a:t>Gilb</a:t>
            </a:r>
            <a:r>
              <a:rPr lang="en-US" altLang="en-US" dirty="0" smtClean="0"/>
              <a:t> on PAR</a:t>
            </a:r>
            <a:endParaRPr lang="zh-CN" altLang="en-US" dirty="0" smtClean="0"/>
          </a:p>
        </p:txBody>
      </p:sp>
      <p:sp>
        <p:nvSpPr>
          <p:cNvPr id="10243" name="内容占位符 2"/>
          <p:cNvSpPr>
            <a:spLocks noGrp="1"/>
          </p:cNvSpPr>
          <p:nvPr>
            <p:ph idx="1"/>
          </p:nvPr>
        </p:nvSpPr>
        <p:spPr>
          <a:xfrm>
            <a:off x="685800" y="1981200"/>
            <a:ext cx="7772400" cy="4114800"/>
          </a:xfrm>
        </p:spPr>
        <p:txBody>
          <a:bodyPr/>
          <a:lstStyle/>
          <a:p>
            <a:pPr>
              <a:buFontTx/>
              <a:buNone/>
            </a:pPr>
            <a:r>
              <a:rPr lang="en-US" altLang="zh-CN" dirty="0" smtClean="0"/>
              <a:t>Comment: </a:t>
            </a:r>
          </a:p>
          <a:p>
            <a:pPr>
              <a:buFontTx/>
              <a:buNone/>
            </a:pPr>
            <a:r>
              <a:rPr lang="en-US" altLang="zh-CN" dirty="0" smtClean="0"/>
              <a:t>8.1— </a:t>
            </a:r>
            <a:r>
              <a:rPr lang="zh-CN" altLang="zh-CN" dirty="0" smtClean="0"/>
              <a:t> </a:t>
            </a:r>
            <a:r>
              <a:rPr lang="zh-CN" altLang="zh-CN" dirty="0"/>
              <a:t> </a:t>
            </a:r>
            <a:r>
              <a:rPr lang="en-GB" altLang="zh-CN" dirty="0"/>
              <a:t>"</a:t>
            </a:r>
            <a:r>
              <a:rPr lang="en-GB" altLang="zh-CN" dirty="0" err="1"/>
              <a:t>Requitements</a:t>
            </a:r>
            <a:r>
              <a:rPr lang="en-GB" altLang="zh-CN" dirty="0"/>
              <a:t>" should be "Requirements"</a:t>
            </a:r>
            <a:endParaRPr lang="en-US" altLang="zh-CN" dirty="0"/>
          </a:p>
          <a:p>
            <a:pPr>
              <a:buFontTx/>
              <a:buNone/>
            </a:pPr>
            <a:endParaRPr lang="en-US" altLang="en-US" dirty="0" smtClean="0"/>
          </a:p>
          <a:p>
            <a:pPr>
              <a:buFontTx/>
              <a:buNone/>
            </a:pPr>
            <a:r>
              <a:rPr lang="en-US" altLang="en-US" dirty="0" smtClean="0"/>
              <a:t>Response: </a:t>
            </a:r>
          </a:p>
          <a:p>
            <a:pPr>
              <a:buFontTx/>
              <a:buNone/>
            </a:pPr>
            <a:r>
              <a:rPr lang="en-US" altLang="en-US" dirty="0" smtClean="0">
                <a:solidFill>
                  <a:schemeClr val="bg1">
                    <a:lumMod val="50000"/>
                  </a:schemeClr>
                </a:solidFill>
              </a:rPr>
              <a:t>Accept</a:t>
            </a:r>
            <a:endParaRPr lang="en-US" altLang="zh-CN" dirty="0">
              <a:solidFill>
                <a:schemeClr val="bg1">
                  <a:lumMod val="50000"/>
                </a:schemeClr>
              </a:solidFill>
            </a:endParaRPr>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024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F237B67E-67BC-4597-A99D-EEDA44B66B42}" type="slidenum">
              <a:rPr lang="en-US" altLang="en-US" smtClean="0"/>
              <a:pPr/>
              <a:t>13</a:t>
            </a:fld>
            <a:endParaRPr lang="en-US" altLang="en-US" smtClean="0"/>
          </a:p>
        </p:txBody>
      </p:sp>
    </p:spTree>
    <p:extLst>
      <p:ext uri="{BB962C8B-B14F-4D97-AF65-F5344CB8AC3E}">
        <p14:creationId xmlns:p14="http://schemas.microsoft.com/office/powerpoint/2010/main" val="41431586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en-US" dirty="0" smtClean="0"/>
              <a:t>Comments from James </a:t>
            </a:r>
            <a:r>
              <a:rPr lang="en-US" altLang="en-US" dirty="0" err="1" smtClean="0"/>
              <a:t>Gilb</a:t>
            </a:r>
            <a:r>
              <a:rPr lang="en-US" altLang="en-US" dirty="0" smtClean="0"/>
              <a:t> on CSD</a:t>
            </a:r>
            <a:endParaRPr lang="zh-CN" altLang="en-US" dirty="0" smtClean="0"/>
          </a:p>
        </p:txBody>
      </p:sp>
      <p:sp>
        <p:nvSpPr>
          <p:cNvPr id="10243" name="内容占位符 2"/>
          <p:cNvSpPr>
            <a:spLocks noGrp="1"/>
          </p:cNvSpPr>
          <p:nvPr>
            <p:ph idx="1"/>
          </p:nvPr>
        </p:nvSpPr>
        <p:spPr>
          <a:xfrm>
            <a:off x="685800" y="1981200"/>
            <a:ext cx="7772400" cy="4114800"/>
          </a:xfrm>
        </p:spPr>
        <p:txBody>
          <a:bodyPr/>
          <a:lstStyle/>
          <a:p>
            <a:pPr>
              <a:buFontTx/>
              <a:buNone/>
            </a:pPr>
            <a:r>
              <a:rPr lang="en-US" altLang="zh-CN" dirty="0" smtClean="0"/>
              <a:t>Comment: </a:t>
            </a:r>
          </a:p>
          <a:p>
            <a:pPr>
              <a:buFontTx/>
              <a:buNone/>
            </a:pPr>
            <a:r>
              <a:rPr lang="en-US" altLang="zh-CN" dirty="0" smtClean="0"/>
              <a:t>1.2.1— </a:t>
            </a:r>
            <a:r>
              <a:rPr lang="zh-CN" altLang="zh-CN" dirty="0" smtClean="0"/>
              <a:t> </a:t>
            </a:r>
            <a:r>
              <a:rPr lang="zh-CN" altLang="zh-CN" dirty="0"/>
              <a:t> </a:t>
            </a:r>
            <a:r>
              <a:rPr lang="en-GB" altLang="zh-CN" dirty="0" smtClean="0"/>
              <a:t>Spell out IR</a:t>
            </a:r>
            <a:endParaRPr lang="en-US" altLang="en-US" dirty="0" smtClean="0"/>
          </a:p>
          <a:p>
            <a:pPr>
              <a:buFontTx/>
              <a:buNone/>
            </a:pPr>
            <a:r>
              <a:rPr lang="en-US" altLang="en-US" dirty="0" smtClean="0"/>
              <a:t>Response: </a:t>
            </a:r>
          </a:p>
          <a:p>
            <a:pPr>
              <a:buFontTx/>
              <a:buNone/>
            </a:pPr>
            <a:r>
              <a:rPr lang="en-US" altLang="en-US" dirty="0" smtClean="0">
                <a:solidFill>
                  <a:schemeClr val="bg1">
                    <a:lumMod val="50000"/>
                  </a:schemeClr>
                </a:solidFill>
              </a:rPr>
              <a:t>Accept</a:t>
            </a:r>
          </a:p>
          <a:p>
            <a:pPr>
              <a:buNone/>
            </a:pPr>
            <a:r>
              <a:rPr lang="en-US" altLang="zh-CN" dirty="0">
                <a:solidFill>
                  <a:schemeClr val="bg1">
                    <a:lumMod val="50000"/>
                  </a:schemeClr>
                </a:solidFill>
              </a:rPr>
              <a:t>The light spectrum, for the most part, has been </a:t>
            </a:r>
            <a:r>
              <a:rPr lang="en-US" altLang="zh-CN" dirty="0" err="1">
                <a:solidFill>
                  <a:schemeClr val="bg1">
                    <a:lumMod val="50000"/>
                  </a:schemeClr>
                </a:solidFill>
              </a:rPr>
              <a:t>underutilised</a:t>
            </a:r>
            <a:r>
              <a:rPr lang="en-US" altLang="zh-CN" dirty="0">
                <a:solidFill>
                  <a:schemeClr val="bg1">
                    <a:lumMod val="50000"/>
                  </a:schemeClr>
                </a:solidFill>
              </a:rPr>
              <a:t> for free space communication. Both the visible light spectrum and the </a:t>
            </a:r>
            <a:r>
              <a:rPr lang="en-US" altLang="zh-CN" strike="sngStrike" dirty="0">
                <a:solidFill>
                  <a:schemeClr val="bg1">
                    <a:lumMod val="50000"/>
                  </a:schemeClr>
                </a:solidFill>
              </a:rPr>
              <a:t>IR</a:t>
            </a:r>
            <a:r>
              <a:rPr lang="en-US" altLang="zh-CN" dirty="0">
                <a:solidFill>
                  <a:schemeClr val="bg1">
                    <a:lumMod val="50000"/>
                  </a:schemeClr>
                </a:solidFill>
              </a:rPr>
              <a:t> </a:t>
            </a:r>
            <a:r>
              <a:rPr lang="en-US" altLang="zh-CN" dirty="0" smtClean="0">
                <a:solidFill>
                  <a:srgbClr val="C00000"/>
                </a:solidFill>
              </a:rPr>
              <a:t>infrared</a:t>
            </a:r>
            <a:r>
              <a:rPr lang="en-US" altLang="zh-CN" dirty="0" smtClean="0">
                <a:solidFill>
                  <a:schemeClr val="bg1">
                    <a:lumMod val="50000"/>
                  </a:schemeClr>
                </a:solidFill>
              </a:rPr>
              <a:t> spectrum </a:t>
            </a:r>
            <a:r>
              <a:rPr lang="en-US" altLang="zh-CN" dirty="0">
                <a:solidFill>
                  <a:schemeClr val="bg1">
                    <a:lumMod val="50000"/>
                  </a:schemeClr>
                </a:solidFill>
              </a:rPr>
              <a:t>are unlicensed and could be used primarily in short-range wireless scenarios. In addition, the use of light for communications also supports the increasingly dense deployment of smaller and smaller cells.</a:t>
            </a:r>
            <a:endParaRPr lang="zh-CN" altLang="zh-CN" dirty="0">
              <a:solidFill>
                <a:schemeClr val="bg1">
                  <a:lumMod val="50000"/>
                </a:schemeClr>
              </a:solidFill>
            </a:endParaRPr>
          </a:p>
          <a:p>
            <a:pPr>
              <a:buFontTx/>
              <a:buNone/>
            </a:pPr>
            <a:endParaRPr lang="en-US" altLang="zh-CN" dirty="0">
              <a:solidFill>
                <a:schemeClr val="bg1">
                  <a:lumMod val="50000"/>
                </a:schemeClr>
              </a:solidFill>
            </a:endParaRPr>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024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F237B67E-67BC-4597-A99D-EEDA44B66B42}" type="slidenum">
              <a:rPr lang="en-US" altLang="en-US" smtClean="0"/>
              <a:pPr/>
              <a:t>14</a:t>
            </a:fld>
            <a:endParaRPr lang="en-US" altLang="en-US" smtClean="0"/>
          </a:p>
        </p:txBody>
      </p:sp>
    </p:spTree>
    <p:extLst>
      <p:ext uri="{BB962C8B-B14F-4D97-AF65-F5344CB8AC3E}">
        <p14:creationId xmlns:p14="http://schemas.microsoft.com/office/powerpoint/2010/main" val="3382029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Comments from James </a:t>
            </a:r>
            <a:r>
              <a:rPr lang="en-US" altLang="en-US" dirty="0" err="1" smtClean="0"/>
              <a:t>Gilb</a:t>
            </a:r>
            <a:r>
              <a:rPr lang="en-US" altLang="en-US" dirty="0" smtClean="0"/>
              <a:t> on CSD</a:t>
            </a:r>
            <a:endParaRPr lang="zh-CN" altLang="en-US" dirty="0"/>
          </a:p>
        </p:txBody>
      </p:sp>
      <p:sp>
        <p:nvSpPr>
          <p:cNvPr id="3" name="内容占位符 2"/>
          <p:cNvSpPr>
            <a:spLocks noGrp="1"/>
          </p:cNvSpPr>
          <p:nvPr>
            <p:ph idx="1"/>
          </p:nvPr>
        </p:nvSpPr>
        <p:spPr/>
        <p:txBody>
          <a:bodyPr/>
          <a:lstStyle/>
          <a:p>
            <a:r>
              <a:rPr lang="en-US" altLang="zh-CN" dirty="0" smtClean="0"/>
              <a:t>Comment</a:t>
            </a:r>
          </a:p>
          <a:p>
            <a:pPr lvl="1"/>
            <a:r>
              <a:rPr lang="en-US" altLang="zh-CN" dirty="0" smtClean="0"/>
              <a:t>1.2.1 "IEEE P802.11aj and P802.11ay" should be "IEEE </a:t>
            </a:r>
            <a:r>
              <a:rPr lang="en-US" altLang="zh-CN" dirty="0" err="1" smtClean="0"/>
              <a:t>Std</a:t>
            </a:r>
            <a:r>
              <a:rPr lang="en-US" altLang="zh-CN" dirty="0" smtClean="0"/>
              <a:t> 802.11aj and IEEE P802.11ay“</a:t>
            </a:r>
          </a:p>
          <a:p>
            <a:pPr lvl="1"/>
            <a:endParaRPr lang="en-US" altLang="zh-CN" dirty="0"/>
          </a:p>
          <a:p>
            <a:r>
              <a:rPr lang="en-US" altLang="zh-CN" dirty="0" smtClean="0"/>
              <a:t>Response</a:t>
            </a:r>
          </a:p>
          <a:p>
            <a:pPr lvl="1"/>
            <a:r>
              <a:rPr lang="en-US" altLang="zh-CN" dirty="0" smtClean="0">
                <a:solidFill>
                  <a:schemeClr val="bg1">
                    <a:lumMod val="50000"/>
                  </a:schemeClr>
                </a:solidFill>
              </a:rPr>
              <a:t>Accept (do we need </a:t>
            </a:r>
            <a:r>
              <a:rPr lang="en-US" altLang="zh-CN" dirty="0" err="1" smtClean="0">
                <a:solidFill>
                  <a:schemeClr val="bg1">
                    <a:lumMod val="50000"/>
                  </a:schemeClr>
                </a:solidFill>
              </a:rPr>
              <a:t>std</a:t>
            </a:r>
            <a:r>
              <a:rPr lang="en-US" altLang="zh-CN" dirty="0" smtClean="0">
                <a:solidFill>
                  <a:schemeClr val="bg1">
                    <a:lumMod val="50000"/>
                  </a:schemeClr>
                </a:solidFill>
              </a:rPr>
              <a:t> in the second one?)</a:t>
            </a:r>
            <a:endParaRPr lang="zh-CN" altLang="en-US" dirty="0">
              <a:solidFill>
                <a:schemeClr val="bg1">
                  <a:lumMod val="50000"/>
                </a:schemeClr>
              </a:solidFill>
            </a:endParaRPr>
          </a:p>
        </p:txBody>
      </p:sp>
      <p:sp>
        <p:nvSpPr>
          <p:cNvPr id="4" name="日期占位符 3"/>
          <p:cNvSpPr>
            <a:spLocks noGrp="1"/>
          </p:cNvSpPr>
          <p:nvPr>
            <p:ph type="dt" sz="half"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734E7C98-4915-4649-9FC2-78382D863D15}" type="slidenum">
              <a:rPr lang="en-US" altLang="en-US" smtClean="0"/>
              <a:pPr>
                <a:defRPr/>
              </a:pPr>
              <a:t>15</a:t>
            </a:fld>
            <a:endParaRPr lang="en-US" altLang="en-US"/>
          </a:p>
        </p:txBody>
      </p:sp>
    </p:spTree>
    <p:extLst>
      <p:ext uri="{BB962C8B-B14F-4D97-AF65-F5344CB8AC3E}">
        <p14:creationId xmlns:p14="http://schemas.microsoft.com/office/powerpoint/2010/main" val="886154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Comments from James </a:t>
            </a:r>
            <a:r>
              <a:rPr lang="en-US" altLang="en-US" dirty="0" err="1" smtClean="0"/>
              <a:t>Gilb</a:t>
            </a:r>
            <a:r>
              <a:rPr lang="en-US" altLang="en-US" dirty="0" smtClean="0"/>
              <a:t> on CSD</a:t>
            </a:r>
            <a:endParaRPr lang="zh-CN" altLang="en-US" dirty="0"/>
          </a:p>
        </p:txBody>
      </p:sp>
      <p:sp>
        <p:nvSpPr>
          <p:cNvPr id="3" name="内容占位符 2"/>
          <p:cNvSpPr>
            <a:spLocks noGrp="1"/>
          </p:cNvSpPr>
          <p:nvPr>
            <p:ph idx="1"/>
          </p:nvPr>
        </p:nvSpPr>
        <p:spPr/>
        <p:txBody>
          <a:bodyPr/>
          <a:lstStyle/>
          <a:p>
            <a:r>
              <a:rPr lang="en-US" altLang="zh-CN" dirty="0" smtClean="0"/>
              <a:t>Comment</a:t>
            </a:r>
          </a:p>
          <a:p>
            <a:pPr lvl="1"/>
            <a:r>
              <a:rPr lang="en-US" altLang="zh-CN" dirty="0" smtClean="0"/>
              <a:t>1.2.1 </a:t>
            </a:r>
            <a:r>
              <a:rPr lang="zh-CN" altLang="zh-CN" dirty="0"/>
              <a:t> </a:t>
            </a:r>
            <a:r>
              <a:rPr lang="en-US" altLang="zh-CN" dirty="0" smtClean="0"/>
              <a:t>“</a:t>
            </a:r>
            <a:r>
              <a:rPr lang="en-GB" altLang="zh-CN" dirty="0" smtClean="0"/>
              <a:t>underutilised</a:t>
            </a:r>
            <a:r>
              <a:rPr lang="en-GB" altLang="zh-CN" dirty="0"/>
              <a:t>" should be "</a:t>
            </a:r>
            <a:r>
              <a:rPr lang="en-GB" altLang="zh-CN" dirty="0" smtClean="0"/>
              <a:t>underutilized“</a:t>
            </a:r>
          </a:p>
          <a:p>
            <a:pPr lvl="1"/>
            <a:endParaRPr lang="en-GB" altLang="zh-CN" dirty="0"/>
          </a:p>
          <a:p>
            <a:r>
              <a:rPr lang="en-GB" altLang="zh-CN" dirty="0" smtClean="0"/>
              <a:t>Response</a:t>
            </a:r>
          </a:p>
          <a:p>
            <a:pPr lvl="1"/>
            <a:r>
              <a:rPr lang="en-GB" altLang="zh-CN" dirty="0" smtClean="0">
                <a:solidFill>
                  <a:schemeClr val="bg1">
                    <a:lumMod val="50000"/>
                  </a:schemeClr>
                </a:solidFill>
              </a:rPr>
              <a:t>Accept</a:t>
            </a:r>
            <a:endParaRPr lang="zh-CN" altLang="en-US" dirty="0">
              <a:solidFill>
                <a:schemeClr val="bg1">
                  <a:lumMod val="50000"/>
                </a:schemeClr>
              </a:solidFill>
            </a:endParaRPr>
          </a:p>
        </p:txBody>
      </p:sp>
      <p:sp>
        <p:nvSpPr>
          <p:cNvPr id="4" name="日期占位符 3"/>
          <p:cNvSpPr>
            <a:spLocks noGrp="1"/>
          </p:cNvSpPr>
          <p:nvPr>
            <p:ph type="dt" sz="half"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734E7C98-4915-4649-9FC2-78382D863D15}" type="slidenum">
              <a:rPr lang="en-US" altLang="en-US" smtClean="0"/>
              <a:pPr>
                <a:defRPr/>
              </a:pPr>
              <a:t>16</a:t>
            </a:fld>
            <a:endParaRPr lang="en-US" altLang="en-US"/>
          </a:p>
        </p:txBody>
      </p:sp>
    </p:spTree>
    <p:extLst>
      <p:ext uri="{BB962C8B-B14F-4D97-AF65-F5344CB8AC3E}">
        <p14:creationId xmlns:p14="http://schemas.microsoft.com/office/powerpoint/2010/main" val="202971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Comments from James </a:t>
            </a:r>
            <a:r>
              <a:rPr lang="en-US" altLang="en-US" dirty="0" err="1" smtClean="0"/>
              <a:t>Gilb</a:t>
            </a:r>
            <a:r>
              <a:rPr lang="en-US" altLang="en-US" dirty="0" smtClean="0"/>
              <a:t> on CSD</a:t>
            </a:r>
            <a:endParaRPr lang="zh-CN" altLang="en-US" dirty="0"/>
          </a:p>
        </p:txBody>
      </p:sp>
      <p:sp>
        <p:nvSpPr>
          <p:cNvPr id="3" name="内容占位符 2"/>
          <p:cNvSpPr>
            <a:spLocks noGrp="1"/>
          </p:cNvSpPr>
          <p:nvPr>
            <p:ph idx="1"/>
          </p:nvPr>
        </p:nvSpPr>
        <p:spPr/>
        <p:txBody>
          <a:bodyPr/>
          <a:lstStyle/>
          <a:p>
            <a:r>
              <a:rPr lang="en-US" altLang="zh-CN" dirty="0" smtClean="0"/>
              <a:t>Comment</a:t>
            </a:r>
          </a:p>
          <a:p>
            <a:pPr lvl="1"/>
            <a:r>
              <a:rPr lang="en-US" altLang="zh-CN" dirty="0" smtClean="0"/>
              <a:t>1.2.1 Missing blank line after first paragraph in b) and extra blank lines at the end of the subsection</a:t>
            </a:r>
          </a:p>
          <a:p>
            <a:pPr lvl="1"/>
            <a:endParaRPr lang="en-US" altLang="zh-CN" dirty="0"/>
          </a:p>
          <a:p>
            <a:r>
              <a:rPr lang="en-US" altLang="zh-CN" dirty="0" smtClean="0"/>
              <a:t>Response</a:t>
            </a:r>
          </a:p>
          <a:p>
            <a:pPr lvl="1"/>
            <a:r>
              <a:rPr lang="en-US" altLang="zh-CN" dirty="0" smtClean="0">
                <a:solidFill>
                  <a:schemeClr val="bg1">
                    <a:lumMod val="50000"/>
                  </a:schemeClr>
                </a:solidFill>
              </a:rPr>
              <a:t>Accept</a:t>
            </a:r>
            <a:endParaRPr lang="zh-CN" altLang="en-US" dirty="0">
              <a:solidFill>
                <a:schemeClr val="bg1">
                  <a:lumMod val="50000"/>
                </a:schemeClr>
              </a:solidFill>
            </a:endParaRPr>
          </a:p>
        </p:txBody>
      </p:sp>
      <p:sp>
        <p:nvSpPr>
          <p:cNvPr id="4" name="日期占位符 3"/>
          <p:cNvSpPr>
            <a:spLocks noGrp="1"/>
          </p:cNvSpPr>
          <p:nvPr>
            <p:ph type="dt" sz="half"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734E7C98-4915-4649-9FC2-78382D863D15}" type="slidenum">
              <a:rPr lang="en-US" altLang="en-US" smtClean="0"/>
              <a:pPr>
                <a:defRPr/>
              </a:pPr>
              <a:t>17</a:t>
            </a:fld>
            <a:endParaRPr lang="en-US" altLang="en-US"/>
          </a:p>
        </p:txBody>
      </p:sp>
    </p:spTree>
    <p:extLst>
      <p:ext uri="{BB962C8B-B14F-4D97-AF65-F5344CB8AC3E}">
        <p14:creationId xmlns:p14="http://schemas.microsoft.com/office/powerpoint/2010/main" val="587654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Comments from James </a:t>
            </a:r>
            <a:r>
              <a:rPr lang="en-US" altLang="en-US" dirty="0" err="1" smtClean="0"/>
              <a:t>Gilb</a:t>
            </a:r>
            <a:r>
              <a:rPr lang="en-US" altLang="en-US" dirty="0" smtClean="0"/>
              <a:t> on CSD</a:t>
            </a:r>
            <a:endParaRPr lang="zh-CN" altLang="en-US" dirty="0"/>
          </a:p>
        </p:txBody>
      </p:sp>
      <p:sp>
        <p:nvSpPr>
          <p:cNvPr id="3" name="内容占位符 2"/>
          <p:cNvSpPr>
            <a:spLocks noGrp="1"/>
          </p:cNvSpPr>
          <p:nvPr>
            <p:ph idx="1"/>
          </p:nvPr>
        </p:nvSpPr>
        <p:spPr/>
        <p:txBody>
          <a:bodyPr/>
          <a:lstStyle/>
          <a:p>
            <a:r>
              <a:rPr lang="en-US" altLang="zh-CN" dirty="0" smtClean="0"/>
              <a:t>Comment 1.2.3</a:t>
            </a:r>
          </a:p>
          <a:p>
            <a:pPr lvl="1"/>
            <a:r>
              <a:rPr lang="en-US" altLang="zh-CN" dirty="0" smtClean="0"/>
              <a:t>Add "IEEE" in front of 802. (line 21)</a:t>
            </a:r>
          </a:p>
          <a:p>
            <a:pPr lvl="1"/>
            <a:r>
              <a:rPr lang="en-US" altLang="zh-CN" dirty="0" smtClean="0"/>
              <a:t>Add "IEEE" in front of 802.11 (5 locations)</a:t>
            </a:r>
          </a:p>
          <a:p>
            <a:pPr lvl="1"/>
            <a:r>
              <a:rPr lang="en-US" altLang="zh-CN" dirty="0" smtClean="0"/>
              <a:t>Add "IEEE" in front of 802.15 (2 locations)</a:t>
            </a:r>
          </a:p>
          <a:p>
            <a:pPr lvl="1"/>
            <a:endParaRPr lang="en-US" altLang="zh-CN" dirty="0" smtClean="0"/>
          </a:p>
          <a:p>
            <a:r>
              <a:rPr lang="en-US" altLang="zh-CN" dirty="0" smtClean="0"/>
              <a:t>Response</a:t>
            </a:r>
          </a:p>
          <a:p>
            <a:pPr lvl="1"/>
            <a:r>
              <a:rPr lang="en-US" altLang="zh-CN" dirty="0" smtClean="0">
                <a:solidFill>
                  <a:schemeClr val="bg1">
                    <a:lumMod val="50000"/>
                  </a:schemeClr>
                </a:solidFill>
              </a:rPr>
              <a:t>Accept</a:t>
            </a:r>
            <a:endParaRPr lang="zh-CN" altLang="en-US" dirty="0">
              <a:solidFill>
                <a:schemeClr val="bg1">
                  <a:lumMod val="50000"/>
                </a:schemeClr>
              </a:solidFill>
            </a:endParaRPr>
          </a:p>
        </p:txBody>
      </p:sp>
      <p:sp>
        <p:nvSpPr>
          <p:cNvPr id="4" name="日期占位符 3"/>
          <p:cNvSpPr>
            <a:spLocks noGrp="1"/>
          </p:cNvSpPr>
          <p:nvPr>
            <p:ph type="dt" sz="half"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734E7C98-4915-4649-9FC2-78382D863D15}" type="slidenum">
              <a:rPr lang="en-US" altLang="en-US" smtClean="0"/>
              <a:pPr>
                <a:defRPr/>
              </a:pPr>
              <a:t>18</a:t>
            </a:fld>
            <a:endParaRPr lang="en-US" altLang="en-US"/>
          </a:p>
        </p:txBody>
      </p:sp>
    </p:spTree>
    <p:extLst>
      <p:ext uri="{BB962C8B-B14F-4D97-AF65-F5344CB8AC3E}">
        <p14:creationId xmlns:p14="http://schemas.microsoft.com/office/powerpoint/2010/main" val="21832433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Comments from James </a:t>
            </a:r>
            <a:r>
              <a:rPr lang="en-US" altLang="en-US" dirty="0" err="1" smtClean="0"/>
              <a:t>Gilb</a:t>
            </a:r>
            <a:r>
              <a:rPr lang="en-US" altLang="en-US" dirty="0" smtClean="0"/>
              <a:t> on CSD</a:t>
            </a:r>
            <a:endParaRPr lang="zh-CN" altLang="en-US" dirty="0"/>
          </a:p>
        </p:txBody>
      </p:sp>
      <p:sp>
        <p:nvSpPr>
          <p:cNvPr id="3" name="内容占位符 2"/>
          <p:cNvSpPr>
            <a:spLocks noGrp="1"/>
          </p:cNvSpPr>
          <p:nvPr>
            <p:ph idx="1"/>
          </p:nvPr>
        </p:nvSpPr>
        <p:spPr/>
        <p:txBody>
          <a:bodyPr/>
          <a:lstStyle/>
          <a:p>
            <a:r>
              <a:rPr lang="en-US" altLang="zh-CN" dirty="0" smtClean="0"/>
              <a:t>Comment</a:t>
            </a:r>
          </a:p>
          <a:p>
            <a:pPr lvl="1"/>
            <a:r>
              <a:rPr lang="en-US" altLang="zh-CN" dirty="0" smtClean="0"/>
              <a:t>1.2.4: The purpose of the CSD is to enable the reviewer to evaluate the proposed project. Placing a significant amount of the content in external documents is not responsive to the question. Provide a short list of the work that demonstrates the hardware feasibility and then point to a document for more information. </a:t>
            </a:r>
          </a:p>
          <a:p>
            <a:pPr lvl="1"/>
            <a:endParaRPr lang="en-US" altLang="zh-CN" dirty="0"/>
          </a:p>
          <a:p>
            <a:r>
              <a:rPr lang="en-US" altLang="zh-CN" dirty="0" smtClean="0"/>
              <a:t>Response</a:t>
            </a:r>
          </a:p>
        </p:txBody>
      </p:sp>
      <p:sp>
        <p:nvSpPr>
          <p:cNvPr id="4" name="日期占位符 3"/>
          <p:cNvSpPr>
            <a:spLocks noGrp="1"/>
          </p:cNvSpPr>
          <p:nvPr>
            <p:ph type="dt" sz="half"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734E7C98-4915-4649-9FC2-78382D863D15}" type="slidenum">
              <a:rPr lang="en-US" altLang="en-US" smtClean="0"/>
              <a:pPr>
                <a:defRPr/>
              </a:pPr>
              <a:t>19</a:t>
            </a:fld>
            <a:endParaRPr lang="en-US" altLang="en-US"/>
          </a:p>
        </p:txBody>
      </p:sp>
    </p:spTree>
    <p:extLst>
      <p:ext uri="{BB962C8B-B14F-4D97-AF65-F5344CB8AC3E}">
        <p14:creationId xmlns:p14="http://schemas.microsoft.com/office/powerpoint/2010/main" val="649429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3568106-19ED-4534-9D25-A7D0010B9603}" type="slidenum">
              <a:rPr lang="en-US" altLang="en-US" sz="1200" b="0" smtClean="0"/>
              <a:pPr>
                <a:spcBef>
                  <a:spcPct val="0"/>
                </a:spcBef>
                <a:buFontTx/>
                <a:buNone/>
              </a:pPr>
              <a:t>2</a:t>
            </a:fld>
            <a:endParaRPr lang="en-US" altLang="en-US" sz="1200" b="0" smtClean="0"/>
          </a:p>
        </p:txBody>
      </p:sp>
      <p:sp>
        <p:nvSpPr>
          <p:cNvPr id="6147"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sz="2400"/>
              <a:t>This slide deck documents the comments on LC SG PAR and CSD, and the corresponding response from LC SG.</a:t>
            </a:r>
          </a:p>
          <a:p>
            <a:pPr lvl="1"/>
            <a:endParaRPr lang="en-US" altLang="en-US"/>
          </a:p>
          <a:p>
            <a:pPr lvl="1"/>
            <a:endParaRPr lang="en-US" altLang="en-US"/>
          </a:p>
        </p:txBody>
      </p:sp>
      <p:sp>
        <p:nvSpPr>
          <p:cNvPr id="614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Abstract</a:t>
            </a:r>
          </a:p>
        </p:txBody>
      </p:sp>
      <p:sp>
        <p:nvSpPr>
          <p:cNvPr id="6149"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John Li (Huawei)</a:t>
            </a:r>
          </a:p>
        </p:txBody>
      </p:sp>
      <p:sp>
        <p:nvSpPr>
          <p:cNvPr id="615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March 2018</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Comments from James </a:t>
            </a:r>
            <a:r>
              <a:rPr lang="en-US" altLang="en-US" dirty="0" err="1" smtClean="0"/>
              <a:t>Gilb</a:t>
            </a:r>
            <a:r>
              <a:rPr lang="en-US" altLang="en-US" dirty="0" smtClean="0"/>
              <a:t> on CSD</a:t>
            </a:r>
            <a:endParaRPr lang="zh-CN" altLang="en-US" dirty="0"/>
          </a:p>
        </p:txBody>
      </p:sp>
      <p:sp>
        <p:nvSpPr>
          <p:cNvPr id="3" name="内容占位符 2"/>
          <p:cNvSpPr>
            <a:spLocks noGrp="1"/>
          </p:cNvSpPr>
          <p:nvPr>
            <p:ph idx="1"/>
          </p:nvPr>
        </p:nvSpPr>
        <p:spPr/>
        <p:txBody>
          <a:bodyPr/>
          <a:lstStyle/>
          <a:p>
            <a:r>
              <a:rPr lang="en-US" altLang="zh-CN" dirty="0" smtClean="0"/>
              <a:t>Comment</a:t>
            </a:r>
          </a:p>
          <a:p>
            <a:pPr lvl="1"/>
            <a:r>
              <a:rPr lang="it-IT" altLang="zh-CN" dirty="0" smtClean="0"/>
              <a:t>1.2.4 Delete "significant" in "significant variety«</a:t>
            </a:r>
          </a:p>
          <a:p>
            <a:pPr lvl="1"/>
            <a:endParaRPr lang="it-IT" altLang="zh-CN" dirty="0"/>
          </a:p>
          <a:p>
            <a:r>
              <a:rPr lang="it-IT" altLang="zh-CN" dirty="0" smtClean="0"/>
              <a:t>Response</a:t>
            </a:r>
          </a:p>
          <a:p>
            <a:pPr lvl="1"/>
            <a:r>
              <a:rPr lang="it-IT" altLang="zh-CN" dirty="0" smtClean="0">
                <a:solidFill>
                  <a:schemeClr val="bg1">
                    <a:lumMod val="50000"/>
                  </a:schemeClr>
                </a:solidFill>
              </a:rPr>
              <a:t>Accept</a:t>
            </a:r>
            <a:endParaRPr lang="zh-CN" altLang="en-US" dirty="0">
              <a:solidFill>
                <a:schemeClr val="bg1">
                  <a:lumMod val="50000"/>
                </a:schemeClr>
              </a:solidFill>
            </a:endParaRPr>
          </a:p>
        </p:txBody>
      </p:sp>
      <p:sp>
        <p:nvSpPr>
          <p:cNvPr id="4" name="日期占位符 3"/>
          <p:cNvSpPr>
            <a:spLocks noGrp="1"/>
          </p:cNvSpPr>
          <p:nvPr>
            <p:ph type="dt" sz="half"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734E7C98-4915-4649-9FC2-78382D863D15}" type="slidenum">
              <a:rPr lang="en-US" altLang="en-US" smtClean="0"/>
              <a:pPr>
                <a:defRPr/>
              </a:pPr>
              <a:t>20</a:t>
            </a:fld>
            <a:endParaRPr lang="en-US" altLang="en-US"/>
          </a:p>
        </p:txBody>
      </p:sp>
    </p:spTree>
    <p:extLst>
      <p:ext uri="{BB962C8B-B14F-4D97-AF65-F5344CB8AC3E}">
        <p14:creationId xmlns:p14="http://schemas.microsoft.com/office/powerpoint/2010/main" val="42908348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Comments from James </a:t>
            </a:r>
            <a:r>
              <a:rPr lang="en-US" altLang="en-US" dirty="0" err="1" smtClean="0"/>
              <a:t>Gilb</a:t>
            </a:r>
            <a:r>
              <a:rPr lang="en-US" altLang="en-US" dirty="0" smtClean="0"/>
              <a:t> on CSD</a:t>
            </a:r>
            <a:endParaRPr lang="zh-CN" altLang="en-US" dirty="0"/>
          </a:p>
        </p:txBody>
      </p:sp>
      <p:sp>
        <p:nvSpPr>
          <p:cNvPr id="3" name="内容占位符 2"/>
          <p:cNvSpPr>
            <a:spLocks noGrp="1"/>
          </p:cNvSpPr>
          <p:nvPr>
            <p:ph idx="1"/>
          </p:nvPr>
        </p:nvSpPr>
        <p:spPr/>
        <p:txBody>
          <a:bodyPr/>
          <a:lstStyle/>
          <a:p>
            <a:r>
              <a:rPr lang="en-US" altLang="zh-CN" dirty="0" smtClean="0"/>
              <a:t>Comment</a:t>
            </a:r>
          </a:p>
          <a:p>
            <a:pPr lvl="1"/>
            <a:r>
              <a:rPr lang="en-US" altLang="zh-CN" dirty="0" smtClean="0"/>
              <a:t>1.2.4: In b), the existence of the mature 802.11 technology is not relevant to this project. You are supposed to answer regarding the proposed addition, which has not been tested. Focus here on listing similar technology in this section, e.g., LC type devices, that already exist. Again, placing essentially all of the content in an external document is not helpful. o Delete "The amendment will use modeling and simulation as tools for evaluating performance metrics." The question is asking if there is _currently_ simulation and modeling to support technical feasibility. </a:t>
            </a:r>
          </a:p>
          <a:p>
            <a:r>
              <a:rPr lang="en-US" altLang="zh-CN" dirty="0" smtClean="0"/>
              <a:t>Response</a:t>
            </a:r>
          </a:p>
          <a:p>
            <a:pPr lvl="1"/>
            <a:endParaRPr lang="zh-CN" altLang="en-US" dirty="0"/>
          </a:p>
        </p:txBody>
      </p:sp>
      <p:sp>
        <p:nvSpPr>
          <p:cNvPr id="4" name="日期占位符 3"/>
          <p:cNvSpPr>
            <a:spLocks noGrp="1"/>
          </p:cNvSpPr>
          <p:nvPr>
            <p:ph type="dt" sz="half"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734E7C98-4915-4649-9FC2-78382D863D15}" type="slidenum">
              <a:rPr lang="en-US" altLang="en-US" smtClean="0"/>
              <a:pPr>
                <a:defRPr/>
              </a:pPr>
              <a:t>21</a:t>
            </a:fld>
            <a:endParaRPr lang="en-US" altLang="en-US"/>
          </a:p>
        </p:txBody>
      </p:sp>
    </p:spTree>
    <p:extLst>
      <p:ext uri="{BB962C8B-B14F-4D97-AF65-F5344CB8AC3E}">
        <p14:creationId xmlns:p14="http://schemas.microsoft.com/office/powerpoint/2010/main" val="21104496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Comments from James </a:t>
            </a:r>
            <a:r>
              <a:rPr lang="en-US" altLang="en-US" dirty="0" err="1" smtClean="0"/>
              <a:t>Gilb</a:t>
            </a:r>
            <a:r>
              <a:rPr lang="en-US" altLang="en-US" dirty="0" smtClean="0"/>
              <a:t> on CSD</a:t>
            </a:r>
            <a:endParaRPr lang="zh-CN" altLang="en-US" dirty="0"/>
          </a:p>
        </p:txBody>
      </p:sp>
      <p:sp>
        <p:nvSpPr>
          <p:cNvPr id="3" name="内容占位符 2"/>
          <p:cNvSpPr>
            <a:spLocks noGrp="1"/>
          </p:cNvSpPr>
          <p:nvPr>
            <p:ph idx="1"/>
          </p:nvPr>
        </p:nvSpPr>
        <p:spPr/>
        <p:txBody>
          <a:bodyPr/>
          <a:lstStyle/>
          <a:p>
            <a:r>
              <a:rPr lang="en-US" altLang="zh-CN" dirty="0" smtClean="0"/>
              <a:t>Comment 1.2.5</a:t>
            </a:r>
          </a:p>
          <a:p>
            <a:pPr lvl="1"/>
            <a:r>
              <a:rPr lang="en-US" altLang="zh-CN" dirty="0" smtClean="0"/>
              <a:t>Missing line after first paragraph in a)</a:t>
            </a:r>
          </a:p>
          <a:p>
            <a:pPr lvl="1"/>
            <a:r>
              <a:rPr lang="en-US" altLang="zh-CN" dirty="0" smtClean="0"/>
              <a:t>Change "</a:t>
            </a:r>
            <a:r>
              <a:rPr lang="en-US" altLang="zh-CN" dirty="0" err="1" smtClean="0"/>
              <a:t>emoding</a:t>
            </a:r>
            <a:r>
              <a:rPr lang="en-US" altLang="zh-CN" dirty="0" smtClean="0"/>
              <a:t>" to be "implementing"</a:t>
            </a:r>
          </a:p>
          <a:p>
            <a:pPr lvl="1"/>
            <a:r>
              <a:rPr lang="en-US" altLang="zh-CN" dirty="0" smtClean="0"/>
              <a:t>Missing line after first paragraph in b)</a:t>
            </a:r>
          </a:p>
          <a:p>
            <a:pPr lvl="1"/>
            <a:r>
              <a:rPr lang="en-US" altLang="zh-CN" dirty="0" smtClean="0"/>
              <a:t>Missing line after first paragraph in d)</a:t>
            </a:r>
          </a:p>
          <a:p>
            <a:pPr lvl="1"/>
            <a:r>
              <a:rPr lang="en-US" altLang="zh-CN" dirty="0" smtClean="0"/>
              <a:t>Extra blank lines at the end.</a:t>
            </a:r>
          </a:p>
          <a:p>
            <a:pPr lvl="1"/>
            <a:r>
              <a:rPr lang="en-US" altLang="zh-CN" dirty="0" smtClean="0"/>
              <a:t>o Delete all of the text following e). Answering e) is optional (answering any of a-d is optional as well). Also, the text does not address economic feasibility.</a:t>
            </a:r>
          </a:p>
          <a:p>
            <a:r>
              <a:rPr lang="en-US" altLang="zh-CN" dirty="0" smtClean="0"/>
              <a:t>Response</a:t>
            </a:r>
          </a:p>
          <a:p>
            <a:pPr lvl="1"/>
            <a:r>
              <a:rPr lang="en-US" altLang="zh-CN" dirty="0" smtClean="0">
                <a:solidFill>
                  <a:schemeClr val="bg1">
                    <a:lumMod val="50000"/>
                  </a:schemeClr>
                </a:solidFill>
              </a:rPr>
              <a:t>Accept</a:t>
            </a:r>
          </a:p>
          <a:p>
            <a:pPr lvl="1"/>
            <a:endParaRPr lang="en-US" altLang="zh-CN" dirty="0" smtClean="0"/>
          </a:p>
          <a:p>
            <a:pPr lvl="1"/>
            <a:endParaRPr lang="zh-CN" altLang="en-US" dirty="0"/>
          </a:p>
        </p:txBody>
      </p:sp>
      <p:sp>
        <p:nvSpPr>
          <p:cNvPr id="4" name="日期占位符 3"/>
          <p:cNvSpPr>
            <a:spLocks noGrp="1"/>
          </p:cNvSpPr>
          <p:nvPr>
            <p:ph type="dt" sz="half"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734E7C98-4915-4649-9FC2-78382D863D15}" type="slidenum">
              <a:rPr lang="en-US" altLang="en-US" smtClean="0"/>
              <a:pPr>
                <a:defRPr/>
              </a:pPr>
              <a:t>22</a:t>
            </a:fld>
            <a:endParaRPr lang="en-US" altLang="en-US"/>
          </a:p>
        </p:txBody>
      </p:sp>
    </p:spTree>
    <p:extLst>
      <p:ext uri="{BB962C8B-B14F-4D97-AF65-F5344CB8AC3E}">
        <p14:creationId xmlns:p14="http://schemas.microsoft.com/office/powerpoint/2010/main" val="14380639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noGrp="1"/>
          </p:cNvSpPr>
          <p:nvPr>
            <p:ph type="title"/>
          </p:nvPr>
        </p:nvSpPr>
        <p:spPr>
          <a:xfrm>
            <a:off x="685800" y="3124200"/>
            <a:ext cx="7772400" cy="1066800"/>
          </a:xfrm>
        </p:spPr>
        <p:txBody>
          <a:bodyPr/>
          <a:lstStyle/>
          <a:p>
            <a:r>
              <a:rPr lang="en-US" altLang="en-US" smtClean="0"/>
              <a:t>Appendix: responses from Feb conference call meeting</a:t>
            </a:r>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1269"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0ADD0A61-28E1-425E-AC8C-37076ECCE644}" type="slidenum">
              <a:rPr lang="en-US" altLang="en-US" smtClean="0"/>
              <a:pPr/>
              <a:t>23</a:t>
            </a:fld>
            <a:endParaRPr lang="en-US" alt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1"/>
          <p:cNvSpPr>
            <a:spLocks noGrp="1"/>
          </p:cNvSpPr>
          <p:nvPr>
            <p:ph type="title"/>
          </p:nvPr>
        </p:nvSpPr>
        <p:spPr/>
        <p:txBody>
          <a:bodyPr/>
          <a:lstStyle/>
          <a:p>
            <a:r>
              <a:rPr lang="en-US" altLang="zh-CN" smtClean="0"/>
              <a:t>Comments from Bob Grow</a:t>
            </a:r>
            <a:endParaRPr lang="zh-CN" altLang="en-US" smtClean="0"/>
          </a:p>
        </p:txBody>
      </p:sp>
      <p:sp>
        <p:nvSpPr>
          <p:cNvPr id="12291" name="内容占位符 2"/>
          <p:cNvSpPr>
            <a:spLocks noGrp="1"/>
          </p:cNvSpPr>
          <p:nvPr>
            <p:ph idx="1"/>
          </p:nvPr>
        </p:nvSpPr>
        <p:spPr/>
        <p:txBody>
          <a:bodyPr/>
          <a:lstStyle/>
          <a:p>
            <a:r>
              <a:rPr lang="en-US" altLang="zh-CN" smtClean="0"/>
              <a:t>Comment: Because of observed inconsistencies, it appears that this PAR was not generated on the myProject system.  The myProject system should be used.  It provides easy access to instructions, assures use of current forms (simplifying review) and minimizes entry errors after 802 approval.</a:t>
            </a:r>
          </a:p>
          <a:p>
            <a:r>
              <a:rPr lang="en-US" altLang="zh-CN" smtClean="0"/>
              <a:t>Response: myProject will used by Li Qiang (John) and Jon Rosdahl as editors for the final PAR document</a:t>
            </a:r>
            <a:endParaRPr lang="zh-CN" altLang="en-US" smtClean="0"/>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2294"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7EE6FB8F-5E12-4323-8582-1ECB6DC93327}" type="slidenum">
              <a:rPr lang="en-US" altLang="en-US" smtClean="0"/>
              <a:pPr/>
              <a:t>24</a:t>
            </a:fld>
            <a:endParaRPr lang="en-US" alt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1"/>
          <p:cNvSpPr>
            <a:spLocks noGrp="1"/>
          </p:cNvSpPr>
          <p:nvPr>
            <p:ph type="title"/>
          </p:nvPr>
        </p:nvSpPr>
        <p:spPr/>
        <p:txBody>
          <a:bodyPr/>
          <a:lstStyle/>
          <a:p>
            <a:r>
              <a:rPr lang="en-US" altLang="zh-CN" smtClean="0"/>
              <a:t>Comments from Bob Grow</a:t>
            </a:r>
            <a:endParaRPr lang="zh-CN" altLang="en-US" smtClean="0"/>
          </a:p>
        </p:txBody>
      </p:sp>
      <p:sp>
        <p:nvSpPr>
          <p:cNvPr id="13315" name="内容占位符 2"/>
          <p:cNvSpPr>
            <a:spLocks noGrp="1"/>
          </p:cNvSpPr>
          <p:nvPr>
            <p:ph idx="1"/>
          </p:nvPr>
        </p:nvSpPr>
        <p:spPr>
          <a:xfrm>
            <a:off x="0" y="1981200"/>
            <a:ext cx="9144000" cy="4114800"/>
          </a:xfrm>
        </p:spPr>
        <p:txBody>
          <a:bodyPr/>
          <a:lstStyle/>
          <a:p>
            <a:r>
              <a:rPr lang="en-US" altLang="zh-CN" smtClean="0"/>
              <a:t>Comment: This need statement mostly expresses a technology push based project, not a market demand justified project.  The increase in availability of unlicensed spectrum provided by light covered in the Broad Market Potential is better at justifying from a market side than does this need statement.</a:t>
            </a:r>
          </a:p>
          <a:p>
            <a:r>
              <a:rPr lang="en-US" altLang="zh-CN" smtClean="0"/>
              <a:t>Response: Changing the following sentence:</a:t>
            </a:r>
          </a:p>
          <a:p>
            <a:pPr lvl="1"/>
            <a:r>
              <a:rPr lang="en-US" altLang="zh-CN" smtClean="0"/>
              <a:t>“The wider context for the economic considerations for LC is presented in doc. 11-17/0803r1 (https://mentor.ieee.org/802.11/dcn/17/11-17-0803-01-00lc-economic-considerations-for-lc.ppt)”</a:t>
            </a:r>
          </a:p>
          <a:p>
            <a:pPr lvl="1"/>
            <a:r>
              <a:rPr lang="en-US" altLang="zh-CN" smtClean="0"/>
              <a:t>To</a:t>
            </a:r>
          </a:p>
          <a:p>
            <a:pPr lvl="1"/>
            <a:r>
              <a:rPr lang="en-US" altLang="zh-CN" smtClean="0"/>
              <a:t>“The wider context for the economic considerations like decreasing costs for LEDs/LDs and the availability of higher frequency spectrum for LC is presented in doc. 11-17/0803r1 (https://mentor.ieee.org/802.11/dcn/17/11-17-0803-01-00lc-economic-considerations-for-lc.ppt).</a:t>
            </a:r>
            <a:endParaRPr lang="zh-CN" altLang="en-US" smtClean="0"/>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331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2E018000-76CF-4F5D-8871-CCC20E73FDF0}" type="slidenum">
              <a:rPr lang="en-US" altLang="en-US" smtClean="0"/>
              <a:pPr/>
              <a:t>25</a:t>
            </a:fld>
            <a:endParaRPr lang="en-US" alt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p:txBody>
          <a:bodyPr/>
          <a:lstStyle/>
          <a:p>
            <a:r>
              <a:rPr lang="en-US" altLang="zh-CN" smtClean="0"/>
              <a:t>Comments from Bob Grow</a:t>
            </a:r>
            <a:endParaRPr lang="zh-CN" altLang="en-US" smtClean="0"/>
          </a:p>
        </p:txBody>
      </p:sp>
      <p:sp>
        <p:nvSpPr>
          <p:cNvPr id="14339" name="内容占位符 2"/>
          <p:cNvSpPr>
            <a:spLocks noGrp="1"/>
          </p:cNvSpPr>
          <p:nvPr>
            <p:ph idx="1"/>
          </p:nvPr>
        </p:nvSpPr>
        <p:spPr/>
        <p:txBody>
          <a:bodyPr/>
          <a:lstStyle/>
          <a:p>
            <a:r>
              <a:rPr lang="en-US" altLang="zh-CN" smtClean="0"/>
              <a:t>Comment: So a company that views itself as an established IoT company isn’t a stakeholder?  A small or medium sized industrial manufacturer isn’t a stake holder? </a:t>
            </a:r>
          </a:p>
          <a:p>
            <a:r>
              <a:rPr lang="en-US" altLang="zh-CN" smtClean="0"/>
              <a:t>Response: </a:t>
            </a:r>
          </a:p>
          <a:p>
            <a:pPr lvl="1"/>
            <a:r>
              <a:rPr lang="en-US" altLang="zh-CN" smtClean="0"/>
              <a:t>Revised. Delete "emerging" and "large". New text to read:</a:t>
            </a:r>
          </a:p>
          <a:p>
            <a:pPr lvl="1"/>
            <a:r>
              <a:rPr lang="en-US" altLang="zh-CN" smtClean="0"/>
              <a:t>"Stakeholders include chip makers to deliver PHY &amp; MAC sub-systems, system integrators and lighting companies, telecom operators, Internet Service Providers (ISPs), IoT companies, industrial manufacturers, aviation and transportation industries."</a:t>
            </a:r>
            <a:endParaRPr lang="zh-CN" altLang="en-US" smtClean="0"/>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4342"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FED0ECBD-67CC-4523-B27C-2A5C1BB520EF}" type="slidenum">
              <a:rPr lang="en-US" altLang="en-US" smtClean="0"/>
              <a:pPr/>
              <a:t>26</a:t>
            </a:fld>
            <a:endParaRPr lang="en-US" alt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p:txBody>
          <a:bodyPr/>
          <a:lstStyle/>
          <a:p>
            <a:r>
              <a:rPr lang="en-US" altLang="zh-CN" smtClean="0"/>
              <a:t>Comments from Bob Grow</a:t>
            </a:r>
            <a:endParaRPr lang="zh-CN" altLang="en-US" smtClean="0"/>
          </a:p>
        </p:txBody>
      </p:sp>
      <p:sp>
        <p:nvSpPr>
          <p:cNvPr id="15363" name="内容占位符 2"/>
          <p:cNvSpPr>
            <a:spLocks noGrp="1"/>
          </p:cNvSpPr>
          <p:nvPr>
            <p:ph idx="1"/>
          </p:nvPr>
        </p:nvSpPr>
        <p:spPr/>
        <p:txBody>
          <a:bodyPr/>
          <a:lstStyle/>
          <a:p>
            <a:r>
              <a:rPr lang="en-US" altLang="zh-CN" smtClean="0"/>
              <a:t>Comment: The stakeholder list does not agree with the CSD Broad Market Potential answer.  The Broad Market answer basically says light communications is applicable everywhere existing radio PHY wireless LANs are used.</a:t>
            </a:r>
          </a:p>
          <a:p>
            <a:r>
              <a:rPr lang="en-US" altLang="zh-CN" smtClean="0"/>
              <a:t>Response: The "Broad Market Potential" Section 1.2.1 (a) looks at the "Broad set of applicability" that aims to identify the possible use-cases for the technology. The set of stakeholders identified in the CSD (doc. 11-17/1603r7) Section 1.2.1 (b) "Multiple vendors and numerous users" is identical to that proposed in the PAR (doc. 11-17/1604r8) Section 5.6. Changes to the Stakeholders list from comments agains the PAR (11-17/1604r8) will also be reflected in the revised version of the CSD (11-17/1603r7).</a:t>
            </a:r>
            <a:endParaRPr lang="zh-CN" altLang="en-US" smtClean="0"/>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536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8CB19FFE-D31C-4D8E-9821-BD24E16DB850}" type="slidenum">
              <a:rPr lang="en-US" altLang="en-US" smtClean="0"/>
              <a:pPr/>
              <a:t>27</a:t>
            </a:fld>
            <a:endParaRPr lang="en-US" alt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p:txBody>
          <a:bodyPr/>
          <a:lstStyle/>
          <a:p>
            <a:r>
              <a:rPr lang="en-US" altLang="zh-CN" smtClean="0"/>
              <a:t>Comments from Bob Grow</a:t>
            </a:r>
            <a:endParaRPr lang="zh-CN" altLang="en-US" smtClean="0"/>
          </a:p>
        </p:txBody>
      </p:sp>
      <p:sp>
        <p:nvSpPr>
          <p:cNvPr id="16387" name="内容占位符 2"/>
          <p:cNvSpPr>
            <a:spLocks noGrp="1"/>
          </p:cNvSpPr>
          <p:nvPr>
            <p:ph idx="1"/>
          </p:nvPr>
        </p:nvSpPr>
        <p:spPr/>
        <p:txBody>
          <a:bodyPr/>
          <a:lstStyle/>
          <a:p>
            <a:r>
              <a:rPr lang="en-US" altLang="zh-CN" smtClean="0"/>
              <a:t>Comment: Had the PAR been prepared on myProject, the person preparing the PAR would know that an explanation is required for a yes answer.  Is a new registry being proposed?  Is the amendment expected to produce new text with registry related content?  (If so, what registry?)  If the amendment will only be using existing capabilities  (e.g., using and not modifying existing specifications for transmission of frames, and not changing or adding specifications for what addresses are used in those frames) then that is not a registry activity.</a:t>
            </a:r>
          </a:p>
          <a:p>
            <a:r>
              <a:rPr lang="en-US" altLang="zh-CN" smtClean="0"/>
              <a:t>Response: Revised. Include in Section 6.1.b : "Project may define new Management frames (extending the existing 802.11 frame structure) to support its new features. These frames will include fields that contain 48-bit MAC addresses. It is not expected that any new namespaces for allocation under RACcontrol will be defined."</a:t>
            </a:r>
            <a:endParaRPr lang="zh-CN" altLang="en-US" smtClean="0"/>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6390"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434AC204-2505-4DA2-BC63-45CCE92577E1}" type="slidenum">
              <a:rPr lang="en-US" altLang="en-US" smtClean="0"/>
              <a:pPr/>
              <a:t>28</a:t>
            </a:fld>
            <a:endParaRPr lang="en-US" alt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p:cNvSpPr>
          <p:nvPr>
            <p:ph type="title"/>
          </p:nvPr>
        </p:nvSpPr>
        <p:spPr/>
        <p:txBody>
          <a:bodyPr/>
          <a:lstStyle/>
          <a:p>
            <a:r>
              <a:rPr lang="en-US" altLang="zh-CN" smtClean="0"/>
              <a:t>Comments from Bob Grow</a:t>
            </a:r>
            <a:endParaRPr lang="zh-CN" altLang="en-US" smtClean="0"/>
          </a:p>
        </p:txBody>
      </p:sp>
      <p:sp>
        <p:nvSpPr>
          <p:cNvPr id="17411" name="内容占位符 2"/>
          <p:cNvSpPr>
            <a:spLocks noGrp="1"/>
          </p:cNvSpPr>
          <p:nvPr>
            <p:ph idx="1"/>
          </p:nvPr>
        </p:nvSpPr>
        <p:spPr>
          <a:xfrm>
            <a:off x="0" y="1676400"/>
            <a:ext cx="9144000" cy="4114800"/>
          </a:xfrm>
        </p:spPr>
        <p:txBody>
          <a:bodyPr/>
          <a:lstStyle/>
          <a:p>
            <a:r>
              <a:rPr lang="en-US" altLang="zh-CN" sz="1600" smtClean="0"/>
              <a:t>Comment: Had the PAR been prepared on myProject, the person preparing the PAR would know that an explanation is required.  Why an additional standard is needed for a yes answer, not just a list of the similar scope standards.  The PAR form instruction reads: "Identify any standard(s) or project(s) of similar scope(s), both within or outside of the IEEE, and explain the need for an additional standard in this area.“</a:t>
            </a:r>
          </a:p>
          <a:p>
            <a:r>
              <a:rPr lang="en-US" altLang="zh-CN" sz="1600" smtClean="0"/>
              <a:t>Response: </a:t>
            </a:r>
          </a:p>
          <a:p>
            <a:pPr lvl="1"/>
            <a:r>
              <a:rPr lang="en-US" altLang="zh-CN" sz="1400" smtClean="0"/>
              <a:t>Revise PAR (doc. 11-17/1604r8) Section 7.1 to include the explanation from the CSD (doc. 11-17/1603r7) Section 1.2.3, which reads: </a:t>
            </a:r>
          </a:p>
          <a:p>
            <a:pPr lvl="1"/>
            <a:r>
              <a:rPr lang="en-US" altLang="zh-CN" sz="1400" smtClean="0"/>
              <a:t>"The difference between LC and the existing 802 light communications standards is the use of the 802.11 MAC as well as the reuse of associated services. This new approach will allow LC to address a wider range of use-cases that are served by local wireless area networks relative to the existing (802.15.7m and 802.15.13) efforts that are focusing on deploying the technology for optical camera communications, low data rate photo-diode communications, and industrial applications. The key difference between the ITU-T G.vlc effort compared to the proposed 802.11 LC amendment is the use of the 802.11 MAC as well as the targeted deployment of the technology in enterprise and home environments, EMI sensitive environments and more, relative to the focused home networking use-case for the G.vlc technology. Critically, being part of the 802.11 (Wi-Fi) ecosystem enables LC to leverage the existing brand awareness and processes for product development, testing and introduction including eventual certification by the Wi-Fi Alliance. Tight integration with IEEE 802.11, the coexistence and hand-over with other 802.11 PHY types (through the use of Fast-Session Transfer) will help to increase the LC market by addressing large-volume applications, e.g., together with lighting."</a:t>
            </a:r>
            <a:endParaRPr lang="zh-CN" altLang="en-US" sz="1400" smtClean="0"/>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7414"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2ADE84F3-3C33-4017-A5D2-651ABA523066}" type="slidenum">
              <a:rPr lang="en-US" altLang="en-US" smtClean="0"/>
              <a:pPr/>
              <a:t>29</a:t>
            </a:fld>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p:txBody>
          <a:bodyPr/>
          <a:lstStyle/>
          <a:p>
            <a:r>
              <a:rPr lang="en-US" altLang="zh-CN" smtClean="0"/>
              <a:t>Introduction</a:t>
            </a:r>
            <a:endParaRPr lang="zh-CN" altLang="en-US" smtClean="0"/>
          </a:p>
        </p:txBody>
      </p:sp>
      <p:sp>
        <p:nvSpPr>
          <p:cNvPr id="8195" name="内容占位符 2"/>
          <p:cNvSpPr>
            <a:spLocks noGrp="1"/>
          </p:cNvSpPr>
          <p:nvPr>
            <p:ph idx="1"/>
          </p:nvPr>
        </p:nvSpPr>
        <p:spPr/>
        <p:txBody>
          <a:bodyPr/>
          <a:lstStyle/>
          <a:p>
            <a:r>
              <a:rPr lang="en-US" altLang="zh-CN" dirty="0" smtClean="0"/>
              <a:t>Comments against draft PAR in doc. 11-17/1604r8 and draft CSD in doc. 11-17/1603r7 are received from</a:t>
            </a:r>
          </a:p>
          <a:p>
            <a:pPr lvl="1"/>
            <a:r>
              <a:rPr lang="en-US" altLang="zh-CN" dirty="0" smtClean="0"/>
              <a:t>James </a:t>
            </a:r>
            <a:r>
              <a:rPr lang="en-US" altLang="zh-CN" dirty="0" err="1" smtClean="0"/>
              <a:t>Gilb</a:t>
            </a:r>
            <a:endParaRPr lang="en-US" altLang="zh-CN" dirty="0" smtClean="0"/>
          </a:p>
          <a:p>
            <a:pPr lvl="1"/>
            <a:r>
              <a:rPr lang="en-US" altLang="zh-CN" dirty="0" smtClean="0"/>
              <a:t>TBD</a:t>
            </a:r>
          </a:p>
          <a:p>
            <a:r>
              <a:rPr lang="en-US" altLang="zh-CN" dirty="0" smtClean="0"/>
              <a:t>The SG is expected to response to the received comments before 6:30 PM Wednesday (March 7</a:t>
            </a:r>
            <a:r>
              <a:rPr lang="en-US" altLang="zh-CN" baseline="30000" dirty="0" smtClean="0"/>
              <a:t>th</a:t>
            </a:r>
            <a:r>
              <a:rPr lang="en-US" altLang="zh-CN" dirty="0" smtClean="0"/>
              <a:t>)</a:t>
            </a:r>
            <a:endParaRPr lang="zh-CN" altLang="en-US" dirty="0" smtClean="0"/>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819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D0DC15EB-B0E2-4F25-AA2B-3154014F52B4}" type="slidenum">
              <a:rPr lang="en-US" altLang="en-US" smtClean="0"/>
              <a:pPr/>
              <a:t>3</a:t>
            </a:fld>
            <a:endParaRPr lang="en-US" alt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a:xfrm>
            <a:off x="685800" y="3124200"/>
            <a:ext cx="7772400" cy="1066800"/>
          </a:xfrm>
        </p:spPr>
        <p:txBody>
          <a:bodyPr/>
          <a:lstStyle/>
          <a:p>
            <a:r>
              <a:rPr lang="en-US" altLang="en-US" dirty="0" smtClean="0"/>
              <a:t>Response to comments from James </a:t>
            </a:r>
            <a:r>
              <a:rPr lang="en-US" altLang="en-US" dirty="0" err="1" smtClean="0"/>
              <a:t>Gilb</a:t>
            </a:r>
            <a:endParaRPr lang="en-US" altLang="en-US" dirty="0" smtClean="0"/>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9221"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8D897743-2DB4-4570-B3DA-B6DC599B9E00}" type="slidenum">
              <a:rPr lang="en-US" altLang="en-US" smtClean="0"/>
              <a:pPr/>
              <a:t>4</a:t>
            </a:fld>
            <a:endParaRPr lang="en-US" alt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en-US" dirty="0" smtClean="0"/>
              <a:t>Comments from James </a:t>
            </a:r>
            <a:r>
              <a:rPr lang="en-US" altLang="en-US" dirty="0" err="1" smtClean="0"/>
              <a:t>Gilb</a:t>
            </a:r>
            <a:r>
              <a:rPr lang="en-US" altLang="en-US" dirty="0" smtClean="0"/>
              <a:t> on PAR</a:t>
            </a:r>
            <a:endParaRPr lang="zh-CN" altLang="en-US" dirty="0" smtClean="0"/>
          </a:p>
        </p:txBody>
      </p:sp>
      <p:sp>
        <p:nvSpPr>
          <p:cNvPr id="10243" name="内容占位符 2"/>
          <p:cNvSpPr>
            <a:spLocks noGrp="1"/>
          </p:cNvSpPr>
          <p:nvPr>
            <p:ph idx="1"/>
          </p:nvPr>
        </p:nvSpPr>
        <p:spPr>
          <a:xfrm>
            <a:off x="685800" y="1981200"/>
            <a:ext cx="7772400" cy="4114800"/>
          </a:xfrm>
        </p:spPr>
        <p:txBody>
          <a:bodyPr/>
          <a:lstStyle/>
          <a:p>
            <a:pPr algn="just">
              <a:buFontTx/>
              <a:buNone/>
            </a:pPr>
            <a:r>
              <a:rPr lang="en-US" altLang="zh-CN" dirty="0" smtClean="0"/>
              <a:t>Comment: </a:t>
            </a:r>
          </a:p>
          <a:p>
            <a:pPr algn="just">
              <a:buFontTx/>
              <a:buNone/>
            </a:pPr>
            <a:r>
              <a:rPr lang="en-US" altLang="zh-CN" dirty="0" smtClean="0"/>
              <a:t>5.2.b Scope of the project — </a:t>
            </a:r>
            <a:r>
              <a:rPr lang="en-US" altLang="zh-CN" dirty="0"/>
              <a:t>The scope should state if this is free space or fiber communications </a:t>
            </a:r>
          </a:p>
          <a:p>
            <a:pPr algn="just">
              <a:buFontTx/>
              <a:buNone/>
            </a:pPr>
            <a:endParaRPr lang="en-US" altLang="en-US" dirty="0" smtClean="0"/>
          </a:p>
          <a:p>
            <a:pPr algn="just">
              <a:buFontTx/>
              <a:buNone/>
            </a:pPr>
            <a:r>
              <a:rPr lang="en-US" altLang="en-US" dirty="0" smtClean="0"/>
              <a:t>Response: </a:t>
            </a:r>
          </a:p>
          <a:p>
            <a:pPr algn="just">
              <a:buFontTx/>
              <a:buNone/>
            </a:pPr>
            <a:r>
              <a:rPr lang="en-US" altLang="en-US" dirty="0" smtClean="0">
                <a:solidFill>
                  <a:schemeClr val="bg1">
                    <a:lumMod val="50000"/>
                  </a:schemeClr>
                </a:solidFill>
              </a:rPr>
              <a:t>Accept. Revised text:</a:t>
            </a:r>
          </a:p>
          <a:p>
            <a:pPr algn="just">
              <a:buFontTx/>
              <a:buNone/>
            </a:pPr>
            <a:r>
              <a:rPr lang="en-GB" altLang="zh-CN" dirty="0">
                <a:solidFill>
                  <a:schemeClr val="bg1">
                    <a:lumMod val="50000"/>
                  </a:schemeClr>
                </a:solidFill>
              </a:rPr>
              <a:t>This amendment specifies a new physical (PHY) layer and modifications to the IEEE 802.11 medium access control (MAC) that enable operation of </a:t>
            </a:r>
            <a:r>
              <a:rPr lang="en-GB" altLang="zh-CN" dirty="0" smtClean="0">
                <a:solidFill>
                  <a:srgbClr val="C00000"/>
                </a:solidFill>
              </a:rPr>
              <a:t>free space </a:t>
            </a:r>
            <a:r>
              <a:rPr lang="en-GB" altLang="zh-CN" dirty="0" smtClean="0">
                <a:solidFill>
                  <a:schemeClr val="bg1">
                    <a:lumMod val="50000"/>
                  </a:schemeClr>
                </a:solidFill>
              </a:rPr>
              <a:t>light </a:t>
            </a:r>
            <a:r>
              <a:rPr lang="en-GB" altLang="zh-CN" dirty="0">
                <a:solidFill>
                  <a:schemeClr val="bg1">
                    <a:lumMod val="50000"/>
                  </a:schemeClr>
                </a:solidFill>
              </a:rPr>
              <a:t>communications (LC).</a:t>
            </a:r>
            <a:endParaRPr lang="en-US" altLang="en-US" dirty="0" smtClean="0">
              <a:solidFill>
                <a:schemeClr val="bg1">
                  <a:lumMod val="50000"/>
                </a:schemeClr>
              </a:solidFill>
            </a:endParaRPr>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024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F237B67E-67BC-4597-A99D-EEDA44B66B42}" type="slidenum">
              <a:rPr lang="en-US" altLang="en-US" smtClean="0"/>
              <a:pPr/>
              <a:t>5</a:t>
            </a:fld>
            <a:endParaRPr lang="en-US" alt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en-US" dirty="0" smtClean="0"/>
              <a:t>Comments from James </a:t>
            </a:r>
            <a:r>
              <a:rPr lang="en-US" altLang="en-US" dirty="0" err="1" smtClean="0"/>
              <a:t>Gilb</a:t>
            </a:r>
            <a:r>
              <a:rPr lang="en-US" altLang="en-US" dirty="0" smtClean="0"/>
              <a:t> on PAR</a:t>
            </a:r>
            <a:endParaRPr lang="zh-CN" altLang="en-US" dirty="0" smtClean="0"/>
          </a:p>
        </p:txBody>
      </p:sp>
      <p:sp>
        <p:nvSpPr>
          <p:cNvPr id="10243" name="内容占位符 2"/>
          <p:cNvSpPr>
            <a:spLocks noGrp="1"/>
          </p:cNvSpPr>
          <p:nvPr>
            <p:ph idx="1"/>
          </p:nvPr>
        </p:nvSpPr>
        <p:spPr>
          <a:xfrm>
            <a:off x="685800" y="1981200"/>
            <a:ext cx="7772400" cy="4114800"/>
          </a:xfrm>
        </p:spPr>
        <p:txBody>
          <a:bodyPr/>
          <a:lstStyle/>
          <a:p>
            <a:pPr algn="just">
              <a:buFontTx/>
              <a:buNone/>
            </a:pPr>
            <a:r>
              <a:rPr lang="en-US" altLang="zh-CN" dirty="0" smtClean="0"/>
              <a:t>Comment: </a:t>
            </a:r>
          </a:p>
          <a:p>
            <a:pPr algn="just">
              <a:buFontTx/>
              <a:buNone/>
            </a:pPr>
            <a:r>
              <a:rPr lang="en-US" altLang="zh-CN" dirty="0" smtClean="0"/>
              <a:t>5.2.b Scope of the project — </a:t>
            </a:r>
            <a:r>
              <a:rPr lang="en-US" altLang="zh-CN" dirty="0"/>
              <a:t>The scope should state the target distance for the links. If there is a range of distances, list them.  </a:t>
            </a:r>
          </a:p>
          <a:p>
            <a:pPr algn="just">
              <a:buFontTx/>
              <a:buNone/>
            </a:pPr>
            <a:endParaRPr lang="en-US" altLang="en-US" dirty="0" smtClean="0"/>
          </a:p>
          <a:p>
            <a:pPr algn="just">
              <a:buFontTx/>
              <a:buNone/>
            </a:pPr>
            <a:r>
              <a:rPr lang="en-US" altLang="en-US" dirty="0" smtClean="0"/>
              <a:t>Response: </a:t>
            </a:r>
          </a:p>
          <a:p>
            <a:pPr algn="just">
              <a:buFontTx/>
              <a:buNone/>
            </a:pPr>
            <a:r>
              <a:rPr lang="en-US" altLang="en-US" dirty="0" smtClean="0">
                <a:solidFill>
                  <a:schemeClr val="bg1">
                    <a:lumMod val="50000"/>
                  </a:schemeClr>
                </a:solidFill>
              </a:rPr>
              <a:t>Tens of meters?</a:t>
            </a:r>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024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F237B67E-67BC-4597-A99D-EEDA44B66B42}" type="slidenum">
              <a:rPr lang="en-US" altLang="en-US" smtClean="0"/>
              <a:pPr/>
              <a:t>6</a:t>
            </a:fld>
            <a:endParaRPr lang="en-US" altLang="en-US" smtClean="0"/>
          </a:p>
        </p:txBody>
      </p:sp>
    </p:spTree>
    <p:extLst>
      <p:ext uri="{BB962C8B-B14F-4D97-AF65-F5344CB8AC3E}">
        <p14:creationId xmlns:p14="http://schemas.microsoft.com/office/powerpoint/2010/main" val="30928785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en-US" dirty="0" smtClean="0"/>
              <a:t>Comments from James </a:t>
            </a:r>
            <a:r>
              <a:rPr lang="en-US" altLang="en-US" dirty="0" err="1" smtClean="0"/>
              <a:t>Gilb</a:t>
            </a:r>
            <a:r>
              <a:rPr lang="en-US" altLang="en-US" dirty="0" smtClean="0"/>
              <a:t> on PAR</a:t>
            </a:r>
            <a:endParaRPr lang="zh-CN" altLang="en-US" dirty="0" smtClean="0"/>
          </a:p>
        </p:txBody>
      </p:sp>
      <p:sp>
        <p:nvSpPr>
          <p:cNvPr id="10243" name="内容占位符 2"/>
          <p:cNvSpPr>
            <a:spLocks noGrp="1"/>
          </p:cNvSpPr>
          <p:nvPr>
            <p:ph idx="1"/>
          </p:nvPr>
        </p:nvSpPr>
        <p:spPr>
          <a:xfrm>
            <a:off x="685800" y="1981200"/>
            <a:ext cx="7772400" cy="4114800"/>
          </a:xfrm>
        </p:spPr>
        <p:txBody>
          <a:bodyPr/>
          <a:lstStyle/>
          <a:p>
            <a:pPr algn="just">
              <a:buFontTx/>
              <a:buNone/>
            </a:pPr>
            <a:r>
              <a:rPr lang="en-US" altLang="zh-CN" dirty="0" smtClean="0"/>
              <a:t>Comment: </a:t>
            </a:r>
          </a:p>
          <a:p>
            <a:pPr algn="just">
              <a:buFontTx/>
              <a:buNone/>
            </a:pPr>
            <a:r>
              <a:rPr lang="en-US" altLang="zh-CN" dirty="0" smtClean="0"/>
              <a:t>5.2.b Scope of the project — "</a:t>
            </a:r>
            <a:r>
              <a:rPr lang="en-US" altLang="zh-CN" dirty="0" err="1" smtClean="0"/>
              <a:t>coexistance</a:t>
            </a:r>
            <a:r>
              <a:rPr lang="en-US" altLang="zh-CN" dirty="0" smtClean="0"/>
              <a:t>", should be "coexistence"  </a:t>
            </a:r>
            <a:endParaRPr lang="en-US" altLang="zh-CN" dirty="0"/>
          </a:p>
          <a:p>
            <a:pPr algn="just">
              <a:buFontTx/>
              <a:buNone/>
            </a:pPr>
            <a:endParaRPr lang="en-US" altLang="en-US" dirty="0" smtClean="0"/>
          </a:p>
          <a:p>
            <a:pPr algn="just">
              <a:buFontTx/>
              <a:buNone/>
            </a:pPr>
            <a:r>
              <a:rPr lang="en-US" altLang="en-US" dirty="0" smtClean="0"/>
              <a:t>Response: </a:t>
            </a:r>
          </a:p>
          <a:p>
            <a:pPr algn="just">
              <a:buFontTx/>
              <a:buNone/>
            </a:pPr>
            <a:r>
              <a:rPr lang="en-US" altLang="en-US" dirty="0" smtClean="0">
                <a:solidFill>
                  <a:schemeClr val="bg1">
                    <a:lumMod val="50000"/>
                  </a:schemeClr>
                </a:solidFill>
              </a:rPr>
              <a:t>Accept. Revised text:</a:t>
            </a:r>
          </a:p>
          <a:p>
            <a:pPr algn="just">
              <a:buFontTx/>
              <a:buNone/>
            </a:pPr>
            <a:r>
              <a:rPr lang="en-GB" altLang="zh-CN" dirty="0">
                <a:solidFill>
                  <a:schemeClr val="bg1">
                    <a:lumMod val="50000"/>
                  </a:schemeClr>
                </a:solidFill>
              </a:rPr>
              <a:t>Overlapping basic service set (OBSS) d</a:t>
            </a:r>
            <a:r>
              <a:rPr lang="en-GB" altLang="zh-CN" dirty="0" smtClean="0">
                <a:solidFill>
                  <a:schemeClr val="bg1">
                    <a:lumMod val="50000"/>
                  </a:schemeClr>
                </a:solidFill>
              </a:rPr>
              <a:t>etection </a:t>
            </a:r>
            <a:r>
              <a:rPr lang="en-GB" altLang="zh-CN" dirty="0">
                <a:solidFill>
                  <a:schemeClr val="bg1">
                    <a:lumMod val="50000"/>
                  </a:schemeClr>
                </a:solidFill>
              </a:rPr>
              <a:t>and </a:t>
            </a:r>
            <a:r>
              <a:rPr lang="en-GB" altLang="zh-CN" strike="sngStrike" dirty="0" smtClean="0">
                <a:solidFill>
                  <a:schemeClr val="bg1">
                    <a:lumMod val="50000"/>
                  </a:schemeClr>
                </a:solidFill>
              </a:rPr>
              <a:t>coexistance</a:t>
            </a:r>
            <a:r>
              <a:rPr lang="en-GB" altLang="zh-CN" dirty="0" smtClean="0">
                <a:solidFill>
                  <a:schemeClr val="bg1">
                    <a:lumMod val="50000"/>
                  </a:schemeClr>
                </a:solidFill>
              </a:rPr>
              <a:t> </a:t>
            </a:r>
            <a:r>
              <a:rPr lang="en-GB" altLang="zh-CN" u="sng" dirty="0" smtClean="0">
                <a:solidFill>
                  <a:srgbClr val="C00000"/>
                </a:solidFill>
              </a:rPr>
              <a:t>coexistence</a:t>
            </a:r>
            <a:endParaRPr lang="en-US" altLang="en-US" u="sng" dirty="0">
              <a:solidFill>
                <a:srgbClr val="C00000"/>
              </a:solidFill>
            </a:endParaRPr>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024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F237B67E-67BC-4597-A99D-EEDA44B66B42}" type="slidenum">
              <a:rPr lang="en-US" altLang="en-US" smtClean="0"/>
              <a:pPr/>
              <a:t>7</a:t>
            </a:fld>
            <a:endParaRPr lang="en-US" altLang="en-US" smtClean="0"/>
          </a:p>
        </p:txBody>
      </p:sp>
    </p:spTree>
    <p:extLst>
      <p:ext uri="{BB962C8B-B14F-4D97-AF65-F5344CB8AC3E}">
        <p14:creationId xmlns:p14="http://schemas.microsoft.com/office/powerpoint/2010/main" val="7970906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en-US" dirty="0" smtClean="0"/>
              <a:t>Comments from James </a:t>
            </a:r>
            <a:r>
              <a:rPr lang="en-US" altLang="en-US" dirty="0" err="1" smtClean="0"/>
              <a:t>Gilb</a:t>
            </a:r>
            <a:r>
              <a:rPr lang="en-US" altLang="en-US" dirty="0" smtClean="0"/>
              <a:t> on PAR</a:t>
            </a:r>
            <a:endParaRPr lang="zh-CN" altLang="en-US" dirty="0" smtClean="0"/>
          </a:p>
        </p:txBody>
      </p:sp>
      <p:sp>
        <p:nvSpPr>
          <p:cNvPr id="10243" name="内容占位符 2"/>
          <p:cNvSpPr>
            <a:spLocks noGrp="1"/>
          </p:cNvSpPr>
          <p:nvPr>
            <p:ph idx="1"/>
          </p:nvPr>
        </p:nvSpPr>
        <p:spPr>
          <a:xfrm>
            <a:off x="685800" y="1981200"/>
            <a:ext cx="7772400" cy="4114800"/>
          </a:xfrm>
        </p:spPr>
        <p:txBody>
          <a:bodyPr/>
          <a:lstStyle/>
          <a:p>
            <a:pPr algn="just">
              <a:buFontTx/>
              <a:buNone/>
            </a:pPr>
            <a:r>
              <a:rPr lang="en-US" altLang="zh-CN" dirty="0" smtClean="0"/>
              <a:t>Comment: </a:t>
            </a:r>
          </a:p>
          <a:p>
            <a:pPr algn="just">
              <a:buFontTx/>
              <a:buNone/>
            </a:pPr>
            <a:r>
              <a:rPr lang="en-US" altLang="zh-CN" dirty="0" smtClean="0"/>
              <a:t>5.2.b Scope of the project — "</a:t>
            </a:r>
            <a:r>
              <a:rPr lang="en-US" altLang="zh-CN" dirty="0" err="1" smtClean="0"/>
              <a:t>coexistance</a:t>
            </a:r>
            <a:r>
              <a:rPr lang="en-US" altLang="zh-CN" dirty="0" smtClean="0"/>
              <a:t>", should be "coexistence"  </a:t>
            </a:r>
            <a:endParaRPr lang="en-US" altLang="zh-CN" dirty="0"/>
          </a:p>
          <a:p>
            <a:pPr algn="just">
              <a:buFontTx/>
              <a:buNone/>
            </a:pPr>
            <a:endParaRPr lang="en-US" altLang="en-US" dirty="0" smtClean="0"/>
          </a:p>
          <a:p>
            <a:pPr algn="just">
              <a:buFontTx/>
              <a:buNone/>
            </a:pPr>
            <a:r>
              <a:rPr lang="en-US" altLang="en-US" dirty="0" smtClean="0"/>
              <a:t>Response: </a:t>
            </a:r>
          </a:p>
          <a:p>
            <a:pPr algn="just">
              <a:buFontTx/>
              <a:buNone/>
            </a:pPr>
            <a:r>
              <a:rPr lang="en-US" altLang="en-US" dirty="0" smtClean="0">
                <a:solidFill>
                  <a:schemeClr val="bg1">
                    <a:lumMod val="50000"/>
                  </a:schemeClr>
                </a:solidFill>
              </a:rPr>
              <a:t>Accept. Revised text:</a:t>
            </a:r>
          </a:p>
          <a:p>
            <a:pPr algn="just">
              <a:buFontTx/>
              <a:buNone/>
            </a:pPr>
            <a:r>
              <a:rPr lang="en-GB" altLang="zh-CN" dirty="0">
                <a:solidFill>
                  <a:schemeClr val="bg1">
                    <a:lumMod val="50000"/>
                  </a:schemeClr>
                </a:solidFill>
              </a:rPr>
              <a:t>Overlapping basic service set (OBSS) d</a:t>
            </a:r>
            <a:r>
              <a:rPr lang="en-GB" altLang="zh-CN" dirty="0" smtClean="0">
                <a:solidFill>
                  <a:schemeClr val="bg1">
                    <a:lumMod val="50000"/>
                  </a:schemeClr>
                </a:solidFill>
              </a:rPr>
              <a:t>etection </a:t>
            </a:r>
            <a:r>
              <a:rPr lang="en-GB" altLang="zh-CN" dirty="0">
                <a:solidFill>
                  <a:schemeClr val="bg1">
                    <a:lumMod val="50000"/>
                  </a:schemeClr>
                </a:solidFill>
              </a:rPr>
              <a:t>and </a:t>
            </a:r>
            <a:r>
              <a:rPr lang="en-GB" altLang="zh-CN" strike="sngStrike" dirty="0" smtClean="0">
                <a:solidFill>
                  <a:schemeClr val="bg1">
                    <a:lumMod val="50000"/>
                  </a:schemeClr>
                </a:solidFill>
              </a:rPr>
              <a:t>coexistance</a:t>
            </a:r>
            <a:r>
              <a:rPr lang="en-GB" altLang="zh-CN" dirty="0" smtClean="0">
                <a:solidFill>
                  <a:schemeClr val="bg1">
                    <a:lumMod val="50000"/>
                  </a:schemeClr>
                </a:solidFill>
              </a:rPr>
              <a:t> </a:t>
            </a:r>
            <a:r>
              <a:rPr lang="en-GB" altLang="zh-CN" u="sng" dirty="0" smtClean="0">
                <a:solidFill>
                  <a:srgbClr val="C00000"/>
                </a:solidFill>
              </a:rPr>
              <a:t>coexistence</a:t>
            </a:r>
            <a:endParaRPr lang="en-US" altLang="en-US" u="sng" dirty="0">
              <a:solidFill>
                <a:srgbClr val="C00000"/>
              </a:solidFill>
            </a:endParaRPr>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024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F237B67E-67BC-4597-A99D-EEDA44B66B42}" type="slidenum">
              <a:rPr lang="en-US" altLang="en-US" smtClean="0"/>
              <a:pPr/>
              <a:t>8</a:t>
            </a:fld>
            <a:endParaRPr lang="en-US" altLang="en-US" smtClean="0"/>
          </a:p>
        </p:txBody>
      </p:sp>
    </p:spTree>
    <p:extLst>
      <p:ext uri="{BB962C8B-B14F-4D97-AF65-F5344CB8AC3E}">
        <p14:creationId xmlns:p14="http://schemas.microsoft.com/office/powerpoint/2010/main" val="16170235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en-US" dirty="0" smtClean="0"/>
              <a:t>Comments from James </a:t>
            </a:r>
            <a:r>
              <a:rPr lang="en-US" altLang="en-US" dirty="0" err="1" smtClean="0"/>
              <a:t>Gilb</a:t>
            </a:r>
            <a:r>
              <a:rPr lang="en-US" altLang="en-US" dirty="0" smtClean="0"/>
              <a:t> on PAR</a:t>
            </a:r>
            <a:endParaRPr lang="zh-CN" altLang="en-US" dirty="0" smtClean="0"/>
          </a:p>
        </p:txBody>
      </p:sp>
      <p:sp>
        <p:nvSpPr>
          <p:cNvPr id="10243" name="内容占位符 2"/>
          <p:cNvSpPr>
            <a:spLocks noGrp="1"/>
          </p:cNvSpPr>
          <p:nvPr>
            <p:ph idx="1"/>
          </p:nvPr>
        </p:nvSpPr>
        <p:spPr>
          <a:xfrm>
            <a:off x="685800" y="1981200"/>
            <a:ext cx="7772400" cy="4114800"/>
          </a:xfrm>
        </p:spPr>
        <p:txBody>
          <a:bodyPr/>
          <a:lstStyle/>
          <a:p>
            <a:pPr>
              <a:buFontTx/>
              <a:buNone/>
            </a:pPr>
            <a:r>
              <a:rPr lang="en-US" altLang="zh-CN" dirty="0" smtClean="0"/>
              <a:t>Comment: </a:t>
            </a:r>
          </a:p>
          <a:p>
            <a:pPr>
              <a:buFontTx/>
              <a:buNone/>
            </a:pPr>
            <a:r>
              <a:rPr lang="en-US" altLang="zh-CN" dirty="0" smtClean="0"/>
              <a:t>5.4 Purpose — </a:t>
            </a:r>
            <a:r>
              <a:rPr lang="zh-CN" altLang="zh-CN" dirty="0"/>
              <a:t> </a:t>
            </a:r>
            <a:r>
              <a:rPr lang="en-GB" altLang="zh-CN" dirty="0"/>
              <a:t>I believe the correct response here is "This amendment will not have a purpose clause." instead of the text "This amendment does not change the “Purpose” clause of IEEE 802.11"</a:t>
            </a:r>
            <a:r>
              <a:rPr lang="en-US" altLang="zh-CN" dirty="0" smtClean="0"/>
              <a:t>  </a:t>
            </a:r>
            <a:endParaRPr lang="en-US" altLang="zh-CN" dirty="0"/>
          </a:p>
          <a:p>
            <a:pPr>
              <a:buFontTx/>
              <a:buNone/>
            </a:pPr>
            <a:endParaRPr lang="en-US" altLang="en-US" dirty="0" smtClean="0"/>
          </a:p>
          <a:p>
            <a:pPr>
              <a:buFontTx/>
              <a:buNone/>
            </a:pPr>
            <a:r>
              <a:rPr lang="en-US" altLang="en-US" dirty="0" smtClean="0"/>
              <a:t>Response: </a:t>
            </a:r>
          </a:p>
          <a:p>
            <a:pPr>
              <a:buFontTx/>
              <a:buNone/>
            </a:pPr>
            <a:r>
              <a:rPr lang="en-US" altLang="en-US" dirty="0">
                <a:solidFill>
                  <a:schemeClr val="bg1">
                    <a:lumMod val="50000"/>
                  </a:schemeClr>
                </a:solidFill>
              </a:rPr>
              <a:t>The </a:t>
            </a:r>
            <a:r>
              <a:rPr lang="en-US" altLang="en-US" dirty="0" smtClean="0">
                <a:solidFill>
                  <a:schemeClr val="bg1">
                    <a:lumMod val="50000"/>
                  </a:schemeClr>
                </a:solidFill>
              </a:rPr>
              <a:t>802.11ba/ax/ay </a:t>
            </a:r>
            <a:r>
              <a:rPr lang="en-US" altLang="en-US" dirty="0">
                <a:solidFill>
                  <a:schemeClr val="bg1">
                    <a:lumMod val="50000"/>
                  </a:schemeClr>
                </a:solidFill>
              </a:rPr>
              <a:t>PAR reads: </a:t>
            </a:r>
            <a:r>
              <a:rPr lang="en-US" altLang="zh-CN" dirty="0">
                <a:solidFill>
                  <a:schemeClr val="bg1">
                    <a:lumMod val="50000"/>
                  </a:schemeClr>
                </a:solidFill>
              </a:rPr>
              <a:t>5.4 Purpose: The purpose of this standard is to provide wireless connectivity for fixed, portable, and moving stations within a local area. </a:t>
            </a:r>
            <a:r>
              <a:rPr lang="en-US" altLang="zh-CN" dirty="0" smtClean="0">
                <a:solidFill>
                  <a:schemeClr val="bg1">
                    <a:lumMod val="50000"/>
                  </a:schemeClr>
                </a:solidFill>
              </a:rPr>
              <a:t>This standard </a:t>
            </a:r>
            <a:r>
              <a:rPr lang="en-US" altLang="zh-CN" dirty="0">
                <a:solidFill>
                  <a:schemeClr val="bg1">
                    <a:lumMod val="50000"/>
                  </a:schemeClr>
                </a:solidFill>
              </a:rPr>
              <a:t>also offers regulatory bodies a means of standardizing access to one or more frequency bands for the purpose of local area communication. </a:t>
            </a:r>
            <a:br>
              <a:rPr lang="en-US" altLang="zh-CN" dirty="0">
                <a:solidFill>
                  <a:schemeClr val="bg1">
                    <a:lumMod val="50000"/>
                  </a:schemeClr>
                </a:solidFill>
              </a:rPr>
            </a:br>
            <a:r>
              <a:rPr lang="en-US" altLang="zh-CN" dirty="0">
                <a:solidFill>
                  <a:schemeClr val="bg1">
                    <a:lumMod val="50000"/>
                  </a:schemeClr>
                </a:solidFill>
              </a:rPr>
              <a:t>See </a:t>
            </a:r>
            <a:r>
              <a:rPr lang="en-US" altLang="en-US" dirty="0" smtClean="0">
                <a:solidFill>
                  <a:schemeClr val="bg1">
                    <a:lumMod val="50000"/>
                  </a:schemeClr>
                </a:solidFill>
                <a:hlinkClick r:id="rId3"/>
              </a:rPr>
              <a:t>http://standards.ieee.org/develop/wg/WG802.11.html</a:t>
            </a:r>
            <a:r>
              <a:rPr lang="en-US" altLang="en-US" dirty="0" smtClean="0">
                <a:solidFill>
                  <a:schemeClr val="bg1">
                    <a:lumMod val="50000"/>
                  </a:schemeClr>
                </a:solidFill>
              </a:rPr>
              <a:t> </a:t>
            </a:r>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024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F237B67E-67BC-4597-A99D-EEDA44B66B42}" type="slidenum">
              <a:rPr lang="en-US" altLang="en-US" smtClean="0"/>
              <a:pPr/>
              <a:t>9</a:t>
            </a:fld>
            <a:endParaRPr lang="en-US" altLang="en-US" smtClean="0"/>
          </a:p>
        </p:txBody>
      </p:sp>
    </p:spTree>
    <p:extLst>
      <p:ext uri="{BB962C8B-B14F-4D97-AF65-F5344CB8AC3E}">
        <p14:creationId xmlns:p14="http://schemas.microsoft.com/office/powerpoint/2010/main" val="19853310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22407</TotalTime>
  <Words>2438</Words>
  <Application>Microsoft Office PowerPoint</Application>
  <PresentationFormat>全屏显示(4:3)</PresentationFormat>
  <Paragraphs>285</Paragraphs>
  <Slides>29</Slides>
  <Notes>8</Notes>
  <HiddenSlides>0</HiddenSlides>
  <MMClips>0</MMClips>
  <ScaleCrop>false</ScaleCrop>
  <HeadingPairs>
    <vt:vector size="8" baseType="variant">
      <vt:variant>
        <vt:lpstr>已用的字体</vt:lpstr>
      </vt:variant>
      <vt:variant>
        <vt:i4>2</vt:i4>
      </vt:variant>
      <vt:variant>
        <vt:lpstr>主题</vt:lpstr>
      </vt:variant>
      <vt:variant>
        <vt:i4>1</vt:i4>
      </vt:variant>
      <vt:variant>
        <vt:lpstr>嵌入 OLE 服务器</vt:lpstr>
      </vt:variant>
      <vt:variant>
        <vt:i4>1</vt:i4>
      </vt:variant>
      <vt:variant>
        <vt:lpstr>幻灯片标题</vt:lpstr>
      </vt:variant>
      <vt:variant>
        <vt:i4>29</vt:i4>
      </vt:variant>
    </vt:vector>
  </HeadingPairs>
  <TitlesOfParts>
    <vt:vector size="33" baseType="lpstr">
      <vt:lpstr>MS PGothic</vt:lpstr>
      <vt:lpstr>Times New Roman</vt:lpstr>
      <vt:lpstr>802-11-Submission</vt:lpstr>
      <vt:lpstr>Document</vt:lpstr>
      <vt:lpstr>Response to Comments on LC SG PAR and CSD</vt:lpstr>
      <vt:lpstr>PowerPoint 演示文稿</vt:lpstr>
      <vt:lpstr>Introduction</vt:lpstr>
      <vt:lpstr>Response to comments from James Gilb</vt:lpstr>
      <vt:lpstr>Comments from James Gilb on PAR</vt:lpstr>
      <vt:lpstr>Comments from James Gilb on PAR</vt:lpstr>
      <vt:lpstr>Comments from James Gilb on PAR</vt:lpstr>
      <vt:lpstr>Comments from James Gilb on PAR</vt:lpstr>
      <vt:lpstr>Comments from James Gilb on PAR</vt:lpstr>
      <vt:lpstr>Comments from James Gilb on PAR</vt:lpstr>
      <vt:lpstr>Comments from James Gilb on PAR</vt:lpstr>
      <vt:lpstr>Comments from James Gilb on PAR</vt:lpstr>
      <vt:lpstr>Comments from James Gilb on PAR</vt:lpstr>
      <vt:lpstr>Comments from James Gilb on CSD</vt:lpstr>
      <vt:lpstr>Comments from James Gilb on CSD</vt:lpstr>
      <vt:lpstr>Comments from James Gilb on CSD</vt:lpstr>
      <vt:lpstr>Comments from James Gilb on CSD</vt:lpstr>
      <vt:lpstr>Comments from James Gilb on CSD</vt:lpstr>
      <vt:lpstr>Comments from James Gilb on CSD</vt:lpstr>
      <vt:lpstr>Comments from James Gilb on CSD</vt:lpstr>
      <vt:lpstr>Comments from James Gilb on CSD</vt:lpstr>
      <vt:lpstr>Comments from James Gilb on CSD</vt:lpstr>
      <vt:lpstr>Appendix: responses from Feb conference call meeting</vt:lpstr>
      <vt:lpstr>Comments from Bob Grow</vt:lpstr>
      <vt:lpstr>Comments from Bob Grow</vt:lpstr>
      <vt:lpstr>Comments from Bob Grow</vt:lpstr>
      <vt:lpstr>Comments from Bob Grow</vt:lpstr>
      <vt:lpstr>Comments from Bob Grow</vt:lpstr>
      <vt:lpstr>Comments from Bob Grow</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Comments on LCSG PAR and CSD</dc:title>
  <dc:subject>comments on LCSG PAR and CSD</dc:subject>
  <dc:creator>John Li</dc:creator>
  <cp:lastModifiedBy>Liqiang (John)</cp:lastModifiedBy>
  <cp:revision>1666</cp:revision>
  <cp:lastPrinted>2014-11-04T15:04:57Z</cp:lastPrinted>
  <dcterms:created xsi:type="dcterms:W3CDTF">2007-04-17T18:10:23Z</dcterms:created>
  <dcterms:modified xsi:type="dcterms:W3CDTF">2018-03-06T21:39:27Z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readonly">
    <vt:lpwstr/>
  </property>
  <property fmtid="{D5CDD505-2E9C-101B-9397-08002B2CF9AE}" pid="27" name="_change">
    <vt:lpwstr/>
  </property>
  <property fmtid="{D5CDD505-2E9C-101B-9397-08002B2CF9AE}" pid="28" name="_full-control">
    <vt:lpwstr/>
  </property>
  <property fmtid="{D5CDD505-2E9C-101B-9397-08002B2CF9AE}" pid="29" name="sflag">
    <vt:lpwstr>1519979314</vt:lpwstr>
  </property>
  <property fmtid="{D5CDD505-2E9C-101B-9397-08002B2CF9AE}" pid="30" name="_2015_ms_pID_725343">
    <vt:lpwstr>(2)szR8LVVl5hYniOpYt6CfvkLs3ANK7Xo1BxhCjQax60L7cKHC+THesfg6uZ3U6WT6szp1zfB/_x000d_
9SMzGt7MvoTQNd45+NCSto0h701XLeSMQVj3T2IziF7PJ5rrrV0j/e9ofNLiyEhnEEaqrcqk_x000d_
sXVF3+XMX0sZxf8roWkkRiHrflJOzb4JhfUpiQhrw8V3NO1+cLqS0WQqzzI9fp6JddHyMfUM_x000d_
jypUUk2TNQsKPE2OJe</vt:lpwstr>
  </property>
  <property fmtid="{D5CDD505-2E9C-101B-9397-08002B2CF9AE}" pid="31" name="_2015_ms_pID_7253431">
    <vt:lpwstr>Rv8ugJEAuaEDXtVQ0dExdg3qs8jmliT++6cdxI3a6mZBwDO6bseEHH_x000d_
d9ZaLm0v2PROUB7JR36mO528eDN/kQrjgVlMFnr8jHTkfH+FboB+dD14SPcRnthKTSBoR2CF_x000d_
hYbnkZ+l5pK7iPstyNG/OiDpAuXLJSQreL/fl29IW6HLXIhC7TQO1DEB7qlmnd6GoyaBbAR4_x000d_
rLs7W/DiH+fNzvy+</vt:lpwstr>
  </property>
</Properties>
</file>