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0"/>
  </p:notesMasterIdLst>
  <p:handoutMasterIdLst>
    <p:handoutMasterId r:id="rId11"/>
  </p:handoutMasterIdLst>
  <p:sldIdLst>
    <p:sldId id="500" r:id="rId2"/>
    <p:sldId id="516" r:id="rId3"/>
    <p:sldId id="517" r:id="rId4"/>
    <p:sldId id="518" r:id="rId5"/>
    <p:sldId id="520" r:id="rId6"/>
    <p:sldId id="521" r:id="rId7"/>
    <p:sldId id="522" r:id="rId8"/>
    <p:sldId id="52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33" autoAdjust="0"/>
    <p:restoredTop sz="90216" autoAdjust="0"/>
  </p:normalViewPr>
  <p:slideViewPr>
    <p:cSldViewPr>
      <p:cViewPr varScale="1">
        <p:scale>
          <a:sx n="80" d="100"/>
          <a:sy n="80" d="100"/>
        </p:scale>
        <p:origin x="7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959498" y="394156"/>
            <a:ext cx="248600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802.11-18/553r1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NDP Ranging Error Recovery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2018-03-06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942585"/>
              </p:ext>
            </p:extLst>
          </p:nvPr>
        </p:nvGraphicFramePr>
        <p:xfrm>
          <a:off x="895350" y="2590800"/>
          <a:ext cx="7334250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5488 Marvell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Ln, Santa Clara, CA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liwenchu@marvell.com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Christian Berger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Niranjan Grandhe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Marvell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198"/>
          <p:cNvSpPr/>
          <p:nvPr/>
        </p:nvSpPr>
        <p:spPr bwMode="auto">
          <a:xfrm>
            <a:off x="3254915" y="4389962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70" y="635430"/>
            <a:ext cx="8229600" cy="472439"/>
          </a:xfrm>
        </p:spPr>
        <p:txBody>
          <a:bodyPr/>
          <a:lstStyle/>
          <a:p>
            <a:r>
              <a:rPr lang="en-US" sz="2400" dirty="0" smtClean="0"/>
              <a:t>Recap: SU/MU NDP Ranging</a:t>
            </a:r>
            <a:endParaRPr lang="en-US" sz="2400" dirty="0"/>
          </a:p>
        </p:txBody>
      </p:sp>
      <p:sp>
        <p:nvSpPr>
          <p:cNvPr id="1103" name="Content Placeholder 1102"/>
          <p:cNvSpPr>
            <a:spLocks noGrp="1"/>
          </p:cNvSpPr>
          <p:nvPr>
            <p:ph idx="1"/>
          </p:nvPr>
        </p:nvSpPr>
        <p:spPr>
          <a:xfrm>
            <a:off x="0" y="1166949"/>
            <a:ext cx="9144000" cy="33528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b="0" dirty="0" err="1" smtClean="0"/>
              <a:t>VHTz</a:t>
            </a:r>
            <a:r>
              <a:rPr lang="en-US" sz="1600" b="0" dirty="0" smtClean="0"/>
              <a:t> NDP ranging includes immediate ranging feedback and delayed ranging feedback.  </a:t>
            </a:r>
          </a:p>
        </p:txBody>
      </p:sp>
      <p:cxnSp>
        <p:nvCxnSpPr>
          <p:cNvPr id="120" name="Straight Connector 119"/>
          <p:cNvCxnSpPr/>
          <p:nvPr/>
        </p:nvCxnSpPr>
        <p:spPr bwMode="auto">
          <a:xfrm>
            <a:off x="1069827" y="2327365"/>
            <a:ext cx="61526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1435585" y="1752600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122" name="Rectangle 121"/>
          <p:cNvSpPr/>
          <p:nvPr/>
        </p:nvSpPr>
        <p:spPr bwMode="auto">
          <a:xfrm>
            <a:off x="1561863" y="1970313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2032126" y="1748244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537221" y="2671352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25" name="TextBox 124"/>
          <p:cNvSpPr txBox="1"/>
          <p:nvPr/>
        </p:nvSpPr>
        <p:spPr>
          <a:xfrm>
            <a:off x="2950876" y="2666998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126" name="Rectangle 125"/>
          <p:cNvSpPr/>
          <p:nvPr/>
        </p:nvSpPr>
        <p:spPr bwMode="auto">
          <a:xfrm>
            <a:off x="2106150" y="1979021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7" name="Rectangle 126"/>
          <p:cNvSpPr/>
          <p:nvPr/>
        </p:nvSpPr>
        <p:spPr bwMode="auto">
          <a:xfrm>
            <a:off x="2615600" y="2331719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3159887" y="2327548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3551768" y="2144486"/>
            <a:ext cx="104502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0" name="TextBox 129"/>
          <p:cNvSpPr txBox="1"/>
          <p:nvPr/>
        </p:nvSpPr>
        <p:spPr>
          <a:xfrm>
            <a:off x="4696945" y="1748246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131" name="Rectangle 130"/>
          <p:cNvSpPr/>
          <p:nvPr/>
        </p:nvSpPr>
        <p:spPr bwMode="auto">
          <a:xfrm>
            <a:off x="4823223" y="1978838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5293486" y="174389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33" name="TextBox 132"/>
          <p:cNvSpPr txBox="1"/>
          <p:nvPr/>
        </p:nvSpPr>
        <p:spPr>
          <a:xfrm>
            <a:off x="5720203" y="2666998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6238362" y="2662644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135" name="Rectangle 134"/>
          <p:cNvSpPr/>
          <p:nvPr/>
        </p:nvSpPr>
        <p:spPr bwMode="auto">
          <a:xfrm>
            <a:off x="5367510" y="1974667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5903086" y="2327365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6447373" y="2336073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1052407" y="2127069"/>
            <a:ext cx="38504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</a:t>
            </a:r>
            <a:endParaRPr lang="en-US" sz="8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061114" y="2331721"/>
            <a:ext cx="322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146" name="Straight Arrow Connector 145"/>
          <p:cNvCxnSpPr/>
          <p:nvPr/>
        </p:nvCxnSpPr>
        <p:spPr bwMode="auto">
          <a:xfrm>
            <a:off x="1868930" y="237848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Box 146"/>
          <p:cNvSpPr txBox="1"/>
          <p:nvPr/>
        </p:nvSpPr>
        <p:spPr>
          <a:xfrm>
            <a:off x="1796922" y="2393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48" name="Straight Arrow Connector 147"/>
          <p:cNvCxnSpPr/>
          <p:nvPr/>
        </p:nvCxnSpPr>
        <p:spPr bwMode="auto">
          <a:xfrm>
            <a:off x="2404507" y="239154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Box 148"/>
          <p:cNvSpPr txBox="1"/>
          <p:nvPr/>
        </p:nvSpPr>
        <p:spPr>
          <a:xfrm>
            <a:off x="2267184" y="2406662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50" name="Straight Arrow Connector 149"/>
          <p:cNvCxnSpPr/>
          <p:nvPr/>
        </p:nvCxnSpPr>
        <p:spPr bwMode="auto">
          <a:xfrm>
            <a:off x="5147707" y="237848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TextBox 150"/>
          <p:cNvSpPr txBox="1"/>
          <p:nvPr/>
        </p:nvSpPr>
        <p:spPr>
          <a:xfrm>
            <a:off x="5075699" y="2393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52" name="Straight Arrow Connector 151"/>
          <p:cNvCxnSpPr/>
          <p:nvPr/>
        </p:nvCxnSpPr>
        <p:spPr bwMode="auto">
          <a:xfrm>
            <a:off x="5670222" y="239154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3" name="TextBox 152"/>
          <p:cNvSpPr txBox="1"/>
          <p:nvPr/>
        </p:nvSpPr>
        <p:spPr>
          <a:xfrm>
            <a:off x="5545962" y="240666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62" name="Straight Arrow Connector 161"/>
          <p:cNvCxnSpPr/>
          <p:nvPr/>
        </p:nvCxnSpPr>
        <p:spPr bwMode="auto">
          <a:xfrm>
            <a:off x="2931376" y="2278333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Box 162"/>
          <p:cNvSpPr txBox="1"/>
          <p:nvPr/>
        </p:nvSpPr>
        <p:spPr>
          <a:xfrm>
            <a:off x="2833242" y="205831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64" name="Straight Arrow Connector 163"/>
          <p:cNvCxnSpPr/>
          <p:nvPr/>
        </p:nvCxnSpPr>
        <p:spPr bwMode="auto">
          <a:xfrm>
            <a:off x="6236278" y="2265284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TextBox 164"/>
          <p:cNvSpPr txBox="1"/>
          <p:nvPr/>
        </p:nvSpPr>
        <p:spPr>
          <a:xfrm>
            <a:off x="6138144" y="204526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66" name="Content Placeholder 1102"/>
          <p:cNvSpPr txBox="1">
            <a:spLocks/>
          </p:cNvSpPr>
          <p:nvPr/>
        </p:nvSpPr>
        <p:spPr bwMode="auto">
          <a:xfrm>
            <a:off x="124945" y="3013167"/>
            <a:ext cx="9144000" cy="3352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EA411A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HEz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NDP ranging includes delayed and immediate ranging feedback.  </a:t>
            </a:r>
          </a:p>
        </p:txBody>
      </p:sp>
      <p:cxnSp>
        <p:nvCxnSpPr>
          <p:cNvPr id="167" name="Straight Connector 166"/>
          <p:cNvCxnSpPr/>
          <p:nvPr/>
        </p:nvCxnSpPr>
        <p:spPr bwMode="auto">
          <a:xfrm>
            <a:off x="1222376" y="4350772"/>
            <a:ext cx="615260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2549517" y="3776007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Trigger</a:t>
            </a:r>
            <a:endParaRPr lang="en-US" sz="800" dirty="0"/>
          </a:p>
        </p:txBody>
      </p:sp>
      <p:sp>
        <p:nvSpPr>
          <p:cNvPr id="169" name="Rectangle 168"/>
          <p:cNvSpPr/>
          <p:nvPr/>
        </p:nvSpPr>
        <p:spPr bwMode="auto">
          <a:xfrm>
            <a:off x="2675795" y="3993720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3106869" y="4725250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71" name="TextBox 170"/>
          <p:cNvSpPr txBox="1"/>
          <p:nvPr/>
        </p:nvSpPr>
        <p:spPr>
          <a:xfrm>
            <a:off x="3651153" y="3767286"/>
            <a:ext cx="4635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NDPA</a:t>
            </a:r>
            <a:endParaRPr lang="en-US" sz="800" dirty="0"/>
          </a:p>
        </p:txBody>
      </p:sp>
      <p:sp>
        <p:nvSpPr>
          <p:cNvPr id="172" name="TextBox 171"/>
          <p:cNvSpPr txBox="1"/>
          <p:nvPr/>
        </p:nvSpPr>
        <p:spPr>
          <a:xfrm>
            <a:off x="4208501" y="3775995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NDP</a:t>
            </a:r>
            <a:endParaRPr lang="en-US" sz="800" dirty="0"/>
          </a:p>
        </p:txBody>
      </p:sp>
      <p:sp>
        <p:nvSpPr>
          <p:cNvPr id="173" name="Rectangle 172"/>
          <p:cNvSpPr/>
          <p:nvPr/>
        </p:nvSpPr>
        <p:spPr bwMode="auto">
          <a:xfrm>
            <a:off x="3207019" y="4355129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3729532" y="3989362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4273819" y="3998070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1100454" y="4137413"/>
            <a:ext cx="322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sp>
        <p:nvSpPr>
          <p:cNvPr id="186" name="TextBox 185"/>
          <p:cNvSpPr txBox="1"/>
          <p:nvPr/>
        </p:nvSpPr>
        <p:spPr>
          <a:xfrm>
            <a:off x="1109161" y="4342065"/>
            <a:ext cx="4363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STAs</a:t>
            </a:r>
            <a:endParaRPr lang="en-US" sz="800" dirty="0"/>
          </a:p>
        </p:txBody>
      </p:sp>
      <p:cxnSp>
        <p:nvCxnSpPr>
          <p:cNvPr id="187" name="Straight Arrow Connector 186"/>
          <p:cNvCxnSpPr/>
          <p:nvPr/>
        </p:nvCxnSpPr>
        <p:spPr bwMode="auto">
          <a:xfrm>
            <a:off x="2965445" y="438447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8" name="TextBox 187"/>
          <p:cNvSpPr txBox="1"/>
          <p:nvPr/>
        </p:nvSpPr>
        <p:spPr>
          <a:xfrm>
            <a:off x="2893437" y="439959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89" name="Straight Arrow Connector 188"/>
          <p:cNvCxnSpPr/>
          <p:nvPr/>
        </p:nvCxnSpPr>
        <p:spPr bwMode="auto">
          <a:xfrm>
            <a:off x="3487959" y="4384471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0" name="TextBox 189"/>
          <p:cNvSpPr txBox="1"/>
          <p:nvPr/>
        </p:nvSpPr>
        <p:spPr>
          <a:xfrm>
            <a:off x="3389825" y="439959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97" name="Straight Arrow Connector 196"/>
          <p:cNvCxnSpPr/>
          <p:nvPr/>
        </p:nvCxnSpPr>
        <p:spPr bwMode="auto">
          <a:xfrm>
            <a:off x="4067079" y="429738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8" name="TextBox 197"/>
          <p:cNvSpPr txBox="1"/>
          <p:nvPr/>
        </p:nvSpPr>
        <p:spPr>
          <a:xfrm>
            <a:off x="3968945" y="407737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4835865" y="3958888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4792320" y="4006784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4644273" y="3715056"/>
            <a:ext cx="5757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Feedback</a:t>
            </a:r>
            <a:endParaRPr lang="en-US" sz="800" dirty="0"/>
          </a:p>
        </p:txBody>
      </p:sp>
      <p:sp>
        <p:nvSpPr>
          <p:cNvPr id="9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10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2</a:t>
            </a:r>
          </a:p>
        </p:txBody>
      </p:sp>
      <p:cxnSp>
        <p:nvCxnSpPr>
          <p:cNvPr id="98" name="Straight Arrow Connector 97"/>
          <p:cNvCxnSpPr/>
          <p:nvPr/>
        </p:nvCxnSpPr>
        <p:spPr bwMode="auto">
          <a:xfrm>
            <a:off x="4586204" y="428337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Box 103"/>
          <p:cNvSpPr txBox="1"/>
          <p:nvPr/>
        </p:nvSpPr>
        <p:spPr>
          <a:xfrm>
            <a:off x="4488070" y="4063363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2214962" y="4390436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509564" y="3776481"/>
            <a:ext cx="49084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Trigger</a:t>
            </a:r>
            <a:endParaRPr lang="en-US" sz="800" dirty="0"/>
          </a:p>
        </p:txBody>
      </p:sp>
      <p:sp>
        <p:nvSpPr>
          <p:cNvPr id="107" name="Rectangle 106"/>
          <p:cNvSpPr/>
          <p:nvPr/>
        </p:nvSpPr>
        <p:spPr bwMode="auto">
          <a:xfrm>
            <a:off x="1635842" y="3994194"/>
            <a:ext cx="304793" cy="35269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2159514" y="4725724"/>
            <a:ext cx="6944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FTM (TBD)</a:t>
            </a:r>
            <a:endParaRPr lang="en-US" sz="800" dirty="0"/>
          </a:p>
        </p:txBody>
      </p:sp>
      <p:sp>
        <p:nvSpPr>
          <p:cNvPr id="109" name="Rectangle 108"/>
          <p:cNvSpPr/>
          <p:nvPr/>
        </p:nvSpPr>
        <p:spPr bwMode="auto">
          <a:xfrm>
            <a:off x="2167066" y="4355603"/>
            <a:ext cx="304793" cy="3526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34" charset="-128"/>
            </a:endParaRPr>
          </a:p>
        </p:txBody>
      </p:sp>
      <p:cxnSp>
        <p:nvCxnSpPr>
          <p:cNvPr id="110" name="Straight Arrow Connector 109"/>
          <p:cNvCxnSpPr/>
          <p:nvPr/>
        </p:nvCxnSpPr>
        <p:spPr bwMode="auto">
          <a:xfrm>
            <a:off x="1925492" y="438494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Box 110"/>
          <p:cNvSpPr txBox="1"/>
          <p:nvPr/>
        </p:nvSpPr>
        <p:spPr>
          <a:xfrm>
            <a:off x="1853484" y="440006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177" name="Straight Arrow Connector 176"/>
          <p:cNvCxnSpPr/>
          <p:nvPr/>
        </p:nvCxnSpPr>
        <p:spPr bwMode="auto">
          <a:xfrm>
            <a:off x="2448006" y="438494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8" name="TextBox 177"/>
          <p:cNvSpPr txBox="1"/>
          <p:nvPr/>
        </p:nvSpPr>
        <p:spPr>
          <a:xfrm>
            <a:off x="2349872" y="440006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32597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6812"/>
            <a:ext cx="8821739" cy="472439"/>
          </a:xfrm>
        </p:spPr>
        <p:txBody>
          <a:bodyPr/>
          <a:lstStyle/>
          <a:p>
            <a:r>
              <a:rPr lang="en-US" sz="2400" dirty="0" smtClean="0"/>
              <a:t>Access Category for NDPA Transmission in </a:t>
            </a:r>
            <a:r>
              <a:rPr lang="en-US" sz="2400" dirty="0" err="1" smtClean="0"/>
              <a:t>VHTz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6C07BB-6CCE-444A-96F2-8D99681F035B}" type="datetime1">
              <a:rPr lang="en-US" smtClean="0"/>
              <a:pPr>
                <a:defRPr/>
              </a:pPr>
              <a:t>3/8/2018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077200" y="6553200"/>
            <a:ext cx="8382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C421BEB-1812-4A37-9CDD-FF19BD90AC6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>
          <a:xfrm>
            <a:off x="304800" y="1205502"/>
            <a:ext cx="8239125" cy="237589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 smtClean="0"/>
              <a:t>In 802.11baseline, the Access Category (AC) used for the control frame transmission is related to the QoS Data/Management frame.</a:t>
            </a:r>
          </a:p>
          <a:p>
            <a:pPr>
              <a:buClr>
                <a:srgbClr val="FF0000"/>
              </a:buClr>
            </a:pPr>
            <a:r>
              <a:rPr lang="en-US" sz="2000" b="0" dirty="0" smtClean="0"/>
              <a:t>In 11ax, the AP can use any AC for Trigger frame transmission where Trigger is not combined with other frames.</a:t>
            </a:r>
          </a:p>
          <a:p>
            <a:pPr>
              <a:buClr>
                <a:srgbClr val="FF0000"/>
              </a:buClr>
            </a:pPr>
            <a:r>
              <a:rPr lang="en-US" sz="2000" b="0" dirty="0" smtClean="0"/>
              <a:t>For </a:t>
            </a:r>
            <a:r>
              <a:rPr lang="en-US" sz="2000" b="0" dirty="0" err="1" smtClean="0"/>
              <a:t>VHTz</a:t>
            </a:r>
            <a:r>
              <a:rPr lang="en-US" sz="2000" b="0" dirty="0" smtClean="0"/>
              <a:t> NDP sounding, we propose a similar rule as Trigger in 11ax for the AC selection for NDPA transmission:</a:t>
            </a:r>
          </a:p>
          <a:p>
            <a:pPr lvl="1">
              <a:buClr>
                <a:srgbClr val="FF0000"/>
              </a:buClr>
            </a:pPr>
            <a:r>
              <a:rPr lang="en-US" b="0" dirty="0" smtClean="0"/>
              <a:t>Any </a:t>
            </a:r>
            <a:r>
              <a:rPr lang="en-US" b="0" dirty="0"/>
              <a:t>AC can be used for </a:t>
            </a:r>
            <a:r>
              <a:rPr lang="en-US" b="0" dirty="0" err="1" smtClean="0"/>
              <a:t>VHTz</a:t>
            </a:r>
            <a:r>
              <a:rPr lang="en-US" b="0" dirty="0" smtClean="0"/>
              <a:t> ranging.</a:t>
            </a:r>
            <a:endParaRPr lang="en-US" b="0" dirty="0"/>
          </a:p>
        </p:txBody>
      </p:sp>
      <p:sp>
        <p:nvSpPr>
          <p:cNvPr id="3" name="TextBox 2"/>
          <p:cNvSpPr txBox="1"/>
          <p:nvPr/>
        </p:nvSpPr>
        <p:spPr>
          <a:xfrm>
            <a:off x="575059" y="6196766"/>
            <a:ext cx="8558210" cy="63045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0" name="Footer Placeholder 3"/>
          <p:cNvSpPr txBox="1">
            <a:spLocks/>
          </p:cNvSpPr>
          <p:nvPr/>
        </p:nvSpPr>
        <p:spPr bwMode="auto">
          <a:xfrm>
            <a:off x="6948938" y="6475413"/>
            <a:ext cx="1594987" cy="18466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/>
                </a:solidFill>
                <a:latin typeface="Times New Roman" pitchFamily="18" charset="0"/>
                <a:ea typeface="굴림" pitchFamily="34" charset="-127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mtClean="0"/>
              <a:t>Liwen Chu, et al, Marvell</a:t>
            </a:r>
            <a:endParaRPr lang="en-GB" dirty="0"/>
          </a:p>
        </p:txBody>
      </p:sp>
      <p:sp>
        <p:nvSpPr>
          <p:cNvPr id="15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3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828800" y="4124124"/>
            <a:ext cx="5410200" cy="1950921"/>
            <a:chOff x="851257" y="4646023"/>
            <a:chExt cx="3263543" cy="1138552"/>
          </a:xfrm>
        </p:grpSpPr>
        <p:cxnSp>
          <p:nvCxnSpPr>
            <p:cNvPr id="9" name="Straight Connector 8"/>
            <p:cNvCxnSpPr/>
            <p:nvPr/>
          </p:nvCxnSpPr>
          <p:spPr bwMode="auto">
            <a:xfrm>
              <a:off x="868677" y="5225144"/>
              <a:ext cx="3246123" cy="435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1234435" y="4650379"/>
              <a:ext cx="46358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NDPA</a:t>
              </a:r>
              <a:endParaRPr lang="en-US" sz="800" dirty="0"/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360713" y="4868092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830976" y="4646023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336071" y="5569131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49726" y="5564777"/>
              <a:ext cx="57579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Feedback</a:t>
              </a:r>
              <a:endParaRPr lang="en-US" sz="800" dirty="0"/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905000" y="4876800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414450" y="5229498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958737" y="5225327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51257" y="5024848"/>
              <a:ext cx="38504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STA</a:t>
              </a:r>
              <a:endParaRPr lang="en-US" sz="8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9964" y="5229500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AP</a:t>
              </a:r>
              <a:endParaRPr lang="en-US" sz="800" dirty="0"/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>
              <a:off x="1667780" y="5276260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1595772" y="529137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2203357" y="5289322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Box 22"/>
            <p:cNvSpPr txBox="1"/>
            <p:nvPr/>
          </p:nvSpPr>
          <p:spPr>
            <a:xfrm>
              <a:off x="2066034" y="5304441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2730226" y="5176112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632092" y="495609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219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533400"/>
            <a:ext cx="9144001" cy="688689"/>
          </a:xfrm>
        </p:spPr>
        <p:txBody>
          <a:bodyPr/>
          <a:lstStyle/>
          <a:p>
            <a:r>
              <a:rPr lang="en-US" sz="2400" dirty="0" smtClean="0"/>
              <a:t>Recovery</a:t>
            </a:r>
            <a:r>
              <a:rPr lang="en-US" sz="2000" dirty="0" smtClean="0"/>
              <a:t> of </a:t>
            </a:r>
            <a:r>
              <a:rPr lang="en-US" sz="2400" dirty="0" err="1" smtClean="0"/>
              <a:t>VHTz</a:t>
            </a:r>
            <a:r>
              <a:rPr lang="en-US" sz="2400" dirty="0" smtClean="0"/>
              <a:t> Ranging</a:t>
            </a:r>
            <a:r>
              <a:rPr lang="en-US" sz="2000" dirty="0" smtClean="0"/>
              <a:t> with </a:t>
            </a:r>
            <a:r>
              <a:rPr lang="en-US" sz="2400" dirty="0" smtClean="0"/>
              <a:t>Delayed Feedback</a:t>
            </a:r>
            <a:endParaRPr lang="en-US" sz="200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 bwMode="auto">
          <a:xfrm>
            <a:off x="609600" y="1206156"/>
            <a:ext cx="8077200" cy="161324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spcBef>
                <a:spcPct val="50000"/>
              </a:spcBef>
              <a:buClr>
                <a:srgbClr val="EA411A"/>
              </a:buClr>
              <a:buFontTx/>
              <a:buChar char="•"/>
            </a:pPr>
            <a:r>
              <a:rPr lang="en-US" sz="1600" dirty="0"/>
              <a:t>For </a:t>
            </a:r>
            <a:r>
              <a:rPr lang="en-US" sz="1600" dirty="0" err="1" smtClean="0"/>
              <a:t>VHTz</a:t>
            </a:r>
            <a:r>
              <a:rPr lang="en-US" sz="1600" dirty="0" smtClean="0"/>
              <a:t> ranging with delayed feedback</a:t>
            </a:r>
            <a:r>
              <a:rPr lang="en-US" sz="1600" dirty="0"/>
              <a:t>, </a:t>
            </a:r>
            <a:r>
              <a:rPr lang="en-US" sz="1600" dirty="0" smtClean="0"/>
              <a:t>a reference is added to the LMR Feedback frame to indicate the </a:t>
            </a:r>
            <a:r>
              <a:rPr lang="en-US" sz="1600" dirty="0" err="1" smtClean="0"/>
              <a:t>VHTz</a:t>
            </a:r>
            <a:r>
              <a:rPr lang="en-US" sz="1600" dirty="0" smtClean="0"/>
              <a:t> sounding frame exchange where the LMR feedback was measured </a:t>
            </a:r>
            <a:endParaRPr lang="en-US" sz="1600" dirty="0"/>
          </a:p>
          <a:p>
            <a:pPr marL="742950" lvl="1" indent="-285750">
              <a:spcBef>
                <a:spcPct val="50000"/>
              </a:spcBef>
              <a:buClr>
                <a:srgbClr val="EA411A"/>
              </a:buClr>
              <a:buFont typeface="Arial" panose="020B0604020202020204" pitchFamily="34" charset="0"/>
              <a:buChar char="‒"/>
            </a:pPr>
            <a:r>
              <a:rPr lang="en-US" sz="1600" kern="0" dirty="0" smtClean="0">
                <a:solidFill>
                  <a:schemeClr val="tx2"/>
                </a:solidFill>
              </a:rPr>
              <a:t>Otherwise the STA may not know the matching between </a:t>
            </a:r>
            <a:r>
              <a:rPr lang="en-US" sz="1600" kern="0" dirty="0" err="1" smtClean="0">
                <a:solidFill>
                  <a:schemeClr val="tx2"/>
                </a:solidFill>
              </a:rPr>
              <a:t>VHTz</a:t>
            </a:r>
            <a:r>
              <a:rPr lang="en-US" sz="1600" kern="0" dirty="0" smtClean="0">
                <a:solidFill>
                  <a:schemeClr val="tx2"/>
                </a:solidFill>
              </a:rPr>
              <a:t> sounding frame exchange and the LMR report as shown below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.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</a:t>
            </a:r>
          </a:p>
          <a:p>
            <a:pPr marL="285750" indent="-285750">
              <a:spcBef>
                <a:spcPct val="50000"/>
              </a:spcBef>
              <a:buClr>
                <a:srgbClr val="EA411A"/>
              </a:buClr>
              <a:buFont typeface="Arial" panose="020B0604020202020204" pitchFamily="34" charset="0"/>
              <a:buChar char="•"/>
            </a:pPr>
            <a:r>
              <a:rPr lang="en-US" sz="1600" kern="0" dirty="0" smtClean="0">
                <a:solidFill>
                  <a:schemeClr val="tx2"/>
                </a:solidFill>
                <a:latin typeface="+mn-lt"/>
              </a:rPr>
              <a:t>This change should also apply to </a:t>
            </a:r>
            <a:r>
              <a:rPr lang="en-US" sz="1600" kern="0" dirty="0" err="1" smtClean="0">
                <a:solidFill>
                  <a:schemeClr val="tx2"/>
                </a:solidFill>
                <a:latin typeface="+mn-lt"/>
              </a:rPr>
              <a:t>HEz</a:t>
            </a:r>
            <a:r>
              <a:rPr lang="en-US" sz="1600" kern="0" dirty="0" smtClean="0">
                <a:solidFill>
                  <a:schemeClr val="tx2"/>
                </a:solidFill>
                <a:latin typeface="+mn-lt"/>
              </a:rPr>
              <a:t> ranging.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23398" y="2945767"/>
            <a:ext cx="7824660" cy="3302633"/>
            <a:chOff x="1123398" y="2869567"/>
            <a:chExt cx="7824660" cy="3302633"/>
          </a:xfrm>
        </p:grpSpPr>
        <p:cxnSp>
          <p:nvCxnSpPr>
            <p:cNvPr id="7" name="Straight Connector 6"/>
            <p:cNvCxnSpPr/>
            <p:nvPr/>
          </p:nvCxnSpPr>
          <p:spPr bwMode="auto">
            <a:xfrm>
              <a:off x="1171300" y="3453042"/>
              <a:ext cx="615260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1537058" y="2878277"/>
              <a:ext cx="4700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NDPA</a:t>
              </a:r>
              <a:endParaRPr lang="en-US" sz="800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663336" y="3095990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133599" y="2873921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638694" y="3797029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052349" y="3792675"/>
              <a:ext cx="6383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Feedback</a:t>
              </a:r>
              <a:endParaRPr lang="en-US" sz="800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207623" y="3104698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717073" y="3457396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261360" y="3466104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98418" y="2873923"/>
              <a:ext cx="4700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NDPA</a:t>
              </a:r>
              <a:endParaRPr lang="en-US" sz="80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24696" y="3091636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394959" y="2869567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21676" y="3792675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39835" y="3788321"/>
              <a:ext cx="6383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Feedback</a:t>
              </a:r>
              <a:endParaRPr lang="en-US" sz="800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468983" y="3100344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6004559" y="3453042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548846" y="3461750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53880" y="3252746"/>
              <a:ext cx="38504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STA</a:t>
              </a:r>
              <a:endParaRPr lang="en-US" sz="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62587" y="3457398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AP</a:t>
              </a:r>
              <a:endParaRPr lang="en-US" sz="800" dirty="0"/>
            </a:p>
          </p:txBody>
        </p:sp>
        <p:cxnSp>
          <p:nvCxnSpPr>
            <p:cNvPr id="27" name="Straight Arrow Connector 26"/>
            <p:cNvCxnSpPr/>
            <p:nvPr/>
          </p:nvCxnSpPr>
          <p:spPr bwMode="auto">
            <a:xfrm>
              <a:off x="1970403" y="3504158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" name="TextBox 27"/>
            <p:cNvSpPr txBox="1"/>
            <p:nvPr/>
          </p:nvSpPr>
          <p:spPr>
            <a:xfrm>
              <a:off x="1898395" y="351927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 bwMode="auto">
            <a:xfrm>
              <a:off x="2505980" y="3517220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0" name="TextBox 29"/>
            <p:cNvSpPr txBox="1"/>
            <p:nvPr/>
          </p:nvSpPr>
          <p:spPr>
            <a:xfrm>
              <a:off x="2368657" y="353233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 bwMode="auto">
            <a:xfrm>
              <a:off x="5249180" y="3504158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TextBox 31"/>
            <p:cNvSpPr txBox="1"/>
            <p:nvPr/>
          </p:nvSpPr>
          <p:spPr>
            <a:xfrm>
              <a:off x="5177172" y="3519277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5771695" y="3517221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/>
            <p:cNvSpPr txBox="1"/>
            <p:nvPr/>
          </p:nvSpPr>
          <p:spPr>
            <a:xfrm>
              <a:off x="5647435" y="3532340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3032849" y="3404010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6" name="TextBox 35"/>
            <p:cNvSpPr txBox="1"/>
            <p:nvPr/>
          </p:nvSpPr>
          <p:spPr>
            <a:xfrm>
              <a:off x="2934715" y="318399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6337751" y="3390961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6239617" y="317094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sp>
          <p:nvSpPr>
            <p:cNvPr id="40" name="Explosion 1 39"/>
            <p:cNvSpPr/>
            <p:nvPr/>
          </p:nvSpPr>
          <p:spPr bwMode="auto">
            <a:xfrm>
              <a:off x="2769326" y="3379020"/>
              <a:ext cx="182880" cy="195943"/>
            </a:xfrm>
            <a:prstGeom prst="irregularSeal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41" name="Explosion 1 40"/>
            <p:cNvSpPr/>
            <p:nvPr/>
          </p:nvSpPr>
          <p:spPr bwMode="auto">
            <a:xfrm>
              <a:off x="3352800" y="3374666"/>
              <a:ext cx="182880" cy="195943"/>
            </a:xfrm>
            <a:prstGeom prst="irregularSeal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 bwMode="auto">
            <a:xfrm>
              <a:off x="1140818" y="5212191"/>
              <a:ext cx="615260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1506576" y="4637426"/>
              <a:ext cx="4700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NDPA</a:t>
              </a:r>
              <a:endParaRPr lang="en-US" sz="800" dirty="0"/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1632854" y="4855139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103117" y="4633070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2177141" y="4863847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767936" y="4633072"/>
              <a:ext cx="4700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NDPA</a:t>
              </a:r>
              <a:endParaRPr lang="en-US" sz="800" dirty="0"/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4894214" y="4850785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4477" y="4628716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791194" y="5551824"/>
              <a:ext cx="40107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NDP</a:t>
              </a:r>
              <a:endParaRPr lang="en-US" sz="8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309353" y="5547470"/>
              <a:ext cx="63831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Feedback</a:t>
              </a:r>
              <a:endParaRPr lang="en-US" sz="800" dirty="0"/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38501" y="4859493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5974077" y="5212191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518364" y="5220899"/>
              <a:ext cx="304793" cy="35269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123398" y="5011895"/>
              <a:ext cx="38504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STA</a:t>
              </a:r>
              <a:endParaRPr lang="en-US" sz="8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132105" y="5216547"/>
              <a:ext cx="32252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AP</a:t>
              </a:r>
              <a:endParaRPr lang="en-US" sz="800" dirty="0"/>
            </a:p>
          </p:txBody>
        </p:sp>
        <p:cxnSp>
          <p:nvCxnSpPr>
            <p:cNvPr id="62" name="Straight Arrow Connector 61"/>
            <p:cNvCxnSpPr/>
            <p:nvPr/>
          </p:nvCxnSpPr>
          <p:spPr bwMode="auto">
            <a:xfrm>
              <a:off x="1939921" y="5263307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TextBox 62"/>
            <p:cNvSpPr txBox="1"/>
            <p:nvPr/>
          </p:nvSpPr>
          <p:spPr>
            <a:xfrm>
              <a:off x="1867913" y="527842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66" name="Straight Arrow Connector 65"/>
            <p:cNvCxnSpPr/>
            <p:nvPr/>
          </p:nvCxnSpPr>
          <p:spPr bwMode="auto">
            <a:xfrm>
              <a:off x="5218698" y="5263307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7" name="TextBox 66"/>
            <p:cNvSpPr txBox="1"/>
            <p:nvPr/>
          </p:nvSpPr>
          <p:spPr>
            <a:xfrm>
              <a:off x="5146690" y="5278426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68" name="Straight Arrow Connector 67"/>
            <p:cNvCxnSpPr/>
            <p:nvPr/>
          </p:nvCxnSpPr>
          <p:spPr bwMode="auto">
            <a:xfrm>
              <a:off x="5741213" y="5276370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9" name="TextBox 68"/>
            <p:cNvSpPr txBox="1"/>
            <p:nvPr/>
          </p:nvSpPr>
          <p:spPr>
            <a:xfrm>
              <a:off x="5616953" y="5291489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cxnSp>
          <p:nvCxnSpPr>
            <p:cNvPr id="72" name="Straight Arrow Connector 71"/>
            <p:cNvCxnSpPr/>
            <p:nvPr/>
          </p:nvCxnSpPr>
          <p:spPr bwMode="auto">
            <a:xfrm>
              <a:off x="6307269" y="5150110"/>
              <a:ext cx="21602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TextBox 72"/>
            <p:cNvSpPr txBox="1"/>
            <p:nvPr/>
          </p:nvSpPr>
          <p:spPr>
            <a:xfrm>
              <a:off x="6209135" y="4930095"/>
              <a:ext cx="41549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SIFS</a:t>
              </a:r>
            </a:p>
          </p:txBody>
        </p:sp>
        <p:sp>
          <p:nvSpPr>
            <p:cNvPr id="76" name="Explosion 1 75"/>
            <p:cNvSpPr/>
            <p:nvPr/>
          </p:nvSpPr>
          <p:spPr bwMode="auto">
            <a:xfrm>
              <a:off x="1650272" y="5094626"/>
              <a:ext cx="182880" cy="195943"/>
            </a:xfrm>
            <a:prstGeom prst="irregularSeal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77" name="Explosion 1 76"/>
            <p:cNvSpPr/>
            <p:nvPr/>
          </p:nvSpPr>
          <p:spPr bwMode="auto">
            <a:xfrm>
              <a:off x="2233746" y="5090272"/>
              <a:ext cx="182880" cy="195943"/>
            </a:xfrm>
            <a:prstGeom prst="irregularSeal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78" name="Right Brace 77"/>
            <p:cNvSpPr/>
            <p:nvPr/>
          </p:nvSpPr>
          <p:spPr bwMode="auto">
            <a:xfrm rot="5400000">
              <a:off x="2286001" y="3313713"/>
              <a:ext cx="130628" cy="139772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959427" y="4123601"/>
              <a:ext cx="11015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Nth NDP exchange</a:t>
              </a:r>
              <a:endParaRPr lang="en-US" sz="800" dirty="0"/>
            </a:p>
          </p:txBody>
        </p:sp>
        <p:sp>
          <p:nvSpPr>
            <p:cNvPr id="80" name="Right Brace 79"/>
            <p:cNvSpPr/>
            <p:nvPr/>
          </p:nvSpPr>
          <p:spPr bwMode="auto">
            <a:xfrm rot="5400000">
              <a:off x="3391989" y="3818811"/>
              <a:ext cx="76199" cy="376645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078478" y="4093121"/>
              <a:ext cx="98616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(N-1)</a:t>
              </a:r>
              <a:r>
                <a:rPr lang="en-US" sz="800" dirty="0" err="1" smtClean="0"/>
                <a:t>th</a:t>
              </a:r>
              <a:r>
                <a:rPr lang="en-US" sz="800" dirty="0" smtClean="0"/>
                <a:t> feedback</a:t>
              </a:r>
              <a:endParaRPr lang="en-US" sz="800" dirty="0"/>
            </a:p>
          </p:txBody>
        </p:sp>
        <p:sp>
          <p:nvSpPr>
            <p:cNvPr id="82" name="Right Brace 81"/>
            <p:cNvSpPr/>
            <p:nvPr/>
          </p:nvSpPr>
          <p:spPr bwMode="auto">
            <a:xfrm rot="5400000">
              <a:off x="5534298" y="3309359"/>
              <a:ext cx="130628" cy="139772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7094" y="4119247"/>
              <a:ext cx="12859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(N+1)</a:t>
              </a:r>
              <a:r>
                <a:rPr lang="en-US" sz="800" dirty="0" err="1" smtClean="0"/>
                <a:t>th</a:t>
              </a:r>
              <a:r>
                <a:rPr lang="en-US" sz="800" dirty="0" smtClean="0"/>
                <a:t> NDP exchange</a:t>
              </a:r>
              <a:endParaRPr lang="en-US" sz="800" dirty="0"/>
            </a:p>
          </p:txBody>
        </p:sp>
        <p:sp>
          <p:nvSpPr>
            <p:cNvPr id="84" name="Right Brace 83"/>
            <p:cNvSpPr/>
            <p:nvPr/>
          </p:nvSpPr>
          <p:spPr bwMode="auto">
            <a:xfrm rot="5400000">
              <a:off x="6640286" y="3814457"/>
              <a:ext cx="76199" cy="376645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326775" y="4088767"/>
              <a:ext cx="86113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(N)</a:t>
              </a:r>
              <a:r>
                <a:rPr lang="en-US" sz="800" dirty="0" err="1" smtClean="0"/>
                <a:t>th</a:t>
              </a:r>
              <a:r>
                <a:rPr lang="en-US" sz="800" dirty="0" smtClean="0"/>
                <a:t> feedback</a:t>
              </a:r>
              <a:endParaRPr lang="en-US" sz="800" dirty="0"/>
            </a:p>
          </p:txBody>
        </p:sp>
        <p:sp>
          <p:nvSpPr>
            <p:cNvPr id="86" name="Right Brace 85"/>
            <p:cNvSpPr/>
            <p:nvPr/>
          </p:nvSpPr>
          <p:spPr bwMode="auto">
            <a:xfrm rot="5400000">
              <a:off x="2242458" y="4955280"/>
              <a:ext cx="130628" cy="139772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915884" y="5765168"/>
              <a:ext cx="110158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Nth NDP exchange</a:t>
              </a:r>
              <a:endParaRPr lang="en-US" sz="800" dirty="0"/>
            </a:p>
          </p:txBody>
        </p:sp>
        <p:sp>
          <p:nvSpPr>
            <p:cNvPr id="88" name="Right Brace 87"/>
            <p:cNvSpPr/>
            <p:nvPr/>
          </p:nvSpPr>
          <p:spPr bwMode="auto">
            <a:xfrm rot="5400000">
              <a:off x="5556069" y="5146868"/>
              <a:ext cx="130628" cy="139772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098865" y="5956756"/>
              <a:ext cx="1285929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(N+1)</a:t>
              </a:r>
              <a:r>
                <a:rPr lang="en-US" sz="800" dirty="0" err="1" smtClean="0"/>
                <a:t>th</a:t>
              </a:r>
              <a:r>
                <a:rPr lang="en-US" sz="800" dirty="0" smtClean="0"/>
                <a:t> NDP exchange</a:t>
              </a:r>
              <a:endParaRPr lang="en-US" sz="800" dirty="0"/>
            </a:p>
          </p:txBody>
        </p:sp>
        <p:sp>
          <p:nvSpPr>
            <p:cNvPr id="90" name="Right Brace 89"/>
            <p:cNvSpPr/>
            <p:nvPr/>
          </p:nvSpPr>
          <p:spPr bwMode="auto">
            <a:xfrm rot="5400000">
              <a:off x="6662057" y="5651966"/>
              <a:ext cx="76199" cy="376645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348546" y="5926276"/>
              <a:ext cx="95250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(N-1)</a:t>
              </a:r>
              <a:r>
                <a:rPr lang="en-US" sz="800" dirty="0" err="1" smtClean="0"/>
                <a:t>th</a:t>
              </a:r>
              <a:r>
                <a:rPr lang="en-US" sz="800" dirty="0" smtClean="0"/>
                <a:t> feedback</a:t>
              </a:r>
              <a:endParaRPr lang="en-US" sz="8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6588026" y="4480672"/>
              <a:ext cx="2360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/>
                <a:t>AP can’t identify the related NDP frames which match  T2, T3 in feedback frame.</a:t>
              </a:r>
              <a:endParaRPr lang="en-US" sz="800" dirty="0"/>
            </a:p>
          </p:txBody>
        </p:sp>
        <p:cxnSp>
          <p:nvCxnSpPr>
            <p:cNvPr id="94" name="Straight Arrow Connector 93"/>
            <p:cNvCxnSpPr>
              <a:stCxn id="92" idx="0"/>
            </p:cNvCxnSpPr>
            <p:nvPr/>
          </p:nvCxnSpPr>
          <p:spPr bwMode="auto">
            <a:xfrm flipH="1" flipV="1">
              <a:off x="6923314" y="3692536"/>
              <a:ext cx="844728" cy="788136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96" name="Straight Arrow Connector 95"/>
            <p:cNvCxnSpPr>
              <a:stCxn id="92" idx="2"/>
            </p:cNvCxnSpPr>
            <p:nvPr/>
          </p:nvCxnSpPr>
          <p:spPr bwMode="auto">
            <a:xfrm flipH="1">
              <a:off x="6910251" y="4819226"/>
              <a:ext cx="857791" cy="55841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9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48938" y="6475413"/>
            <a:ext cx="1594987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9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4</a:t>
            </a:r>
          </a:p>
        </p:txBody>
      </p:sp>
    </p:spTree>
    <p:extLst>
      <p:ext uri="{BB962C8B-B14F-4D97-AF65-F5344CB8AC3E}">
        <p14:creationId xmlns:p14="http://schemas.microsoft.com/office/powerpoint/2010/main" val="119506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Straw Poll 1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Do you support that the LMR feedback frame includes a reference to the associated NDP </a:t>
            </a:r>
            <a:r>
              <a:rPr lang="en-US" sz="1600" b="0" dirty="0" smtClean="0"/>
              <a:t>exchange?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5</a:t>
            </a:r>
          </a:p>
        </p:txBody>
      </p:sp>
    </p:spTree>
    <p:extLst>
      <p:ext uri="{BB962C8B-B14F-4D97-AF65-F5344CB8AC3E}">
        <p14:creationId xmlns:p14="http://schemas.microsoft.com/office/powerpoint/2010/main" val="422435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Straw Poll 2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 smtClean="0"/>
              <a:t>Do you support that: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/>
              <a:t>Any Access Category (AC) </a:t>
            </a:r>
            <a:r>
              <a:rPr lang="en-US" sz="1600" dirty="0"/>
              <a:t>can be used for the transmission of the NDPA frame within the </a:t>
            </a:r>
            <a:r>
              <a:rPr lang="en-US" sz="1600" dirty="0" err="1"/>
              <a:t>VHTz</a:t>
            </a:r>
            <a:r>
              <a:rPr lang="en-US" sz="1600" dirty="0"/>
              <a:t> ranging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6</a:t>
            </a:r>
          </a:p>
        </p:txBody>
      </p:sp>
    </p:spTree>
    <p:extLst>
      <p:ext uri="{BB962C8B-B14F-4D97-AF65-F5344CB8AC3E}">
        <p14:creationId xmlns:p14="http://schemas.microsoft.com/office/powerpoint/2010/main" val="154802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Motion 1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1600" dirty="0" smtClean="0"/>
              <a:t>Move to add the following text to 11az SFD:</a:t>
            </a:r>
          </a:p>
          <a:p>
            <a:pPr lvl="1">
              <a:buClr>
                <a:srgbClr val="FF0000"/>
              </a:buClr>
            </a:pPr>
            <a:r>
              <a:rPr lang="en-US" sz="1600" dirty="0" smtClean="0"/>
              <a:t>the </a:t>
            </a:r>
            <a:r>
              <a:rPr lang="en-US" sz="1600" dirty="0"/>
              <a:t>LMR feedback frame includes a reference to the associated NDP </a:t>
            </a:r>
            <a:r>
              <a:rPr lang="en-US" sz="1600" dirty="0" smtClean="0"/>
              <a:t>exchange.</a:t>
            </a:r>
            <a:endParaRPr lang="en-US" sz="1600" b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7</a:t>
            </a:r>
          </a:p>
        </p:txBody>
      </p:sp>
    </p:spTree>
    <p:extLst>
      <p:ext uri="{BB962C8B-B14F-4D97-AF65-F5344CB8AC3E}">
        <p14:creationId xmlns:p14="http://schemas.microsoft.com/office/powerpoint/2010/main" val="42095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Motion 2</a:t>
            </a:r>
            <a:endParaRPr lang="en-US" sz="2400" dirty="0"/>
          </a:p>
        </p:txBody>
      </p:sp>
      <p:sp>
        <p:nvSpPr>
          <p:cNvPr id="151" name="Content Placeholder 110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 smtClean="0"/>
              <a:t>Move to add the following text to 11az SFD: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Any </a:t>
            </a:r>
            <a:r>
              <a:rPr lang="en-US" sz="1600" dirty="0" smtClean="0"/>
              <a:t>Access Category (AC) </a:t>
            </a:r>
            <a:r>
              <a:rPr lang="en-US" sz="1600" dirty="0"/>
              <a:t>can be used for the transmission of the NDPA frame within the </a:t>
            </a:r>
            <a:r>
              <a:rPr lang="en-US" sz="1600" dirty="0" err="1"/>
              <a:t>VHTz</a:t>
            </a:r>
            <a:r>
              <a:rPr lang="en-US" sz="1600" dirty="0"/>
              <a:t> ranging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8</a:t>
            </a:r>
          </a:p>
        </p:txBody>
      </p:sp>
    </p:spTree>
    <p:extLst>
      <p:ext uri="{BB962C8B-B14F-4D97-AF65-F5344CB8AC3E}">
        <p14:creationId xmlns:p14="http://schemas.microsoft.com/office/powerpoint/2010/main" val="258826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91552</TotalTime>
  <Words>507</Words>
  <Application>Microsoft Office PowerPoint</Application>
  <PresentationFormat>On-screen Show (4:3)</PresentationFormat>
  <Paragraphs>139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굴림</vt:lpstr>
      <vt:lpstr>맑은 고딕</vt:lpstr>
      <vt:lpstr>ＭＳ Ｐゴシック</vt:lpstr>
      <vt:lpstr>Arial</vt:lpstr>
      <vt:lpstr>Times New Roman</vt:lpstr>
      <vt:lpstr>Wingdings</vt:lpstr>
      <vt:lpstr>1_802.11-09/0091r0</vt:lpstr>
      <vt:lpstr>NDP Ranging Error Recovery</vt:lpstr>
      <vt:lpstr>Recap: SU/MU NDP Ranging</vt:lpstr>
      <vt:lpstr>Access Category for NDPA Transmission in VHTz</vt:lpstr>
      <vt:lpstr>Recovery of VHTz Ranging with Delayed Feedback</vt:lpstr>
      <vt:lpstr>Straw Poll 1</vt:lpstr>
      <vt:lpstr>Straw Poll 2</vt:lpstr>
      <vt:lpstr>Motion 1</vt:lpstr>
      <vt:lpstr>Motion 2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Christian Berger</cp:lastModifiedBy>
  <cp:revision>1968</cp:revision>
  <cp:lastPrinted>1998-02-10T13:28:06Z</cp:lastPrinted>
  <dcterms:created xsi:type="dcterms:W3CDTF">2008-03-19T13:28:15Z</dcterms:created>
  <dcterms:modified xsi:type="dcterms:W3CDTF">2018-03-08T16:38:39Z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