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0"/>
  </p:notesMasterIdLst>
  <p:handoutMasterIdLst>
    <p:handoutMasterId r:id="rId11"/>
  </p:handoutMasterIdLst>
  <p:sldIdLst>
    <p:sldId id="500" r:id="rId2"/>
    <p:sldId id="516" r:id="rId3"/>
    <p:sldId id="517" r:id="rId4"/>
    <p:sldId id="518" r:id="rId5"/>
    <p:sldId id="520" r:id="rId6"/>
    <p:sldId id="521" r:id="rId7"/>
    <p:sldId id="522" r:id="rId8"/>
    <p:sldId id="52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33" autoAdjust="0"/>
    <p:restoredTop sz="90216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959498" y="394156"/>
            <a:ext cx="248600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802.11-18/553r0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NDP Ranging Error Recovery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2018-03-06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221729"/>
              </p:ext>
            </p:extLst>
          </p:nvPr>
        </p:nvGraphicFramePr>
        <p:xfrm>
          <a:off x="895350" y="2590800"/>
          <a:ext cx="7334250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Christian Berger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Niranjan Grandhe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198"/>
          <p:cNvSpPr/>
          <p:nvPr/>
        </p:nvSpPr>
        <p:spPr bwMode="auto">
          <a:xfrm>
            <a:off x="3254915" y="4389962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70" y="635430"/>
            <a:ext cx="8229600" cy="472439"/>
          </a:xfrm>
        </p:spPr>
        <p:txBody>
          <a:bodyPr/>
          <a:lstStyle/>
          <a:p>
            <a:r>
              <a:rPr lang="en-US" sz="2400" dirty="0" smtClean="0"/>
              <a:t>Recap: SU/MU NDP Ranging</a:t>
            </a:r>
            <a:endParaRPr lang="en-US" sz="24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166949"/>
            <a:ext cx="9144000" cy="33528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b="0" dirty="0" err="1" smtClean="0"/>
              <a:t>VHTz</a:t>
            </a:r>
            <a:r>
              <a:rPr lang="en-US" sz="1600" b="0" dirty="0" smtClean="0"/>
              <a:t> </a:t>
            </a:r>
            <a:r>
              <a:rPr lang="en-US" sz="1600" b="0" dirty="0" smtClean="0"/>
              <a:t>NDP ranging includes immediate ranging feedback and delayed ranging feedback.  </a:t>
            </a:r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1069827" y="2327365"/>
            <a:ext cx="61526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1435585" y="1752600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1561863" y="1970313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032126" y="1748244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537221" y="267135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2950876" y="2666998"/>
            <a:ext cx="6094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Feedback)</a:t>
            </a:r>
            <a:endParaRPr lang="en-US" sz="800" dirty="0"/>
          </a:p>
        </p:txBody>
      </p:sp>
      <p:sp>
        <p:nvSpPr>
          <p:cNvPr id="126" name="Rectangle 125"/>
          <p:cNvSpPr/>
          <p:nvPr/>
        </p:nvSpPr>
        <p:spPr bwMode="auto">
          <a:xfrm>
            <a:off x="2106150" y="1979021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2615600" y="2331719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3159887" y="2327548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3551768" y="2144486"/>
            <a:ext cx="104502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Box 129"/>
          <p:cNvSpPr txBox="1"/>
          <p:nvPr/>
        </p:nvSpPr>
        <p:spPr>
          <a:xfrm>
            <a:off x="4696945" y="1748246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131" name="Rectangle 130"/>
          <p:cNvSpPr/>
          <p:nvPr/>
        </p:nvSpPr>
        <p:spPr bwMode="auto">
          <a:xfrm>
            <a:off x="4823223" y="1978838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293486" y="174389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33" name="TextBox 132"/>
          <p:cNvSpPr txBox="1"/>
          <p:nvPr/>
        </p:nvSpPr>
        <p:spPr>
          <a:xfrm>
            <a:off x="5720203" y="266699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238362" y="2662644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135" name="Rectangle 134"/>
          <p:cNvSpPr/>
          <p:nvPr/>
        </p:nvSpPr>
        <p:spPr bwMode="auto">
          <a:xfrm>
            <a:off x="5367510" y="1974667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5903086" y="2327365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6447373" y="2336073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052407" y="2127069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</a:t>
            </a:r>
            <a:endParaRPr lang="en-US" sz="8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061114" y="2331721"/>
            <a:ext cx="322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146" name="Straight Arrow Connector 145"/>
          <p:cNvCxnSpPr/>
          <p:nvPr/>
        </p:nvCxnSpPr>
        <p:spPr bwMode="auto">
          <a:xfrm>
            <a:off x="1868930" y="237848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Box 146"/>
          <p:cNvSpPr txBox="1"/>
          <p:nvPr/>
        </p:nvSpPr>
        <p:spPr>
          <a:xfrm>
            <a:off x="1796922" y="2393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48" name="Straight Arrow Connector 147"/>
          <p:cNvCxnSpPr/>
          <p:nvPr/>
        </p:nvCxnSpPr>
        <p:spPr bwMode="auto">
          <a:xfrm>
            <a:off x="2404507" y="239154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Box 148"/>
          <p:cNvSpPr txBox="1"/>
          <p:nvPr/>
        </p:nvSpPr>
        <p:spPr>
          <a:xfrm>
            <a:off x="2267184" y="240666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50" name="Straight Arrow Connector 149"/>
          <p:cNvCxnSpPr/>
          <p:nvPr/>
        </p:nvCxnSpPr>
        <p:spPr bwMode="auto">
          <a:xfrm>
            <a:off x="5147707" y="237848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5075699" y="2393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52" name="Straight Arrow Connector 151"/>
          <p:cNvCxnSpPr/>
          <p:nvPr/>
        </p:nvCxnSpPr>
        <p:spPr bwMode="auto">
          <a:xfrm>
            <a:off x="5670222" y="239154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" name="TextBox 152"/>
          <p:cNvSpPr txBox="1"/>
          <p:nvPr/>
        </p:nvSpPr>
        <p:spPr>
          <a:xfrm>
            <a:off x="5545962" y="240666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62" name="Straight Arrow Connector 161"/>
          <p:cNvCxnSpPr/>
          <p:nvPr/>
        </p:nvCxnSpPr>
        <p:spPr bwMode="auto">
          <a:xfrm>
            <a:off x="2931376" y="22783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Box 162"/>
          <p:cNvSpPr txBox="1"/>
          <p:nvPr/>
        </p:nvSpPr>
        <p:spPr>
          <a:xfrm>
            <a:off x="2833242" y="205831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64" name="Straight Arrow Connector 163"/>
          <p:cNvCxnSpPr/>
          <p:nvPr/>
        </p:nvCxnSpPr>
        <p:spPr bwMode="auto">
          <a:xfrm>
            <a:off x="6236278" y="226528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TextBox 164"/>
          <p:cNvSpPr txBox="1"/>
          <p:nvPr/>
        </p:nvSpPr>
        <p:spPr>
          <a:xfrm>
            <a:off x="6138144" y="204526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66" name="Content Placeholder 1102"/>
          <p:cNvSpPr txBox="1">
            <a:spLocks/>
          </p:cNvSpPr>
          <p:nvPr/>
        </p:nvSpPr>
        <p:spPr bwMode="auto">
          <a:xfrm>
            <a:off x="124945" y="3013167"/>
            <a:ext cx="9144000" cy="3352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EA411A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NDP ranging includes delayed and immediate ranging feedback.  </a:t>
            </a:r>
          </a:p>
        </p:txBody>
      </p:sp>
      <p:cxnSp>
        <p:nvCxnSpPr>
          <p:cNvPr id="167" name="Straight Connector 166"/>
          <p:cNvCxnSpPr/>
          <p:nvPr/>
        </p:nvCxnSpPr>
        <p:spPr bwMode="auto">
          <a:xfrm>
            <a:off x="1222376" y="4350772"/>
            <a:ext cx="61526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2549517" y="3776007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Trigger</a:t>
            </a:r>
            <a:endParaRPr lang="en-US" sz="800" dirty="0"/>
          </a:p>
        </p:txBody>
      </p:sp>
      <p:sp>
        <p:nvSpPr>
          <p:cNvPr id="169" name="Rectangle 168"/>
          <p:cNvSpPr/>
          <p:nvPr/>
        </p:nvSpPr>
        <p:spPr bwMode="auto">
          <a:xfrm>
            <a:off x="2675795" y="3993720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3106869" y="472525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71" name="TextBox 170"/>
          <p:cNvSpPr txBox="1"/>
          <p:nvPr/>
        </p:nvSpPr>
        <p:spPr>
          <a:xfrm>
            <a:off x="3651153" y="3767286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172" name="TextBox 171"/>
          <p:cNvSpPr txBox="1"/>
          <p:nvPr/>
        </p:nvSpPr>
        <p:spPr>
          <a:xfrm>
            <a:off x="4208501" y="3775995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73" name="Rectangle 172"/>
          <p:cNvSpPr/>
          <p:nvPr/>
        </p:nvSpPr>
        <p:spPr bwMode="auto">
          <a:xfrm>
            <a:off x="3207019" y="4355129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3729532" y="3989362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273819" y="3998070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100454" y="4137413"/>
            <a:ext cx="322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sp>
        <p:nvSpPr>
          <p:cNvPr id="186" name="TextBox 185"/>
          <p:cNvSpPr txBox="1"/>
          <p:nvPr/>
        </p:nvSpPr>
        <p:spPr>
          <a:xfrm>
            <a:off x="1109161" y="4342065"/>
            <a:ext cx="4363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STAs</a:t>
            </a:r>
            <a:endParaRPr lang="en-US" sz="800" dirty="0"/>
          </a:p>
        </p:txBody>
      </p:sp>
      <p:cxnSp>
        <p:nvCxnSpPr>
          <p:cNvPr id="187" name="Straight Arrow Connector 186"/>
          <p:cNvCxnSpPr/>
          <p:nvPr/>
        </p:nvCxnSpPr>
        <p:spPr bwMode="auto">
          <a:xfrm>
            <a:off x="2965445" y="438447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Box 187"/>
          <p:cNvSpPr txBox="1"/>
          <p:nvPr/>
        </p:nvSpPr>
        <p:spPr>
          <a:xfrm>
            <a:off x="2893437" y="439959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89" name="Straight Arrow Connector 188"/>
          <p:cNvCxnSpPr/>
          <p:nvPr/>
        </p:nvCxnSpPr>
        <p:spPr bwMode="auto">
          <a:xfrm>
            <a:off x="3487959" y="438447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0" name="TextBox 189"/>
          <p:cNvSpPr txBox="1"/>
          <p:nvPr/>
        </p:nvSpPr>
        <p:spPr>
          <a:xfrm>
            <a:off x="3389825" y="439959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97" name="Straight Arrow Connector 196"/>
          <p:cNvCxnSpPr/>
          <p:nvPr/>
        </p:nvCxnSpPr>
        <p:spPr bwMode="auto">
          <a:xfrm>
            <a:off x="4067079" y="429738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8" name="TextBox 197"/>
          <p:cNvSpPr txBox="1"/>
          <p:nvPr/>
        </p:nvSpPr>
        <p:spPr>
          <a:xfrm>
            <a:off x="3968945" y="407737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835865" y="3958888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4792320" y="4006784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4644273" y="3715056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9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10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2</a:t>
            </a:r>
          </a:p>
        </p:txBody>
      </p:sp>
      <p:cxnSp>
        <p:nvCxnSpPr>
          <p:cNvPr id="98" name="Straight Arrow Connector 97"/>
          <p:cNvCxnSpPr/>
          <p:nvPr/>
        </p:nvCxnSpPr>
        <p:spPr bwMode="auto">
          <a:xfrm>
            <a:off x="4586204" y="428337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Box 103"/>
          <p:cNvSpPr txBox="1"/>
          <p:nvPr/>
        </p:nvSpPr>
        <p:spPr>
          <a:xfrm>
            <a:off x="4488070" y="406336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2214962" y="4390436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509564" y="3776481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Trigger</a:t>
            </a:r>
            <a:endParaRPr lang="en-US" sz="800" dirty="0"/>
          </a:p>
        </p:txBody>
      </p:sp>
      <p:sp>
        <p:nvSpPr>
          <p:cNvPr id="107" name="Rectangle 106"/>
          <p:cNvSpPr/>
          <p:nvPr/>
        </p:nvSpPr>
        <p:spPr bwMode="auto">
          <a:xfrm>
            <a:off x="1635842" y="3994194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59514" y="4725724"/>
            <a:ext cx="6944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FTM (TBD)</a:t>
            </a:r>
            <a:endParaRPr lang="en-US" sz="800" dirty="0"/>
          </a:p>
        </p:txBody>
      </p:sp>
      <p:sp>
        <p:nvSpPr>
          <p:cNvPr id="109" name="Rectangle 108"/>
          <p:cNvSpPr/>
          <p:nvPr/>
        </p:nvSpPr>
        <p:spPr bwMode="auto">
          <a:xfrm>
            <a:off x="2167066" y="4355603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110" name="Straight Arrow Connector 109"/>
          <p:cNvCxnSpPr/>
          <p:nvPr/>
        </p:nvCxnSpPr>
        <p:spPr bwMode="auto">
          <a:xfrm>
            <a:off x="1925492" y="438494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Box 110"/>
          <p:cNvSpPr txBox="1"/>
          <p:nvPr/>
        </p:nvSpPr>
        <p:spPr>
          <a:xfrm>
            <a:off x="1853484" y="440006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2448006" y="438494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Box 177"/>
          <p:cNvSpPr txBox="1"/>
          <p:nvPr/>
        </p:nvSpPr>
        <p:spPr>
          <a:xfrm>
            <a:off x="2349872" y="440006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325972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6812"/>
            <a:ext cx="8821739" cy="472439"/>
          </a:xfrm>
        </p:spPr>
        <p:txBody>
          <a:bodyPr/>
          <a:lstStyle/>
          <a:p>
            <a:r>
              <a:rPr lang="en-US" sz="2400" dirty="0" smtClean="0"/>
              <a:t>AC for NDPA Transmission in </a:t>
            </a:r>
            <a:r>
              <a:rPr lang="en-US" sz="2400" dirty="0" err="1" smtClean="0"/>
              <a:t>VHTz</a:t>
            </a:r>
            <a:r>
              <a:rPr lang="en-US" sz="2400" dirty="0" smtClean="0"/>
              <a:t> NDP Sounding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6C07BB-6CCE-444A-96F2-8D99681F035B}" type="datetime1">
              <a:rPr lang="en-US" smtClean="0"/>
              <a:pPr>
                <a:defRPr/>
              </a:pPr>
              <a:t>3/6/2018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77200" y="6553200"/>
            <a:ext cx="8382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421BEB-1812-4A37-9CDD-FF19BD90AC6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>
          <a:xfrm>
            <a:off x="304800" y="1205502"/>
            <a:ext cx="8239125" cy="237589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 smtClean="0"/>
              <a:t>In 802.11baseline, the AC used for the control frame transmission is related to the QoS Data/Management frame.</a:t>
            </a:r>
          </a:p>
          <a:p>
            <a:pPr>
              <a:buClr>
                <a:srgbClr val="FF0000"/>
              </a:buClr>
            </a:pPr>
            <a:r>
              <a:rPr lang="en-US" sz="2000" b="0" dirty="0" smtClean="0"/>
              <a:t>In 11ax, the AP can use any AC for Trigger frame transmission where Trigger is not combined with other frames.</a:t>
            </a:r>
            <a:endParaRPr lang="en-US" sz="2000" b="0" dirty="0" smtClean="0"/>
          </a:p>
          <a:p>
            <a:pPr>
              <a:buClr>
                <a:srgbClr val="FF0000"/>
              </a:buClr>
            </a:pPr>
            <a:r>
              <a:rPr lang="en-US" sz="2000" b="0" dirty="0" smtClean="0"/>
              <a:t>For </a:t>
            </a:r>
            <a:r>
              <a:rPr lang="en-US" sz="2000" b="0" dirty="0" err="1" smtClean="0"/>
              <a:t>VHTz</a:t>
            </a:r>
            <a:r>
              <a:rPr lang="en-US" sz="2000" b="0" dirty="0" smtClean="0"/>
              <a:t> NDP sounding, we propose the similar rules as Trigger in 11ax for the AC selection for NDPA transmission:</a:t>
            </a:r>
          </a:p>
          <a:p>
            <a:pPr lvl="1">
              <a:buClr>
                <a:srgbClr val="FF0000"/>
              </a:buClr>
            </a:pPr>
            <a:r>
              <a:rPr lang="en-US" b="0" dirty="0" smtClean="0"/>
              <a:t>Any </a:t>
            </a:r>
            <a:r>
              <a:rPr lang="en-US" b="0" dirty="0"/>
              <a:t>AC can be used for SU NDP ranging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3" name="TextBox 2"/>
          <p:cNvSpPr txBox="1"/>
          <p:nvPr/>
        </p:nvSpPr>
        <p:spPr>
          <a:xfrm>
            <a:off x="575059" y="6196766"/>
            <a:ext cx="8558210" cy="6304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0" name="Footer Placeholder 3"/>
          <p:cNvSpPr txBox="1">
            <a:spLocks/>
          </p:cNvSpPr>
          <p:nvPr/>
        </p:nvSpPr>
        <p:spPr bwMode="auto">
          <a:xfrm>
            <a:off x="6948938" y="6475413"/>
            <a:ext cx="1594987" cy="1846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Times New Roman" pitchFamily="18" charset="0"/>
                <a:ea typeface="굴림" pitchFamily="34" charset="-127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mtClean="0"/>
              <a:t>Liwen Chu, et al, Marvell</a:t>
            </a:r>
            <a:endParaRPr lang="en-GB" dirty="0"/>
          </a:p>
        </p:txBody>
      </p:sp>
      <p:sp>
        <p:nvSpPr>
          <p:cNvPr id="15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 smtClean="0"/>
              <a:t>3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219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3401"/>
            <a:ext cx="9627327" cy="407125"/>
          </a:xfrm>
        </p:spPr>
        <p:txBody>
          <a:bodyPr/>
          <a:lstStyle/>
          <a:p>
            <a:r>
              <a:rPr lang="en-US" sz="2400" dirty="0" smtClean="0"/>
              <a:t>Recovery</a:t>
            </a:r>
            <a:r>
              <a:rPr lang="en-US" sz="2000" dirty="0" smtClean="0"/>
              <a:t> of </a:t>
            </a:r>
            <a:r>
              <a:rPr lang="en-US" sz="2400" dirty="0" smtClean="0"/>
              <a:t>SU NDP Ranging</a:t>
            </a:r>
            <a:r>
              <a:rPr lang="en-US" sz="2000" dirty="0" smtClean="0"/>
              <a:t> with </a:t>
            </a:r>
            <a:r>
              <a:rPr lang="en-US" sz="2400" dirty="0" smtClean="0"/>
              <a:t>Delayed Feedback</a:t>
            </a:r>
            <a:endParaRPr lang="en-US" sz="200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0" y="1084216"/>
            <a:ext cx="9144000" cy="13769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50000"/>
              </a:spcBef>
              <a:buClr>
                <a:srgbClr val="EA411A"/>
              </a:buClr>
              <a:buFontTx/>
              <a:buChar char="•"/>
            </a:pPr>
            <a:r>
              <a:rPr lang="en-US" sz="1600" dirty="0"/>
              <a:t>For SU NDP with the delayed Feedback, </a:t>
            </a:r>
            <a:r>
              <a:rPr lang="en-US" sz="1600" dirty="0" smtClean="0"/>
              <a:t>a reference is </a:t>
            </a:r>
            <a:r>
              <a:rPr lang="en-US" sz="1600" dirty="0" smtClean="0"/>
              <a:t>added to LMR Feedback frame to indicate the SU NDP frame exchange where the </a:t>
            </a:r>
            <a:r>
              <a:rPr lang="en-US" sz="1600" dirty="0" smtClean="0"/>
              <a:t>LMR feedback</a:t>
            </a:r>
            <a:r>
              <a:rPr lang="en-US" sz="1600" dirty="0" smtClean="0"/>
              <a:t> </a:t>
            </a:r>
            <a:r>
              <a:rPr lang="en-US" sz="1600" dirty="0" smtClean="0"/>
              <a:t>is measured </a:t>
            </a:r>
            <a:endParaRPr lang="en-US" sz="1600" dirty="0"/>
          </a:p>
          <a:p>
            <a:pPr marL="742950" lvl="1" indent="-285750">
              <a:spcBef>
                <a:spcPct val="50000"/>
              </a:spcBef>
              <a:buClr>
                <a:srgbClr val="EA411A"/>
              </a:buClr>
              <a:buFont typeface="Arial" panose="020B0604020202020204" pitchFamily="34" charset="0"/>
              <a:buChar char="‒"/>
            </a:pPr>
            <a:r>
              <a:rPr lang="en-US" sz="1600" kern="0" dirty="0" smtClean="0">
                <a:solidFill>
                  <a:schemeClr val="tx2"/>
                </a:solidFill>
              </a:rPr>
              <a:t>Otherwise the STA may not know the matching between SU NDP frame exchange and the LMR report as shown below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.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</a:t>
            </a:r>
          </a:p>
          <a:p>
            <a:pPr marL="285750" indent="-285750">
              <a:spcBef>
                <a:spcPct val="50000"/>
              </a:spcBef>
              <a:buClr>
                <a:srgbClr val="EA411A"/>
              </a:buClr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2"/>
                </a:solidFill>
                <a:latin typeface="+mn-lt"/>
              </a:rPr>
              <a:t>This change is also applied to MU NDP ranging.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171300" y="3086106"/>
            <a:ext cx="61526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537058" y="2511341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663336" y="2729054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599" y="2506985"/>
            <a:ext cx="4010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2638694" y="3430093"/>
            <a:ext cx="4010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3052349" y="3425739"/>
            <a:ext cx="6383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207623" y="2737762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17073" y="3090460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61360" y="3099168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98418" y="2506987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924696" y="2724700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94959" y="2502631"/>
            <a:ext cx="4010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5821676" y="3425739"/>
            <a:ext cx="4010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6339835" y="3421385"/>
            <a:ext cx="6383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468983" y="2733408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004559" y="3086106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548846" y="3094814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53880" y="2885810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</a:t>
            </a:r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1162587" y="3090462"/>
            <a:ext cx="322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970403" y="313722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1898395" y="3152341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505980" y="315028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2368657" y="316540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5249180" y="313722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5177172" y="3152341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5771695" y="315028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5647435" y="316540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3032849" y="303707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2934715" y="281705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337751" y="302402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6239617" y="280401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40" name="Explosion 1 39"/>
          <p:cNvSpPr/>
          <p:nvPr/>
        </p:nvSpPr>
        <p:spPr bwMode="auto">
          <a:xfrm>
            <a:off x="2769326" y="3012084"/>
            <a:ext cx="182880" cy="195943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1" name="Explosion 1 40"/>
          <p:cNvSpPr/>
          <p:nvPr/>
        </p:nvSpPr>
        <p:spPr bwMode="auto">
          <a:xfrm>
            <a:off x="3352800" y="3007730"/>
            <a:ext cx="182880" cy="195943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1140818" y="4845255"/>
            <a:ext cx="61526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506576" y="4270490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1632854" y="4488203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03117" y="4266134"/>
            <a:ext cx="4010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2177141" y="4496911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67936" y="4266136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4894214" y="4483849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64477" y="4261780"/>
            <a:ext cx="4010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5791194" y="5184888"/>
            <a:ext cx="4010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6309353" y="5180534"/>
            <a:ext cx="6383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5438501" y="4492557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974077" y="4845255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518364" y="4853963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23398" y="4644959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</a:t>
            </a:r>
            <a:endParaRPr lang="en-US" sz="800" dirty="0"/>
          </a:p>
        </p:txBody>
      </p:sp>
      <p:sp>
        <p:nvSpPr>
          <p:cNvPr id="61" name="TextBox 60"/>
          <p:cNvSpPr txBox="1"/>
          <p:nvPr/>
        </p:nvSpPr>
        <p:spPr>
          <a:xfrm>
            <a:off x="1132105" y="4849611"/>
            <a:ext cx="322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1939921" y="489637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>
            <a:off x="1867913" y="491149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5218698" y="489637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5146690" y="491149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5741213" y="490943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Box 68"/>
          <p:cNvSpPr txBox="1"/>
          <p:nvPr/>
        </p:nvSpPr>
        <p:spPr>
          <a:xfrm>
            <a:off x="5616953" y="492455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6307269" y="478317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72"/>
          <p:cNvSpPr txBox="1"/>
          <p:nvPr/>
        </p:nvSpPr>
        <p:spPr>
          <a:xfrm>
            <a:off x="6209135" y="456315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76" name="Explosion 1 75"/>
          <p:cNvSpPr/>
          <p:nvPr/>
        </p:nvSpPr>
        <p:spPr bwMode="auto">
          <a:xfrm>
            <a:off x="1650272" y="4727690"/>
            <a:ext cx="182880" cy="195943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7" name="Explosion 1 76"/>
          <p:cNvSpPr/>
          <p:nvPr/>
        </p:nvSpPr>
        <p:spPr bwMode="auto">
          <a:xfrm>
            <a:off x="2233746" y="4723336"/>
            <a:ext cx="182880" cy="195943"/>
          </a:xfrm>
          <a:prstGeom prst="irregularSeal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8" name="Right Brace 77"/>
          <p:cNvSpPr/>
          <p:nvPr/>
        </p:nvSpPr>
        <p:spPr bwMode="auto">
          <a:xfrm rot="5400000">
            <a:off x="2286001" y="2946777"/>
            <a:ext cx="130628" cy="139772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959427" y="3756665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Nth NDP exchange</a:t>
            </a:r>
            <a:endParaRPr lang="en-US" sz="800" dirty="0"/>
          </a:p>
        </p:txBody>
      </p:sp>
      <p:sp>
        <p:nvSpPr>
          <p:cNvPr id="80" name="Right Brace 79"/>
          <p:cNvSpPr/>
          <p:nvPr/>
        </p:nvSpPr>
        <p:spPr bwMode="auto">
          <a:xfrm rot="5400000">
            <a:off x="3391989" y="3451875"/>
            <a:ext cx="76199" cy="37664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078478" y="3726185"/>
            <a:ext cx="9861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(N-1)</a:t>
            </a:r>
            <a:r>
              <a:rPr lang="en-US" sz="800" dirty="0" err="1" smtClean="0"/>
              <a:t>th</a:t>
            </a:r>
            <a:r>
              <a:rPr lang="en-US" sz="800" dirty="0" smtClean="0"/>
              <a:t> feedback</a:t>
            </a:r>
            <a:endParaRPr lang="en-US" sz="800" dirty="0"/>
          </a:p>
        </p:txBody>
      </p:sp>
      <p:sp>
        <p:nvSpPr>
          <p:cNvPr id="82" name="Right Brace 81"/>
          <p:cNvSpPr/>
          <p:nvPr/>
        </p:nvSpPr>
        <p:spPr bwMode="auto">
          <a:xfrm rot="5400000">
            <a:off x="5534298" y="2942423"/>
            <a:ext cx="130628" cy="139772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077094" y="3752311"/>
            <a:ext cx="12859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(N+1)</a:t>
            </a:r>
            <a:r>
              <a:rPr lang="en-US" sz="800" dirty="0" err="1" smtClean="0"/>
              <a:t>th</a:t>
            </a:r>
            <a:r>
              <a:rPr lang="en-US" sz="800" dirty="0" smtClean="0"/>
              <a:t> NDP exchange</a:t>
            </a:r>
            <a:endParaRPr lang="en-US" sz="800" dirty="0"/>
          </a:p>
        </p:txBody>
      </p:sp>
      <p:sp>
        <p:nvSpPr>
          <p:cNvPr id="84" name="Right Brace 83"/>
          <p:cNvSpPr/>
          <p:nvPr/>
        </p:nvSpPr>
        <p:spPr bwMode="auto">
          <a:xfrm rot="5400000">
            <a:off x="6640286" y="3447521"/>
            <a:ext cx="76199" cy="37664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326775" y="3721831"/>
            <a:ext cx="8611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(N)</a:t>
            </a:r>
            <a:r>
              <a:rPr lang="en-US" sz="800" dirty="0" err="1" smtClean="0"/>
              <a:t>th</a:t>
            </a:r>
            <a:r>
              <a:rPr lang="en-US" sz="800" dirty="0" smtClean="0"/>
              <a:t> feedback</a:t>
            </a:r>
            <a:endParaRPr lang="en-US" sz="800" dirty="0"/>
          </a:p>
        </p:txBody>
      </p:sp>
      <p:sp>
        <p:nvSpPr>
          <p:cNvPr id="86" name="Right Brace 85"/>
          <p:cNvSpPr/>
          <p:nvPr/>
        </p:nvSpPr>
        <p:spPr bwMode="auto">
          <a:xfrm rot="5400000">
            <a:off x="2242458" y="4588344"/>
            <a:ext cx="130628" cy="139772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915884" y="5398232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Nth NDP exchange</a:t>
            </a:r>
            <a:endParaRPr lang="en-US" sz="800" dirty="0"/>
          </a:p>
        </p:txBody>
      </p:sp>
      <p:sp>
        <p:nvSpPr>
          <p:cNvPr id="88" name="Right Brace 87"/>
          <p:cNvSpPr/>
          <p:nvPr/>
        </p:nvSpPr>
        <p:spPr bwMode="auto">
          <a:xfrm rot="5400000">
            <a:off x="5556069" y="4779932"/>
            <a:ext cx="130628" cy="139772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098865" y="5589820"/>
            <a:ext cx="12859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(N+1)</a:t>
            </a:r>
            <a:r>
              <a:rPr lang="en-US" sz="800" dirty="0" err="1" smtClean="0"/>
              <a:t>th</a:t>
            </a:r>
            <a:r>
              <a:rPr lang="en-US" sz="800" dirty="0" smtClean="0"/>
              <a:t> NDP exchange</a:t>
            </a:r>
            <a:endParaRPr lang="en-US" sz="800" dirty="0"/>
          </a:p>
        </p:txBody>
      </p:sp>
      <p:sp>
        <p:nvSpPr>
          <p:cNvPr id="90" name="Right Brace 89"/>
          <p:cNvSpPr/>
          <p:nvPr/>
        </p:nvSpPr>
        <p:spPr bwMode="auto">
          <a:xfrm rot="5400000">
            <a:off x="6662057" y="5285030"/>
            <a:ext cx="76199" cy="37664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348546" y="5559340"/>
            <a:ext cx="9525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(N-1)</a:t>
            </a:r>
            <a:r>
              <a:rPr lang="en-US" sz="800" dirty="0" err="1" smtClean="0"/>
              <a:t>th</a:t>
            </a:r>
            <a:r>
              <a:rPr lang="en-US" sz="800" dirty="0" smtClean="0"/>
              <a:t> feedback</a:t>
            </a:r>
            <a:endParaRPr lang="en-US" sz="800" dirty="0"/>
          </a:p>
        </p:txBody>
      </p:sp>
      <p:sp>
        <p:nvSpPr>
          <p:cNvPr id="92" name="TextBox 91"/>
          <p:cNvSpPr txBox="1"/>
          <p:nvPr/>
        </p:nvSpPr>
        <p:spPr>
          <a:xfrm>
            <a:off x="6588026" y="4113736"/>
            <a:ext cx="2360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 can’t identify the related NDP frames which match  T2, T3 in feedback frame.</a:t>
            </a:r>
            <a:endParaRPr lang="en-US" sz="800" dirty="0"/>
          </a:p>
        </p:txBody>
      </p:sp>
      <p:cxnSp>
        <p:nvCxnSpPr>
          <p:cNvPr id="94" name="Straight Arrow Connector 93"/>
          <p:cNvCxnSpPr>
            <a:stCxn id="92" idx="0"/>
          </p:cNvCxnSpPr>
          <p:nvPr/>
        </p:nvCxnSpPr>
        <p:spPr bwMode="auto">
          <a:xfrm flipH="1" flipV="1">
            <a:off x="6923314" y="3325600"/>
            <a:ext cx="844728" cy="788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92" idx="2"/>
          </p:cNvCxnSpPr>
          <p:nvPr/>
        </p:nvCxnSpPr>
        <p:spPr bwMode="auto">
          <a:xfrm flipH="1">
            <a:off x="6910251" y="4452290"/>
            <a:ext cx="857791" cy="5584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9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 smtClean="0"/>
              <a:t>4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9506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821739" cy="472439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>
          <a:xfrm>
            <a:off x="0" y="1041648"/>
            <a:ext cx="9144000" cy="64807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dirty="0"/>
              <a:t>Do you support that the LMR feedback frame includes a reference to the associated NDP </a:t>
            </a:r>
            <a:r>
              <a:rPr lang="en-US" sz="1600" dirty="0" smtClean="0"/>
              <a:t>exchange?</a:t>
            </a:r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 smtClean="0"/>
              <a:t>5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243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9944"/>
            <a:ext cx="8821739" cy="472439"/>
          </a:xfrm>
        </p:spPr>
        <p:txBody>
          <a:bodyPr/>
          <a:lstStyle/>
          <a:p>
            <a:r>
              <a:rPr lang="en-US" sz="2400" dirty="0" smtClean="0"/>
              <a:t>Straw Poll 2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>
          <a:xfrm>
            <a:off x="0" y="1051992"/>
            <a:ext cx="9144000" cy="367240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 smtClean="0"/>
              <a:t>Do you support that: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/>
              <a:t>Any </a:t>
            </a:r>
            <a:r>
              <a:rPr lang="en-US" sz="1600" dirty="0"/>
              <a:t>AC can be used for the transmission of the NDPA frame within the </a:t>
            </a:r>
            <a:r>
              <a:rPr lang="en-US" sz="1600" dirty="0" err="1"/>
              <a:t>VHTz</a:t>
            </a:r>
            <a:r>
              <a:rPr lang="en-US" sz="1600" dirty="0"/>
              <a:t> ranging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 smtClean="0"/>
              <a:t>6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480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821739" cy="472439"/>
          </a:xfrm>
        </p:spPr>
        <p:txBody>
          <a:bodyPr/>
          <a:lstStyle/>
          <a:p>
            <a:r>
              <a:rPr lang="en-US" sz="2400" dirty="0" smtClean="0"/>
              <a:t>Motion 1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>
          <a:xfrm>
            <a:off x="0" y="1041648"/>
            <a:ext cx="9144000" cy="64807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dirty="0" smtClean="0"/>
              <a:t>Move to add the following text to 11az SFD: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/>
              <a:t>the </a:t>
            </a:r>
            <a:r>
              <a:rPr lang="en-US" sz="1600" dirty="0"/>
              <a:t>LMR feedback frame includes a reference to the associated NDP </a:t>
            </a:r>
            <a:r>
              <a:rPr lang="en-US" sz="1600" dirty="0" smtClean="0"/>
              <a:t>exchange.</a:t>
            </a:r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 smtClean="0"/>
              <a:t>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095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9944"/>
            <a:ext cx="8821739" cy="472439"/>
          </a:xfrm>
        </p:spPr>
        <p:txBody>
          <a:bodyPr/>
          <a:lstStyle/>
          <a:p>
            <a:r>
              <a:rPr lang="en-US" sz="2400" dirty="0" smtClean="0"/>
              <a:t>Motion 2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>
          <a:xfrm>
            <a:off x="0" y="1051992"/>
            <a:ext cx="9144000" cy="367240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 smtClean="0"/>
              <a:t>Move to add the following text to 11az SFD:</a:t>
            </a:r>
            <a:endParaRPr lang="en-US" sz="1600" b="0" dirty="0" smtClean="0"/>
          </a:p>
          <a:p>
            <a:pPr lvl="1">
              <a:buClr>
                <a:srgbClr val="FF0000"/>
              </a:buClr>
            </a:pPr>
            <a:r>
              <a:rPr lang="en-US" sz="1600" dirty="0"/>
              <a:t>Any AC can be used for the transmission of the NDPA frame within the </a:t>
            </a:r>
            <a:r>
              <a:rPr lang="en-US" sz="1600" dirty="0" err="1"/>
              <a:t>VHTz</a:t>
            </a:r>
            <a:r>
              <a:rPr lang="en-US" sz="1600" dirty="0"/>
              <a:t> ranging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 smtClean="0"/>
              <a:t>8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882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91515</TotalTime>
  <Words>479</Words>
  <Application>Microsoft Office PowerPoint</Application>
  <PresentationFormat>On-screen Show (4:3)</PresentationFormat>
  <Paragraphs>125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굴림</vt:lpstr>
      <vt:lpstr>맑은 고딕</vt:lpstr>
      <vt:lpstr>ＭＳ Ｐゴシック</vt:lpstr>
      <vt:lpstr>Arial</vt:lpstr>
      <vt:lpstr>Times New Roman</vt:lpstr>
      <vt:lpstr>Wingdings</vt:lpstr>
      <vt:lpstr>1_802.11-09/0091r0</vt:lpstr>
      <vt:lpstr>NDP Ranging Error Recovery</vt:lpstr>
      <vt:lpstr>Recap: SU/MU NDP Ranging</vt:lpstr>
      <vt:lpstr>AC for NDPA Transmission in VHTz NDP Sounding</vt:lpstr>
      <vt:lpstr>Recovery of SU NDP Ranging with Delayed Feedback</vt:lpstr>
      <vt:lpstr>Straw Poll 1</vt:lpstr>
      <vt:lpstr>Straw Poll 2</vt:lpstr>
      <vt:lpstr>Motion 1</vt:lpstr>
      <vt:lpstr>Motion 2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Liwen Chu</cp:lastModifiedBy>
  <cp:revision>1963</cp:revision>
  <cp:lastPrinted>1998-02-10T13:28:06Z</cp:lastPrinted>
  <dcterms:created xsi:type="dcterms:W3CDTF">2008-03-19T13:28:15Z</dcterms:created>
  <dcterms:modified xsi:type="dcterms:W3CDTF">2018-03-06T21:07:55Z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