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7" r:id="rId4"/>
    <p:sldId id="298" r:id="rId5"/>
    <p:sldId id="299" r:id="rId6"/>
    <p:sldId id="30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43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0000"/>
    <a:srgbClr val="000000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70" d="100"/>
          <a:sy n="70" d="100"/>
        </p:scale>
        <p:origin x="200" y="504"/>
      </p:cViewPr>
      <p:guideLst>
        <p:guide orient="horz" pos="2976"/>
        <p:guide pos="433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77178-0948-3A40-B237-F2BA8F96686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60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802.11-18/0550r1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Broadcast Service flow and evaluation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2018-03-8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552311"/>
              </p:ext>
            </p:extLst>
          </p:nvPr>
        </p:nvGraphicFramePr>
        <p:xfrm>
          <a:off x="527050" y="27654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654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prospected service flow of BCS and evaluation method for the feasibility study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D8DA2-B75D-C543-AD4D-A2EB75D6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7"/>
            <a:ext cx="7886700" cy="576064"/>
          </a:xfrm>
        </p:spPr>
        <p:txBody>
          <a:bodyPr/>
          <a:lstStyle/>
          <a:p>
            <a:r>
              <a:rPr kumimoji="1" lang="en-US" altLang="ja-JP" dirty="0"/>
              <a:t>Overview of Broadcasting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967558-5DB6-7C47-971E-4F1341B8A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78" y="1088073"/>
            <a:ext cx="8793013" cy="5576887"/>
          </a:xfrm>
        </p:spPr>
        <p:txBody>
          <a:bodyPr/>
          <a:lstStyle/>
          <a:p>
            <a:r>
              <a:rPr kumimoji="1" lang="en-US" altLang="ja-JP" sz="2400" dirty="0"/>
              <a:t>Single way Authentication</a:t>
            </a:r>
          </a:p>
          <a:p>
            <a:pPr lvl="1"/>
            <a:r>
              <a:rPr kumimoji="1" lang="en-US" altLang="ja-JP" sz="2000" dirty="0"/>
              <a:t>AP do not request to authenticate STAs, because this is a Broadcast.</a:t>
            </a:r>
          </a:p>
          <a:p>
            <a:pPr lvl="1"/>
            <a:r>
              <a:rPr kumimoji="1" lang="en-US" altLang="ja-JP" sz="2000" dirty="0"/>
              <a:t>STA may request authentication of desired AP to avoid undesired broadcast service.</a:t>
            </a:r>
          </a:p>
          <a:p>
            <a:r>
              <a:rPr kumimoji="1" lang="en-US" altLang="ja-JP" sz="2400" dirty="0"/>
              <a:t>Benefit</a:t>
            </a:r>
          </a:p>
          <a:p>
            <a:pPr lvl="1"/>
            <a:r>
              <a:rPr kumimoji="1" lang="en-US" altLang="ja-JP" sz="2000" dirty="0"/>
              <a:t>User experience</a:t>
            </a:r>
          </a:p>
          <a:p>
            <a:pPr lvl="2"/>
            <a:r>
              <a:rPr kumimoji="1" lang="en-US" altLang="ja-JP" sz="1800" dirty="0"/>
              <a:t>Simple operation as like a radio and TV service. (Passive device operation)</a:t>
            </a:r>
          </a:p>
          <a:p>
            <a:pPr lvl="2"/>
            <a:r>
              <a:rPr kumimoji="1" lang="en-US" altLang="ja-JP" sz="1800" dirty="0"/>
              <a:t>No any link setup process are required.</a:t>
            </a:r>
          </a:p>
          <a:p>
            <a:pPr lvl="2"/>
            <a:r>
              <a:rPr kumimoji="1" lang="en-US" altLang="ja-JP" sz="1800" dirty="0"/>
              <a:t>Protect user privacy</a:t>
            </a:r>
          </a:p>
          <a:p>
            <a:pPr lvl="3"/>
            <a:r>
              <a:rPr kumimoji="1" lang="en-US" altLang="ja-JP" sz="1600" dirty="0"/>
              <a:t> user device never transmit any personal information  such as a mac address</a:t>
            </a:r>
          </a:p>
          <a:p>
            <a:pPr lvl="1"/>
            <a:r>
              <a:rPr kumimoji="1" lang="en-US" altLang="ja-JP" sz="2000" dirty="0"/>
              <a:t>Efficient spectrum use</a:t>
            </a:r>
          </a:p>
          <a:p>
            <a:pPr lvl="2"/>
            <a:r>
              <a:rPr kumimoji="1" lang="en-US" altLang="ja-JP" sz="1800" dirty="0"/>
              <a:t>Definitely  reduce the air time consumption. </a:t>
            </a:r>
          </a:p>
          <a:p>
            <a:pPr lvl="1"/>
            <a:r>
              <a:rPr kumimoji="1" lang="en-US" altLang="ja-JP" sz="2000" dirty="0"/>
              <a:t>Easy implementation over existing system.</a:t>
            </a:r>
          </a:p>
          <a:p>
            <a:pPr lvl="2"/>
            <a:r>
              <a:rPr kumimoji="1" lang="en-US" altLang="ja-JP" sz="1800" dirty="0"/>
              <a:t>No any changes of PHY are required.</a:t>
            </a:r>
          </a:p>
          <a:p>
            <a:pPr lvl="1"/>
            <a:r>
              <a:rPr kumimoji="1" lang="en-US" altLang="ja-JP" sz="2000" dirty="0"/>
              <a:t>Boost new market </a:t>
            </a:r>
          </a:p>
          <a:p>
            <a:pPr lvl="2"/>
            <a:r>
              <a:rPr kumimoji="1" lang="en-US" altLang="ja-JP" sz="1800" dirty="0"/>
              <a:t>Create new market model by broadcasting services.</a:t>
            </a:r>
          </a:p>
          <a:p>
            <a:pPr marL="227012" lvl="1" indent="0">
              <a:buNone/>
            </a:pPr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0E68A-7D83-F04F-9B8D-F00CEB86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0EBEB3-9A3D-894D-B83F-E1B3C183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0C5775-9AAB-8043-8335-65D94979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46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FD568-2383-9B4C-85B0-79052041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Prospected services flow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ECB58F-7BF0-4B4E-BA26-EA87890A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50" y="1905899"/>
            <a:ext cx="8396501" cy="3400004"/>
          </a:xfrm>
        </p:spPr>
        <p:txBody>
          <a:bodyPr/>
          <a:lstStyle/>
          <a:p>
            <a:r>
              <a:rPr lang="en-US" altLang="ja-JP" dirty="0"/>
              <a:t>Preparation </a:t>
            </a:r>
          </a:p>
          <a:p>
            <a:pPr lvl="1"/>
            <a:r>
              <a:rPr lang="en-US" altLang="ja-JP" dirty="0"/>
              <a:t>AP indicate service capability by broadcasting frame without any authentication.</a:t>
            </a:r>
          </a:p>
          <a:p>
            <a:pPr lvl="1"/>
            <a:r>
              <a:rPr lang="en-US" altLang="ja-JP" dirty="0"/>
              <a:t>STA decide to receive or not by the capability information.</a:t>
            </a:r>
          </a:p>
          <a:p>
            <a:r>
              <a:rPr lang="en-US" altLang="ja-JP" dirty="0"/>
              <a:t>Data flow </a:t>
            </a:r>
          </a:p>
          <a:p>
            <a:pPr lvl="1"/>
            <a:r>
              <a:rPr lang="en-US" altLang="ja-JP" dirty="0"/>
              <a:t>Service  host transmit broadcast service frame with some indicator.</a:t>
            </a:r>
          </a:p>
          <a:p>
            <a:pPr lvl="1"/>
            <a:r>
              <a:rPr kumimoji="1" lang="en-US" altLang="ja-JP" dirty="0"/>
              <a:t>AP transmit the </a:t>
            </a:r>
            <a:r>
              <a:rPr lang="en-US" altLang="ja-JP" dirty="0"/>
              <a:t>broadcast</a:t>
            </a:r>
            <a:r>
              <a:rPr kumimoji="1" lang="en-US" altLang="ja-JP" dirty="0"/>
              <a:t> frame to broadcast address.</a:t>
            </a:r>
          </a:p>
          <a:p>
            <a:pPr lvl="1"/>
            <a:r>
              <a:rPr lang="en-US" altLang="ja-JP" dirty="0"/>
              <a:t>STAs receive the broadcast frame simultaneously.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10F4CF-EC1A-014B-BC19-D2E5F128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612DB4-E220-A842-ABA1-33DAC46E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D3664D-A092-724C-8336-3A8365B0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D800D6-3656-F048-93C6-69782A79328E}"/>
              </a:ext>
            </a:extLst>
          </p:cNvPr>
          <p:cNvSpPr/>
          <p:nvPr/>
        </p:nvSpPr>
        <p:spPr>
          <a:xfrm>
            <a:off x="909055" y="4242903"/>
            <a:ext cx="1501911" cy="568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Service Host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50F6742-35FF-304C-9DFE-B2574CAF1E10}"/>
              </a:ext>
            </a:extLst>
          </p:cNvPr>
          <p:cNvSpPr/>
          <p:nvPr/>
        </p:nvSpPr>
        <p:spPr>
          <a:xfrm>
            <a:off x="915888" y="4811760"/>
            <a:ext cx="1495078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AD3B3B-DBD0-7941-8EA2-93F8E1B23404}"/>
              </a:ext>
            </a:extLst>
          </p:cNvPr>
          <p:cNvSpPr/>
          <p:nvPr/>
        </p:nvSpPr>
        <p:spPr>
          <a:xfrm>
            <a:off x="3031578" y="4335072"/>
            <a:ext cx="2789047" cy="476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5E7721C-7D53-CE44-9577-149C6405EC14}"/>
              </a:ext>
            </a:extLst>
          </p:cNvPr>
          <p:cNvSpPr/>
          <p:nvPr/>
        </p:nvSpPr>
        <p:spPr>
          <a:xfrm>
            <a:off x="3031579" y="4811760"/>
            <a:ext cx="1351062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ADD8F48-A846-9640-A607-8F0549FD6C75}"/>
              </a:ext>
            </a:extLst>
          </p:cNvPr>
          <p:cNvSpPr/>
          <p:nvPr/>
        </p:nvSpPr>
        <p:spPr>
          <a:xfrm>
            <a:off x="7452320" y="4414261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90F4DA2-249A-D146-93C9-0FF9E5B65B73}"/>
              </a:ext>
            </a:extLst>
          </p:cNvPr>
          <p:cNvCxnSpPr>
            <a:cxnSpLocks/>
            <a:stCxn id="10" idx="3"/>
            <a:endCxn id="17" idx="1"/>
          </p:cNvCxnSpPr>
          <p:nvPr/>
        </p:nvCxnSpPr>
        <p:spPr>
          <a:xfrm>
            <a:off x="2410966" y="5026970"/>
            <a:ext cx="6206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EDEFD8D-6E0E-8E40-A3D5-8C9578AE09BC}"/>
              </a:ext>
            </a:extLst>
          </p:cNvPr>
          <p:cNvSpPr/>
          <p:nvPr/>
        </p:nvSpPr>
        <p:spPr>
          <a:xfrm>
            <a:off x="4382641" y="4811759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8DFD13B-2C09-B848-8CDC-53997A759A5E}"/>
              </a:ext>
            </a:extLst>
          </p:cNvPr>
          <p:cNvSpPr/>
          <p:nvPr/>
        </p:nvSpPr>
        <p:spPr>
          <a:xfrm>
            <a:off x="7452320" y="4811759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31276FC-4EBA-B542-8994-0397AB94A78E}"/>
              </a:ext>
            </a:extLst>
          </p:cNvPr>
          <p:cNvSpPr/>
          <p:nvPr/>
        </p:nvSpPr>
        <p:spPr>
          <a:xfrm>
            <a:off x="7452320" y="5536790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B2EE0A6-567C-B14A-B54F-0ECEFAE32696}"/>
              </a:ext>
            </a:extLst>
          </p:cNvPr>
          <p:cNvSpPr/>
          <p:nvPr/>
        </p:nvSpPr>
        <p:spPr>
          <a:xfrm>
            <a:off x="7452320" y="5934288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C1137E7-9856-194B-ABF4-73D4410C622D}"/>
              </a:ext>
            </a:extLst>
          </p:cNvPr>
          <p:cNvSpPr/>
          <p:nvPr/>
        </p:nvSpPr>
        <p:spPr>
          <a:xfrm>
            <a:off x="7452320" y="3368036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4E5F5B6-DFA2-644B-841B-7EEE74276ED4}"/>
              </a:ext>
            </a:extLst>
          </p:cNvPr>
          <p:cNvSpPr/>
          <p:nvPr/>
        </p:nvSpPr>
        <p:spPr>
          <a:xfrm>
            <a:off x="7452320" y="3765534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8384F6F2-C6C3-3D49-B035-81DE7D348CC9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8171312" y="5242178"/>
            <a:ext cx="0" cy="2946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044784D1-C9BA-514C-AE81-8AB2181ACDAB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5836518" y="5026969"/>
            <a:ext cx="1615802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4390188F-D7F0-B24D-9309-8A0D39815A3D}"/>
              </a:ext>
            </a:extLst>
          </p:cNvPr>
          <p:cNvCxnSpPr>
            <a:cxnSpLocks/>
          </p:cNvCxnSpPr>
          <p:nvPr/>
        </p:nvCxnSpPr>
        <p:spPr>
          <a:xfrm>
            <a:off x="6644419" y="4013688"/>
            <a:ext cx="807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8CF08BCD-47B4-DB4E-AA00-F9B6D3702341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6644419" y="6149498"/>
            <a:ext cx="807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0F78242-C3F2-8849-8B9D-9017BB3DBFC9}"/>
              </a:ext>
            </a:extLst>
          </p:cNvPr>
          <p:cNvCxnSpPr>
            <a:cxnSpLocks/>
          </p:cNvCxnSpPr>
          <p:nvPr/>
        </p:nvCxnSpPr>
        <p:spPr>
          <a:xfrm>
            <a:off x="6644419" y="4013688"/>
            <a:ext cx="0" cy="2135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9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4BF89-4E31-0640-A9BB-DCDA99691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 of service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129740-82DF-F948-819C-6B7E0C488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How AP  choose the desired frame to broadcast.</a:t>
            </a:r>
          </a:p>
          <a:p>
            <a:pPr lvl="1"/>
            <a:r>
              <a:rPr lang="en-US" altLang="ja-JP" dirty="0"/>
              <a:t>Destination address?</a:t>
            </a:r>
          </a:p>
          <a:p>
            <a:r>
              <a:rPr kumimoji="1" lang="en-US" altLang="ja-JP" dirty="0"/>
              <a:t>How AP provide the capability </a:t>
            </a:r>
            <a:r>
              <a:rPr lang="en-US" altLang="ja-JP" dirty="0"/>
              <a:t>information to STAs.</a:t>
            </a:r>
          </a:p>
          <a:p>
            <a:pPr lvl="1"/>
            <a:r>
              <a:rPr lang="en-US" altLang="ja-JP" dirty="0"/>
              <a:t>Specify identify IE in Beacon</a:t>
            </a:r>
          </a:p>
          <a:p>
            <a:pPr lvl="1"/>
            <a:r>
              <a:rPr lang="en-US" altLang="ja-JP" dirty="0"/>
              <a:t>Specify identify IE in </a:t>
            </a:r>
            <a:r>
              <a:rPr kumimoji="1" lang="en-US" altLang="ja-JP" dirty="0"/>
              <a:t>FILS </a:t>
            </a:r>
            <a:r>
              <a:rPr lang="en-US" altLang="ja-JP" dirty="0"/>
              <a:t>discovery frame</a:t>
            </a:r>
          </a:p>
          <a:p>
            <a:pPr lvl="1"/>
            <a:r>
              <a:rPr lang="en-US" altLang="ja-JP" dirty="0"/>
              <a:t>Specify identify IE  in </a:t>
            </a:r>
            <a:r>
              <a:rPr kumimoji="1" lang="en-US" altLang="ja-JP" dirty="0" err="1"/>
              <a:t>TGaq</a:t>
            </a:r>
            <a:r>
              <a:rPr kumimoji="1" lang="en-US" altLang="ja-JP" dirty="0"/>
              <a:t> frame</a:t>
            </a:r>
          </a:p>
          <a:p>
            <a:r>
              <a:rPr kumimoji="1" lang="en-US" altLang="ja-JP" dirty="0"/>
              <a:t>What kind of information is required to recognize the desired broadcasting services.</a:t>
            </a:r>
          </a:p>
          <a:p>
            <a:pPr lvl="1"/>
            <a:r>
              <a:rPr lang="en-US" altLang="ja-JP" dirty="0"/>
              <a:t>Which channel</a:t>
            </a:r>
          </a:p>
          <a:p>
            <a:pPr lvl="1"/>
            <a:r>
              <a:rPr lang="en-US" altLang="ja-JP" dirty="0"/>
              <a:t>Who‘s services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8F35E5-94CE-E34B-A5AF-36D9DA6F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C07B39-7346-6243-BB3B-D7122D56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8E63B1-C2EC-0249-A39F-D24B2F70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3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2FF0-C363-C640-92CE-75651543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51018"/>
            <a:ext cx="8515350" cy="99799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Evaluation of the efficiency of spectrum use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BED607-54B8-4A40-8A75-1A1A4C036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64" y="1287884"/>
            <a:ext cx="8692416" cy="2323455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Condition parameter</a:t>
            </a:r>
          </a:p>
          <a:p>
            <a:pPr lvl="1"/>
            <a:r>
              <a:rPr kumimoji="1" lang="en-US" altLang="ja-JP" dirty="0"/>
              <a:t>Number of STA </a:t>
            </a:r>
          </a:p>
          <a:p>
            <a:pPr lvl="1"/>
            <a:r>
              <a:rPr lang="en-US" altLang="ja-JP" dirty="0"/>
              <a:t>Size of transmit frame</a:t>
            </a:r>
          </a:p>
          <a:p>
            <a:r>
              <a:rPr lang="en-US" altLang="ja-JP" dirty="0"/>
              <a:t>Comparison  Unicast Vs Broadcast</a:t>
            </a:r>
          </a:p>
          <a:p>
            <a:r>
              <a:rPr lang="en-US" altLang="ja-JP" dirty="0"/>
              <a:t>Additional parameter what we have to consider</a:t>
            </a:r>
          </a:p>
          <a:p>
            <a:pPr lvl="1"/>
            <a:r>
              <a:rPr lang="en-US" altLang="ja-JP" dirty="0"/>
              <a:t>FEC</a:t>
            </a:r>
          </a:p>
          <a:p>
            <a:pPr lvl="1"/>
            <a:r>
              <a:rPr lang="en-US" altLang="ja-JP" dirty="0"/>
              <a:t>Data rate</a:t>
            </a:r>
          </a:p>
          <a:p>
            <a:pPr lvl="2"/>
            <a:r>
              <a:rPr lang="en-US" altLang="ja-JP" dirty="0"/>
              <a:t>BCS may use lower data rate</a:t>
            </a:r>
          </a:p>
          <a:p>
            <a:r>
              <a:rPr lang="en-US" altLang="ja-JP" b="1" u="sng" dirty="0"/>
              <a:t>BCS reduce  xxx% of airtime occupation when at least  N or more STA receive the same information.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F61B9-D6B4-5E4F-9F79-BB1B13FB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79426-766F-4643-91A3-30003E2F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8F51A-C6B0-7149-A7C9-7BE6BA3A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4C335CD-05BA-974F-9EFE-B35B372A0C2A}"/>
              </a:ext>
            </a:extLst>
          </p:cNvPr>
          <p:cNvCxnSpPr>
            <a:cxnSpLocks/>
          </p:cNvCxnSpPr>
          <p:nvPr/>
        </p:nvCxnSpPr>
        <p:spPr>
          <a:xfrm>
            <a:off x="3593046" y="6115225"/>
            <a:ext cx="367240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E678FFF-2361-F745-AE29-D0CA8B90CF7D}"/>
              </a:ext>
            </a:extLst>
          </p:cNvPr>
          <p:cNvCxnSpPr>
            <a:cxnSpLocks/>
          </p:cNvCxnSpPr>
          <p:nvPr/>
        </p:nvCxnSpPr>
        <p:spPr>
          <a:xfrm flipH="1" flipV="1">
            <a:off x="3565587" y="3702957"/>
            <a:ext cx="27460" cy="24122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94D6A37-98D2-314A-99DD-F90CD1EC607C}"/>
              </a:ext>
            </a:extLst>
          </p:cNvPr>
          <p:cNvSpPr txBox="1"/>
          <p:nvPr/>
        </p:nvSpPr>
        <p:spPr>
          <a:xfrm>
            <a:off x="4269655" y="6123297"/>
            <a:ext cx="2044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N: Number of 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F99B6A-50FD-2240-9756-B7EDFD774166}"/>
              </a:ext>
            </a:extLst>
          </p:cNvPr>
          <p:cNvSpPr txBox="1"/>
          <p:nvPr/>
        </p:nvSpPr>
        <p:spPr>
          <a:xfrm rot="16200000">
            <a:off x="2235269" y="481587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Air time occupation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C0941D6-BF25-F748-BDBB-F32417B13D30}"/>
              </a:ext>
            </a:extLst>
          </p:cNvPr>
          <p:cNvSpPr txBox="1"/>
          <p:nvPr/>
        </p:nvSpPr>
        <p:spPr>
          <a:xfrm>
            <a:off x="3281357" y="610715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N=1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292BC6C-47CA-2F41-A774-48B21E8DE3BC}"/>
              </a:ext>
            </a:extLst>
          </p:cNvPr>
          <p:cNvSpPr txBox="1"/>
          <p:nvPr/>
        </p:nvSpPr>
        <p:spPr>
          <a:xfrm>
            <a:off x="6751109" y="350602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Unicast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B72BEBC-5E55-3F4E-AFE9-1A951FCDD31A}"/>
              </a:ext>
            </a:extLst>
          </p:cNvPr>
          <p:cNvCxnSpPr>
            <a:cxnSpLocks/>
          </p:cNvCxnSpPr>
          <p:nvPr/>
        </p:nvCxnSpPr>
        <p:spPr>
          <a:xfrm flipV="1">
            <a:off x="3579317" y="5626807"/>
            <a:ext cx="347090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423F941-019A-8A4D-A4FE-F7D5B79C10ED}"/>
              </a:ext>
            </a:extLst>
          </p:cNvPr>
          <p:cNvSpPr txBox="1"/>
          <p:nvPr/>
        </p:nvSpPr>
        <p:spPr>
          <a:xfrm>
            <a:off x="7081480" y="54097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Broadcast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0C8C45B-4C79-8A48-95B8-B1395E1F86F3}"/>
              </a:ext>
            </a:extLst>
          </p:cNvPr>
          <p:cNvCxnSpPr>
            <a:cxnSpLocks/>
          </p:cNvCxnSpPr>
          <p:nvPr/>
        </p:nvCxnSpPr>
        <p:spPr>
          <a:xfrm flipV="1">
            <a:off x="3565587" y="4822863"/>
            <a:ext cx="347090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87E0376-606C-E94E-8AE1-A5BC6B69284E}"/>
              </a:ext>
            </a:extLst>
          </p:cNvPr>
          <p:cNvSpPr txBox="1"/>
          <p:nvPr/>
        </p:nvSpPr>
        <p:spPr>
          <a:xfrm>
            <a:off x="7081480" y="460478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Broadcast with FEC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フリーフォーム 8">
            <a:extLst>
              <a:ext uri="{FF2B5EF4-FFF2-40B4-BE49-F238E27FC236}">
                <a16:creationId xmlns:a16="http://schemas.microsoft.com/office/drawing/2014/main" id="{924E29B2-187E-5E41-B316-453B93FDD45E}"/>
              </a:ext>
            </a:extLst>
          </p:cNvPr>
          <p:cNvSpPr/>
          <p:nvPr/>
        </p:nvSpPr>
        <p:spPr>
          <a:xfrm>
            <a:off x="3593707" y="3717753"/>
            <a:ext cx="3031067" cy="1794933"/>
          </a:xfrm>
          <a:custGeom>
            <a:avLst/>
            <a:gdLst>
              <a:gd name="connsiteX0" fmla="*/ 0 w 3031067"/>
              <a:gd name="connsiteY0" fmla="*/ 1794933 h 1794933"/>
              <a:gd name="connsiteX1" fmla="*/ 897467 w 3031067"/>
              <a:gd name="connsiteY1" fmla="*/ 1507067 h 1794933"/>
              <a:gd name="connsiteX2" fmla="*/ 1913467 w 3031067"/>
              <a:gd name="connsiteY2" fmla="*/ 965200 h 1794933"/>
              <a:gd name="connsiteX3" fmla="*/ 2582334 w 3031067"/>
              <a:gd name="connsiteY3" fmla="*/ 448733 h 1794933"/>
              <a:gd name="connsiteX4" fmla="*/ 3031067 w 3031067"/>
              <a:gd name="connsiteY4" fmla="*/ 0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31067" h="1794933">
                <a:moveTo>
                  <a:pt x="0" y="1794933"/>
                </a:moveTo>
                <a:cubicBezTo>
                  <a:pt x="289278" y="1720144"/>
                  <a:pt x="578556" y="1645356"/>
                  <a:pt x="897467" y="1507067"/>
                </a:cubicBezTo>
                <a:cubicBezTo>
                  <a:pt x="1216378" y="1368778"/>
                  <a:pt x="1632656" y="1141589"/>
                  <a:pt x="1913467" y="965200"/>
                </a:cubicBezTo>
                <a:cubicBezTo>
                  <a:pt x="2194278" y="788811"/>
                  <a:pt x="2396067" y="609600"/>
                  <a:pt x="2582334" y="448733"/>
                </a:cubicBezTo>
                <a:cubicBezTo>
                  <a:pt x="2768601" y="287866"/>
                  <a:pt x="2899834" y="143933"/>
                  <a:pt x="303106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>
            <a:extLst>
              <a:ext uri="{FF2B5EF4-FFF2-40B4-BE49-F238E27FC236}">
                <a16:creationId xmlns:a16="http://schemas.microsoft.com/office/drawing/2014/main" id="{06698377-5C10-B840-A689-5878A67A3498}"/>
              </a:ext>
            </a:extLst>
          </p:cNvPr>
          <p:cNvSpPr/>
          <p:nvPr/>
        </p:nvSpPr>
        <p:spPr>
          <a:xfrm>
            <a:off x="4427984" y="3356992"/>
            <a:ext cx="1299606" cy="627890"/>
          </a:xfrm>
          <a:prstGeom prst="wedgeRoundRectCallout">
            <a:avLst>
              <a:gd name="adj1" fmla="val 12692"/>
              <a:gd name="adj2" fmla="val 17729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Break even point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9816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29081</TotalTime>
  <Words>418</Words>
  <Application>Microsoft Macintosh PowerPoint</Application>
  <PresentationFormat>画面に合わせる (4:3)</PresentationFormat>
  <Paragraphs>94</Paragraphs>
  <Slides>6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Arial Unicode MS</vt:lpstr>
      <vt:lpstr>ＭＳ Ｐゴシック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Broadcast Service flow and evaluation</vt:lpstr>
      <vt:lpstr>Abstract</vt:lpstr>
      <vt:lpstr>Overview of Broadcasting </vt:lpstr>
      <vt:lpstr>Prospected services flow</vt:lpstr>
      <vt:lpstr>Discussion point of service</vt:lpstr>
      <vt:lpstr>Evaluation of the efficiency of spectrum use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Microsoft Office ユーザー</cp:lastModifiedBy>
  <cp:revision>201</cp:revision>
  <cp:lastPrinted>1601-01-01T00:00:00Z</cp:lastPrinted>
  <dcterms:created xsi:type="dcterms:W3CDTF">2017-06-12T10:59:22Z</dcterms:created>
  <dcterms:modified xsi:type="dcterms:W3CDTF">2018-03-07T15:19:34Z</dcterms:modified>
  <cp:category/>
</cp:coreProperties>
</file>