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479" r:id="rId2"/>
    <p:sldId id="493" r:id="rId3"/>
    <p:sldId id="494" r:id="rId4"/>
    <p:sldId id="496" r:id="rId5"/>
    <p:sldId id="497" r:id="rId6"/>
    <p:sldId id="498" r:id="rId7"/>
    <p:sldId id="499" r:id="rId8"/>
    <p:sldId id="500" r:id="rId9"/>
    <p:sldId id="501" r:id="rId10"/>
    <p:sldId id="48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01" autoAdjust="0"/>
  </p:normalViewPr>
  <p:slideViewPr>
    <p:cSldViewPr>
      <p:cViewPr varScale="1">
        <p:scale>
          <a:sx n="62" d="100"/>
          <a:sy n="62" d="100"/>
        </p:scale>
        <p:origin x="480" y="58"/>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409150" y="9908983"/>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000125" y="773113"/>
            <a:ext cx="5099050" cy="3825875"/>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17363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400" b="1" dirty="0" smtClean="0">
                <a:cs typeface="+mn-cs"/>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0541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p>
        </p:txBody>
      </p:sp>
      <p:sp>
        <p:nvSpPr>
          <p:cNvPr id="11" name="TextBox 10"/>
          <p:cNvSpPr txBox="1"/>
          <p:nvPr userDrawn="1"/>
        </p:nvSpPr>
        <p:spPr>
          <a:xfrm>
            <a:off x="381001" y="303340"/>
            <a:ext cx="1600199" cy="307777"/>
          </a:xfrm>
          <a:prstGeom prst="rect">
            <a:avLst/>
          </a:prstGeom>
          <a:noFill/>
        </p:spPr>
        <p:txBody>
          <a:bodyPr wrap="square" rtlCol="0">
            <a:spAutoFit/>
          </a:bodyPr>
          <a:lstStyle/>
          <a:p>
            <a:pPr algn="l"/>
            <a:r>
              <a:rPr lang="en-US" sz="1400" b="1" dirty="0" smtClean="0"/>
              <a:t>     </a:t>
            </a:r>
            <a:r>
              <a:rPr lang="en-US" altLang="zh-CN" sz="1400" b="1" dirty="0" smtClean="0"/>
              <a:t>Mar.</a:t>
            </a:r>
            <a:r>
              <a:rPr lang="en-US" sz="1400" b="1" dirty="0" smtClean="0"/>
              <a:t> 2018</a:t>
            </a:r>
            <a:endParaRPr lang="en-US" sz="1400" b="1" dirty="0"/>
          </a:p>
        </p:txBody>
      </p:sp>
      <p:sp>
        <p:nvSpPr>
          <p:cNvPr id="10" name="Rectangle 5"/>
          <p:cNvSpPr txBox="1">
            <a:spLocks noChangeArrowheads="1"/>
          </p:cNvSpPr>
          <p:nvPr userDrawn="1"/>
        </p:nvSpPr>
        <p:spPr bwMode="auto">
          <a:xfrm>
            <a:off x="6702072" y="6475413"/>
            <a:ext cx="1588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fr-FR" altLang="zh-CN" dirty="0" smtClean="0"/>
              <a:t>Ming Gan </a:t>
            </a:r>
            <a:r>
              <a:rPr kumimoji="0" lang="fr-FR" altLang="zh-CN"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et al. (Huawei)</a:t>
            </a:r>
            <a:endParaRPr kumimoji="0" lang="en-US" altLang="zh-CN"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sz="2800" dirty="0" smtClean="0"/>
              <a:t>Fix the Issue on </a:t>
            </a:r>
            <a:r>
              <a:rPr lang="en-GB" altLang="zh-CN" sz="2800" dirty="0" smtClean="0"/>
              <a:t>Number </a:t>
            </a:r>
            <a:r>
              <a:rPr lang="en-GB" altLang="zh-CN" sz="2800" dirty="0"/>
              <a:t>Of HE-SIG-B Symbols</a:t>
            </a:r>
            <a:endParaRPr lang="en-US" altLang="zh-CN" sz="2800" dirty="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2018-</a:t>
            </a:r>
            <a:r>
              <a:rPr lang="en-US" altLang="zh-CN" sz="2000" b="0" dirty="0" smtClean="0"/>
              <a:t>03-04</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graphicFrame>
        <p:nvGraphicFramePr>
          <p:cNvPr id="7" name="Object 11"/>
          <p:cNvGraphicFramePr>
            <a:graphicFrameLocks noChangeAspect="1"/>
          </p:cNvGraphicFramePr>
          <p:nvPr>
            <p:extLst>
              <p:ext uri="{D42A27DB-BD31-4B8C-83A1-F6EECF244321}">
                <p14:modId xmlns:p14="http://schemas.microsoft.com/office/powerpoint/2010/main" val="4124148106"/>
              </p:ext>
            </p:extLst>
          </p:nvPr>
        </p:nvGraphicFramePr>
        <p:xfrm>
          <a:off x="1066800" y="2768600"/>
          <a:ext cx="6781800" cy="3556000"/>
        </p:xfrm>
        <a:graphic>
          <a:graphicData uri="http://schemas.openxmlformats.org/presentationml/2006/ole">
            <mc:AlternateContent xmlns:mc="http://schemas.openxmlformats.org/markup-compatibility/2006">
              <mc:Choice xmlns:v="urn:schemas-microsoft-com:vml" Requires="v">
                <p:oleObj spid="_x0000_s23587" name="Document" r:id="rId5" imgW="8491380" imgH="4457988" progId="Word.Document.8">
                  <p:embed/>
                </p:oleObj>
              </mc:Choice>
              <mc:Fallback>
                <p:oleObj name="Document" r:id="rId5" imgW="8491380" imgH="4457988" progId="Word.Document.8">
                  <p:embed/>
                  <p:pic>
                    <p:nvPicPr>
                      <p:cNvPr id="0" name=""/>
                      <p:cNvPicPr>
                        <a:picLocks noChangeAspect="1" noChangeArrowheads="1"/>
                      </p:cNvPicPr>
                      <p:nvPr/>
                    </p:nvPicPr>
                    <p:blipFill>
                      <a:blip r:embed="rId6"/>
                      <a:srcRect/>
                      <a:stretch>
                        <a:fillRect/>
                      </a:stretch>
                    </p:blipFill>
                    <p:spPr bwMode="auto">
                      <a:xfrm>
                        <a:off x="1066800" y="2768600"/>
                        <a:ext cx="6781800" cy="355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Tree>
    <p:extLst>
      <p:ext uri="{BB962C8B-B14F-4D97-AF65-F5344CB8AC3E}">
        <p14:creationId xmlns:p14="http://schemas.microsoft.com/office/powerpoint/2010/main" val="1132878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en-US" dirty="0"/>
          </a:p>
        </p:txBody>
      </p:sp>
      <p:sp>
        <p:nvSpPr>
          <p:cNvPr id="3" name="内容占位符 2"/>
          <p:cNvSpPr>
            <a:spLocks noGrp="1"/>
          </p:cNvSpPr>
          <p:nvPr>
            <p:ph idx="1"/>
          </p:nvPr>
        </p:nvSpPr>
        <p:spPr/>
        <p:txBody>
          <a:bodyPr/>
          <a:lstStyle/>
          <a:p>
            <a:pPr marL="0" indent="0">
              <a:buNone/>
            </a:pPr>
            <a:r>
              <a:rPr lang="en-GB" sz="2000" dirty="0"/>
              <a:t>[1] </a:t>
            </a:r>
            <a:r>
              <a:rPr lang="en-US" sz="2000" dirty="0" smtClean="0"/>
              <a:t>802.11</a:t>
            </a:r>
            <a:r>
              <a:rPr lang="en-US" altLang="zh-CN" sz="2000" dirty="0" smtClean="0"/>
              <a:t>ax Draft 2.0</a:t>
            </a:r>
            <a:endParaRPr lang="en-US" altLang="zh-CN" sz="2000" dirty="0"/>
          </a:p>
          <a:p>
            <a:pPr marL="0" indent="0">
              <a:buNone/>
            </a:pPr>
            <a:endParaRPr lang="en-US" altLang="zh-CN" dirty="0"/>
          </a:p>
          <a:p>
            <a:pPr marL="0" indent="0">
              <a:buNone/>
            </a:pPr>
            <a:endParaRPr 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Tree>
    <p:extLst>
      <p:ext uri="{BB962C8B-B14F-4D97-AF65-F5344CB8AC3E}">
        <p14:creationId xmlns:p14="http://schemas.microsoft.com/office/powerpoint/2010/main" val="3827207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Comments</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graphicFrame>
        <p:nvGraphicFramePr>
          <p:cNvPr id="5" name="表格 4"/>
          <p:cNvGraphicFramePr>
            <a:graphicFrameLocks noGrp="1"/>
          </p:cNvGraphicFramePr>
          <p:nvPr>
            <p:extLst>
              <p:ext uri="{D42A27DB-BD31-4B8C-83A1-F6EECF244321}">
                <p14:modId xmlns:p14="http://schemas.microsoft.com/office/powerpoint/2010/main" val="2333403123"/>
              </p:ext>
            </p:extLst>
          </p:nvPr>
        </p:nvGraphicFramePr>
        <p:xfrm>
          <a:off x="457200" y="1676400"/>
          <a:ext cx="8382001" cy="4673486"/>
        </p:xfrm>
        <a:graphic>
          <a:graphicData uri="http://schemas.openxmlformats.org/drawingml/2006/table">
            <a:tbl>
              <a:tblPr firstRow="1" firstCol="1" bandRow="1">
                <a:tableStyleId>{5C22544A-7EE6-4342-B048-85BDC9FD1C3A}</a:tableStyleId>
              </a:tblPr>
              <a:tblGrid>
                <a:gridCol w="785159"/>
                <a:gridCol w="1155056"/>
                <a:gridCol w="823543"/>
                <a:gridCol w="2803306"/>
                <a:gridCol w="2814937"/>
              </a:tblGrid>
              <a:tr h="218205">
                <a:tc>
                  <a:txBody>
                    <a:bodyPr/>
                    <a:lstStyle/>
                    <a:p>
                      <a:pPr>
                        <a:spcAft>
                          <a:spcPts val="0"/>
                        </a:spcAft>
                      </a:pPr>
                      <a:r>
                        <a:rPr lang="en-GB" sz="1400" dirty="0">
                          <a:effectLst/>
                        </a:rPr>
                        <a:t>CID</a:t>
                      </a:r>
                      <a:endParaRPr lang="zh-CN" sz="1400" dirty="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400">
                          <a:effectLst/>
                        </a:rPr>
                        <a:t>Clause</a:t>
                      </a:r>
                      <a:endParaRPr lang="zh-CN" sz="14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400">
                          <a:effectLst/>
                        </a:rPr>
                        <a:t>Page No.</a:t>
                      </a:r>
                      <a:endParaRPr lang="zh-CN" sz="14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400">
                          <a:effectLst/>
                        </a:rPr>
                        <a:t>Comment</a:t>
                      </a:r>
                      <a:endParaRPr lang="zh-CN" sz="14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400">
                          <a:effectLst/>
                        </a:rPr>
                        <a:t>Proposed Change</a:t>
                      </a:r>
                      <a:endParaRPr lang="zh-CN" sz="1400">
                        <a:effectLst/>
                        <a:latin typeface="Times New Roman" panose="02020603050405020304" pitchFamily="18" charset="0"/>
                        <a:ea typeface="Malgun Gothic" panose="020B0503020000020004" pitchFamily="34" charset="-127"/>
                      </a:endParaRPr>
                    </a:p>
                  </a:txBody>
                  <a:tcPr marL="48473" marR="48473" marT="0" marB="0"/>
                </a:tc>
              </a:tr>
              <a:tr h="1521633">
                <a:tc>
                  <a:txBody>
                    <a:bodyPr/>
                    <a:lstStyle/>
                    <a:p>
                      <a:pPr>
                        <a:spcAft>
                          <a:spcPts val="0"/>
                        </a:spcAft>
                      </a:pPr>
                      <a:r>
                        <a:rPr lang="en-GB" sz="1200">
                          <a:effectLst/>
                        </a:rPr>
                        <a:t>12060</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a:effectLst/>
                        </a:rPr>
                        <a:t>28.3.10.7.2</a:t>
                      </a:r>
                      <a:endParaRPr lang="zh-CN" sz="1200">
                        <a:effectLst/>
                      </a:endParaRPr>
                    </a:p>
                    <a:p>
                      <a:pPr>
                        <a:spcAft>
                          <a:spcPts val="0"/>
                        </a:spcAft>
                      </a:pPr>
                      <a:r>
                        <a:rPr lang="en-GB" sz="1200">
                          <a:effectLst/>
                        </a:rPr>
                        <a:t> </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a:effectLst/>
                        </a:rPr>
                        <a:t>410.20</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dirty="0">
                          <a:effectLst/>
                        </a:rPr>
                        <a:t>In table 28-17, we only have 4 bits (B18-B21) in HE-SIG-A1 field to </a:t>
                      </a:r>
                      <a:r>
                        <a:rPr lang="en-GB" sz="1200" dirty="0" smtClean="0">
                          <a:effectLst/>
                        </a:rPr>
                        <a:t>in</a:t>
                      </a:r>
                      <a:r>
                        <a:rPr lang="en-US" altLang="zh-CN" sz="1200" dirty="0" smtClean="0">
                          <a:effectLst/>
                        </a:rPr>
                        <a:t>di</a:t>
                      </a:r>
                      <a:r>
                        <a:rPr lang="en-GB" sz="1200" dirty="0" err="1" smtClean="0">
                          <a:effectLst/>
                        </a:rPr>
                        <a:t>cate</a:t>
                      </a:r>
                      <a:r>
                        <a:rPr lang="en-GB" sz="1200" dirty="0" smtClean="0">
                          <a:effectLst/>
                        </a:rPr>
                        <a:t> </a:t>
                      </a:r>
                      <a:r>
                        <a:rPr lang="en-GB" sz="1200" dirty="0">
                          <a:effectLst/>
                        </a:rPr>
                        <a:t>the total number of SIGB symbols. </a:t>
                      </a:r>
                      <a:r>
                        <a:rPr lang="en-GB" sz="1200" dirty="0" smtClean="0">
                          <a:effectLst/>
                        </a:rPr>
                        <a:t>However, </a:t>
                      </a:r>
                      <a:r>
                        <a:rPr lang="en-GB" sz="1200" dirty="0">
                          <a:effectLst/>
                        </a:rPr>
                        <a:t>the required SIG-B symbols will beyond 16 if it is modulated with low data rate, such MSC0 with DCM. So B18-B21 will bring false info to receiver.</a:t>
                      </a:r>
                      <a:endParaRPr lang="zh-CN" sz="1200" dirty="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dirty="0">
                          <a:effectLst/>
                        </a:rPr>
                        <a:t>Modify HE-SIG-A to allow the number of SIG-B can be greater than 16.</a:t>
                      </a:r>
                      <a:endParaRPr lang="zh-CN" sz="1200" dirty="0">
                        <a:effectLst/>
                        <a:latin typeface="Times New Roman" panose="02020603050405020304" pitchFamily="18" charset="0"/>
                        <a:ea typeface="Malgun Gothic" panose="020B0503020000020004" pitchFamily="34" charset="-127"/>
                      </a:endParaRPr>
                    </a:p>
                  </a:txBody>
                  <a:tcPr marL="48473" marR="48473" marT="0" marB="0"/>
                </a:tc>
              </a:tr>
              <a:tr h="2933648">
                <a:tc>
                  <a:txBody>
                    <a:bodyPr/>
                    <a:lstStyle/>
                    <a:p>
                      <a:pPr>
                        <a:spcAft>
                          <a:spcPts val="0"/>
                        </a:spcAft>
                      </a:pPr>
                      <a:r>
                        <a:rPr lang="en-GB" sz="1200">
                          <a:effectLst/>
                        </a:rPr>
                        <a:t>13046</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a:effectLst/>
                        </a:rPr>
                        <a:t>28.3.10.7.2</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a:effectLst/>
                        </a:rPr>
                        <a:t>410.21</a:t>
                      </a:r>
                      <a:endParaRPr lang="zh-CN" sz="120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dirty="0">
                          <a:effectLst/>
                        </a:rPr>
                        <a:t>In table 28-17, B18-B21 in HE-SIG-A1 field only provides 4 bits to indicate the number of SIGB OFDM symbols. That means the maximum of SIGB symbols is 16. However, the maximum required SIG B symbols is about 78 symbols if SIGB using MCS0 &amp; DCM , 39 symbols if using MCS0 or MCS1 &amp; DCM, 20 symbols if using MCS1 or MCS2 &amp; DCM in 160MHz bandwidth. On the other hand, the </a:t>
                      </a:r>
                      <a:r>
                        <a:rPr lang="en-GB" sz="1200" dirty="0" err="1">
                          <a:effectLst/>
                        </a:rPr>
                        <a:t>maximun</a:t>
                      </a:r>
                      <a:r>
                        <a:rPr lang="en-GB" sz="1200" dirty="0">
                          <a:effectLst/>
                        </a:rPr>
                        <a:t> number STA scheduled over 80MHz or 160MHz if using lowest data rate for SIGB is only 12 under the condition of 16 the maximum SIGB symbols, significantly reducing the multi-user diversity introduced by OFDMA</a:t>
                      </a:r>
                      <a:endParaRPr lang="zh-CN" sz="1200" dirty="0">
                        <a:effectLst/>
                        <a:latin typeface="Times New Roman" panose="02020603050405020304" pitchFamily="18" charset="0"/>
                        <a:ea typeface="Malgun Gothic" panose="020B0503020000020004" pitchFamily="34" charset="-127"/>
                      </a:endParaRPr>
                    </a:p>
                  </a:txBody>
                  <a:tcPr marL="48473" marR="48473" marT="0" marB="0"/>
                </a:tc>
                <a:tc>
                  <a:txBody>
                    <a:bodyPr/>
                    <a:lstStyle/>
                    <a:p>
                      <a:pPr>
                        <a:spcAft>
                          <a:spcPts val="0"/>
                        </a:spcAft>
                      </a:pPr>
                      <a:r>
                        <a:rPr lang="en-GB" sz="1200" dirty="0">
                          <a:effectLst/>
                        </a:rPr>
                        <a:t>Please correct the bug to allow more STAs to be </a:t>
                      </a:r>
                      <a:r>
                        <a:rPr lang="en-GB" sz="1200" dirty="0" smtClean="0">
                          <a:effectLst/>
                        </a:rPr>
                        <a:t>scheduled </a:t>
                      </a:r>
                      <a:r>
                        <a:rPr lang="en-GB" sz="1200" dirty="0">
                          <a:effectLst/>
                        </a:rPr>
                        <a:t>in DL OFDMA or make the receiver know the HE-SIG-B boundary when lots of STAs are scheduled.</a:t>
                      </a:r>
                      <a:endParaRPr lang="zh-CN" sz="1200" dirty="0">
                        <a:effectLst/>
                        <a:latin typeface="Times New Roman" panose="02020603050405020304" pitchFamily="18" charset="0"/>
                        <a:ea typeface="Malgun Gothic" panose="020B0503020000020004" pitchFamily="34" charset="-127"/>
                      </a:endParaRPr>
                    </a:p>
                  </a:txBody>
                  <a:tcPr marL="48473" marR="48473" marT="0" marB="0"/>
                </a:tc>
              </a:tr>
            </a:tbl>
          </a:graphicData>
        </a:graphic>
      </p:graphicFrame>
    </p:spTree>
    <p:extLst>
      <p:ext uri="{BB962C8B-B14F-4D97-AF65-F5344CB8AC3E}">
        <p14:creationId xmlns:p14="http://schemas.microsoft.com/office/powerpoint/2010/main" val="2721947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Issue Discussion</a:t>
            </a:r>
            <a:endParaRPr lang="zh-CN" altLang="en-US" dirty="0"/>
          </a:p>
        </p:txBody>
      </p:sp>
      <p:sp>
        <p:nvSpPr>
          <p:cNvPr id="3" name="内容占位符 2"/>
          <p:cNvSpPr>
            <a:spLocks noGrp="1"/>
          </p:cNvSpPr>
          <p:nvPr>
            <p:ph idx="1"/>
          </p:nvPr>
        </p:nvSpPr>
        <p:spPr>
          <a:xfrm>
            <a:off x="723900" y="1828800"/>
            <a:ext cx="7772400" cy="4114800"/>
          </a:xfrm>
        </p:spPr>
        <p:txBody>
          <a:bodyPr/>
          <a:lstStyle/>
          <a:p>
            <a:r>
              <a:rPr lang="en-US" altLang="zh-CN" sz="2000" dirty="0" smtClean="0"/>
              <a:t>The maximum number of SIG B symbols now is 16 due to the 4 bits indication in SIGA</a:t>
            </a:r>
          </a:p>
          <a:p>
            <a:pPr lvl="1"/>
            <a:r>
              <a:rPr lang="en-US" altLang="zh-CN" sz="1400" dirty="0">
                <a:ea typeface="굴림" panose="020B0600000101010101" pitchFamily="34" charset="-127"/>
              </a:rPr>
              <a:t>No enough space in SIG </a:t>
            </a:r>
            <a:r>
              <a:rPr lang="en-US" altLang="zh-CN" sz="1400" dirty="0" smtClean="0">
                <a:ea typeface="굴림" panose="020B0600000101010101" pitchFamily="34" charset="-127"/>
              </a:rPr>
              <a:t>A to </a:t>
            </a:r>
            <a:r>
              <a:rPr lang="en-US" altLang="zh-CN" sz="1400" dirty="0">
                <a:ea typeface="굴림" panose="020B0600000101010101" pitchFamily="34" charset="-127"/>
              </a:rPr>
              <a:t>indicate more SIG B symbols</a:t>
            </a:r>
          </a:p>
          <a:p>
            <a:r>
              <a:rPr lang="en-US" altLang="zh-CN" sz="2000" dirty="0" smtClean="0"/>
              <a:t>Only up to 12 users can be scheduled in one OFDMA PPDU no matter how large the bandwidth of OFDMA PPDU is if SIG B uses the lowest MCS (MCS 0+DCM)</a:t>
            </a:r>
          </a:p>
          <a:p>
            <a:pPr lvl="1"/>
            <a:r>
              <a:rPr lang="en-US" altLang="zh-CN" sz="1400" dirty="0">
                <a:ea typeface="굴림" panose="020B0600000101010101" pitchFamily="34" charset="-127"/>
              </a:rPr>
              <a:t>16 SIG B symbols can </a:t>
            </a:r>
            <a:r>
              <a:rPr lang="en-US" altLang="zh-CN" sz="1400" dirty="0" smtClean="0">
                <a:ea typeface="굴림" panose="020B0600000101010101" pitchFamily="34" charset="-127"/>
              </a:rPr>
              <a:t>only accommodate </a:t>
            </a:r>
            <a:r>
              <a:rPr lang="en-US" altLang="zh-CN" sz="1400" dirty="0">
                <a:ea typeface="굴림" panose="020B0600000101010101" pitchFamily="34" charset="-127"/>
              </a:rPr>
              <a:t>6 user fields in each SIG B content </a:t>
            </a:r>
            <a:r>
              <a:rPr lang="en-US" altLang="zh-CN" sz="1400" dirty="0" smtClean="0">
                <a:ea typeface="굴림" panose="020B0600000101010101" pitchFamily="34" charset="-127"/>
              </a:rPr>
              <a:t>channel, please refer to the CR document 18</a:t>
            </a:r>
            <a:r>
              <a:rPr lang="en-US" altLang="zh-CN" sz="1400" dirty="0">
                <a:ea typeface="굴림" panose="020B0600000101010101" pitchFamily="34" charset="-127"/>
              </a:rPr>
              <a:t>/</a:t>
            </a:r>
            <a:r>
              <a:rPr lang="en-US" altLang="zh-CN" sz="1400" dirty="0" smtClean="0">
                <a:ea typeface="굴림" panose="020B0600000101010101" pitchFamily="34" charset="-127"/>
              </a:rPr>
              <a:t>0162r1 for the detail calculation </a:t>
            </a:r>
          </a:p>
          <a:p>
            <a:pPr lvl="1"/>
            <a:r>
              <a:rPr lang="en-US" altLang="zh-CN" sz="1400" dirty="0" smtClean="0">
                <a:ea typeface="굴림" panose="020B0600000101010101" pitchFamily="34" charset="-127"/>
              </a:rPr>
              <a:t>Less than 12 users can be scheduled if the dummy user field exists in </a:t>
            </a:r>
            <a:r>
              <a:rPr lang="en-US" altLang="zh-CN" sz="1400" dirty="0">
                <a:ea typeface="굴림" panose="020B0600000101010101" pitchFamily="34" charset="-127"/>
              </a:rPr>
              <a:t>SIG B content </a:t>
            </a:r>
            <a:r>
              <a:rPr lang="en-US" altLang="zh-CN" sz="1400" dirty="0" smtClean="0">
                <a:ea typeface="굴림" panose="020B0600000101010101" pitchFamily="34" charset="-127"/>
              </a:rPr>
              <a:t>channel</a:t>
            </a:r>
          </a:p>
          <a:p>
            <a:pPr lvl="1"/>
            <a:r>
              <a:rPr lang="en-US" altLang="zh-CN" sz="1400" dirty="0" smtClean="0">
                <a:ea typeface="굴림" panose="020B0600000101010101" pitchFamily="34" charset="-127"/>
              </a:rPr>
              <a:t>The number of users can be doubled if the SIGB uses second lowest MCS (MCS 0)</a:t>
            </a:r>
            <a:endParaRPr lang="en-US" altLang="zh-CN" sz="1400" dirty="0">
              <a:ea typeface="굴림" panose="020B0600000101010101" pitchFamily="34" charset="-127"/>
            </a:endParaRPr>
          </a:p>
          <a:p>
            <a:pPr marL="342900" lvl="1" indent="-342900">
              <a:buChar char="•"/>
            </a:pPr>
            <a:r>
              <a:rPr lang="en-US" altLang="zh-CN" b="1" dirty="0">
                <a:ea typeface="+mn-ea"/>
                <a:cs typeface="+mn-cs"/>
              </a:rPr>
              <a:t>However</a:t>
            </a:r>
            <a:r>
              <a:rPr lang="en-US" altLang="zh-CN" b="1" dirty="0" smtClean="0">
                <a:ea typeface="+mn-ea"/>
                <a:cs typeface="+mn-cs"/>
              </a:rPr>
              <a:t>, 12 users in one OFDMA PPDU can not satisfy the requirement of high-end AP in dense network</a:t>
            </a:r>
          </a:p>
          <a:p>
            <a:pPr lvl="1"/>
            <a:r>
              <a:rPr lang="en-US" altLang="zh-CN" sz="1400" dirty="0">
                <a:ea typeface="굴림" panose="020B0600000101010101" pitchFamily="34" charset="-127"/>
              </a:rPr>
              <a:t>In theory, up to 138 users can be scheduled </a:t>
            </a:r>
            <a:r>
              <a:rPr lang="en-US" altLang="zh-CN" sz="1400" dirty="0" smtClean="0">
                <a:ea typeface="굴림" panose="020B0600000101010101" pitchFamily="34" charset="-127"/>
              </a:rPr>
              <a:t>based on the 11ax tone plan. 12 users seems too weak. Only MCS 4 and 5 used by SIG B can accommodate this number</a:t>
            </a:r>
          </a:p>
          <a:p>
            <a:pPr lvl="1" indent="285750"/>
            <a:r>
              <a:rPr lang="en-US" altLang="zh-CN" sz="1200" dirty="0" smtClean="0">
                <a:ea typeface="굴림" panose="020B0600000101010101" pitchFamily="34" charset="-127"/>
              </a:rPr>
              <a:t>74 26-tone RUs in 160 MHz Bandwidth, up to 8 MU-MIMO users on 106 tone or large RU</a:t>
            </a:r>
          </a:p>
          <a:p>
            <a:pPr lvl="1"/>
            <a:r>
              <a:rPr lang="en-US" altLang="zh-CN" sz="1400" dirty="0" smtClean="0">
                <a:ea typeface="굴림" panose="020B0600000101010101" pitchFamily="34" charset="-127"/>
              </a:rPr>
              <a:t>In </a:t>
            </a:r>
            <a:r>
              <a:rPr lang="en-US" altLang="zh-CN" sz="1400" dirty="0">
                <a:ea typeface="굴림" panose="020B0600000101010101" pitchFamily="34" charset="-127"/>
              </a:rPr>
              <a:t>LTE network, it does not have this kind of limitation due to </a:t>
            </a:r>
            <a:r>
              <a:rPr lang="en-US" altLang="zh-CN" sz="1400" dirty="0" smtClean="0">
                <a:ea typeface="굴림" panose="020B0600000101010101" pitchFamily="34" charset="-127"/>
              </a:rPr>
              <a:t>such ugly design, i.e.,  it can schedule up to 200 users in PHICH in 20 MHz bandwidth.</a:t>
            </a:r>
            <a:endParaRPr lang="en-US" altLang="zh-CN" sz="1400" dirty="0">
              <a:ea typeface="굴림" panose="020B0600000101010101" pitchFamily="34" charset="-127"/>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Tree>
    <p:extLst>
      <p:ext uri="{BB962C8B-B14F-4D97-AF65-F5344CB8AC3E}">
        <p14:creationId xmlns:p14="http://schemas.microsoft.com/office/powerpoint/2010/main" val="304479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Resolution</a:t>
            </a:r>
            <a:endParaRPr lang="zh-CN" altLang="en-US" dirty="0"/>
          </a:p>
        </p:txBody>
      </p:sp>
      <p:sp>
        <p:nvSpPr>
          <p:cNvPr id="3" name="内容占位符 2"/>
          <p:cNvSpPr>
            <a:spLocks noGrp="1"/>
          </p:cNvSpPr>
          <p:nvPr>
            <p:ph idx="1"/>
          </p:nvPr>
        </p:nvSpPr>
        <p:spPr>
          <a:xfrm>
            <a:off x="685800" y="1752601"/>
            <a:ext cx="7772400" cy="4406106"/>
          </a:xfrm>
        </p:spPr>
        <p:txBody>
          <a:bodyPr/>
          <a:lstStyle/>
          <a:p>
            <a:r>
              <a:rPr lang="en-US" altLang="zh-CN" sz="2000" dirty="0" smtClean="0"/>
              <a:t>Propose </a:t>
            </a:r>
            <a:r>
              <a:rPr lang="en-GB" altLang="zh-CN" sz="2000" dirty="0" smtClean="0"/>
              <a:t>to </a:t>
            </a:r>
            <a:r>
              <a:rPr lang="en-US" altLang="zh-CN" sz="2000" dirty="0" smtClean="0"/>
              <a:t>only </a:t>
            </a:r>
            <a:r>
              <a:rPr lang="en-GB" altLang="zh-CN" sz="2000" dirty="0" smtClean="0"/>
              <a:t>change </a:t>
            </a:r>
            <a:r>
              <a:rPr lang="en-GB" altLang="zh-CN" sz="2000" dirty="0"/>
              <a:t>the meaning of value 15 in </a:t>
            </a:r>
            <a:r>
              <a:rPr lang="en-GB" altLang="zh-CN" sz="2000" dirty="0" smtClean="0"/>
              <a:t>B18-B21 as shown in the </a:t>
            </a:r>
            <a:r>
              <a:rPr lang="en-US" altLang="zh-CN" sz="2000" dirty="0" smtClean="0"/>
              <a:t>Table </a:t>
            </a:r>
            <a:r>
              <a:rPr lang="en-US" altLang="zh-CN" sz="2000" dirty="0"/>
              <a:t>28-18—HE-SIG-A field of an HE MU </a:t>
            </a:r>
            <a:r>
              <a:rPr lang="en-US" altLang="zh-CN" sz="2000" dirty="0" smtClean="0"/>
              <a:t>PPDU</a:t>
            </a:r>
          </a:p>
          <a:p>
            <a:pPr lvl="1"/>
            <a:r>
              <a:rPr lang="en-GB" altLang="zh-CN" sz="1400" dirty="0">
                <a:ea typeface="굴림" panose="020B0600000101010101" pitchFamily="34" charset="-127"/>
              </a:rPr>
              <a:t>The value 15 in B18-B21 field when the HE-SIG-B compression field is </a:t>
            </a:r>
            <a:r>
              <a:rPr lang="en-GB" altLang="zh-CN" sz="1400" dirty="0" smtClean="0">
                <a:ea typeface="굴림" panose="020B0600000101010101" pitchFamily="34" charset="-127"/>
              </a:rPr>
              <a:t>0 </a:t>
            </a:r>
            <a:r>
              <a:rPr lang="en-GB" altLang="zh-CN" sz="1400" dirty="0">
                <a:ea typeface="굴림" panose="020B0600000101010101" pitchFamily="34" charset="-127"/>
              </a:rPr>
              <a:t>indicates that the number of OFDM symbols in the HE-SIG-B is greater than or equal to </a:t>
            </a:r>
            <a:r>
              <a:rPr lang="en-GB" altLang="zh-CN" sz="1400" dirty="0" smtClean="0">
                <a:ea typeface="굴림" panose="020B0600000101010101" pitchFamily="34" charset="-127"/>
              </a:rPr>
              <a:t>16</a:t>
            </a:r>
          </a:p>
          <a:p>
            <a:pPr lvl="1"/>
            <a:r>
              <a:rPr lang="en-US" altLang="zh-CN" sz="1400" dirty="0" smtClean="0">
                <a:ea typeface="굴림" panose="020B0600000101010101" pitchFamily="34" charset="-127"/>
              </a:rPr>
              <a:t>It leaves at least 16 SIGB symbol transmission time to prepare the AGC setting for the STF field following SIG B field in the case of value 15</a:t>
            </a:r>
          </a:p>
          <a:p>
            <a:pPr marL="342900" lvl="1" indent="-342900">
              <a:buChar char="•"/>
            </a:pPr>
            <a:r>
              <a:rPr lang="en-US" altLang="zh-CN" b="1" dirty="0">
                <a:ea typeface="+mn-ea"/>
                <a:cs typeface="+mn-cs"/>
              </a:rPr>
              <a:t>Add the capability to the STA which supports new encode of Number of HE-SIG-B field (</a:t>
            </a:r>
            <a:r>
              <a:rPr lang="en-GB" altLang="zh-CN" b="1" dirty="0">
                <a:ea typeface="+mn-ea"/>
                <a:cs typeface="+mn-cs"/>
              </a:rPr>
              <a:t>B18-B21</a:t>
            </a:r>
            <a:r>
              <a:rPr lang="en-US" altLang="zh-CN" b="1" dirty="0" smtClean="0">
                <a:ea typeface="+mn-ea"/>
                <a:cs typeface="+mn-cs"/>
              </a:rPr>
              <a:t>)</a:t>
            </a:r>
          </a:p>
          <a:p>
            <a:pPr lvl="1"/>
            <a:r>
              <a:rPr lang="en-US" altLang="zh-CN" sz="1400" dirty="0" smtClean="0">
                <a:ea typeface="굴림" panose="020B0600000101010101" pitchFamily="34" charset="-127"/>
              </a:rPr>
              <a:t>Address </a:t>
            </a:r>
            <a:r>
              <a:rPr lang="en-US" altLang="zh-CN" sz="1400" dirty="0">
                <a:ea typeface="굴림" panose="020B0600000101010101" pitchFamily="34" charset="-127"/>
              </a:rPr>
              <a:t>the </a:t>
            </a:r>
            <a:r>
              <a:rPr lang="en-US" altLang="zh-CN" sz="1400" dirty="0" smtClean="0">
                <a:ea typeface="굴림" panose="020B0600000101010101" pitchFamily="34" charset="-127"/>
              </a:rPr>
              <a:t>coexistence issue with legacy 11ax devices</a:t>
            </a:r>
            <a:endParaRPr lang="zh-CN" altLang="en-US" sz="1400" dirty="0">
              <a:ea typeface="굴림" panose="020B0600000101010101" pitchFamily="34" charset="-127"/>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graphicFrame>
        <p:nvGraphicFramePr>
          <p:cNvPr id="5" name="内容占位符 4"/>
          <p:cNvGraphicFramePr>
            <a:graphicFrameLocks/>
          </p:cNvGraphicFramePr>
          <p:nvPr>
            <p:extLst>
              <p:ext uri="{D42A27DB-BD31-4B8C-83A1-F6EECF244321}">
                <p14:modId xmlns:p14="http://schemas.microsoft.com/office/powerpoint/2010/main" val="3013012030"/>
              </p:ext>
            </p:extLst>
          </p:nvPr>
        </p:nvGraphicFramePr>
        <p:xfrm>
          <a:off x="685800" y="4311333"/>
          <a:ext cx="8059079" cy="2164080"/>
        </p:xfrm>
        <a:graphic>
          <a:graphicData uri="http://schemas.openxmlformats.org/drawingml/2006/table">
            <a:tbl>
              <a:tblPr firstRow="1" firstCol="1" bandRow="1">
                <a:tableStyleId>{5C22544A-7EE6-4342-B048-85BDC9FD1C3A}</a:tableStyleId>
              </a:tblPr>
              <a:tblGrid>
                <a:gridCol w="1143000"/>
                <a:gridCol w="228600"/>
                <a:gridCol w="685800"/>
                <a:gridCol w="726057"/>
                <a:gridCol w="5275622"/>
              </a:tblGrid>
              <a:tr h="0">
                <a:tc>
                  <a:txBody>
                    <a:bodyPr/>
                    <a:lstStyle/>
                    <a:p>
                      <a:pPr>
                        <a:spcAft>
                          <a:spcPts val="0"/>
                        </a:spcAft>
                      </a:pPr>
                      <a:r>
                        <a:rPr lang="en-GB" sz="800" dirty="0">
                          <a:effectLst/>
                        </a:rPr>
                        <a:t>Two Parts of HE-SIG-A</a:t>
                      </a:r>
                      <a:endParaRPr lang="zh-CN" sz="800" dirty="0">
                        <a:effectLst/>
                        <a:latin typeface="Times New Roman" panose="02020603050405020304" pitchFamily="18" charset="0"/>
                        <a:ea typeface="Malgun Gothic" panose="020B0503020000020004" pitchFamily="34" charset="-127"/>
                      </a:endParaRPr>
                    </a:p>
                  </a:txBody>
                  <a:tcPr marL="21909" marR="21909" marT="0" marB="0"/>
                </a:tc>
                <a:tc>
                  <a:txBody>
                    <a:bodyPr/>
                    <a:lstStyle/>
                    <a:p>
                      <a:pPr>
                        <a:spcAft>
                          <a:spcPts val="0"/>
                        </a:spcAft>
                      </a:pPr>
                      <a:r>
                        <a:rPr lang="en-GB" sz="800">
                          <a:effectLst/>
                        </a:rPr>
                        <a:t>Bit</a:t>
                      </a:r>
                      <a:endParaRPr lang="zh-CN" sz="800">
                        <a:effectLst/>
                        <a:latin typeface="Times New Roman" panose="02020603050405020304" pitchFamily="18" charset="0"/>
                        <a:ea typeface="Malgun Gothic" panose="020B0503020000020004" pitchFamily="34" charset="-127"/>
                      </a:endParaRPr>
                    </a:p>
                  </a:txBody>
                  <a:tcPr marL="21909" marR="21909" marT="0" marB="0"/>
                </a:tc>
                <a:tc>
                  <a:txBody>
                    <a:bodyPr/>
                    <a:lstStyle/>
                    <a:p>
                      <a:pPr>
                        <a:spcAft>
                          <a:spcPts val="0"/>
                        </a:spcAft>
                      </a:pPr>
                      <a:r>
                        <a:rPr lang="en-GB" sz="800">
                          <a:effectLst/>
                        </a:rPr>
                        <a:t>Field</a:t>
                      </a:r>
                      <a:endParaRPr lang="zh-CN" sz="800">
                        <a:effectLst/>
                        <a:latin typeface="Times New Roman" panose="02020603050405020304" pitchFamily="18" charset="0"/>
                        <a:ea typeface="Malgun Gothic" panose="020B0503020000020004" pitchFamily="34" charset="-127"/>
                      </a:endParaRPr>
                    </a:p>
                  </a:txBody>
                  <a:tcPr marL="21909" marR="21909" marT="0" marB="0"/>
                </a:tc>
                <a:tc>
                  <a:txBody>
                    <a:bodyPr/>
                    <a:lstStyle/>
                    <a:p>
                      <a:pPr>
                        <a:spcAft>
                          <a:spcPts val="0"/>
                        </a:spcAft>
                      </a:pPr>
                      <a:r>
                        <a:rPr lang="en-GB" sz="800" dirty="0">
                          <a:effectLst/>
                        </a:rPr>
                        <a:t>Number of bits</a:t>
                      </a:r>
                      <a:endParaRPr lang="zh-CN" sz="800" dirty="0">
                        <a:effectLst/>
                        <a:latin typeface="Times New Roman" panose="02020603050405020304" pitchFamily="18" charset="0"/>
                        <a:ea typeface="Malgun Gothic" panose="020B0503020000020004" pitchFamily="34" charset="-127"/>
                      </a:endParaRPr>
                    </a:p>
                  </a:txBody>
                  <a:tcPr marL="21909" marR="21909" marT="0" marB="0"/>
                </a:tc>
                <a:tc>
                  <a:txBody>
                    <a:bodyPr/>
                    <a:lstStyle/>
                    <a:p>
                      <a:pPr>
                        <a:spcAft>
                          <a:spcPts val="0"/>
                        </a:spcAft>
                      </a:pPr>
                      <a:r>
                        <a:rPr lang="en-GB" sz="800" dirty="0">
                          <a:effectLst/>
                        </a:rPr>
                        <a:t>Description</a:t>
                      </a:r>
                      <a:endParaRPr lang="zh-CN" sz="800" dirty="0">
                        <a:effectLst/>
                        <a:latin typeface="Times New Roman" panose="02020603050405020304" pitchFamily="18" charset="0"/>
                        <a:ea typeface="Malgun Gothic" panose="020B0503020000020004" pitchFamily="34" charset="-127"/>
                      </a:endParaRPr>
                    </a:p>
                  </a:txBody>
                  <a:tcPr marL="21909" marR="21909" marT="0" marB="0"/>
                </a:tc>
              </a:tr>
              <a:tr h="228600">
                <a:tc rowSpan="3">
                  <a:txBody>
                    <a:bodyPr/>
                    <a:lstStyle/>
                    <a:p>
                      <a:pPr>
                        <a:spcAft>
                          <a:spcPts val="0"/>
                        </a:spcAft>
                      </a:pPr>
                      <a:r>
                        <a:rPr lang="en-GB" sz="800">
                          <a:effectLst/>
                        </a:rPr>
                        <a:t>HE-SIG-A1</a:t>
                      </a:r>
                      <a:endParaRPr lang="zh-CN" sz="8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a:effectLst/>
                        </a:rPr>
                        <a:t>…</a:t>
                      </a:r>
                      <a:endParaRPr lang="zh-CN" sz="8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a:effectLst/>
                        </a:rPr>
                        <a:t>…</a:t>
                      </a:r>
                      <a:endParaRPr lang="zh-CN" sz="8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dirty="0">
                          <a:effectLst/>
                        </a:rPr>
                        <a:t>…</a:t>
                      </a:r>
                      <a:endParaRPr lang="zh-CN" sz="800" dirty="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dirty="0">
                          <a:effectLst/>
                        </a:rPr>
                        <a:t>…</a:t>
                      </a:r>
                      <a:endParaRPr lang="zh-CN" sz="800" dirty="0">
                        <a:effectLst/>
                        <a:latin typeface="Times New Roman" panose="02020603050405020304" pitchFamily="18" charset="0"/>
                        <a:ea typeface="Malgun Gothic" panose="020B0503020000020004" pitchFamily="34" charset="-127"/>
                      </a:endParaRPr>
                    </a:p>
                  </a:txBody>
                  <a:tcPr marL="21909" marR="21909" marT="0" marB="0" anchor="ctr"/>
                </a:tc>
              </a:tr>
              <a:tr h="1752600">
                <a:tc vMerge="1">
                  <a:txBody>
                    <a:bodyPr/>
                    <a:lstStyle/>
                    <a:p>
                      <a:endParaRPr lang="zh-CN" altLang="en-US"/>
                    </a:p>
                  </a:txBody>
                  <a:tcPr/>
                </a:tc>
                <a:tc>
                  <a:txBody>
                    <a:bodyPr/>
                    <a:lstStyle/>
                    <a:p>
                      <a:pPr>
                        <a:spcAft>
                          <a:spcPts val="0"/>
                        </a:spcAft>
                      </a:pPr>
                      <a:r>
                        <a:rPr lang="en-GB" sz="800">
                          <a:effectLst/>
                        </a:rPr>
                        <a:t>B18-B21</a:t>
                      </a:r>
                      <a:endParaRPr lang="zh-CN" sz="8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dirty="0">
                          <a:effectLst/>
                        </a:rPr>
                        <a:t>Number Of HE-SIG-B Symbols Or MU-MIMO Users</a:t>
                      </a:r>
                      <a:endParaRPr lang="zh-CN" sz="800" dirty="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a:effectLst/>
                        </a:rPr>
                        <a:t>4</a:t>
                      </a:r>
                      <a:endParaRPr lang="zh-CN" sz="8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800" strike="sngStrike" dirty="0">
                          <a:effectLst/>
                        </a:rPr>
                        <a:t>If the SIGB Compression field is 0, indicates the number of OFDM symbols in the HE-SIG-B field minus 1. </a:t>
                      </a:r>
                      <a:endParaRPr lang="zh-CN" sz="800" dirty="0">
                        <a:effectLst/>
                      </a:endParaRPr>
                    </a:p>
                    <a:p>
                      <a:pPr>
                        <a:spcAft>
                          <a:spcPts val="0"/>
                        </a:spcAft>
                      </a:pPr>
                      <a:r>
                        <a:rPr lang="en-GB" sz="800" strike="sngStrike" dirty="0">
                          <a:effectLst/>
                        </a:rPr>
                        <a:t>If the SIGB Compression field is 1, indicates the number of MU-MIMO users minus 1.</a:t>
                      </a:r>
                      <a:endParaRPr lang="zh-CN" sz="800" dirty="0">
                        <a:effectLst/>
                      </a:endParaRPr>
                    </a:p>
                    <a:p>
                      <a:pPr>
                        <a:spcAft>
                          <a:spcPts val="0"/>
                        </a:spcAft>
                      </a:pPr>
                      <a:r>
                        <a:rPr lang="en-GB" sz="800" u="sng" dirty="0">
                          <a:effectLst/>
                        </a:rPr>
                        <a:t>Indicates the number of OFDM symbols in the HE-SIG-B field when the HE-SIG-B compression field is 0</a:t>
                      </a:r>
                      <a:endParaRPr lang="zh-CN" sz="800" dirty="0">
                        <a:effectLst/>
                      </a:endParaRPr>
                    </a:p>
                    <a:p>
                      <a:pPr>
                        <a:spcAft>
                          <a:spcPts val="0"/>
                        </a:spcAft>
                      </a:pPr>
                      <a:r>
                        <a:rPr lang="en-GB" sz="800" u="sng" dirty="0">
                          <a:effectLst/>
                        </a:rPr>
                        <a:t>     Set to the number of OFDM symbols in the HE-SIG-B field minus 1 if the number of OFDM symbols in the HE-SIG-B field is less than 16;</a:t>
                      </a:r>
                      <a:endParaRPr lang="zh-CN" sz="800" dirty="0">
                        <a:effectLst/>
                      </a:endParaRPr>
                    </a:p>
                    <a:p>
                      <a:pPr>
                        <a:spcAft>
                          <a:spcPts val="0"/>
                        </a:spcAft>
                      </a:pPr>
                      <a:r>
                        <a:rPr lang="en-GB" sz="800" u="sng" dirty="0">
                          <a:effectLst/>
                        </a:rPr>
                        <a:t>     Set to 15 to indicate that the number of OFDM symbols in the HE-SIG-B field is equal to 16 if More Scheduled STAs in DL HE MU PPDU Support subfield of the HE Capabilities element transmitted by at least one recipient STA is 0;</a:t>
                      </a:r>
                      <a:endParaRPr lang="zh-CN" sz="800" dirty="0">
                        <a:effectLst/>
                      </a:endParaRPr>
                    </a:p>
                    <a:p>
                      <a:pPr>
                        <a:spcAft>
                          <a:spcPts val="0"/>
                        </a:spcAft>
                      </a:pPr>
                      <a:r>
                        <a:rPr lang="en-GB" sz="800" u="sng" dirty="0">
                          <a:effectLst/>
                        </a:rPr>
                        <a:t>     Set to 15 to indicate that the number of OFDM symbols in the HE-SIG-B field is greater than or equal to 16 if More Scheduled STAs in DL HE MU PPDU Support subfield of the HE Capabilities element transmitted by all the recipient STAs are 1. The exact number of OFDM symbols in the HE-SIG-B field is calculated based on the number of User fields within the HE-SIG-B content channel which is indicated by HE-SIG-B common field in this case.</a:t>
                      </a:r>
                      <a:endParaRPr lang="zh-CN" sz="800" dirty="0">
                        <a:effectLst/>
                      </a:endParaRPr>
                    </a:p>
                    <a:p>
                      <a:pPr>
                        <a:spcAft>
                          <a:spcPts val="0"/>
                        </a:spcAft>
                      </a:pPr>
                      <a:r>
                        <a:rPr lang="en-GB" sz="800" u="sng" dirty="0">
                          <a:effectLst/>
                        </a:rPr>
                        <a:t> </a:t>
                      </a:r>
                      <a:endParaRPr lang="zh-CN" sz="800" dirty="0">
                        <a:effectLst/>
                      </a:endParaRPr>
                    </a:p>
                    <a:p>
                      <a:pPr>
                        <a:spcAft>
                          <a:spcPts val="0"/>
                        </a:spcAft>
                      </a:pPr>
                      <a:r>
                        <a:rPr lang="en-GB" sz="800" u="sng" dirty="0">
                          <a:effectLst/>
                        </a:rPr>
                        <a:t>Indicates the number of MU-MIMO users minus 1 when the HE-SIG-B compression field is 1 (#CID 12060 13406)</a:t>
                      </a:r>
                      <a:endParaRPr lang="zh-CN" sz="800" dirty="0">
                        <a:effectLst/>
                      </a:endParaRPr>
                    </a:p>
                    <a:p>
                      <a:pPr>
                        <a:spcAft>
                          <a:spcPts val="0"/>
                        </a:spcAft>
                      </a:pPr>
                      <a:r>
                        <a:rPr lang="en-GB" sz="800" dirty="0">
                          <a:effectLst/>
                        </a:rPr>
                        <a:t> </a:t>
                      </a:r>
                      <a:endParaRPr lang="zh-CN" sz="800" dirty="0">
                        <a:effectLst/>
                        <a:latin typeface="Times New Roman" panose="02020603050405020304" pitchFamily="18" charset="0"/>
                        <a:ea typeface="Malgun Gothic" panose="020B0503020000020004" pitchFamily="34" charset="-127"/>
                      </a:endParaRPr>
                    </a:p>
                  </a:txBody>
                  <a:tcPr marL="21909" marR="21909" marT="0" marB="0" anchor="ctr"/>
                </a:tc>
              </a:tr>
              <a:tr h="50528">
                <a:tc vMerge="1">
                  <a:txBody>
                    <a:bodyPr/>
                    <a:lstStyle/>
                    <a:p>
                      <a:endParaRPr lang="zh-CN" altLang="en-US"/>
                    </a:p>
                  </a:txBody>
                  <a:tcPr/>
                </a:tc>
                <a:tc>
                  <a:txBody>
                    <a:bodyPr/>
                    <a:lstStyle/>
                    <a:p>
                      <a:pPr>
                        <a:spcAft>
                          <a:spcPts val="0"/>
                        </a:spcAft>
                      </a:pPr>
                      <a:r>
                        <a:rPr lang="en-GB" sz="400">
                          <a:effectLst/>
                        </a:rPr>
                        <a:t>…</a:t>
                      </a:r>
                      <a:endParaRPr lang="zh-CN" sz="4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400">
                          <a:effectLst/>
                        </a:rPr>
                        <a:t>…</a:t>
                      </a:r>
                      <a:endParaRPr lang="zh-CN" sz="40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400" dirty="0">
                          <a:effectLst/>
                        </a:rPr>
                        <a:t>…</a:t>
                      </a:r>
                      <a:endParaRPr lang="zh-CN" sz="400" dirty="0">
                        <a:effectLst/>
                        <a:latin typeface="Times New Roman" panose="02020603050405020304" pitchFamily="18" charset="0"/>
                        <a:ea typeface="Malgun Gothic" panose="020B0503020000020004" pitchFamily="34" charset="-127"/>
                      </a:endParaRPr>
                    </a:p>
                  </a:txBody>
                  <a:tcPr marL="21909" marR="21909" marT="0" marB="0" anchor="ctr"/>
                </a:tc>
                <a:tc>
                  <a:txBody>
                    <a:bodyPr/>
                    <a:lstStyle/>
                    <a:p>
                      <a:pPr>
                        <a:spcAft>
                          <a:spcPts val="0"/>
                        </a:spcAft>
                      </a:pPr>
                      <a:r>
                        <a:rPr lang="en-GB" sz="400" dirty="0">
                          <a:effectLst/>
                        </a:rPr>
                        <a:t>…</a:t>
                      </a:r>
                      <a:endParaRPr lang="zh-CN" sz="400" dirty="0">
                        <a:effectLst/>
                        <a:latin typeface="Times New Roman" panose="02020603050405020304" pitchFamily="18" charset="0"/>
                        <a:ea typeface="Malgun Gothic" panose="020B0503020000020004" pitchFamily="34" charset="-127"/>
                      </a:endParaRPr>
                    </a:p>
                  </a:txBody>
                  <a:tcPr marL="21909" marR="21909" marT="0" marB="0" anchor="ctr"/>
                </a:tc>
              </a:tr>
            </a:tbl>
          </a:graphicData>
        </a:graphic>
      </p:graphicFrame>
    </p:spTree>
    <p:extLst>
      <p:ext uri="{BB962C8B-B14F-4D97-AF65-F5344CB8AC3E}">
        <p14:creationId xmlns:p14="http://schemas.microsoft.com/office/powerpoint/2010/main" val="150409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Complexity Discussion</a:t>
            </a:r>
            <a:endParaRPr lang="zh-CN" altLang="en-US" dirty="0"/>
          </a:p>
        </p:txBody>
      </p:sp>
      <p:sp>
        <p:nvSpPr>
          <p:cNvPr id="3" name="内容占位符 2"/>
          <p:cNvSpPr>
            <a:spLocks noGrp="1"/>
          </p:cNvSpPr>
          <p:nvPr>
            <p:ph idx="1"/>
          </p:nvPr>
        </p:nvSpPr>
        <p:spPr/>
        <p:txBody>
          <a:bodyPr/>
          <a:lstStyle/>
          <a:p>
            <a:r>
              <a:rPr lang="en-US" altLang="zh-CN" sz="2000" dirty="0" smtClean="0"/>
              <a:t>Hardware and software for the proposed change are already implemented in 11ax chips</a:t>
            </a:r>
          </a:p>
          <a:p>
            <a:pPr lvl="1"/>
            <a:r>
              <a:rPr lang="en-US" altLang="zh-CN" sz="1600" dirty="0">
                <a:ea typeface="굴림" panose="020B0600000101010101" pitchFamily="34" charset="-127"/>
              </a:rPr>
              <a:t>Parsing SIG B common field to obtain the number of user filed is there </a:t>
            </a:r>
          </a:p>
          <a:p>
            <a:pPr lvl="1" indent="285750"/>
            <a:r>
              <a:rPr lang="en-US" altLang="zh-CN" sz="1400" dirty="0">
                <a:ea typeface="굴림" panose="020B0600000101010101" pitchFamily="34" charset="-127"/>
              </a:rPr>
              <a:t>It is used to locate the CRC field for User Block field in each SIG B content channel</a:t>
            </a:r>
          </a:p>
          <a:p>
            <a:pPr lvl="1" indent="285750"/>
            <a:r>
              <a:rPr lang="en-US" altLang="zh-CN" sz="1400" dirty="0">
                <a:ea typeface="굴림" panose="020B0600000101010101" pitchFamily="34" charset="-127"/>
              </a:rPr>
              <a:t>It is used to decide whether the last User Block field in each SIG B content channel contains one or two user </a:t>
            </a:r>
            <a:r>
              <a:rPr lang="en-US" altLang="zh-CN" sz="1400" dirty="0" smtClean="0">
                <a:ea typeface="굴림" panose="020B0600000101010101" pitchFamily="34" charset="-127"/>
              </a:rPr>
              <a:t>fields</a:t>
            </a:r>
            <a:endParaRPr lang="en-US" altLang="zh-CN" sz="1400" dirty="0">
              <a:ea typeface="굴림" panose="020B0600000101010101" pitchFamily="34" charset="-127"/>
            </a:endParaRPr>
          </a:p>
          <a:p>
            <a:pPr lvl="1"/>
            <a:r>
              <a:rPr lang="en-US" altLang="zh-CN" sz="1400" dirty="0" smtClean="0">
                <a:ea typeface="굴림" panose="020B0600000101010101" pitchFamily="34" charset="-127"/>
              </a:rPr>
              <a:t>Calculating the </a:t>
            </a:r>
            <a:r>
              <a:rPr lang="en-US" altLang="zh-CN" sz="1400" dirty="0">
                <a:ea typeface="굴림" panose="020B0600000101010101" pitchFamily="34" charset="-127"/>
              </a:rPr>
              <a:t>number of SIG </a:t>
            </a:r>
            <a:r>
              <a:rPr lang="en-US" altLang="zh-CN" sz="1400" dirty="0" smtClean="0">
                <a:ea typeface="굴림" panose="020B0600000101010101" pitchFamily="34" charset="-127"/>
              </a:rPr>
              <a:t>B symbols based on the number of user field is there</a:t>
            </a:r>
          </a:p>
          <a:p>
            <a:pPr lvl="1" indent="285750"/>
            <a:r>
              <a:rPr lang="en-US" altLang="zh-CN" sz="1200" dirty="0">
                <a:ea typeface="굴림" panose="020B0600000101010101" pitchFamily="34" charset="-127"/>
              </a:rPr>
              <a:t>There are two schemes to obtain the number of SIG B symbols </a:t>
            </a:r>
            <a:r>
              <a:rPr lang="en-US" altLang="zh-CN" sz="1200" dirty="0" smtClean="0">
                <a:ea typeface="굴림" panose="020B0600000101010101" pitchFamily="34" charset="-127"/>
              </a:rPr>
              <a:t>now</a:t>
            </a:r>
          </a:p>
          <a:p>
            <a:pPr lvl="1" indent="0">
              <a:buNone/>
            </a:pPr>
            <a:r>
              <a:rPr lang="en-US" altLang="zh-CN" sz="1200" dirty="0">
                <a:ea typeface="굴림" panose="020B0600000101010101" pitchFamily="34" charset="-127"/>
              </a:rPr>
              <a:t> </a:t>
            </a:r>
            <a:r>
              <a:rPr lang="en-US" altLang="zh-CN" sz="1200" dirty="0" smtClean="0">
                <a:ea typeface="굴림" panose="020B0600000101010101" pitchFamily="34" charset="-127"/>
              </a:rPr>
              <a:t>(1) One </a:t>
            </a:r>
            <a:r>
              <a:rPr lang="en-US" altLang="zh-CN" sz="1200" dirty="0">
                <a:ea typeface="굴림" panose="020B0600000101010101" pitchFamily="34" charset="-127"/>
              </a:rPr>
              <a:t>is signaled by the Number Of HE-SIG-B Symbols in the HE-SIG-A field for OFDMA case</a:t>
            </a:r>
          </a:p>
          <a:p>
            <a:pPr lvl="1" indent="0">
              <a:buNone/>
            </a:pPr>
            <a:r>
              <a:rPr lang="en-US" altLang="zh-CN" sz="1200" dirty="0" smtClean="0">
                <a:ea typeface="굴림" panose="020B0600000101010101" pitchFamily="34" charset="-127"/>
              </a:rPr>
              <a:t> (2) The </a:t>
            </a:r>
            <a:r>
              <a:rPr lang="en-US" altLang="zh-CN" sz="1200" dirty="0">
                <a:ea typeface="굴림" panose="020B0600000101010101" pitchFamily="34" charset="-127"/>
              </a:rPr>
              <a:t>other is signaled by the MU-MIMO Users field in the HE-SIG-A field for full bandwidth MU-MIMO </a:t>
            </a:r>
            <a:r>
              <a:rPr lang="en-US" altLang="zh-CN" sz="1200" dirty="0" smtClean="0">
                <a:ea typeface="굴림" panose="020B0600000101010101" pitchFamily="34" charset="-127"/>
              </a:rPr>
              <a:t>case (the same philosophy as proposed change)</a:t>
            </a:r>
            <a:endParaRPr lang="en-US" altLang="zh-CN" sz="1200" dirty="0">
              <a:ea typeface="굴림" panose="020B0600000101010101" pitchFamily="34" charset="-127"/>
            </a:endParaRPr>
          </a:p>
          <a:p>
            <a:pPr marL="342900" lvl="1" indent="-342900">
              <a:buChar char="•"/>
            </a:pPr>
            <a:r>
              <a:rPr lang="en-US" altLang="zh-CN" b="1" dirty="0" smtClean="0">
                <a:ea typeface="+mn-ea"/>
                <a:cs typeface="+mn-cs"/>
              </a:rPr>
              <a:t>No additional requirement for Low-end </a:t>
            </a:r>
            <a:r>
              <a:rPr lang="en-US" altLang="zh-CN" b="1" dirty="0">
                <a:ea typeface="+mn-ea"/>
                <a:cs typeface="+mn-cs"/>
              </a:rPr>
              <a:t>AP </a:t>
            </a:r>
            <a:r>
              <a:rPr lang="en-US" altLang="zh-CN" b="1" dirty="0" smtClean="0">
                <a:ea typeface="+mn-ea"/>
                <a:cs typeface="+mn-cs"/>
              </a:rPr>
              <a:t>when transmitting OFDMA PPDU</a:t>
            </a:r>
          </a:p>
          <a:p>
            <a:pPr lvl="1"/>
            <a:r>
              <a:rPr lang="en-US" altLang="zh-CN" sz="1400" dirty="0" smtClean="0">
                <a:ea typeface="굴림" panose="020B0600000101010101" pitchFamily="34" charset="-127"/>
                <a:cs typeface="+mn-cs"/>
              </a:rPr>
              <a:t>D</a:t>
            </a:r>
            <a:r>
              <a:rPr lang="en-US" altLang="zh-CN" sz="1400" dirty="0" smtClean="0">
                <a:ea typeface="굴림" panose="020B0600000101010101" pitchFamily="34" charset="-127"/>
              </a:rPr>
              <a:t>o </a:t>
            </a:r>
            <a:r>
              <a:rPr lang="en-US" altLang="zh-CN" sz="1400" dirty="0">
                <a:ea typeface="굴림" panose="020B0600000101010101" pitchFamily="34" charset="-127"/>
              </a:rPr>
              <a:t>not need to consider the capabilities of each </a:t>
            </a:r>
            <a:r>
              <a:rPr lang="en-US" altLang="zh-CN" sz="1400" dirty="0" smtClean="0">
                <a:ea typeface="굴림" panose="020B0600000101010101" pitchFamily="34" charset="-127"/>
              </a:rPr>
              <a:t>device, just schedule the OFDMA transmission as now</a:t>
            </a:r>
          </a:p>
          <a:p>
            <a:pPr lvl="1"/>
            <a:r>
              <a:rPr lang="en-US" altLang="zh-CN" sz="1400" dirty="0" smtClean="0">
                <a:ea typeface="굴림" panose="020B0600000101010101" pitchFamily="34" charset="-127"/>
              </a:rPr>
              <a:t>All non-AP STAs can obtain the number of SIG B symbol correctly as long as it does not exceed 16.</a:t>
            </a: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Tree>
    <p:extLst>
      <p:ext uri="{BB962C8B-B14F-4D97-AF65-F5344CB8AC3E}">
        <p14:creationId xmlns:p14="http://schemas.microsoft.com/office/powerpoint/2010/main" val="2242387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a:t>
            </a:r>
            <a:endParaRPr lang="zh-CN" altLang="en-US" dirty="0"/>
          </a:p>
        </p:txBody>
      </p:sp>
      <p:sp>
        <p:nvSpPr>
          <p:cNvPr id="3" name="内容占位符 2"/>
          <p:cNvSpPr>
            <a:spLocks noGrp="1"/>
          </p:cNvSpPr>
          <p:nvPr>
            <p:ph idx="1"/>
          </p:nvPr>
        </p:nvSpPr>
        <p:spPr/>
        <p:txBody>
          <a:bodyPr/>
          <a:lstStyle/>
          <a:p>
            <a:r>
              <a:rPr lang="en-US" altLang="zh-CN" sz="2000" dirty="0" smtClean="0"/>
              <a:t>Before the discussion on use case and benefits, just one question</a:t>
            </a:r>
          </a:p>
          <a:p>
            <a:pPr lvl="1"/>
            <a:r>
              <a:rPr lang="en-GB" altLang="zh-CN" sz="1400" dirty="0">
                <a:ea typeface="굴림" panose="020B0600000101010101" pitchFamily="34" charset="-127"/>
              </a:rPr>
              <a:t>Conceptually, why would the standard place any limitation on the total number of the scheduled users in one OFDMA </a:t>
            </a:r>
            <a:r>
              <a:rPr lang="en-GB" altLang="zh-CN" sz="1400" dirty="0" smtClean="0">
                <a:ea typeface="굴림" panose="020B0600000101010101" pitchFamily="34" charset="-127"/>
              </a:rPr>
              <a:t>transmission without extra </a:t>
            </a:r>
            <a:r>
              <a:rPr lang="en-US" altLang="zh-CN" sz="1400" dirty="0" smtClean="0">
                <a:ea typeface="굴림" panose="020B0600000101010101" pitchFamily="34" charset="-127"/>
              </a:rPr>
              <a:t>complexity</a:t>
            </a:r>
            <a:r>
              <a:rPr lang="en-GB" altLang="zh-CN" sz="1400" dirty="0" smtClean="0">
                <a:ea typeface="굴림" panose="020B0600000101010101" pitchFamily="34" charset="-127"/>
              </a:rPr>
              <a:t>? </a:t>
            </a:r>
            <a:r>
              <a:rPr lang="en-GB" altLang="zh-CN" sz="1400" b="1" u="sng" dirty="0">
                <a:ea typeface="굴림" panose="020B0600000101010101" pitchFamily="34" charset="-127"/>
              </a:rPr>
              <a:t>It is a product decision</a:t>
            </a:r>
            <a:r>
              <a:rPr lang="en-GB" altLang="zh-CN" sz="1400" b="1" u="sng" dirty="0" smtClean="0">
                <a:ea typeface="굴림" panose="020B0600000101010101" pitchFamily="34" charset="-127"/>
              </a:rPr>
              <a:t>.</a:t>
            </a:r>
            <a:endParaRPr lang="en-US" altLang="zh-CN" sz="2000" dirty="0" smtClean="0"/>
          </a:p>
          <a:p>
            <a:r>
              <a:rPr lang="en-US" altLang="zh-CN" sz="2000" dirty="0" smtClean="0"/>
              <a:t>11ax is targeted to dense network, such as enterprise network</a:t>
            </a:r>
          </a:p>
          <a:p>
            <a:pPr lvl="1"/>
            <a:r>
              <a:rPr lang="en-US" altLang="zh-CN" sz="1400" dirty="0">
                <a:ea typeface="굴림" panose="020B0600000101010101" pitchFamily="34" charset="-127"/>
              </a:rPr>
              <a:t>It requires to improve the number of </a:t>
            </a:r>
            <a:r>
              <a:rPr lang="en-US" altLang="zh-CN" sz="1400" dirty="0" smtClean="0">
                <a:ea typeface="굴림" panose="020B0600000101010101" pitchFamily="34" charset="-127"/>
              </a:rPr>
              <a:t>connections</a:t>
            </a:r>
          </a:p>
          <a:p>
            <a:pPr lvl="1"/>
            <a:r>
              <a:rPr lang="en-US" altLang="zh-CN" sz="1400" dirty="0" smtClean="0">
                <a:ea typeface="굴림" panose="020B0600000101010101" pitchFamily="34" charset="-127"/>
              </a:rPr>
              <a:t>For example, more than 100 active </a:t>
            </a:r>
            <a:r>
              <a:rPr lang="en-US" altLang="zh-CN" sz="1400" dirty="0" err="1" smtClean="0">
                <a:ea typeface="굴림" panose="020B0600000101010101" pitchFamily="34" charset="-127"/>
              </a:rPr>
              <a:t>IoT</a:t>
            </a:r>
            <a:r>
              <a:rPr lang="en-US" altLang="zh-CN" sz="1400" dirty="0" smtClean="0">
                <a:ea typeface="굴림" panose="020B0600000101010101" pitchFamily="34" charset="-127"/>
              </a:rPr>
              <a:t> devices in the network</a:t>
            </a:r>
            <a:endParaRPr lang="en-US" altLang="zh-CN" b="1" dirty="0" smtClean="0">
              <a:ea typeface="+mn-ea"/>
              <a:cs typeface="+mn-cs"/>
            </a:endParaRPr>
          </a:p>
          <a:p>
            <a:pPr marL="342900" lvl="1" indent="-342900">
              <a:buChar char="•"/>
            </a:pPr>
            <a:r>
              <a:rPr lang="en-US" altLang="zh-CN" b="1" dirty="0" smtClean="0">
                <a:ea typeface="+mn-ea"/>
                <a:cs typeface="+mn-cs"/>
              </a:rPr>
              <a:t>Feasibility for serving more than 12 </a:t>
            </a:r>
            <a:r>
              <a:rPr lang="en-US" altLang="zh-CN" b="1" dirty="0" err="1" smtClean="0">
                <a:ea typeface="+mn-ea"/>
                <a:cs typeface="+mn-cs"/>
              </a:rPr>
              <a:t>IoT</a:t>
            </a:r>
            <a:r>
              <a:rPr lang="en-US" altLang="zh-CN" b="1" dirty="0" smtClean="0">
                <a:ea typeface="+mn-ea"/>
                <a:cs typeface="+mn-cs"/>
              </a:rPr>
              <a:t> devices based on the existing 11ax tone plan</a:t>
            </a:r>
          </a:p>
          <a:p>
            <a:pPr lvl="1"/>
            <a:r>
              <a:rPr lang="en-US" altLang="zh-CN" sz="1400" dirty="0" smtClean="0">
                <a:ea typeface="굴림" panose="020B0600000101010101" pitchFamily="34" charset="-127"/>
              </a:rPr>
              <a:t>Scheduling up to 74 IOT devices in 160 MHz bandwidth is feasible even if without MU-MIMO </a:t>
            </a:r>
          </a:p>
          <a:p>
            <a:pPr lvl="1" indent="285750">
              <a:buFontTx/>
              <a:buChar char="–"/>
            </a:pPr>
            <a:r>
              <a:rPr lang="en-US" altLang="zh-CN" sz="1200" dirty="0">
                <a:ea typeface="굴림" panose="020B0600000101010101" pitchFamily="34" charset="-127"/>
              </a:rPr>
              <a:t>MAC frame has around 38 bytes by assuming </a:t>
            </a:r>
            <a:r>
              <a:rPr lang="en-US" altLang="zh-CN" sz="1200" dirty="0" err="1">
                <a:ea typeface="굴림" panose="020B0600000101010101" pitchFamily="34" charset="-127"/>
              </a:rPr>
              <a:t>IoT</a:t>
            </a:r>
            <a:r>
              <a:rPr lang="en-US" altLang="zh-CN" sz="1200" dirty="0">
                <a:ea typeface="굴림" panose="020B0600000101010101" pitchFamily="34" charset="-127"/>
              </a:rPr>
              <a:t> packet has 10 bytes payload</a:t>
            </a:r>
          </a:p>
          <a:p>
            <a:pPr lvl="1" indent="285750"/>
            <a:r>
              <a:rPr lang="en-US" altLang="zh-CN" sz="1200" dirty="0">
                <a:ea typeface="굴림" panose="020B0600000101010101" pitchFamily="34" charset="-127"/>
              </a:rPr>
              <a:t>The MAC frame transmission time is about 405 us by using MCS 0 on  26 tone RU, </a:t>
            </a:r>
            <a:r>
              <a:rPr lang="en-GB" altLang="zh-CN" sz="1200" dirty="0">
                <a:ea typeface="굴림" panose="020B0600000101010101" pitchFamily="34" charset="-127"/>
              </a:rPr>
              <a:t>much less than a typical TXOP time i.e., 3 </a:t>
            </a:r>
            <a:r>
              <a:rPr lang="en-GB" altLang="zh-CN" sz="1200" dirty="0" err="1">
                <a:ea typeface="굴림" panose="020B0600000101010101" pitchFamily="34" charset="-127"/>
              </a:rPr>
              <a:t>ms.</a:t>
            </a:r>
            <a:r>
              <a:rPr lang="en-GB" altLang="zh-CN" sz="1200" dirty="0">
                <a:ea typeface="굴림" panose="020B0600000101010101" pitchFamily="34" charset="-127"/>
              </a:rPr>
              <a:t> It also work even if it adopts </a:t>
            </a:r>
            <a:r>
              <a:rPr lang="en-GB" altLang="zh-CN" sz="1200" dirty="0" smtClean="0">
                <a:ea typeface="굴림" panose="020B0600000101010101" pitchFamily="34" charset="-127"/>
              </a:rPr>
              <a:t>MCS0+DCM</a:t>
            </a:r>
            <a:endParaRPr lang="en-GB" altLang="zh-CN" sz="1200" dirty="0">
              <a:ea typeface="굴림" panose="020B0600000101010101" pitchFamily="34" charset="-127"/>
            </a:endParaRPr>
          </a:p>
          <a:p>
            <a:pPr marL="342900" lvl="1" indent="-342900">
              <a:buChar char="•"/>
            </a:pPr>
            <a:r>
              <a:rPr lang="en-GB" altLang="zh-CN" b="1" dirty="0" smtClean="0">
                <a:ea typeface="+mn-ea"/>
                <a:cs typeface="+mn-cs"/>
              </a:rPr>
              <a:t>Moreover, the small </a:t>
            </a:r>
            <a:r>
              <a:rPr lang="en-GB" altLang="zh-CN" b="1" dirty="0">
                <a:ea typeface="+mn-ea"/>
                <a:cs typeface="+mn-cs"/>
              </a:rPr>
              <a:t>packets account for about 70% of the real traffic according to the 11ax simulation document.</a:t>
            </a:r>
            <a:endParaRPr lang="zh-CN" altLang="zh-CN" b="1" dirty="0">
              <a:ea typeface="+mn-ea"/>
              <a:cs typeface="+mn-cs"/>
            </a:endParaRPr>
          </a:p>
          <a:p>
            <a:pPr lvl="1" indent="285750"/>
            <a:endParaRPr lang="zh-CN" altLang="en-US" sz="1200" dirty="0">
              <a:ea typeface="굴림" panose="020B0600000101010101" pitchFamily="34" charset="-127"/>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Tree>
    <p:extLst>
      <p:ext uri="{BB962C8B-B14F-4D97-AF65-F5344CB8AC3E}">
        <p14:creationId xmlns:p14="http://schemas.microsoft.com/office/powerpoint/2010/main" val="325057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Benefits </a:t>
            </a:r>
            <a:endParaRPr lang="zh-CN" altLang="en-US" dirty="0"/>
          </a:p>
        </p:txBody>
      </p:sp>
      <p:sp>
        <p:nvSpPr>
          <p:cNvPr id="3" name="内容占位符 2"/>
          <p:cNvSpPr>
            <a:spLocks noGrp="1"/>
          </p:cNvSpPr>
          <p:nvPr>
            <p:ph idx="1"/>
          </p:nvPr>
        </p:nvSpPr>
        <p:spPr/>
        <p:txBody>
          <a:bodyPr/>
          <a:lstStyle/>
          <a:p>
            <a:r>
              <a:rPr lang="en-GB" altLang="zh-CN" dirty="0" smtClean="0"/>
              <a:t>Overhead </a:t>
            </a:r>
            <a:r>
              <a:rPr lang="en-GB" altLang="zh-CN" dirty="0"/>
              <a:t>reduction and latency </a:t>
            </a:r>
            <a:r>
              <a:rPr lang="en-GB" altLang="zh-CN" dirty="0" smtClean="0"/>
              <a:t>improvement</a:t>
            </a:r>
          </a:p>
          <a:p>
            <a:pPr lvl="1"/>
            <a:r>
              <a:rPr lang="en-US" altLang="zh-CN" sz="1400" dirty="0">
                <a:ea typeface="굴림" panose="020B0600000101010101" pitchFamily="34" charset="-127"/>
              </a:rPr>
              <a:t>If without proposed change, the following transmission </a:t>
            </a:r>
            <a:r>
              <a:rPr lang="en-US" altLang="zh-CN" sz="1400" dirty="0" smtClean="0">
                <a:ea typeface="굴림" panose="020B0600000101010101" pitchFamily="34" charset="-127"/>
              </a:rPr>
              <a:t>procedure is </a:t>
            </a:r>
            <a:r>
              <a:rPr lang="en-US" altLang="zh-CN" sz="1400" dirty="0">
                <a:ea typeface="굴림" panose="020B0600000101010101" pitchFamily="34" charset="-127"/>
              </a:rPr>
              <a:t>required to repeat at least </a:t>
            </a:r>
            <a:r>
              <a:rPr lang="en-US" altLang="zh-CN" sz="1400" dirty="0" smtClean="0">
                <a:ea typeface="굴림" panose="020B0600000101010101" pitchFamily="34" charset="-127"/>
              </a:rPr>
              <a:t>twice</a:t>
            </a:r>
          </a:p>
          <a:p>
            <a:pPr lvl="1"/>
            <a:r>
              <a:rPr lang="en-US" altLang="zh-CN" sz="1400" dirty="0" smtClean="0"/>
              <a:t>If repeating it twice, t</a:t>
            </a:r>
            <a:r>
              <a:rPr lang="en-GB" altLang="zh-CN" sz="1400" dirty="0" smtClean="0"/>
              <a:t>he </a:t>
            </a:r>
            <a:r>
              <a:rPr lang="en-GB" altLang="zh-CN" sz="1400" dirty="0"/>
              <a:t>proposed solution will save </a:t>
            </a:r>
            <a:r>
              <a:rPr lang="en-US" altLang="zh-CN" sz="1400" dirty="0" smtClean="0"/>
              <a:t>at least </a:t>
            </a:r>
            <a:r>
              <a:rPr lang="en-GB" altLang="zh-CN" sz="1400" dirty="0" smtClean="0"/>
              <a:t>156 us</a:t>
            </a:r>
            <a:r>
              <a:rPr lang="en-US" altLang="zh-CN" sz="1400" dirty="0"/>
              <a:t>,</a:t>
            </a:r>
            <a:r>
              <a:rPr lang="en-GB" altLang="zh-CN" sz="1400" dirty="0" smtClean="0"/>
              <a:t>  </a:t>
            </a:r>
          </a:p>
          <a:p>
            <a:pPr lvl="1" indent="285750"/>
            <a:r>
              <a:rPr lang="en-US" altLang="zh-CN" sz="1200" dirty="0">
                <a:ea typeface="굴림" panose="020B0600000101010101" pitchFamily="34" charset="-127"/>
              </a:rPr>
              <a:t>including </a:t>
            </a:r>
            <a:r>
              <a:rPr lang="en-GB" altLang="zh-CN" sz="1200" dirty="0">
                <a:ea typeface="굴림" panose="020B0600000101010101" pitchFamily="34" charset="-127"/>
              </a:rPr>
              <a:t>Legacy preamble transmission time (20 us) + HE preamble transmission time (without HE-SIG User specific field, 48us) + 2*SIFS (32 us)+ UL OFDMA BA </a:t>
            </a:r>
            <a:r>
              <a:rPr lang="en-US" altLang="zh-CN" sz="1200" dirty="0" smtClean="0">
                <a:ea typeface="굴림" panose="020B0600000101010101" pitchFamily="34" charset="-127"/>
              </a:rPr>
              <a:t>preamble </a:t>
            </a:r>
            <a:r>
              <a:rPr lang="en-GB" altLang="zh-CN" sz="1200" dirty="0" smtClean="0">
                <a:ea typeface="굴림" panose="020B0600000101010101" pitchFamily="34" charset="-127"/>
              </a:rPr>
              <a:t>transmission </a:t>
            </a:r>
            <a:r>
              <a:rPr lang="en-GB" altLang="zh-CN" sz="1200" dirty="0">
                <a:ea typeface="굴림" panose="020B0600000101010101" pitchFamily="34" charset="-127"/>
              </a:rPr>
              <a:t>time (MCS </a:t>
            </a:r>
            <a:r>
              <a:rPr lang="en-GB" altLang="zh-CN" sz="1200" dirty="0" smtClean="0">
                <a:ea typeface="굴림" panose="020B0600000101010101" pitchFamily="34" charset="-127"/>
              </a:rPr>
              <a:t>0, </a:t>
            </a:r>
            <a:r>
              <a:rPr lang="en-GB" altLang="zh-CN" sz="1200" dirty="0">
                <a:ea typeface="굴림" panose="020B0600000101010101" pitchFamily="34" charset="-127"/>
              </a:rPr>
              <a:t>56us preamble </a:t>
            </a:r>
            <a:r>
              <a:rPr lang="en-GB" altLang="zh-CN" sz="1200" dirty="0" smtClean="0">
                <a:ea typeface="굴림" panose="020B0600000101010101" pitchFamily="34" charset="-127"/>
              </a:rPr>
              <a:t>portion) </a:t>
            </a:r>
            <a:r>
              <a:rPr lang="en-GB" altLang="zh-CN" sz="1200" dirty="0">
                <a:ea typeface="굴림" panose="020B0600000101010101" pitchFamily="34" charset="-127"/>
              </a:rPr>
              <a:t>with assumption of only 1 stream, 16 us 4x OFDM symbol  and 6 us HE-SIG-SIG common field. </a:t>
            </a:r>
            <a:endParaRPr lang="en-GB" altLang="zh-CN" sz="1200" dirty="0" smtClean="0">
              <a:ea typeface="굴림" panose="020B0600000101010101" pitchFamily="34" charset="-127"/>
            </a:endParaRPr>
          </a:p>
          <a:p>
            <a:pPr lvl="1" indent="285750"/>
            <a:r>
              <a:rPr lang="en-US" altLang="zh-CN" sz="1200" dirty="0" smtClean="0">
                <a:ea typeface="굴림" panose="020B0600000101010101" pitchFamily="34" charset="-127"/>
              </a:rPr>
              <a:t>Overhead can be more if considering UL OFDMA BA transmission rule</a:t>
            </a:r>
            <a:endParaRPr lang="en-GB" altLang="zh-CN" sz="1200" dirty="0">
              <a:ea typeface="굴림" panose="020B0600000101010101" pitchFamily="34" charset="-127"/>
            </a:endParaRPr>
          </a:p>
          <a:p>
            <a:pPr lvl="1"/>
            <a:r>
              <a:rPr lang="en-US" altLang="zh-CN" sz="1400" dirty="0"/>
              <a:t>If repeating it </a:t>
            </a:r>
            <a:r>
              <a:rPr lang="en-US" altLang="zh-CN" sz="1400" dirty="0" smtClean="0"/>
              <a:t>three times, </a:t>
            </a:r>
            <a:r>
              <a:rPr lang="en-US" altLang="zh-CN" sz="1400" dirty="0"/>
              <a:t>t</a:t>
            </a:r>
            <a:r>
              <a:rPr lang="en-GB" altLang="zh-CN" sz="1400" dirty="0"/>
              <a:t>he proposed solution will save </a:t>
            </a:r>
            <a:r>
              <a:rPr lang="en-US" altLang="zh-CN" sz="1400" dirty="0"/>
              <a:t>at least </a:t>
            </a:r>
            <a:r>
              <a:rPr lang="en-GB" altLang="zh-CN" sz="1400" dirty="0" smtClean="0"/>
              <a:t>312 </a:t>
            </a:r>
            <a:r>
              <a:rPr lang="en-GB" altLang="zh-CN" sz="1400" dirty="0"/>
              <a:t>us</a:t>
            </a:r>
            <a:endParaRPr lang="en-US" altLang="zh-CN" sz="1400" dirty="0">
              <a:ea typeface="굴림" panose="020B0600000101010101" pitchFamily="34" charset="-127"/>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Rectangle 2"/>
          <p:cNvSpPr>
            <a:spLocks noChangeArrowheads="1"/>
          </p:cNvSpPr>
          <p:nvPr/>
        </p:nvSpPr>
        <p:spPr bwMode="auto">
          <a:xfrm>
            <a:off x="1295400" y="3352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3089401464"/>
              </p:ext>
            </p:extLst>
          </p:nvPr>
        </p:nvGraphicFramePr>
        <p:xfrm>
          <a:off x="1828800" y="5257800"/>
          <a:ext cx="4746625" cy="952500"/>
        </p:xfrm>
        <a:graphic>
          <a:graphicData uri="http://schemas.openxmlformats.org/presentationml/2006/ole">
            <mc:AlternateContent xmlns:mc="http://schemas.openxmlformats.org/markup-compatibility/2006">
              <mc:Choice xmlns:v="urn:schemas-microsoft-com:vml" Requires="v">
                <p:oleObj spid="_x0000_s26651" r:id="rId3" imgW="4743593" imgH="952619" progId="Visio.Drawing.15">
                  <p:embed/>
                </p:oleObj>
              </mc:Choice>
              <mc:Fallback>
                <p:oleObj r:id="rId3" imgW="4743593" imgH="95261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5257800"/>
                        <a:ext cx="47466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66375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Benefits</a:t>
            </a:r>
            <a:endParaRPr lang="zh-CN" altLang="en-US" dirty="0"/>
          </a:p>
        </p:txBody>
      </p:sp>
      <p:sp>
        <p:nvSpPr>
          <p:cNvPr id="3" name="内容占位符 2"/>
          <p:cNvSpPr>
            <a:spLocks noGrp="1"/>
          </p:cNvSpPr>
          <p:nvPr>
            <p:ph idx="1"/>
          </p:nvPr>
        </p:nvSpPr>
        <p:spPr/>
        <p:txBody>
          <a:bodyPr/>
          <a:lstStyle/>
          <a:p>
            <a:r>
              <a:rPr lang="en-GB" altLang="zh-CN" sz="2000" dirty="0"/>
              <a:t>Avoid asymmetric issue for DL OFDMA and UL OFDMA </a:t>
            </a:r>
            <a:r>
              <a:rPr lang="en-GB" altLang="zh-CN" sz="2000" dirty="0" smtClean="0"/>
              <a:t>transmission</a:t>
            </a:r>
          </a:p>
          <a:p>
            <a:pPr lvl="1"/>
            <a:r>
              <a:rPr lang="en-US" altLang="zh-CN" sz="1400" dirty="0">
                <a:ea typeface="굴림" panose="020B0600000101010101" pitchFamily="34" charset="-127"/>
                <a:cs typeface="+mn-cs"/>
              </a:rPr>
              <a:t>No any restriction on the number of scheduled users in UL OFDMA transmission, but it has for DL </a:t>
            </a:r>
            <a:r>
              <a:rPr lang="en-US" altLang="zh-CN" sz="1400" dirty="0" smtClean="0">
                <a:ea typeface="굴림" panose="020B0600000101010101" pitchFamily="34" charset="-127"/>
                <a:cs typeface="+mn-cs"/>
              </a:rPr>
              <a:t>OFDMA</a:t>
            </a:r>
          </a:p>
          <a:p>
            <a:pPr lvl="1"/>
            <a:r>
              <a:rPr lang="en-US" altLang="zh-CN" sz="1400" dirty="0" smtClean="0">
                <a:ea typeface="굴림" panose="020B0600000101010101" pitchFamily="34" charset="-127"/>
                <a:cs typeface="+mn-cs"/>
              </a:rPr>
              <a:t>It brings the issue that AP can not respond the UL transmission with DL OFDMA BA when the number of UL scheduled user goes beyond the limitation of that in DL OFDMA</a:t>
            </a:r>
          </a:p>
          <a:p>
            <a:pPr lvl="1"/>
            <a:r>
              <a:rPr lang="en-US" altLang="zh-CN" sz="1400" dirty="0" smtClean="0">
                <a:ea typeface="굴림" panose="020B0600000101010101" pitchFamily="34" charset="-127"/>
                <a:cs typeface="+mn-cs"/>
              </a:rPr>
              <a:t>Note that </a:t>
            </a:r>
            <a:r>
              <a:rPr lang="en-GB" altLang="zh-CN" sz="1400" dirty="0"/>
              <a:t>UL OFDMA </a:t>
            </a:r>
            <a:r>
              <a:rPr lang="en-GB" altLang="zh-CN" sz="1400" dirty="0" smtClean="0"/>
              <a:t>PPDU </a:t>
            </a:r>
            <a:r>
              <a:rPr lang="en-US" altLang="zh-CN" sz="1400" dirty="0" smtClean="0"/>
              <a:t>shall solicit the immediate response from AP</a:t>
            </a:r>
            <a:endParaRPr lang="en-GB" altLang="zh-CN" sz="1400" dirty="0">
              <a:ea typeface="굴림" panose="020B0600000101010101" pitchFamily="34" charset="-127"/>
              <a:cs typeface="+mn-cs"/>
            </a:endParaRPr>
          </a:p>
          <a:p>
            <a:endParaRPr lang="en-GB" altLang="zh-CN" dirty="0" smtClean="0"/>
          </a:p>
          <a:p>
            <a:endParaRPr lang="en-GB" altLang="zh-CN" dirty="0"/>
          </a:p>
          <a:p>
            <a:endParaRPr lang="en-GB" altLang="zh-CN" sz="2000" dirty="0" smtClean="0">
              <a:ea typeface="+mj-ea"/>
            </a:endParaRPr>
          </a:p>
          <a:p>
            <a:r>
              <a:rPr lang="en-GB" altLang="zh-CN" sz="2000" dirty="0" smtClean="0">
                <a:ea typeface="+mj-ea"/>
              </a:rPr>
              <a:t>Support </a:t>
            </a:r>
            <a:r>
              <a:rPr lang="en-GB" altLang="zh-CN" sz="2000" dirty="0">
                <a:ea typeface="+mj-ea"/>
              </a:rPr>
              <a:t>dummy user fields in HE-SIG-B for unused RUs</a:t>
            </a:r>
            <a:endParaRPr lang="zh-CN" altLang="zh-CN" sz="2000" dirty="0">
              <a:ea typeface="+mj-ea"/>
            </a:endParaRPr>
          </a:p>
          <a:p>
            <a:pPr lvl="1"/>
            <a:r>
              <a:rPr lang="en-US" altLang="zh-CN" sz="1400" dirty="0">
                <a:ea typeface="굴림" panose="020B0600000101010101" pitchFamily="34" charset="-127"/>
                <a:cs typeface="+mn-cs"/>
              </a:rPr>
              <a:t>To obtain frequency selective gain of OFDMA, some </a:t>
            </a:r>
            <a:r>
              <a:rPr lang="en-US" altLang="zh-CN" sz="1400" dirty="0" smtClean="0">
                <a:ea typeface="굴림" panose="020B0600000101010101" pitchFamily="34" charset="-127"/>
                <a:cs typeface="+mn-cs"/>
              </a:rPr>
              <a:t>deep </a:t>
            </a:r>
            <a:r>
              <a:rPr lang="en-US" altLang="zh-CN" sz="1400" dirty="0">
                <a:ea typeface="굴림" panose="020B0600000101010101" pitchFamily="34" charset="-127"/>
                <a:cs typeface="+mn-cs"/>
              </a:rPr>
              <a:t>fading or interfered RU will be </a:t>
            </a:r>
            <a:r>
              <a:rPr lang="en-US" altLang="zh-CN" sz="1400" dirty="0" smtClean="0">
                <a:ea typeface="굴림" panose="020B0600000101010101" pitchFamily="34" charset="-127"/>
                <a:cs typeface="+mn-cs"/>
              </a:rPr>
              <a:t>discarded, leading to dummy user fields</a:t>
            </a:r>
          </a:p>
          <a:p>
            <a:pPr lvl="1"/>
            <a:r>
              <a:rPr lang="en-US" altLang="zh-CN" sz="1400" dirty="0" smtClean="0">
                <a:ea typeface="굴림" panose="020B0600000101010101" pitchFamily="34" charset="-127"/>
                <a:cs typeface="+mn-cs"/>
              </a:rPr>
              <a:t>Dummy user fields may break the limitation of 16 SIG B symbols although the number of scheduled users is small</a:t>
            </a:r>
            <a:endParaRPr lang="zh-CN" altLang="en-US" sz="1400" dirty="0">
              <a:ea typeface="굴림" panose="020B0600000101010101" pitchFamily="34" charset="-127"/>
              <a:cs typeface="+mn-cs"/>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Rectangle 2"/>
          <p:cNvSpPr>
            <a:spLocks noChangeArrowheads="1"/>
          </p:cNvSpPr>
          <p:nvPr/>
        </p:nvSpPr>
        <p:spPr bwMode="auto">
          <a:xfrm>
            <a:off x="1971675" y="3505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3549687211"/>
              </p:ext>
            </p:extLst>
          </p:nvPr>
        </p:nvGraphicFramePr>
        <p:xfrm>
          <a:off x="2057400" y="4191000"/>
          <a:ext cx="4746625" cy="952500"/>
        </p:xfrm>
        <a:graphic>
          <a:graphicData uri="http://schemas.openxmlformats.org/presentationml/2006/ole">
            <mc:AlternateContent xmlns:mc="http://schemas.openxmlformats.org/markup-compatibility/2006">
              <mc:Choice xmlns:v="urn:schemas-microsoft-com:vml" Requires="v">
                <p:oleObj spid="_x0000_s28698" r:id="rId3" imgW="4743593" imgH="952619" progId="Visio.Drawing.15">
                  <p:embed/>
                </p:oleObj>
              </mc:Choice>
              <mc:Fallback>
                <p:oleObj r:id="rId3" imgW="4743593" imgH="95261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191000"/>
                        <a:ext cx="4746625"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60843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Benefits</a:t>
            </a:r>
            <a:endParaRPr lang="zh-CN" altLang="en-US" dirty="0"/>
          </a:p>
        </p:txBody>
      </p:sp>
      <p:sp>
        <p:nvSpPr>
          <p:cNvPr id="3" name="内容占位符 2"/>
          <p:cNvSpPr>
            <a:spLocks noGrp="1"/>
          </p:cNvSpPr>
          <p:nvPr>
            <p:ph idx="1"/>
          </p:nvPr>
        </p:nvSpPr>
        <p:spPr/>
        <p:txBody>
          <a:bodyPr/>
          <a:lstStyle/>
          <a:p>
            <a:r>
              <a:rPr lang="en-GB" altLang="zh-CN" sz="2000" dirty="0"/>
              <a:t>Make multiplexing on spatial and frequency (OFDMA+MU-MIMO) </a:t>
            </a:r>
            <a:r>
              <a:rPr lang="en-GB" altLang="zh-CN" sz="2000" dirty="0" smtClean="0"/>
              <a:t>feasible</a:t>
            </a:r>
          </a:p>
          <a:p>
            <a:pPr lvl="1"/>
            <a:r>
              <a:rPr lang="en-GB" altLang="zh-CN" sz="1400" dirty="0">
                <a:ea typeface="굴림" panose="020B0600000101010101" pitchFamily="34" charset="-127"/>
              </a:rPr>
              <a:t>One of the most important motivations of introducing Partial bandwidth MU-MIMO is to </a:t>
            </a:r>
            <a:r>
              <a:rPr lang="en-GB" altLang="zh-CN" sz="1400" dirty="0" smtClean="0">
                <a:ea typeface="굴림" panose="020B0600000101010101" pitchFamily="34" charset="-127"/>
              </a:rPr>
              <a:t>increase </a:t>
            </a:r>
            <a:r>
              <a:rPr lang="en-GB" altLang="zh-CN" sz="1400" dirty="0">
                <a:ea typeface="굴림" panose="020B0600000101010101" pitchFamily="34" charset="-127"/>
              </a:rPr>
              <a:t>the number of </a:t>
            </a:r>
            <a:r>
              <a:rPr lang="en-GB" altLang="zh-CN" sz="1400" dirty="0" smtClean="0">
                <a:ea typeface="굴림" panose="020B0600000101010101" pitchFamily="34" charset="-127"/>
              </a:rPr>
              <a:t>connections</a:t>
            </a:r>
          </a:p>
          <a:p>
            <a:pPr lvl="1"/>
            <a:r>
              <a:rPr lang="en-GB" altLang="zh-CN" sz="1400" dirty="0"/>
              <a:t>8 users are supported over a 106 tone-RU instead of each user over 26-tone RU. It almost </a:t>
            </a:r>
            <a:r>
              <a:rPr lang="en-GB" altLang="zh-CN" sz="1400" dirty="0" smtClean="0"/>
              <a:t>doubles </a:t>
            </a:r>
            <a:r>
              <a:rPr lang="en-GB" altLang="zh-CN" sz="1400" dirty="0"/>
              <a:t>the number of connections in a single transmission</a:t>
            </a:r>
            <a:r>
              <a:rPr lang="en-GB" altLang="zh-CN" sz="1400" dirty="0" smtClean="0"/>
              <a:t>.</a:t>
            </a:r>
            <a:endParaRPr lang="en-GB" altLang="zh-CN" sz="1400" dirty="0">
              <a:ea typeface="굴림" panose="020B0600000101010101" pitchFamily="34" charset="-127"/>
            </a:endParaRPr>
          </a:p>
          <a:p>
            <a:pPr lvl="1"/>
            <a:r>
              <a:rPr lang="en-US" altLang="zh-CN" sz="1400" dirty="0" smtClean="0">
                <a:ea typeface="굴림" panose="020B0600000101010101" pitchFamily="34" charset="-127"/>
              </a:rPr>
              <a:t>If without proposed change, it restricts the application of partial bandwidth MU-MIMO</a:t>
            </a:r>
            <a:endParaRPr lang="en-GB" altLang="zh-CN" sz="1400" dirty="0" smtClean="0">
              <a:ea typeface="굴림" panose="020B0600000101010101" pitchFamily="34" charset="-127"/>
            </a:endParaRPr>
          </a:p>
          <a:p>
            <a:pPr lvl="1"/>
            <a:r>
              <a:rPr lang="en-GB" altLang="zh-CN" sz="1400" dirty="0"/>
              <a:t>For example, if an AP wants to schedule 8 MU-MIMO users over each 20MHz within an </a:t>
            </a:r>
            <a:r>
              <a:rPr lang="en-GB" altLang="zh-CN" sz="1400" dirty="0" smtClean="0"/>
              <a:t>160 MHz </a:t>
            </a:r>
            <a:r>
              <a:rPr lang="en-GB" altLang="zh-CN" sz="1400" dirty="0"/>
              <a:t>bandwidth </a:t>
            </a:r>
            <a:r>
              <a:rPr lang="en-GB" altLang="zh-CN" sz="1400" dirty="0" smtClean="0"/>
              <a:t>(64 </a:t>
            </a:r>
            <a:r>
              <a:rPr lang="en-GB" altLang="zh-CN" sz="1400" dirty="0"/>
              <a:t>users in total), </a:t>
            </a:r>
            <a:r>
              <a:rPr lang="en-GB" altLang="zh-CN" sz="1400" dirty="0" smtClean="0"/>
              <a:t>the</a:t>
            </a:r>
            <a:r>
              <a:rPr lang="en-US" altLang="zh-CN" sz="1400" dirty="0" smtClean="0"/>
              <a:t> </a:t>
            </a:r>
            <a:r>
              <a:rPr lang="en-GB" altLang="zh-CN" sz="1400" dirty="0" smtClean="0"/>
              <a:t>AP </a:t>
            </a:r>
            <a:r>
              <a:rPr lang="en-GB" altLang="zh-CN" sz="1400" dirty="0"/>
              <a:t>will meet difficulty in generating this DL OFDMA </a:t>
            </a:r>
            <a:r>
              <a:rPr lang="en-GB" altLang="zh-CN" sz="1400" dirty="0" smtClean="0"/>
              <a:t>PPDU .</a:t>
            </a:r>
            <a:endParaRPr lang="zh-CN" altLang="zh-CN" sz="1400" dirty="0"/>
          </a:p>
          <a:p>
            <a:pPr lvl="1"/>
            <a:endParaRPr lang="zh-CN" altLang="en-US" sz="1400" dirty="0">
              <a:ea typeface="굴림" panose="020B0600000101010101" pitchFamily="34" charset="-127"/>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Tree>
    <p:extLst>
      <p:ext uri="{BB962C8B-B14F-4D97-AF65-F5344CB8AC3E}">
        <p14:creationId xmlns:p14="http://schemas.microsoft.com/office/powerpoint/2010/main" val="2803740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52750</TotalTime>
  <Words>1608</Words>
  <Application>Microsoft Office PowerPoint</Application>
  <PresentationFormat>全屏显示(4:3)</PresentationFormat>
  <Paragraphs>126</Paragraphs>
  <Slides>10</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18" baseType="lpstr">
      <vt:lpstr>Arial Unicode MS</vt:lpstr>
      <vt:lpstr>굴림</vt:lpstr>
      <vt:lpstr>Malgun Gothic</vt:lpstr>
      <vt:lpstr>MS Gothic</vt:lpstr>
      <vt:lpstr>Times New Roman</vt:lpstr>
      <vt:lpstr>ACcord Submission Template</vt:lpstr>
      <vt:lpstr>Document</vt:lpstr>
      <vt:lpstr>Visio.Drawing.15</vt:lpstr>
      <vt:lpstr>Fix the Issue on Number Of HE-SIG-B Symbols</vt:lpstr>
      <vt:lpstr>Comments</vt:lpstr>
      <vt:lpstr>Issue Discussion</vt:lpstr>
      <vt:lpstr>Resolution</vt:lpstr>
      <vt:lpstr>Complexity Discussion</vt:lpstr>
      <vt:lpstr>Use case</vt:lpstr>
      <vt:lpstr>Benefits </vt:lpstr>
      <vt:lpstr>Benefits</vt:lpstr>
      <vt:lpstr>Benefits</vt:lpstr>
      <vt:lpstr>Reference</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ming.gan@huawei.com</dc:creator>
  <cp:lastModifiedBy>Ming Gan</cp:lastModifiedBy>
  <cp:revision>1083</cp:revision>
  <cp:lastPrinted>1998-02-10T13:28:06Z</cp:lastPrinted>
  <dcterms:created xsi:type="dcterms:W3CDTF">2009-12-02T19:05:24Z</dcterms:created>
  <dcterms:modified xsi:type="dcterms:W3CDTF">2018-03-06T21:30:49Z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(3)qw0Xaf6QTauPNaG0yE9bNGeC9GY+EKP3KELneJAuEAQW6PR4xfItZbUb85onerOr+93UUrT9
5/662KTonTCm2OqYp1b/9FoHWD8Nym9wHBUAN0hM4Km4+igScvx3FRCCwzhYVCHOHQmq1xvC
RyBam5ojP+v9IDFcIyaZxl88BOSE5v4efNRtgfuXFslQ6I0I8Bt+wBM9IM14LB353nJtwGa/
oZqo3rIti2FEJUmE0Z</vt:lpwstr>
  </property>
  <property fmtid="{D5CDD505-2E9C-101B-9397-08002B2CF9AE}" pid="4" name="_2015_ms_pID_7253431">
    <vt:lpwstr>5oX/Ng/hswhUx/hgeAJQqCqwC6asUf9YWMpfyDtUMBC2Jjc2TnZLZ5
HdzQP7EDg63QZdzvprIbLZuTUOoh15vypAai5BMPsYsGaOPu54WDE9uybBeCBlqHHw+oSruB
Zvqnah/v6TH2pYKJ6PMfnRISzbx/FnEl9iOQEAJlggkTUFMi1R53gImDbhgBN1CBATyYJmuB
jYOdzAYQJwG2K5hMH3AVjVp1IzYG7g8H1yoN</vt:lpwstr>
  </property>
  <property fmtid="{D5CDD505-2E9C-101B-9397-08002B2CF9AE}" pid="5" name="_2015_ms_pID_7253432">
    <vt:lpwstr>Me3oG86xYwtZuh1sG8PdLMPuLoi9/ZiTOCfW
BdhFkZHmuqoqD1X7fIksM/28U44QummCAEefiiiiQsOWNv2xm5E=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1520186678</vt:lpwstr>
  </property>
</Properties>
</file>