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12"/>
  </p:notesMasterIdLst>
  <p:handoutMasterIdLst>
    <p:handoutMasterId r:id="rId13"/>
  </p:handoutMasterIdLst>
  <p:sldIdLst>
    <p:sldId id="361" r:id="rId2"/>
    <p:sldId id="362" r:id="rId3"/>
    <p:sldId id="421" r:id="rId4"/>
    <p:sldId id="422" r:id="rId5"/>
    <p:sldId id="423" r:id="rId6"/>
    <p:sldId id="426" r:id="rId7"/>
    <p:sldId id="427" r:id="rId8"/>
    <p:sldId id="428" r:id="rId9"/>
    <p:sldId id="429" r:id="rId10"/>
    <p:sldId id="433" r:id="rId11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Segev, Jonathan" initials="SJ" lastIdx="3" clrIdx="2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06" autoAdjust="0"/>
    <p:restoredTop sz="88634" autoAdjust="0"/>
  </p:normalViewPr>
  <p:slideViewPr>
    <p:cSldViewPr>
      <p:cViewPr varScale="1">
        <p:scale>
          <a:sx n="75" d="100"/>
          <a:sy n="75" d="100"/>
        </p:scale>
        <p:origin x="182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123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578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990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512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353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287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86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229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33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988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802.11-18/0539r3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63853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4" r:id="rId4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altLang="zh-CN" dirty="0" smtClean="0"/>
              <a:t>Existence  Indication of Attacker or Jammer in LMR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sz="2000" b="0" dirty="0"/>
              <a:t>8</a:t>
            </a:r>
            <a:r>
              <a:rPr lang="en-GB" sz="2000" b="0" dirty="0" smtClean="0"/>
              <a:t>-</a:t>
            </a:r>
            <a:r>
              <a:rPr lang="en-US" sz="2000" b="0" dirty="0" smtClean="0"/>
              <a:t>03</a:t>
            </a:r>
            <a:r>
              <a:rPr lang="en-GB" sz="2000" b="0" dirty="0" smtClean="0"/>
              <a:t>-</a:t>
            </a:r>
            <a:r>
              <a:rPr lang="en-US" sz="2000" b="0" dirty="0" smtClean="0"/>
              <a:t>06</a:t>
            </a:r>
            <a:endParaRPr lang="en-GB" sz="2000" b="0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908423"/>
              </p:ext>
            </p:extLst>
          </p:nvPr>
        </p:nvGraphicFramePr>
        <p:xfrm>
          <a:off x="1611313" y="2700338"/>
          <a:ext cx="6138862" cy="254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" name="Document" r:id="rId4" imgW="10544797" imgH="4360443" progId="Word.Document.8">
                  <p:embed/>
                </p:oleObj>
              </mc:Choice>
              <mc:Fallback>
                <p:oleObj name="Document" r:id="rId4" imgW="10544797" imgH="43604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1313" y="2700338"/>
                        <a:ext cx="6138862" cy="254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For secured ranging on 80+80 and 160MHz bandwidths, we agree</a:t>
            </a:r>
            <a:br>
              <a:rPr lang="en-US" sz="2200" b="0" dirty="0" smtClean="0"/>
            </a:br>
            <a:endParaRPr lang="en-US" dirty="0"/>
          </a:p>
          <a:p>
            <a:pPr lvl="1" algn="just"/>
            <a:r>
              <a:rPr lang="en-US" dirty="0"/>
              <a:t>Using same LTF sequence for upper and lower 80MHz </a:t>
            </a:r>
            <a:r>
              <a:rPr lang="en-US" dirty="0" smtClean="0"/>
              <a:t>segments</a:t>
            </a:r>
            <a:endParaRPr lang="en-US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dirty="0" smtClean="0"/>
              <a:t>       </a:t>
            </a:r>
            <a:r>
              <a:rPr lang="en-US" b="0" dirty="0"/>
              <a:t>Y</a:t>
            </a:r>
            <a:r>
              <a:rPr lang="en-US" sz="2000" b="0" dirty="0" smtClean="0"/>
              <a:t>:               N:             </a:t>
            </a:r>
            <a:r>
              <a:rPr lang="en-US" sz="2000" b="0" dirty="0"/>
              <a:t>Abstain</a:t>
            </a:r>
            <a:r>
              <a:rPr lang="en-US" sz="2000" dirty="0"/>
              <a:t> </a:t>
            </a:r>
            <a:r>
              <a:rPr lang="en-US" sz="2000" b="0" dirty="0"/>
              <a:t>:</a:t>
            </a:r>
          </a:p>
          <a:p>
            <a:pPr marL="0" indent="0">
              <a:buNone/>
            </a:pPr>
            <a:endParaRPr lang="en-US" b="0" dirty="0"/>
          </a:p>
          <a:p>
            <a:endParaRPr lang="en-US" b="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9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5300" y="548680"/>
            <a:ext cx="8229600" cy="115824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9344"/>
            <a:ext cx="8228012" cy="4988007"/>
          </a:xfrm>
        </p:spPr>
        <p:txBody>
          <a:bodyPr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In 11az PHY security mode, methods are proposed for interference detection </a:t>
            </a:r>
          </a:p>
          <a:p>
            <a:pPr marL="571500" lvl="1" indent="-171450" algn="just">
              <a:spcBef>
                <a:spcPts val="300"/>
              </a:spcBef>
              <a:spcAft>
                <a:spcPts val="300"/>
              </a:spcAft>
            </a:pPr>
            <a:r>
              <a:rPr lang="en-US" altLang="zh-CN" dirty="0" smtClean="0"/>
              <a:t> T</a:t>
            </a:r>
            <a:r>
              <a:rPr lang="en-US" altLang="zh-CN" b="0" dirty="0" smtClean="0"/>
              <a:t>he repeated LTF symbols for consistency check </a:t>
            </a:r>
          </a:p>
          <a:p>
            <a:pPr marL="571500" lvl="1" indent="-171450" algn="just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 E</a:t>
            </a:r>
            <a:r>
              <a:rPr lang="en-US" b="0" dirty="0" smtClean="0"/>
              <a:t>nergy detector </a:t>
            </a:r>
            <a:r>
              <a:rPr lang="en-US" dirty="0" smtClean="0"/>
              <a:t>for detecting</a:t>
            </a:r>
            <a:r>
              <a:rPr lang="en-US" b="0" dirty="0" smtClean="0"/>
              <a:t> replay attacker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/>
              <a:t>Attacker or jammer significantly degrade the </a:t>
            </a:r>
            <a:r>
              <a:rPr lang="en-US" sz="1800" b="0" dirty="0" err="1" smtClean="0"/>
              <a:t>ToA</a:t>
            </a:r>
            <a:r>
              <a:rPr lang="en-US" sz="1800" b="0" dirty="0" smtClean="0"/>
              <a:t> estimation accuracy, and the polluted </a:t>
            </a:r>
            <a:r>
              <a:rPr lang="en-US" sz="1800" b="0" dirty="0" err="1" smtClean="0"/>
              <a:t>ToA</a:t>
            </a:r>
            <a:r>
              <a:rPr lang="en-US" sz="1800" b="0" dirty="0" smtClean="0"/>
              <a:t> estimations should be discarded. For security </a:t>
            </a:r>
            <a:r>
              <a:rPr lang="en-US" altLang="zh-CN" sz="1800" b="0" dirty="0" smtClean="0"/>
              <a:t>protection</a:t>
            </a:r>
            <a:r>
              <a:rPr lang="en-US" sz="1800" b="0" dirty="0" smtClean="0"/>
              <a:t>, the wireless ranging may be disabled. 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/>
              <a:t>When initiator or responder detects the attacker or jammer, it’s necessary for the other side to be notified, such that both sides can behave properly.</a:t>
            </a:r>
            <a:endParaRPr lang="en-US" sz="1800" b="0" dirty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/>
              <a:t>In </a:t>
            </a:r>
            <a:r>
              <a:rPr lang="en-US" sz="1800" b="0" dirty="0"/>
              <a:t>this </a:t>
            </a:r>
            <a:r>
              <a:rPr lang="en-US" sz="1800" b="0" dirty="0" smtClean="0"/>
              <a:t>submission, </a:t>
            </a:r>
            <a:r>
              <a:rPr lang="en-US" sz="1800" b="0" dirty="0"/>
              <a:t>we propose </a:t>
            </a:r>
            <a:r>
              <a:rPr lang="en-US" sz="1800" b="0" dirty="0" smtClean="0"/>
              <a:t>to define a parameter field in the LMR frame to indicate the existence of the attacker or jammer. </a:t>
            </a:r>
            <a:endParaRPr lang="en-US" sz="1800" b="0" dirty="0"/>
          </a:p>
          <a:p>
            <a:pPr marL="685800" lvl="1" algn="just"/>
            <a:endParaRPr lang="en-US" dirty="0">
              <a:ea typeface="+mn-ea"/>
              <a:cs typeface="+mn-cs"/>
            </a:endParaRPr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400050" lvl="1" indent="0" algn="just">
              <a:buNone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400050" lvl="1" indent="0" algn="just">
              <a:buNone/>
            </a:pPr>
            <a:endParaRPr lang="en-US" sz="1400" dirty="0" smtClean="0"/>
          </a:p>
          <a:p>
            <a:pPr marL="685800" lvl="1" algn="just">
              <a:spcBef>
                <a:spcPts val="1200"/>
              </a:spcBef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b="0" dirty="0"/>
          </a:p>
          <a:p>
            <a:pPr marL="0" indent="0" algn="just">
              <a:buNone/>
            </a:pPr>
            <a:endParaRPr lang="en-US" sz="2000" b="0" dirty="0" smtClean="0"/>
          </a:p>
          <a:p>
            <a:pPr marL="0" indent="0" algn="just">
              <a:buNone/>
            </a:pPr>
            <a:endParaRPr lang="en-US" sz="2000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30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Definition of the New Indication Field in LMR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1800" b="0" dirty="0" smtClean="0"/>
              <a:t>Option 1: Add a new information field in the LMR </a:t>
            </a:r>
            <a:endParaRPr lang="en-US" sz="1600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Option 2: Use reserved bits in the </a:t>
            </a:r>
            <a:r>
              <a:rPr lang="en-US" sz="1800" b="0" dirty="0" err="1" smtClean="0"/>
              <a:t>ToA</a:t>
            </a:r>
            <a:r>
              <a:rPr lang="en-US" sz="1800" b="0" dirty="0" smtClean="0"/>
              <a:t> error field </a:t>
            </a:r>
          </a:p>
          <a:p>
            <a:pPr lvl="3"/>
            <a:r>
              <a:rPr lang="en-US" altLang="zh-CN" dirty="0" smtClean="0">
                <a:ea typeface="+mn-ea"/>
                <a:cs typeface="+mn-cs"/>
              </a:rPr>
              <a:t>The Bit </a:t>
            </a:r>
            <a:r>
              <a:rPr lang="en-US" dirty="0" smtClean="0">
                <a:ea typeface="+mn-ea"/>
                <a:cs typeface="+mn-cs"/>
              </a:rPr>
              <a:t>B5 can be used for interference indication</a:t>
            </a:r>
          </a:p>
          <a:p>
            <a:pPr lvl="3"/>
            <a:r>
              <a:rPr lang="en-US" b="0" dirty="0" smtClean="0">
                <a:ea typeface="+mn-ea"/>
                <a:cs typeface="+mn-cs"/>
              </a:rPr>
              <a:t>Only valid for the security mode </a:t>
            </a:r>
            <a:endParaRPr lang="en-US" b="0" dirty="0"/>
          </a:p>
          <a:p>
            <a:pPr lvl="3"/>
            <a:endParaRPr lang="en-US" sz="1800" dirty="0">
              <a:ea typeface="+mn-ea"/>
              <a:cs typeface="+mn-cs"/>
            </a:endParaRPr>
          </a:p>
          <a:p>
            <a:pPr marL="0" indent="0">
              <a:buNone/>
            </a:pPr>
            <a:endParaRPr lang="en-US" sz="1800" b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5482566"/>
            <a:ext cx="3168352" cy="8987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204864"/>
            <a:ext cx="6986645" cy="1858303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4303579" y="5410559"/>
            <a:ext cx="326132" cy="538721"/>
          </a:xfrm>
          <a:prstGeom prst="ellipse">
            <a:avLst/>
          </a:prstGeom>
          <a:noFill/>
          <a:ln w="25400" cap="flat" cmpd="sng" algn="ctr">
            <a:solidFill>
              <a:srgbClr val="00B050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24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455613" y="1604434"/>
            <a:ext cx="8228012" cy="456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 smtClean="0"/>
              <a:t>When attacker or jammer is detected, the responder sets the existence indication field in the immediate LMR to notify the initiator.</a:t>
            </a:r>
          </a:p>
          <a:p>
            <a:r>
              <a:rPr lang="en-US" sz="1800" b="0" kern="0" dirty="0" smtClean="0"/>
              <a:t>Similar rule applied to bidirectional LMR and MU measurement sequence.  </a:t>
            </a:r>
          </a:p>
          <a:p>
            <a:pPr marL="0" indent="0">
              <a:buFontTx/>
              <a:buNone/>
            </a:pPr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Example for Immediate LMR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857" y="2835449"/>
            <a:ext cx="5401524" cy="34018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72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455613" y="1604434"/>
            <a:ext cx="8228012" cy="456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b="0" kern="0" dirty="0" smtClean="0"/>
              <a:t>For delayed LMR, if attacker or jammer is detected, the responder will set the existence indication of attacker or jammer for the previous round measurement.  </a:t>
            </a:r>
          </a:p>
          <a:p>
            <a:pPr algn="just"/>
            <a:r>
              <a:rPr lang="en-US" sz="1800" b="0" kern="0" dirty="0"/>
              <a:t>Similar rule applied to </a:t>
            </a:r>
            <a:r>
              <a:rPr lang="en-US" sz="1800" b="0" kern="0" dirty="0" smtClean="0"/>
              <a:t>bidirectional LMR and MU </a:t>
            </a:r>
            <a:r>
              <a:rPr lang="en-US" sz="1800" b="0" kern="0" dirty="0"/>
              <a:t>measurement sequence.  </a:t>
            </a:r>
          </a:p>
          <a:p>
            <a:pPr marL="0" indent="0" algn="just">
              <a:buNone/>
            </a:pPr>
            <a:endParaRPr lang="en-US" sz="1800" b="0" kern="0" dirty="0" smtClean="0"/>
          </a:p>
          <a:p>
            <a:pPr marL="0" indent="0">
              <a:buFontTx/>
              <a:buNone/>
            </a:pPr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Example for Delayed LMR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13" y="2787731"/>
            <a:ext cx="8228012" cy="344958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710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80+80 and 160MHz Bandwidths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CN" sz="2000" b="0" dirty="0" smtClean="0"/>
              <a:t>Support of 80+80 and 160MHz bandwidths </a:t>
            </a:r>
          </a:p>
          <a:p>
            <a:pPr lvl="1" algn="just"/>
            <a:r>
              <a:rPr lang="en-US" altLang="zh-CN" dirty="0"/>
              <a:t>O</a:t>
            </a:r>
            <a:r>
              <a:rPr lang="en-US" altLang="zh-CN" dirty="0" smtClean="0"/>
              <a:t>ptional </a:t>
            </a:r>
            <a:r>
              <a:rPr lang="en-US" altLang="zh-CN" dirty="0"/>
              <a:t>feature in11ax and </a:t>
            </a:r>
            <a:r>
              <a:rPr lang="en-US" altLang="zh-CN" dirty="0" smtClean="0"/>
              <a:t>11ac</a:t>
            </a:r>
          </a:p>
          <a:p>
            <a:pPr lvl="1" algn="just"/>
            <a:r>
              <a:rPr lang="en-US" dirty="0"/>
              <a:t>CBW160 or CBW80+80 may be generated using two separate RF </a:t>
            </a:r>
            <a:r>
              <a:rPr lang="en-US" dirty="0" smtClean="0"/>
              <a:t>LOs</a:t>
            </a:r>
            <a:endParaRPr lang="en-US" altLang="zh-CN" dirty="0"/>
          </a:p>
          <a:p>
            <a:pPr lvl="1" algn="just"/>
            <a:r>
              <a:rPr lang="en-US" dirty="0" smtClean="0"/>
              <a:t>VHT- or HE-LTF </a:t>
            </a:r>
            <a:r>
              <a:rPr lang="en-US" dirty="0"/>
              <a:t>sequence </a:t>
            </a:r>
            <a:r>
              <a:rPr lang="en-US" dirty="0" smtClean="0"/>
              <a:t>is </a:t>
            </a:r>
            <a:r>
              <a:rPr lang="en-US" dirty="0"/>
              <a:t>only defined for 80MHz band  </a:t>
            </a:r>
          </a:p>
          <a:p>
            <a:pPr lvl="2" algn="just">
              <a:buSzPct val="80000"/>
              <a:buFont typeface="Courier New" panose="02070309020205020404" pitchFamily="49" charset="0"/>
              <a:buChar char="o"/>
            </a:pPr>
            <a:r>
              <a:rPr lang="en-US" dirty="0"/>
              <a:t>Upper and lower 80MHz bands use the same LTF sequence (11ac)</a:t>
            </a:r>
          </a:p>
          <a:p>
            <a:pPr lvl="2" algn="just">
              <a:buSzPct val="80000"/>
              <a:buFont typeface="Courier New" panose="02070309020205020404" pitchFamily="49" charset="0"/>
              <a:buChar char="o"/>
            </a:pPr>
            <a:r>
              <a:rPr lang="en-US" dirty="0"/>
              <a:t>O</a:t>
            </a:r>
            <a:r>
              <a:rPr lang="en-US" dirty="0" smtClean="0"/>
              <a:t>r </a:t>
            </a:r>
            <a:r>
              <a:rPr lang="en-US" dirty="0"/>
              <a:t>with sign flip for some segments of the sequence (11ax</a:t>
            </a:r>
            <a:r>
              <a:rPr lang="en-US" dirty="0" smtClean="0"/>
              <a:t>)</a:t>
            </a:r>
          </a:p>
          <a:p>
            <a:pPr lvl="1" algn="just">
              <a:buSzPct val="80000"/>
            </a:pPr>
            <a:r>
              <a:rPr lang="en-US" dirty="0"/>
              <a:t>The upper and lower 80MHz bands can be processed separately in digital domain </a:t>
            </a:r>
          </a:p>
          <a:p>
            <a:pPr marL="857250" lvl="2" indent="0" algn="just">
              <a:buSzPct val="80000"/>
              <a:buNone/>
            </a:pPr>
            <a:endParaRPr lang="en-US" dirty="0"/>
          </a:p>
          <a:p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06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80+80 and 160MHz Bandwidths </a:t>
            </a:r>
            <a:r>
              <a:rPr lang="en-US" dirty="0" smtClean="0"/>
              <a:t>in 11az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000" b="0" dirty="0"/>
              <a:t>11az uses random </a:t>
            </a:r>
            <a:r>
              <a:rPr lang="en-US" sz="2000" b="0" dirty="0" err="1" smtClean="0"/>
              <a:t>HEz</a:t>
            </a:r>
            <a:r>
              <a:rPr lang="en-US" sz="2000" b="0" dirty="0" smtClean="0"/>
              <a:t>-LTF </a:t>
            </a:r>
            <a:r>
              <a:rPr lang="en-US" sz="2000" b="0" dirty="0"/>
              <a:t>sequence for security protection</a:t>
            </a:r>
          </a:p>
          <a:p>
            <a:pPr lvl="1" algn="just"/>
            <a:r>
              <a:rPr lang="en-US" b="1" dirty="0"/>
              <a:t>Option 1</a:t>
            </a:r>
            <a:r>
              <a:rPr lang="en-US" dirty="0"/>
              <a:t>: Using different random </a:t>
            </a:r>
            <a:r>
              <a:rPr lang="en-US" dirty="0" err="1" smtClean="0"/>
              <a:t>HEz</a:t>
            </a:r>
            <a:r>
              <a:rPr lang="en-US" dirty="0" smtClean="0"/>
              <a:t>-LTF </a:t>
            </a:r>
            <a:r>
              <a:rPr lang="en-US" dirty="0"/>
              <a:t>sequence for upper and lower 80MHz bands provides more security protection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dirty="0"/>
              <a:t>More difficult for attacker to guess both of LTF sequences correctly 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dirty="0" smtClean="0"/>
              <a:t>SAC code indicates LTF for upper and lower 80MHz band separately </a:t>
            </a:r>
            <a:endParaRPr lang="en-US" dirty="0"/>
          </a:p>
          <a:p>
            <a:pPr lvl="1" algn="just"/>
            <a:r>
              <a:rPr lang="en-US" b="1" dirty="0"/>
              <a:t>Option 2</a:t>
            </a:r>
            <a:r>
              <a:rPr lang="en-US" dirty="0"/>
              <a:t>: Using same </a:t>
            </a:r>
            <a:r>
              <a:rPr lang="en-US" dirty="0" err="1" smtClean="0"/>
              <a:t>HEz</a:t>
            </a:r>
            <a:r>
              <a:rPr lang="en-US" dirty="0" smtClean="0"/>
              <a:t>-LTF sequence for </a:t>
            </a:r>
            <a:r>
              <a:rPr lang="en-US" dirty="0"/>
              <a:t>upper and lower 80MHz bands </a:t>
            </a:r>
            <a:endParaRPr lang="en-US" dirty="0" smtClean="0"/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dirty="0" smtClean="0"/>
              <a:t>Aligns </a:t>
            </a:r>
            <a:r>
              <a:rPr lang="en-US" dirty="0"/>
              <a:t>with legacy design  </a:t>
            </a:r>
            <a:endParaRPr lang="en-US" dirty="0" smtClean="0"/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dirty="0" smtClean="0"/>
              <a:t>Simplify the SAC code design and implementation 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dirty="0"/>
              <a:t>S</a:t>
            </a:r>
            <a:r>
              <a:rPr lang="en-US" dirty="0" smtClean="0"/>
              <a:t>ame security protection level as single 80MHz band 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dirty="0" smtClean="0"/>
              <a:t>A sign flip may be applied to the LTF sequences on upper and lower 80MHz segments for PAPR reduction</a:t>
            </a:r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6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LMR for 80+80 </a:t>
            </a:r>
            <a:r>
              <a:rPr lang="en-US" dirty="0"/>
              <a:t>and 160MHz </a:t>
            </a:r>
            <a:r>
              <a:rPr lang="en-US" dirty="0" smtClean="0"/>
              <a:t>Bandwidths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000" b="0" dirty="0"/>
              <a:t>D</a:t>
            </a:r>
            <a:r>
              <a:rPr lang="en-US" sz="2000" b="0" dirty="0" smtClean="0"/>
              <a:t>iversity </a:t>
            </a:r>
            <a:r>
              <a:rPr lang="en-US" sz="2000" b="0" dirty="0"/>
              <a:t>gain across upper and lower 80MHz </a:t>
            </a:r>
            <a:r>
              <a:rPr lang="en-US" b="0" dirty="0" smtClean="0"/>
              <a:t>segments</a:t>
            </a:r>
            <a:endParaRPr lang="en-US" sz="2000" b="0" dirty="0"/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>
                <a:ea typeface="+mn-ea"/>
                <a:cs typeface="+mn-cs"/>
              </a:rPr>
              <a:t>If </a:t>
            </a:r>
            <a:r>
              <a:rPr lang="en-US" dirty="0" smtClean="0">
                <a:ea typeface="+mn-ea"/>
                <a:cs typeface="+mn-cs"/>
              </a:rPr>
              <a:t>measurement in </a:t>
            </a:r>
            <a:r>
              <a:rPr lang="en-US" dirty="0">
                <a:ea typeface="+mn-ea"/>
                <a:cs typeface="+mn-cs"/>
              </a:rPr>
              <a:t>one </a:t>
            </a:r>
            <a:r>
              <a:rPr lang="en-US" dirty="0" smtClean="0">
                <a:ea typeface="+mn-ea"/>
                <a:cs typeface="+mn-cs"/>
              </a:rPr>
              <a:t>80MHz segment </a:t>
            </a:r>
            <a:r>
              <a:rPr lang="en-US" dirty="0">
                <a:ea typeface="+mn-ea"/>
                <a:cs typeface="+mn-cs"/>
              </a:rPr>
              <a:t>is invalid, </a:t>
            </a:r>
            <a:r>
              <a:rPr lang="en-US" dirty="0" smtClean="0">
                <a:ea typeface="+mn-ea"/>
                <a:cs typeface="+mn-cs"/>
              </a:rPr>
              <a:t>the measurement </a:t>
            </a:r>
            <a:r>
              <a:rPr lang="en-US" dirty="0">
                <a:ea typeface="+mn-ea"/>
                <a:cs typeface="+mn-cs"/>
              </a:rPr>
              <a:t>o</a:t>
            </a:r>
            <a:r>
              <a:rPr lang="en-US" dirty="0" smtClean="0">
                <a:ea typeface="+mn-ea"/>
                <a:cs typeface="+mn-cs"/>
              </a:rPr>
              <a:t>n the other 80MHz segment can </a:t>
            </a:r>
            <a:r>
              <a:rPr lang="en-US" dirty="0">
                <a:ea typeface="+mn-ea"/>
                <a:cs typeface="+mn-cs"/>
              </a:rPr>
              <a:t>still be used for RTT calculation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 smtClean="0">
                <a:ea typeface="+mn-ea"/>
                <a:cs typeface="+mn-cs"/>
              </a:rPr>
              <a:t>If measurements </a:t>
            </a:r>
            <a:r>
              <a:rPr lang="en-US" dirty="0">
                <a:ea typeface="+mn-ea"/>
                <a:cs typeface="+mn-cs"/>
              </a:rPr>
              <a:t>on </a:t>
            </a:r>
            <a:r>
              <a:rPr lang="en-US" dirty="0" smtClean="0">
                <a:ea typeface="+mn-ea"/>
                <a:cs typeface="+mn-cs"/>
              </a:rPr>
              <a:t>both 80MHz bands </a:t>
            </a:r>
            <a:r>
              <a:rPr lang="en-US" dirty="0">
                <a:ea typeface="+mn-ea"/>
                <a:cs typeface="+mn-cs"/>
              </a:rPr>
              <a:t>are valid, the </a:t>
            </a:r>
            <a:r>
              <a:rPr lang="en-US" dirty="0" smtClean="0">
                <a:ea typeface="+mn-ea"/>
                <a:cs typeface="+mn-cs"/>
              </a:rPr>
              <a:t>RTT results </a:t>
            </a:r>
            <a:r>
              <a:rPr lang="en-US" dirty="0">
                <a:ea typeface="+mn-ea"/>
                <a:cs typeface="+mn-cs"/>
              </a:rPr>
              <a:t>can be </a:t>
            </a:r>
            <a:r>
              <a:rPr lang="en-US" dirty="0" smtClean="0">
                <a:ea typeface="+mn-ea"/>
                <a:cs typeface="+mn-cs"/>
              </a:rPr>
              <a:t>averaged for improving accuracy</a:t>
            </a:r>
            <a:endParaRPr lang="en-US" dirty="0">
              <a:ea typeface="+mn-ea"/>
              <a:cs typeface="+mn-cs"/>
            </a:endParaRPr>
          </a:p>
          <a:p>
            <a:pPr algn="just"/>
            <a:r>
              <a:rPr lang="en-US" sz="2000" b="0" dirty="0" smtClean="0"/>
              <a:t>To exploit the diversity gain, for 80+80 and </a:t>
            </a:r>
            <a:r>
              <a:rPr lang="en-US" sz="2000" b="0" dirty="0"/>
              <a:t>160MHz</a:t>
            </a:r>
            <a:r>
              <a:rPr lang="en-US" sz="2000" b="0" dirty="0" smtClean="0"/>
              <a:t> bands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 smtClean="0">
                <a:ea typeface="+mn-ea"/>
                <a:cs typeface="+mn-cs"/>
              </a:rPr>
              <a:t>LMR includes single </a:t>
            </a:r>
            <a:r>
              <a:rPr lang="en-US" dirty="0" err="1" smtClean="0">
                <a:ea typeface="+mn-ea"/>
                <a:cs typeface="+mn-cs"/>
              </a:rPr>
              <a:t>ToA</a:t>
            </a:r>
            <a:r>
              <a:rPr lang="en-US" dirty="0" smtClean="0">
                <a:ea typeface="+mn-ea"/>
                <a:cs typeface="+mn-cs"/>
              </a:rPr>
              <a:t> and </a:t>
            </a:r>
            <a:r>
              <a:rPr lang="en-US" dirty="0" err="1" smtClean="0">
                <a:ea typeface="+mn-ea"/>
                <a:cs typeface="+mn-cs"/>
              </a:rPr>
              <a:t>ToD</a:t>
            </a:r>
            <a:r>
              <a:rPr lang="en-US" dirty="0" smtClean="0">
                <a:ea typeface="+mn-ea"/>
                <a:cs typeface="+mn-cs"/>
              </a:rPr>
              <a:t> field for both 80MHz segments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/>
              <a:t>The </a:t>
            </a:r>
            <a:r>
              <a:rPr lang="en-US" dirty="0" err="1"/>
              <a:t>ToD</a:t>
            </a:r>
            <a:r>
              <a:rPr lang="en-US" dirty="0"/>
              <a:t> on the upper and lower 80MHz segments should be the </a:t>
            </a:r>
            <a:r>
              <a:rPr lang="en-US" dirty="0" smtClean="0"/>
              <a:t>same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 smtClean="0">
                <a:ea typeface="+mn-ea"/>
                <a:cs typeface="+mn-cs"/>
              </a:rPr>
              <a:t>Invalid bit indicates whether the </a:t>
            </a:r>
            <a:r>
              <a:rPr lang="en-US" dirty="0" err="1" smtClean="0">
                <a:ea typeface="+mn-ea"/>
                <a:cs typeface="+mn-cs"/>
              </a:rPr>
              <a:t>ToA</a:t>
            </a:r>
            <a:r>
              <a:rPr lang="en-US" dirty="0" smtClean="0">
                <a:ea typeface="+mn-ea"/>
                <a:cs typeface="+mn-cs"/>
              </a:rPr>
              <a:t> and </a:t>
            </a:r>
            <a:r>
              <a:rPr lang="en-US" dirty="0" err="1" smtClean="0">
                <a:ea typeface="+mn-ea"/>
                <a:cs typeface="+mn-cs"/>
              </a:rPr>
              <a:t>ToD</a:t>
            </a:r>
            <a:r>
              <a:rPr lang="en-US" dirty="0" smtClean="0">
                <a:ea typeface="+mn-ea"/>
                <a:cs typeface="+mn-cs"/>
              </a:rPr>
              <a:t> are valid or not</a:t>
            </a:r>
          </a:p>
          <a:p>
            <a:pPr lvl="1">
              <a:buFont typeface="Times New Roman" panose="02020603050405020304" pitchFamily="18" charset="0"/>
              <a:buChar char="‒"/>
            </a:pPr>
            <a:endParaRPr lang="en-US" sz="2000" dirty="0"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1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altLang="zh-CN" dirty="0" smtClean="0"/>
              <a:t>P</a:t>
            </a:r>
            <a:r>
              <a:rPr lang="en-US" dirty="0" smtClean="0"/>
              <a:t>oll #1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For secured ranging on 80+80 and 160MHz bandwidths, do you support</a:t>
            </a:r>
            <a:br>
              <a:rPr lang="en-US" sz="2200" b="0" dirty="0" smtClean="0"/>
            </a:br>
            <a:endParaRPr lang="en-US" dirty="0"/>
          </a:p>
          <a:p>
            <a:pPr lvl="1" algn="just"/>
            <a:r>
              <a:rPr lang="en-US" dirty="0"/>
              <a:t>Using same LTF sequence for upper and lower 80MHz </a:t>
            </a:r>
            <a:r>
              <a:rPr lang="en-US" dirty="0" smtClean="0"/>
              <a:t>segments</a:t>
            </a:r>
            <a:endParaRPr lang="en-US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dirty="0" smtClean="0"/>
              <a:t>       </a:t>
            </a:r>
            <a:r>
              <a:rPr lang="en-US" b="0" dirty="0"/>
              <a:t>Y</a:t>
            </a:r>
            <a:r>
              <a:rPr lang="en-US" sz="2000" b="0" dirty="0" smtClean="0"/>
              <a:t>:               N:             </a:t>
            </a:r>
            <a:r>
              <a:rPr lang="en-US" sz="2000" b="0" dirty="0"/>
              <a:t>Abstain</a:t>
            </a:r>
            <a:r>
              <a:rPr lang="en-US" sz="2000" dirty="0"/>
              <a:t> </a:t>
            </a:r>
            <a:r>
              <a:rPr lang="en-US" sz="2000" b="0" dirty="0"/>
              <a:t>:</a:t>
            </a:r>
          </a:p>
          <a:p>
            <a:pPr marL="0" indent="0">
              <a:buNone/>
            </a:pPr>
            <a:endParaRPr lang="en-US" b="0" dirty="0"/>
          </a:p>
          <a:p>
            <a:endParaRPr lang="en-US" b="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2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_Nov_2017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_Nov_2017" id="{D8D2A906-5859-4348-8103-5A379FFEA262}" vid="{1D3E55C7-5FA0-493E-B581-6A652CD13FE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theme_ieee_Nov_2017</Template>
  <TotalTime>208458</TotalTime>
  <Words>670</Words>
  <Application>Microsoft Office PowerPoint</Application>
  <PresentationFormat>On-screen Show (4:3)</PresentationFormat>
  <Paragraphs>126</Paragraphs>
  <Slides>10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Courier New</vt:lpstr>
      <vt:lpstr>Times New Roman</vt:lpstr>
      <vt:lpstr>theme_ieee_Nov_2017</vt:lpstr>
      <vt:lpstr>Document</vt:lpstr>
      <vt:lpstr>Existence  Indication of Attacker or Jammer in LMR</vt:lpstr>
      <vt:lpstr>Introduction</vt:lpstr>
      <vt:lpstr>Definition of the New Indication Field in LMR</vt:lpstr>
      <vt:lpstr>Usage Example for Immediate LMR</vt:lpstr>
      <vt:lpstr>Usage Example for Delayed LMR</vt:lpstr>
      <vt:lpstr>80+80 and 160MHz Bandwidths </vt:lpstr>
      <vt:lpstr>80+80 and 160MHz Bandwidths in 11az</vt:lpstr>
      <vt:lpstr>LMR for 80+80 and 160MHz Bandwidths</vt:lpstr>
      <vt:lpstr>Straw Poll #1</vt:lpstr>
      <vt:lpstr>Motion #1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CTPClassification=CTP_PUBLIC:VisualMarkings=, CTPClassification=CTP_NT</cp:keywords>
  <cp:lastModifiedBy>Jiang, Feng1</cp:lastModifiedBy>
  <cp:revision>2094</cp:revision>
  <cp:lastPrinted>2017-04-25T02:33:57Z</cp:lastPrinted>
  <dcterms:created xsi:type="dcterms:W3CDTF">2009-11-13T19:11:16Z</dcterms:created>
  <dcterms:modified xsi:type="dcterms:W3CDTF">2018-11-13T09:57:05Z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7c877e97-8202-43ac-9fae-c50d75f63fbb</vt:lpwstr>
  </property>
  <property fmtid="{D5CDD505-2E9C-101B-9397-08002B2CF9AE}" pid="4" name="CTP_BU">
    <vt:lpwstr>NA</vt:lpwstr>
  </property>
  <property fmtid="{D5CDD505-2E9C-101B-9397-08002B2CF9AE}" pid="5" name="CTP_TimeStamp">
    <vt:lpwstr>2018-11-13 09:57:05Z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