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1" r:id="rId14"/>
    <p:sldId id="636" r:id="rId15"/>
    <p:sldId id="618" r:id="rId16"/>
    <p:sldId id="632" r:id="rId17"/>
    <p:sldId id="629" r:id="rId18"/>
    <p:sldId id="633" r:id="rId19"/>
    <p:sldId id="634" r:id="rId20"/>
    <p:sldId id="637" r:id="rId21"/>
    <p:sldId id="638" r:id="rId22"/>
    <p:sldId id="639" r:id="rId23"/>
    <p:sldId id="641" r:id="rId24"/>
    <p:sldId id="635" r:id="rId25"/>
    <p:sldId id="642" r:id="rId26"/>
    <p:sldId id="643" r:id="rId27"/>
    <p:sldId id="640" r:id="rId28"/>
    <p:sldId id="644" r:id="rId29"/>
    <p:sldId id="645" r:id="rId30"/>
    <p:sldId id="646" r:id="rId31"/>
    <p:sldId id="647" r:id="rId32"/>
    <p:sldId id="649" r:id="rId33"/>
    <p:sldId id="650" r:id="rId34"/>
    <p:sldId id="648" r:id="rId35"/>
    <p:sldId id="651" r:id="rId36"/>
    <p:sldId id="652"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802.11-18/0535r2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2018-03-05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26"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9" name="Table 6"/>
          <p:cNvGraphicFramePr>
            <a:graphicFrameLocks noGrp="1"/>
          </p:cNvGraphicFramePr>
          <p:nvPr>
            <p:extLst>
              <p:ext uri="{D42A27DB-BD31-4B8C-83A1-F6EECF244321}">
                <p14:modId xmlns:p14="http://schemas.microsoft.com/office/powerpoint/2010/main" val="1763499602"/>
              </p:ext>
            </p:extLst>
          </p:nvPr>
        </p:nvGraphicFramePr>
        <p:xfrm>
          <a:off x="914400" y="2324154"/>
          <a:ext cx="7127240" cy="2552646"/>
        </p:xfrm>
        <a:graphic>
          <a:graphicData uri="http://schemas.openxmlformats.org/drawingml/2006/table">
            <a:tbl>
              <a:tblPr firstRow="1" bandRow="1">
                <a:tableStyleId>{616DA210-FB5B-4158-B5E0-FEB733F419BA}</a:tableStyleId>
              </a:tblPr>
              <a:tblGrid>
                <a:gridCol w="1417320"/>
                <a:gridCol w="563880"/>
                <a:gridCol w="533400"/>
                <a:gridCol w="762000"/>
                <a:gridCol w="1016000"/>
                <a:gridCol w="708660"/>
                <a:gridCol w="942340"/>
                <a:gridCol w="118364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endParaRPr lang="zh-CN" altLang="en-US" dirty="0"/>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zh-CN" altLang="en-US"/>
                    </a:p>
                  </a:txBody>
                  <a:tcPr/>
                </a:tc>
                <a:tc>
                  <a:txBody>
                    <a:bodyPr/>
                    <a:lstStyle/>
                    <a:p>
                      <a:endParaRPr lang="en-US" sz="1800" dirty="0"/>
                    </a:p>
                  </a:txBody>
                  <a:tcPr/>
                </a:tc>
                <a:tc>
                  <a:txBody>
                    <a:bodyPr/>
                    <a:lstStyle/>
                    <a:p>
                      <a:endParaRPr lang="en-US" sz="1800" dirty="0"/>
                    </a:p>
                  </a:txBody>
                  <a:tcPr/>
                </a:tc>
                <a:tc>
                  <a:txBody>
                    <a:bodyPr/>
                    <a:lstStyle/>
                    <a:p>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061358690"/>
              </p:ext>
            </p:extLst>
          </p:nvPr>
        </p:nvGraphicFramePr>
        <p:xfrm>
          <a:off x="609600" y="1828800"/>
          <a:ext cx="8010525" cy="4419600"/>
        </p:xfrm>
        <a:graphic>
          <a:graphicData uri="http://schemas.openxmlformats.org/drawingml/2006/table">
            <a:tbl>
              <a:tblPr firstRow="1" bandRow="1">
                <a:tableStyleId>{5C22544A-7EE6-4342-B048-85BDC9FD1C3A}</a:tableStyleId>
              </a:tblPr>
              <a:tblGrid>
                <a:gridCol w="838200"/>
                <a:gridCol w="914400"/>
                <a:gridCol w="838200"/>
                <a:gridCol w="2133600"/>
                <a:gridCol w="1447687"/>
                <a:gridCol w="1838438"/>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r>
                        <a:rPr lang="en-US" altLang="zh-CN" sz="1200" dirty="0" smtClean="0"/>
                        <a:t># B.F.</a:t>
                      </a:r>
                      <a:endParaRPr lang="zh-CN" altLang="en-US" sz="1200" dirty="0"/>
                    </a:p>
                  </a:txBody>
                  <a:tcPr/>
                </a:tc>
                <a:tc>
                  <a:txBody>
                    <a:bodyPr/>
                    <a:lstStyle/>
                    <a:p>
                      <a:r>
                        <a:rPr lang="en-US" altLang="zh-CN" sz="1200" dirty="0" smtClean="0"/>
                        <a:t>CID# A.F.</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000" dirty="0" smtClean="0"/>
                        <a:t>Alfred</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10.22.2.5</a:t>
                      </a:r>
                      <a:endParaRPr lang="zh-CN" altLang="en-US" sz="1000" dirty="0"/>
                    </a:p>
                  </a:txBody>
                  <a:tcPr/>
                </a:tc>
                <a:tc>
                  <a:txBody>
                    <a:bodyPr/>
                    <a:lstStyle/>
                    <a:p>
                      <a:r>
                        <a:rPr lang="en-US" altLang="zh-CN" sz="1000" dirty="0" smtClean="0"/>
                        <a:t>Should be transferred to MAC</a:t>
                      </a:r>
                      <a:endParaRPr lang="zh-CN" altLang="en-US" sz="1000" dirty="0"/>
                    </a:p>
                  </a:txBody>
                  <a:tcPr/>
                </a:tc>
              </a:tr>
              <a:tr h="135467">
                <a:tc>
                  <a:txBody>
                    <a:bodyPr/>
                    <a:lstStyle/>
                    <a:p>
                      <a:r>
                        <a:rPr lang="en-US" altLang="zh-CN" sz="1000" dirty="0" smtClean="0"/>
                        <a:t>Bin</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5</a:t>
                      </a:r>
                      <a:endParaRPr lang="zh-CN" altLang="en-US" sz="1000" dirty="0"/>
                    </a:p>
                  </a:txBody>
                  <a:tcPr/>
                </a:tc>
                <a:tc>
                  <a:txBody>
                    <a:bodyPr/>
                    <a:lstStyle/>
                    <a:p>
                      <a:r>
                        <a:rPr lang="en-US" altLang="zh-CN" sz="1000" dirty="0" smtClean="0"/>
                        <a:t>MCS overview</a:t>
                      </a:r>
                      <a:endParaRPr lang="zh-CN" altLang="en-US" sz="1000" dirty="0"/>
                    </a:p>
                  </a:txBody>
                  <a:tcPr/>
                </a:tc>
                <a:tc>
                  <a:txBody>
                    <a:bodyPr/>
                    <a:lstStyle/>
                    <a:p>
                      <a:r>
                        <a:rPr lang="en-US" altLang="zh-CN" sz="1000" dirty="0" smtClean="0"/>
                        <a:t>28.3.7/28.5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Bo</a:t>
                      </a:r>
                      <a:endParaRPr lang="zh-CN" altLang="en-US" sz="1000" dirty="0"/>
                    </a:p>
                  </a:txBody>
                  <a:tcPr/>
                </a:tc>
                <a:tc>
                  <a:txBody>
                    <a:bodyPr/>
                    <a:lstStyle/>
                    <a:p>
                      <a:r>
                        <a:rPr lang="en-US" altLang="zh-CN" sz="1000" dirty="0" smtClean="0"/>
                        <a:t>64</a:t>
                      </a:r>
                      <a:endParaRPr lang="zh-CN" altLang="en-US" sz="1000" dirty="0"/>
                    </a:p>
                  </a:txBody>
                  <a:tcPr/>
                </a:tc>
                <a:tc>
                  <a:txBody>
                    <a:bodyPr/>
                    <a:lstStyle/>
                    <a:p>
                      <a:r>
                        <a:rPr lang="en-US" altLang="zh-CN" sz="1000" dirty="0" smtClean="0"/>
                        <a:t>28</a:t>
                      </a:r>
                      <a:endParaRPr lang="zh-CN" altLang="en-US" sz="1000" dirty="0"/>
                    </a:p>
                  </a:txBody>
                  <a:tcPr/>
                </a:tc>
                <a:tc>
                  <a:txBody>
                    <a:bodyPr/>
                    <a:lstStyle/>
                    <a:p>
                      <a:r>
                        <a:rPr lang="en-US" altLang="zh-CN" sz="1000" dirty="0" smtClean="0"/>
                        <a:t>PHY</a:t>
                      </a:r>
                      <a:r>
                        <a:rPr lang="en-US" altLang="zh-CN" sz="1000" baseline="0" dirty="0" smtClean="0"/>
                        <a:t> SAP</a:t>
                      </a:r>
                      <a:endParaRPr lang="zh-CN" altLang="en-US" sz="1000" dirty="0"/>
                    </a:p>
                  </a:txBody>
                  <a:tcPr/>
                </a:tc>
                <a:tc>
                  <a:txBody>
                    <a:bodyPr/>
                    <a:lstStyle/>
                    <a:p>
                      <a:r>
                        <a:rPr lang="en-US" altLang="zh-CN" sz="1000" dirty="0" smtClean="0"/>
                        <a:t>28.2.2/8.3.4/8.3.5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Edward</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PHY SAP</a:t>
                      </a:r>
                      <a:endParaRPr lang="zh-CN" altLang="en-US" sz="1000" dirty="0"/>
                    </a:p>
                  </a:txBody>
                  <a:tcPr/>
                </a:tc>
                <a:tc>
                  <a:txBody>
                    <a:bodyPr/>
                    <a:lstStyle/>
                    <a:p>
                      <a:r>
                        <a:rPr lang="en-US" altLang="zh-CN" sz="1000" dirty="0" smtClean="0"/>
                        <a:t>28.4</a:t>
                      </a:r>
                      <a:endParaRPr lang="zh-CN" altLang="en-US" sz="1000" dirty="0"/>
                    </a:p>
                  </a:txBody>
                  <a:tcPr/>
                </a:tc>
                <a:tc>
                  <a:txBody>
                    <a:bodyPr/>
                    <a:lstStyle/>
                    <a:p>
                      <a:endParaRPr lang="zh-CN" altLang="en-US" sz="1000" dirty="0"/>
                    </a:p>
                  </a:txBody>
                  <a:tcPr/>
                </a:tc>
              </a:tr>
              <a:tr h="121920">
                <a:tc>
                  <a:txBody>
                    <a:bodyPr/>
                    <a:lstStyle/>
                    <a:p>
                      <a:r>
                        <a:rPr lang="en-US" altLang="zh-CN" sz="1000" dirty="0" err="1" smtClean="0"/>
                        <a:t>Hongyuan</a:t>
                      </a:r>
                      <a:endParaRPr lang="zh-CN" altLang="en-US" sz="1000" dirty="0"/>
                    </a:p>
                  </a:txBody>
                  <a:tcPr/>
                </a:tc>
                <a:tc>
                  <a:txBody>
                    <a:bodyPr/>
                    <a:lstStyle/>
                    <a:p>
                      <a:r>
                        <a:rPr lang="en-US" altLang="zh-CN" sz="1000" dirty="0" smtClean="0"/>
                        <a:t>149</a:t>
                      </a:r>
                      <a:endParaRPr lang="zh-CN" altLang="en-US" sz="1000" dirty="0"/>
                    </a:p>
                  </a:txBody>
                  <a:tcPr/>
                </a:tc>
                <a:tc>
                  <a:txBody>
                    <a:bodyPr/>
                    <a:lstStyle/>
                    <a:p>
                      <a:r>
                        <a:rPr lang="en-US" altLang="zh-CN" sz="1000" dirty="0" smtClean="0"/>
                        <a:t>7</a:t>
                      </a:r>
                      <a:endParaRPr lang="zh-CN" altLang="en-US" sz="1000" dirty="0"/>
                    </a:p>
                  </a:txBody>
                  <a:tcPr/>
                </a:tc>
                <a:tc>
                  <a:txBody>
                    <a:bodyPr/>
                    <a:lstStyle/>
                    <a:p>
                      <a:r>
                        <a:rPr lang="en-US" altLang="zh-CN" sz="1000" dirty="0" smtClean="0"/>
                        <a:t>Preamble/Math</a:t>
                      </a:r>
                      <a:endParaRPr lang="zh-CN" altLang="en-US" sz="1000" dirty="0"/>
                    </a:p>
                  </a:txBody>
                  <a:tcPr/>
                </a:tc>
                <a:tc>
                  <a:txBody>
                    <a:bodyPr/>
                    <a:lstStyle/>
                    <a:p>
                      <a:r>
                        <a:rPr lang="en-US" altLang="zh-CN" sz="1000" dirty="0" smtClean="0"/>
                        <a:t>28.3.9/28.3.10/28.3.11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Jianhan</a:t>
                      </a:r>
                      <a:endParaRPr lang="zh-CN" altLang="en-US" sz="1000" dirty="0"/>
                    </a:p>
                  </a:txBody>
                  <a:tcPr/>
                </a:tc>
                <a:tc>
                  <a:txBody>
                    <a:bodyPr/>
                    <a:lstStyle/>
                    <a:p>
                      <a:r>
                        <a:rPr lang="en-US" altLang="zh-CN" sz="1000" dirty="0" smtClean="0"/>
                        <a:t>35</a:t>
                      </a:r>
                      <a:endParaRPr lang="zh-CN" altLang="en-US" sz="1000" dirty="0"/>
                    </a:p>
                  </a:txBody>
                  <a:tcPr/>
                </a:tc>
                <a:tc>
                  <a:txBody>
                    <a:bodyPr/>
                    <a:lstStyle/>
                    <a:p>
                      <a:r>
                        <a:rPr lang="en-US" altLang="zh-CN" sz="1000" dirty="0" smtClean="0"/>
                        <a:t>18</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3.2/28.3.18/28.3.19</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Lochan</a:t>
                      </a:r>
                      <a:endParaRPr lang="zh-CN" altLang="en-US" sz="1000" dirty="0"/>
                    </a:p>
                  </a:txBody>
                  <a:tcPr/>
                </a:tc>
                <a:tc>
                  <a:txBody>
                    <a:bodyPr/>
                    <a:lstStyle/>
                    <a:p>
                      <a:r>
                        <a:rPr lang="en-US" altLang="zh-CN" sz="1000" dirty="0" smtClean="0"/>
                        <a:t>69</a:t>
                      </a:r>
                      <a:endParaRPr lang="zh-CN" altLang="en-US" sz="1000" dirty="0"/>
                    </a:p>
                  </a:txBody>
                  <a:tcPr/>
                </a:tc>
                <a:tc>
                  <a:txBody>
                    <a:bodyPr/>
                    <a:lstStyle/>
                    <a:p>
                      <a:r>
                        <a:rPr lang="en-US" altLang="zh-CN" sz="1000" dirty="0" smtClean="0"/>
                        <a:t>24</a:t>
                      </a:r>
                      <a:endParaRPr lang="zh-CN" altLang="en-US" sz="1000" dirty="0"/>
                    </a:p>
                  </a:txBody>
                  <a:tcPr/>
                </a:tc>
                <a:tc>
                  <a:txBody>
                    <a:bodyPr/>
                    <a:lstStyle/>
                    <a:p>
                      <a:r>
                        <a:rPr lang="en-US" altLang="zh-CN" sz="1000" dirty="0" smtClean="0"/>
                        <a:t>PHY</a:t>
                      </a:r>
                      <a:r>
                        <a:rPr lang="en-US" altLang="zh-CN" sz="1000" baseline="0" dirty="0" smtClean="0"/>
                        <a:t> intro/HE-SIG-A/B</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smtClean="0"/>
                        <a:t>Ron</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HE-SIG-A</a:t>
                      </a:r>
                      <a:endParaRPr lang="zh-CN" altLang="en-US" sz="1000" dirty="0"/>
                    </a:p>
                  </a:txBody>
                  <a:tcPr/>
                </a:tc>
                <a:tc>
                  <a:txBody>
                    <a:bodyPr/>
                    <a:lstStyle/>
                    <a:p>
                      <a:r>
                        <a:rPr lang="en-US" altLang="zh-CN" sz="1000" dirty="0" smtClean="0"/>
                        <a:t>CID</a:t>
                      </a:r>
                      <a:r>
                        <a:rPr lang="en-US" altLang="zh-CN" sz="1000" baseline="0" dirty="0" smtClean="0"/>
                        <a:t> 14072</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Sigurd</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28.3.10.8.6/3</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Tianyu</a:t>
                      </a:r>
                      <a:endParaRPr lang="zh-CN" altLang="en-US" sz="1000" dirty="0"/>
                    </a:p>
                  </a:txBody>
                  <a:tcPr/>
                </a:tc>
                <a:tc>
                  <a:txBody>
                    <a:bodyPr/>
                    <a:lstStyle/>
                    <a:p>
                      <a:r>
                        <a:rPr lang="en-US" altLang="zh-CN" sz="1000" dirty="0" smtClean="0"/>
                        <a:t>23</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PPDU Format and </a:t>
                      </a:r>
                      <a:r>
                        <a:rPr lang="en-US" altLang="zh-CN" sz="1000" dirty="0" err="1" smtClean="0"/>
                        <a:t>misc</a:t>
                      </a:r>
                      <a:endParaRPr lang="zh-CN" altLang="en-US" sz="1000" dirty="0"/>
                    </a:p>
                  </a:txBody>
                  <a:tcPr/>
                </a:tc>
                <a:tc>
                  <a:txBody>
                    <a:bodyPr/>
                    <a:lstStyle/>
                    <a:p>
                      <a:r>
                        <a:rPr lang="en-US" altLang="zh-CN" sz="1000" dirty="0" smtClean="0"/>
                        <a:t>28.3.4/28.3.17</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Xiaogang</a:t>
                      </a:r>
                      <a:endParaRPr lang="zh-CN" altLang="en-US" sz="1000" dirty="0"/>
                    </a:p>
                  </a:txBody>
                  <a:tcPr/>
                </a:tc>
                <a:tc>
                  <a:txBody>
                    <a:bodyPr/>
                    <a:lstStyle/>
                    <a:p>
                      <a:r>
                        <a:rPr lang="en-US" altLang="zh-CN" sz="1000" dirty="0" smtClean="0"/>
                        <a:t>16</a:t>
                      </a:r>
                      <a:endParaRPr lang="zh-CN" altLang="en-US" sz="1000" dirty="0"/>
                    </a:p>
                  </a:txBody>
                  <a:tcPr/>
                </a:tc>
                <a:tc>
                  <a:txBody>
                    <a:bodyPr/>
                    <a:lstStyle/>
                    <a:p>
                      <a:r>
                        <a:rPr lang="en-US" altLang="zh-CN" sz="1000" dirty="0" smtClean="0"/>
                        <a:t>0</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28.3.20/21</a:t>
                      </a:r>
                      <a:endParaRPr lang="zh-CN" altLang="en-US" sz="1000" dirty="0"/>
                    </a:p>
                  </a:txBody>
                  <a:tcPr/>
                </a:tc>
                <a:tc>
                  <a:txBody>
                    <a:bodyPr/>
                    <a:lstStyle/>
                    <a:p>
                      <a:endParaRPr lang="zh-CN" altLang="en-US" sz="1000" dirty="0"/>
                    </a:p>
                  </a:txBody>
                  <a:tcPr/>
                </a:tc>
              </a:tr>
              <a:tr h="0">
                <a:tc>
                  <a:txBody>
                    <a:bodyPr/>
                    <a:lstStyle/>
                    <a:p>
                      <a:r>
                        <a:rPr lang="en-US" altLang="zh-CN" sz="1000" dirty="0" err="1" smtClean="0"/>
                        <a:t>Yongho</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PHY PPDU format/PHY SAP</a:t>
                      </a:r>
                      <a:endParaRPr lang="zh-CN" altLang="en-US" sz="1000" dirty="0"/>
                    </a:p>
                  </a:txBody>
                  <a:tcPr/>
                </a:tc>
                <a:tc>
                  <a:txBody>
                    <a:bodyPr/>
                    <a:lstStyle/>
                    <a:p>
                      <a:r>
                        <a:rPr lang="en-US" altLang="zh-CN" sz="1000" dirty="0" smtClean="0"/>
                        <a:t>28.3.16/28.4.4</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Youhan</a:t>
                      </a:r>
                      <a:endParaRPr lang="zh-CN" altLang="en-US" sz="1000" dirty="0"/>
                    </a:p>
                  </a:txBody>
                  <a:tcPr/>
                </a:tc>
                <a:tc>
                  <a:txBody>
                    <a:bodyPr/>
                    <a:lstStyle/>
                    <a:p>
                      <a:r>
                        <a:rPr lang="en-US" altLang="zh-CN" sz="1000" dirty="0" smtClean="0"/>
                        <a:t>80</a:t>
                      </a:r>
                      <a:endParaRPr lang="zh-CN" altLang="en-US" sz="1000" dirty="0"/>
                    </a:p>
                  </a:txBody>
                  <a:tcPr/>
                </a:tc>
                <a:tc>
                  <a:txBody>
                    <a:bodyPr/>
                    <a:lstStyle/>
                    <a:p>
                      <a:r>
                        <a:rPr lang="en-US" altLang="zh-CN" sz="1000" dirty="0" smtClean="0"/>
                        <a:t>46</a:t>
                      </a:r>
                      <a:endParaRPr lang="zh-CN" altLang="en-US" sz="1000" dirty="0"/>
                    </a:p>
                  </a:txBody>
                  <a:tcPr/>
                </a:tc>
                <a:tc>
                  <a:txBody>
                    <a:bodyPr/>
                    <a:lstStyle/>
                    <a:p>
                      <a:r>
                        <a:rPr lang="en-US" altLang="zh-CN" sz="1000" dirty="0" smtClean="0"/>
                        <a:t>PHY OFDMA</a:t>
                      </a:r>
                      <a:r>
                        <a:rPr lang="en-US" altLang="zh-CN" sz="1000" baseline="0" dirty="0" smtClean="0"/>
                        <a:t> overview and </a:t>
                      </a:r>
                      <a:r>
                        <a:rPr lang="en-US" altLang="zh-CN" sz="1000" baseline="0" dirty="0" err="1" smtClean="0"/>
                        <a:t>misc</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Yujin</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0</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Zhou</a:t>
                      </a:r>
                      <a:r>
                        <a:rPr lang="en-US" altLang="zh-CN" sz="1000" baseline="0" dirty="0" smtClean="0"/>
                        <a:t> </a:t>
                      </a:r>
                      <a:r>
                        <a:rPr lang="en-US" altLang="zh-CN" sz="1000" baseline="0" dirty="0" err="1" smtClean="0"/>
                        <a:t>Lan</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OFDMA overview</a:t>
                      </a:r>
                      <a:endParaRPr lang="zh-CN" altLang="en-US" sz="1000" dirty="0"/>
                    </a:p>
                  </a:txBody>
                  <a:tcPr/>
                </a:tc>
                <a:tc>
                  <a:txBody>
                    <a:bodyPr/>
                    <a:lstStyle/>
                    <a:p>
                      <a:r>
                        <a:rPr lang="en-US" altLang="zh-CN" sz="1000" dirty="0" smtClean="0"/>
                        <a:t>28.3.3</a:t>
                      </a:r>
                      <a:endParaRPr lang="zh-CN" altLang="en-US" sz="1000" dirty="0"/>
                    </a:p>
                  </a:txBody>
                  <a:tcPr/>
                </a:tc>
                <a:tc>
                  <a:txBody>
                    <a:bodyPr/>
                    <a:lstStyle/>
                    <a:p>
                      <a:endParaRPr lang="zh-CN" altLang="en-US" sz="1000" dirty="0"/>
                    </a:p>
                  </a:txBody>
                  <a:tcPr/>
                </a:tc>
              </a:tr>
              <a:tr h="135467">
                <a:tc>
                  <a:txBody>
                    <a:bodyPr/>
                    <a:lstStyle/>
                    <a:p>
                      <a:r>
                        <a:rPr lang="en-US" altLang="zh-CN" sz="1000" dirty="0" smtClean="0"/>
                        <a:t>Un-assigned</a:t>
                      </a:r>
                      <a:endParaRPr lang="zh-CN" altLang="en-US" sz="1000" dirty="0"/>
                    </a:p>
                  </a:txBody>
                  <a:tcPr/>
                </a:tc>
                <a:tc>
                  <a:txBody>
                    <a:bodyPr/>
                    <a:lstStyle/>
                    <a:p>
                      <a:r>
                        <a:rPr lang="en-US" altLang="zh-CN" sz="1000" dirty="0" smtClean="0"/>
                        <a:t>2</a:t>
                      </a:r>
                      <a:endParaRPr lang="zh-CN" altLang="en-US" sz="1000" dirty="0"/>
                    </a:p>
                  </a:txBody>
                  <a:tcPr/>
                </a:tc>
                <a:tc>
                  <a:txBody>
                    <a:bodyPr/>
                    <a:lstStyle/>
                    <a:p>
                      <a:r>
                        <a:rPr lang="en-US" altLang="zh-CN" sz="1000" dirty="0" smtClean="0"/>
                        <a:t>2</a:t>
                      </a:r>
                      <a:endParaRPr lang="zh-CN" altLang="en-US" sz="1000" dirty="0"/>
                    </a:p>
                  </a:txBody>
                  <a:tcPr/>
                </a:tc>
                <a:tc>
                  <a:txBody>
                    <a:bodyPr/>
                    <a:lstStyle/>
                    <a:p>
                      <a:r>
                        <a:rPr lang="en-US" altLang="zh-CN" sz="1000" dirty="0" smtClean="0"/>
                        <a:t>Need Submission</a:t>
                      </a:r>
                      <a:endParaRPr lang="zh-CN" altLang="en-US" sz="1000" dirty="0"/>
                    </a:p>
                  </a:txBody>
                  <a:tcPr/>
                </a:tc>
                <a:tc>
                  <a:txBody>
                    <a:bodyPr/>
                    <a:lstStyle/>
                    <a:p>
                      <a:r>
                        <a:rPr lang="en-US" altLang="zh-CN" sz="1000" dirty="0" smtClean="0"/>
                        <a:t>28.3.11.15.</a:t>
                      </a:r>
                      <a:endParaRPr lang="zh-CN" altLang="en-US" sz="1000" dirty="0"/>
                    </a:p>
                  </a:txBody>
                  <a:tcPr/>
                </a:tc>
                <a:tc>
                  <a:txBody>
                    <a:bodyPr/>
                    <a:lstStyle/>
                    <a:p>
                      <a:r>
                        <a:rPr lang="en-US" altLang="zh-CN" sz="1000" dirty="0" smtClean="0"/>
                        <a:t>11727, 12102</a:t>
                      </a:r>
                      <a:endParaRPr lang="zh-CN" altLang="en-US" sz="1000" dirty="0"/>
                    </a:p>
                  </a:txBody>
                  <a:tcPr/>
                </a:tc>
              </a:tr>
              <a:tr h="135467">
                <a:tc>
                  <a:txBody>
                    <a:bodyPr/>
                    <a:lstStyle/>
                    <a:p>
                      <a:r>
                        <a:rPr lang="en-US" altLang="zh-CN" sz="1000" dirty="0" smtClean="0"/>
                        <a:t>Total</a:t>
                      </a:r>
                      <a:endParaRPr lang="zh-CN" altLang="en-US" sz="1000" dirty="0"/>
                    </a:p>
                  </a:txBody>
                  <a:tcPr/>
                </a:tc>
                <a:tc>
                  <a:txBody>
                    <a:bodyPr/>
                    <a:lstStyle/>
                    <a:p>
                      <a:r>
                        <a:rPr lang="en-US" altLang="zh-CN" sz="1000" dirty="0" smtClean="0"/>
                        <a:t>484</a:t>
                      </a:r>
                      <a:endParaRPr lang="zh-CN" altLang="en-US" sz="1000" dirty="0"/>
                    </a:p>
                  </a:txBody>
                  <a:tcPr/>
                </a:tc>
                <a:tc>
                  <a:txBody>
                    <a:bodyPr/>
                    <a:lstStyle/>
                    <a:p>
                      <a:r>
                        <a:rPr lang="en-US" altLang="zh-CN" sz="1000" dirty="0" smtClean="0"/>
                        <a:t>167</a:t>
                      </a:r>
                      <a:endParaRPr lang="zh-CN" altLang="en-US" sz="1000" dirty="0"/>
                    </a:p>
                  </a:txBody>
                  <a:tcPr/>
                </a:tc>
                <a:tc>
                  <a:txBody>
                    <a:bodyPr/>
                    <a:lstStyle/>
                    <a:p>
                      <a:endParaRPr lang="zh-CN" altLang="en-US" sz="1000" dirty="0"/>
                    </a:p>
                  </a:txBody>
                  <a:tcPr/>
                </a:tc>
                <a:tc>
                  <a:txBody>
                    <a:bodyPr/>
                    <a:lstStyle/>
                    <a:p>
                      <a:endParaRPr lang="zh-CN" altLang="en-US" sz="1000" dirty="0"/>
                    </a:p>
                  </a:txBody>
                  <a:tcPr/>
                </a:tc>
                <a:tc>
                  <a:txBody>
                    <a:bodyPr/>
                    <a:lstStyle/>
                    <a:p>
                      <a:r>
                        <a:rPr lang="en-US" altLang="zh-CN" sz="1000" dirty="0" smtClean="0"/>
                        <a:t>317 </a:t>
                      </a:r>
                      <a:r>
                        <a:rPr lang="en-US" altLang="zh-CN" sz="1000" dirty="0" smtClean="0"/>
                        <a:t>ready for motion</a:t>
                      </a:r>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34199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10668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2119544255"/>
              </p:ext>
            </p:extLst>
          </p:nvPr>
        </p:nvGraphicFramePr>
        <p:xfrm>
          <a:off x="457201" y="2895600"/>
          <a:ext cx="7848600" cy="3114666"/>
        </p:xfrm>
        <a:graphic>
          <a:graphicData uri="http://schemas.openxmlformats.org/drawingml/2006/table">
            <a:tbl>
              <a:tblPr>
                <a:tableStyleId>{68D230F3-CF80-4859-8CE7-A43EE81993B5}</a:tableStyleId>
              </a:tblPr>
              <a:tblGrid>
                <a:gridCol w="761999"/>
                <a:gridCol w="3930978"/>
                <a:gridCol w="2508315"/>
                <a:gridCol w="647308"/>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t" latinLnBrk="0" hangingPunct="1"/>
                      <a:r>
                        <a:rPr lang="en-US" altLang="zh-CN" sz="1400" u="none" strike="noStrike" kern="1200" dirty="0">
                          <a:solidFill>
                            <a:srgbClr val="00B050"/>
                          </a:solidFill>
                          <a:effectLst/>
                          <a:latin typeface="+mn-lt"/>
                          <a:ea typeface="+mn-ea"/>
                          <a:cs typeface="+mn-cs"/>
                        </a:rPr>
                        <a:t>59</a:t>
                      </a:r>
                    </a:p>
                  </a:txBody>
                  <a:tcPr marL="9525" marR="9525" marT="9525" marB="0" anchor="b"/>
                </a:tc>
                <a:tc>
                  <a:txBody>
                    <a:bodyPr/>
                    <a:lstStyle/>
                    <a:p>
                      <a:pPr marL="0" algn="l" defTabSz="914400" rtl="0" eaLnBrk="1" fontAlgn="t" latinLnBrk="0" hangingPunct="1"/>
                      <a:r>
                        <a:rPr lang="en-US" sz="1400" u="none" strike="noStrike" kern="1200" dirty="0">
                          <a:solidFill>
                            <a:srgbClr val="00B050"/>
                          </a:solidFill>
                          <a:effectLst/>
                          <a:latin typeface="+mn-lt"/>
                          <a:ea typeface="+mn-ea"/>
                          <a:cs typeface="+mn-cs"/>
                        </a:rPr>
                        <a:t>PPE Thresholds Field</a:t>
                      </a:r>
                    </a:p>
                  </a:txBody>
                  <a:tcPr marL="9525" marR="9525" marT="9525" marB="0" anchor="b"/>
                </a:tc>
                <a:tc>
                  <a:txBody>
                    <a:bodyPr/>
                    <a:lstStyle/>
                    <a:p>
                      <a:pPr marL="0" algn="l" defTabSz="914400" rtl="0" eaLnBrk="1" fontAlgn="t" latinLnBrk="0" hangingPunct="1"/>
                      <a:r>
                        <a:rPr lang="en-US" sz="1400" u="none" strike="noStrike" kern="1200" dirty="0" err="1">
                          <a:solidFill>
                            <a:srgbClr val="00B050"/>
                          </a:solidFill>
                          <a:effectLst/>
                          <a:latin typeface="+mn-lt"/>
                          <a:ea typeface="+mn-ea"/>
                          <a:cs typeface="+mn-cs"/>
                        </a:rPr>
                        <a:t>Hongyuan</a:t>
                      </a:r>
                      <a:r>
                        <a:rPr lang="en-US" sz="1400" u="none" strike="noStrike" kern="1200" dirty="0">
                          <a:solidFill>
                            <a:srgbClr val="00B050"/>
                          </a:solidFill>
                          <a:effectLst/>
                          <a:latin typeface="+mn-lt"/>
                          <a:ea typeface="+mn-ea"/>
                          <a:cs typeface="+mn-cs"/>
                        </a:rPr>
                        <a:t> Zhang (Marvell)</a:t>
                      </a:r>
                    </a:p>
                  </a:txBody>
                  <a:tcPr marL="9525" marR="9525" marT="9525" marB="0" anchor="b"/>
                </a:tc>
                <a:tc>
                  <a:txBody>
                    <a:bodyPr/>
                    <a:lstStyle/>
                    <a:p>
                      <a:pPr marL="0" algn="ctr" defTabSz="914400" rtl="0" eaLnBrk="1" fontAlgn="t"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rPr>
                        <a:t>110</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a:solidFill>
                            <a:srgbClr val="00B050"/>
                          </a:solidFill>
                          <a:effectLst/>
                          <a:latin typeface="+mn-lt"/>
                        </a:rPr>
                        <a:t>11ax Comment Resolutions for PHY Preamble</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rPr>
                        <a:t>Yan Zhang (Marvell)</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rPr>
                        <a:t>111</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a:solidFill>
                            <a:srgbClr val="00B050"/>
                          </a:solidFill>
                          <a:effectLst/>
                          <a:latin typeface="+mn-lt"/>
                        </a:rPr>
                        <a:t>11ax Comment Resolutions for PHY Data field</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rPr>
                        <a:t>Yan Zhang (Marvell)</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nchor="b"/>
                </a:tc>
              </a:tr>
              <a:tr h="108438">
                <a:tc>
                  <a:txBody>
                    <a:bodyPr/>
                    <a:lstStyle/>
                    <a:p>
                      <a:pPr marL="0" algn="ctr" defTabSz="914400" rtl="0" eaLnBrk="1" fontAlgn="b" latinLnBrk="0" hangingPunct="1"/>
                      <a:r>
                        <a:rPr lang="en-US" sz="1400" u="none" strike="noStrike" kern="1200" dirty="0" smtClean="0">
                          <a:solidFill>
                            <a:srgbClr val="00B050"/>
                          </a:solidFill>
                          <a:effectLst/>
                          <a:latin typeface="+mn-lt"/>
                        </a:rPr>
                        <a:t>136</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rgbClr val="00B050"/>
                          </a:solidFill>
                          <a:effectLst/>
                          <a:latin typeface="+mn-lt"/>
                        </a:rPr>
                        <a:t>CRs-for-TXVECTOR&amp;RXVECTOR-part-1</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rgbClr val="00B050"/>
                          </a:solidFill>
                          <a:effectLst/>
                          <a:latin typeface="+mn-lt"/>
                        </a:rPr>
                        <a:t>Bo Sun (ZTE)</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400" u="none" strike="noStrike" kern="1200" dirty="0" smtClean="0">
                          <a:solidFill>
                            <a:srgbClr val="00B050"/>
                          </a:solidFill>
                          <a:effectLst/>
                          <a:latin typeface="+mn-lt"/>
                        </a:rPr>
                        <a:t>PHY</a:t>
                      </a:r>
                      <a:endParaRPr lang="en-US" sz="1400" b="0" i="0" u="none" strike="noStrike" kern="1200" dirty="0">
                        <a:solidFill>
                          <a:srgbClr val="00B050"/>
                        </a:solidFill>
                        <a:effectLst/>
                        <a:latin typeface="+mn-lt"/>
                        <a:ea typeface="+mn-ea"/>
                        <a:cs typeface="+mn-cs"/>
                      </a:endParaRPr>
                    </a:p>
                  </a:txBody>
                  <a:tcPr marL="7617" marR="7617" marT="7617" marB="0" anchor="b"/>
                </a:tc>
              </a:tr>
              <a:tr h="108438">
                <a:tc>
                  <a:txBody>
                    <a:bodyPr/>
                    <a:lstStyle/>
                    <a:p>
                      <a:pPr algn="ctr" fontAlgn="b"/>
                      <a:r>
                        <a:rPr lang="en-US" altLang="zh-CN" sz="1400" u="none" strike="noStrike" kern="1200" dirty="0">
                          <a:solidFill>
                            <a:srgbClr val="FFC000"/>
                          </a:solidFill>
                          <a:effectLst/>
                          <a:latin typeface="+mn-lt"/>
                        </a:rPr>
                        <a:t>150</a:t>
                      </a:r>
                      <a:endParaRPr lang="en-US" altLang="zh-CN" sz="1400" u="none" strike="noStrike" kern="1200" dirty="0">
                        <a:solidFill>
                          <a:srgbClr val="FFC000"/>
                        </a:solidFill>
                        <a:effectLst/>
                        <a:latin typeface="+mn-lt"/>
                        <a:ea typeface="+mn-ea"/>
                        <a:cs typeface="+mn-cs"/>
                      </a:endParaRPr>
                    </a:p>
                  </a:txBody>
                  <a:tcPr marL="9525" marR="9525" marT="9525" marB="0" anchor="b"/>
                </a:tc>
                <a:tc>
                  <a:txBody>
                    <a:bodyPr/>
                    <a:lstStyle/>
                    <a:p>
                      <a:pPr algn="l" fontAlgn="b"/>
                      <a:r>
                        <a:rPr lang="en-US" sz="1400" u="none" strike="noStrike" kern="1200" dirty="0">
                          <a:solidFill>
                            <a:srgbClr val="FFC000"/>
                          </a:solidFill>
                          <a:effectLst/>
                          <a:latin typeface="+mn-lt"/>
                        </a:rPr>
                        <a:t>CR for HE ER SU</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algn="l" fontAlgn="b"/>
                      <a:r>
                        <a:rPr lang="en-US" sz="1400" u="none" strike="noStrike" kern="1200" dirty="0" err="1">
                          <a:solidFill>
                            <a:srgbClr val="FFC000"/>
                          </a:solidFill>
                          <a:effectLst/>
                          <a:latin typeface="+mn-lt"/>
                        </a:rPr>
                        <a:t>Tianyu</a:t>
                      </a:r>
                      <a:r>
                        <a:rPr lang="en-US" sz="1400" u="none" strike="noStrike" kern="1200" dirty="0">
                          <a:solidFill>
                            <a:srgbClr val="FFC000"/>
                          </a:solidFill>
                          <a:effectLst/>
                          <a:latin typeface="+mn-lt"/>
                        </a:rPr>
                        <a:t> Wu (Samsung)</a:t>
                      </a:r>
                      <a:endParaRPr lang="en-US" sz="1400" u="none" strike="noStrike" kern="1200" dirty="0">
                        <a:solidFill>
                          <a:srgbClr val="FFC000"/>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rgbClr val="FFC000"/>
                          </a:solidFill>
                          <a:effectLst/>
                          <a:latin typeface="+mn-lt"/>
                        </a:rPr>
                        <a:t>PHY</a:t>
                      </a:r>
                      <a:endParaRPr lang="en-US" sz="1400" u="none" strike="noStrike" kern="1200" dirty="0">
                        <a:solidFill>
                          <a:srgbClr val="FFC000"/>
                        </a:solidFill>
                        <a:effectLst/>
                        <a:latin typeface="+mn-lt"/>
                        <a:ea typeface="+mn-ea"/>
                        <a:cs typeface="+mn-cs"/>
                      </a:endParaRPr>
                    </a:p>
                  </a:txBody>
                  <a:tcPr marL="9525" marR="9525" marT="9525" marB="0"/>
                </a:tc>
              </a:tr>
              <a:tr h="108438">
                <a:tc>
                  <a:txBody>
                    <a:bodyPr/>
                    <a:lstStyle/>
                    <a:p>
                      <a:pPr algn="ctr" fontAlgn="b"/>
                      <a:r>
                        <a:rPr lang="en-US" altLang="zh-CN" sz="1400" u="none" strike="noStrike" kern="1200" dirty="0">
                          <a:solidFill>
                            <a:srgbClr val="00B050"/>
                          </a:solidFill>
                          <a:effectLst/>
                          <a:latin typeface="+mn-lt"/>
                        </a:rPr>
                        <a:t>151</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400" u="none" strike="noStrike" kern="1200" dirty="0">
                          <a:solidFill>
                            <a:srgbClr val="00B050"/>
                          </a:solidFill>
                          <a:effectLst/>
                          <a:latin typeface="+mn-lt"/>
                        </a:rPr>
                        <a:t>CR for PHY PPDU formats</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400" u="none" strike="noStrike" kern="1200" dirty="0" err="1">
                          <a:solidFill>
                            <a:srgbClr val="00B050"/>
                          </a:solidFill>
                          <a:effectLst/>
                          <a:latin typeface="+mn-lt"/>
                        </a:rPr>
                        <a:t>Tianyu</a:t>
                      </a:r>
                      <a:r>
                        <a:rPr lang="en-US" sz="1400" u="none" strike="noStrike" kern="1200" dirty="0">
                          <a:solidFill>
                            <a:srgbClr val="00B050"/>
                          </a:solidFill>
                          <a:effectLst/>
                          <a:latin typeface="+mn-lt"/>
                        </a:rPr>
                        <a:t> Wu (Samsung)</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rgbClr val="00B050"/>
                          </a:solidFill>
                          <a:effectLst/>
                          <a:latin typeface="+mn-lt"/>
                        </a:rPr>
                        <a:t>PHY</a:t>
                      </a:r>
                      <a:endParaRPr lang="en-US" sz="1400" u="none" strike="noStrike" kern="1200" dirty="0">
                        <a:solidFill>
                          <a:srgbClr val="00B050"/>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Ming </a:t>
                      </a:r>
                      <a:r>
                        <a:rPr lang="en-US" sz="1400" u="none" strike="noStrike" kern="1200" dirty="0" err="1">
                          <a:solidFill>
                            <a:srgbClr val="00B050"/>
                          </a:solidFill>
                          <a:effectLst/>
                          <a:latin typeface="+mn-lt"/>
                          <a:ea typeface="+mn-ea"/>
                          <a:cs typeface="+mn-cs"/>
                        </a:rPr>
                        <a:t>Gan</a:t>
                      </a:r>
                      <a:r>
                        <a:rPr lang="en-US" sz="1400" u="none" strike="noStrike" kern="1200" dirty="0">
                          <a:solidFill>
                            <a:srgbClr val="00B050"/>
                          </a:solidFill>
                          <a:effectLst/>
                          <a:latin typeface="+mn-lt"/>
                          <a:ea typeface="+mn-ea"/>
                          <a:cs typeface="+mn-cs"/>
                        </a:rPr>
                        <a:t> (Huawei)</a:t>
                      </a:r>
                    </a:p>
                  </a:txBody>
                  <a:tcPr marL="9525" marR="9525" marT="9525" marB="0" anchor="b"/>
                </a:tc>
                <a:tc>
                  <a:txBody>
                    <a:bodyPr/>
                    <a:lstStyle/>
                    <a:p>
                      <a:pPr algn="ctr" fontAlgn="t"/>
                      <a:r>
                        <a:rPr lang="en-US" altLang="zh-CN" sz="1400" u="none" strike="noStrike" kern="1200" dirty="0" smtClean="0">
                          <a:solidFill>
                            <a:srgbClr val="00B050"/>
                          </a:solidFill>
                          <a:effectLst/>
                          <a:latin typeface="+mn-lt"/>
                        </a:rPr>
                        <a:t>PHY</a:t>
                      </a:r>
                      <a:endParaRPr lang="en-US" altLang="zh-CN" sz="1400" u="none" strike="noStrike" kern="1200" dirty="0">
                        <a:solidFill>
                          <a:srgbClr val="00B05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FF0000"/>
                          </a:solidFill>
                          <a:effectLst/>
                          <a:latin typeface="+mn-lt"/>
                          <a:ea typeface="+mn-ea"/>
                          <a:cs typeface="+mn-cs"/>
                        </a:rPr>
                        <a:t>187</a:t>
                      </a:r>
                    </a:p>
                  </a:txBody>
                  <a:tcPr marL="9525" marR="9525" marT="9525" marB="0" anchor="b">
                    <a:noFill/>
                  </a:tcPr>
                </a:tc>
                <a:tc>
                  <a:txBody>
                    <a:bodyPr/>
                    <a:lstStyle/>
                    <a:p>
                      <a:pPr marL="0" algn="l" defTabSz="914400" rtl="0" eaLnBrk="1" fontAlgn="b" latinLnBrk="0" hangingPunct="1"/>
                      <a:r>
                        <a:rPr lang="en-US" sz="1400" u="none" strike="noStrike" kern="1200" dirty="0" err="1">
                          <a:solidFill>
                            <a:srgbClr val="FF0000"/>
                          </a:solidFill>
                          <a:effectLst/>
                          <a:latin typeface="+mn-lt"/>
                          <a:ea typeface="+mn-ea"/>
                          <a:cs typeface="+mn-cs"/>
                        </a:rPr>
                        <a:t>Tx</a:t>
                      </a:r>
                      <a:r>
                        <a:rPr lang="en-US" sz="1400" u="none" strike="noStrike" kern="1200" dirty="0">
                          <a:solidFill>
                            <a:srgbClr val="FF0000"/>
                          </a:solidFill>
                          <a:effectLst/>
                          <a:latin typeface="+mn-lt"/>
                          <a:ea typeface="+mn-ea"/>
                          <a:cs typeface="+mn-cs"/>
                        </a:rPr>
                        <a:t> EVM for </a:t>
                      </a:r>
                      <a:r>
                        <a:rPr lang="en-US" sz="1400" u="none" strike="noStrike" kern="1200" dirty="0" err="1">
                          <a:solidFill>
                            <a:srgbClr val="FF0000"/>
                          </a:solidFill>
                          <a:effectLst/>
                          <a:latin typeface="+mn-lt"/>
                          <a:ea typeface="+mn-ea"/>
                          <a:cs typeface="+mn-cs"/>
                        </a:rPr>
                        <a:t>Beamformed</a:t>
                      </a:r>
                      <a:r>
                        <a:rPr lang="en-US" sz="1400" u="none" strike="noStrike" kern="1200" dirty="0">
                          <a:solidFill>
                            <a:srgbClr val="FF0000"/>
                          </a:solidFill>
                          <a:effectLst/>
                          <a:latin typeface="+mn-lt"/>
                          <a:ea typeface="+mn-ea"/>
                          <a:cs typeface="+mn-cs"/>
                        </a:rPr>
                        <a:t> Transmission</a:t>
                      </a:r>
                    </a:p>
                  </a:txBody>
                  <a:tcPr marL="9525" marR="9525" marT="9525" marB="0" anchor="b">
                    <a:noFill/>
                  </a:tcPr>
                </a:tc>
                <a:tc>
                  <a:txBody>
                    <a:bodyPr/>
                    <a:lstStyle/>
                    <a:p>
                      <a:pPr marL="0" algn="l" defTabSz="914400" rtl="0" eaLnBrk="1" fontAlgn="b" latinLnBrk="0" hangingPunct="1"/>
                      <a:r>
                        <a:rPr lang="en-US" sz="1400" u="none" strike="noStrike" kern="1200" dirty="0">
                          <a:solidFill>
                            <a:srgbClr val="FF0000"/>
                          </a:solidFill>
                          <a:effectLst/>
                          <a:latin typeface="+mn-lt"/>
                          <a:ea typeface="+mn-ea"/>
                          <a:cs typeface="+mn-cs"/>
                        </a:rPr>
                        <a:t>Bin </a:t>
                      </a:r>
                      <a:r>
                        <a:rPr lang="en-US" sz="1400" u="none" strike="noStrike" kern="1200" dirty="0" err="1">
                          <a:solidFill>
                            <a:srgbClr val="FF0000"/>
                          </a:solidFill>
                          <a:effectLst/>
                          <a:latin typeface="+mn-lt"/>
                          <a:ea typeface="+mn-ea"/>
                          <a:cs typeface="+mn-cs"/>
                        </a:rPr>
                        <a:t>Tian</a:t>
                      </a:r>
                      <a:r>
                        <a:rPr lang="en-US" sz="1400" u="none" strike="noStrike" kern="1200" dirty="0">
                          <a:solidFill>
                            <a:srgbClr val="FF0000"/>
                          </a:solidFill>
                          <a:effectLst/>
                          <a:latin typeface="+mn-lt"/>
                          <a:ea typeface="+mn-ea"/>
                          <a:cs typeface="+mn-cs"/>
                        </a:rPr>
                        <a:t> (Qualcomm)</a:t>
                      </a:r>
                    </a:p>
                  </a:txBody>
                  <a:tcPr marL="9525" marR="9525" marT="9525" marB="0" anchor="b">
                    <a:noFill/>
                  </a:tcPr>
                </a:tc>
                <a:tc>
                  <a:txBody>
                    <a:bodyPr/>
                    <a:lstStyle/>
                    <a:p>
                      <a:pPr algn="ctr" fontAlgn="t"/>
                      <a:r>
                        <a:rPr lang="en-US" altLang="zh-CN" sz="1400" u="none" strike="noStrike" kern="1200" dirty="0" smtClean="0">
                          <a:solidFill>
                            <a:srgbClr val="FF0000"/>
                          </a:solidFill>
                          <a:effectLst/>
                          <a:latin typeface="+mn-lt"/>
                        </a:rPr>
                        <a:t>PHY</a:t>
                      </a:r>
                      <a:endParaRPr lang="en-US" altLang="zh-CN" sz="1400" u="none" strike="noStrike" kern="1200" dirty="0">
                        <a:solidFill>
                          <a:srgbClr val="FF0000"/>
                        </a:solidFill>
                        <a:effectLst/>
                        <a:latin typeface="+mn-lt"/>
                        <a:ea typeface="+mn-ea"/>
                        <a:cs typeface="+mn-cs"/>
                      </a:endParaRPr>
                    </a:p>
                  </a:txBody>
                  <a:tcPr marL="7617" marR="7617" marT="7617" marB="0" anchor="b">
                    <a:noFill/>
                  </a:tcPr>
                </a:tc>
              </a:tr>
              <a:tr h="108438">
                <a:tc>
                  <a:txBody>
                    <a:bodyPr/>
                    <a:lstStyle/>
                    <a:p>
                      <a:pPr marL="0" algn="ctr" defTabSz="914400" rtl="0" eaLnBrk="1" fontAlgn="b" latinLnBrk="0" hangingPunct="1"/>
                      <a:r>
                        <a:rPr lang="en-US" altLang="zh-CN" sz="1400" b="0" kern="1200" dirty="0">
                          <a:solidFill>
                            <a:srgbClr val="00B050"/>
                          </a:solidFill>
                          <a:latin typeface="+mn-lt"/>
                          <a:ea typeface="MS PGothic" pitchFamily="34" charset="-128"/>
                          <a:cs typeface="+mn-cs"/>
                        </a:rPr>
                        <a:t>324</a:t>
                      </a:r>
                    </a:p>
                  </a:txBody>
                  <a:tcPr marL="9525" marR="9525" marT="9525" marB="0" anchor="b">
                    <a:noFill/>
                  </a:tcPr>
                </a:tc>
                <a:tc>
                  <a:txBody>
                    <a:bodyPr/>
                    <a:lstStyle/>
                    <a:p>
                      <a:pPr marL="0" algn="l" defTabSz="914400" rtl="0" eaLnBrk="1" fontAlgn="b" latinLnBrk="0" hangingPunct="1"/>
                      <a:r>
                        <a:rPr lang="en-US" sz="1400" b="0" kern="1200" dirty="0">
                          <a:solidFill>
                            <a:srgbClr val="00B050"/>
                          </a:solidFill>
                          <a:latin typeface="+mn-lt"/>
                          <a:ea typeface="MS PGothic" pitchFamily="34" charset="-128"/>
                          <a:cs typeface="+mn-cs"/>
                        </a:rPr>
                        <a:t>CR on HE-SIG-B part 3</a:t>
                      </a:r>
                    </a:p>
                  </a:txBody>
                  <a:tcPr marL="9525" marR="9525" marT="9525" marB="0" anchor="b">
                    <a:noFill/>
                  </a:tcPr>
                </a:tc>
                <a:tc>
                  <a:txBody>
                    <a:bodyPr/>
                    <a:lstStyle/>
                    <a:p>
                      <a:pPr marL="0" algn="l" defTabSz="914400" rtl="0" eaLnBrk="1" fontAlgn="b" latinLnBrk="0" hangingPunct="1"/>
                      <a:r>
                        <a:rPr lang="en-US" sz="1400" b="0" kern="1200" dirty="0" err="1">
                          <a:solidFill>
                            <a:srgbClr val="00B050"/>
                          </a:solidFill>
                          <a:latin typeface="+mn-lt"/>
                          <a:ea typeface="MS PGothic" pitchFamily="34" charset="-128"/>
                          <a:cs typeface="+mn-cs"/>
                        </a:rPr>
                        <a:t>Yujin</a:t>
                      </a:r>
                      <a:r>
                        <a:rPr lang="en-US" sz="1400" b="0" kern="1200" dirty="0">
                          <a:solidFill>
                            <a:srgbClr val="00B050"/>
                          </a:solidFill>
                          <a:latin typeface="+mn-lt"/>
                          <a:ea typeface="MS PGothic" pitchFamily="34" charset="-128"/>
                          <a:cs typeface="+mn-cs"/>
                        </a:rPr>
                        <a:t> Noh (</a:t>
                      </a:r>
                      <a:r>
                        <a:rPr lang="en-US" sz="1400" b="0" kern="1200" dirty="0" err="1">
                          <a:solidFill>
                            <a:srgbClr val="00B050"/>
                          </a:solidFill>
                          <a:latin typeface="+mn-lt"/>
                          <a:ea typeface="MS PGothic" pitchFamily="34" charset="-128"/>
                          <a:cs typeface="+mn-cs"/>
                        </a:rPr>
                        <a:t>Newracom</a:t>
                      </a:r>
                      <a:r>
                        <a:rPr lang="en-US" sz="1400" b="0" kern="1200" dirty="0">
                          <a:solidFill>
                            <a:srgbClr val="00B050"/>
                          </a:solidFill>
                          <a:latin typeface="+mn-lt"/>
                          <a:ea typeface="MS PGothic" pitchFamily="34" charset="-128"/>
                          <a:cs typeface="+mn-cs"/>
                        </a:rPr>
                        <a:t>)</a:t>
                      </a:r>
                    </a:p>
                  </a:txBody>
                  <a:tcPr marL="9525" marR="9525" marT="9525" marB="0" anchor="b">
                    <a:noFill/>
                  </a:tcPr>
                </a:tc>
                <a:tc>
                  <a:txBody>
                    <a:bodyPr/>
                    <a:lstStyle/>
                    <a:p>
                      <a:pPr algn="ctr" fontAlgn="t"/>
                      <a:r>
                        <a:rPr lang="en-US" altLang="zh-CN" sz="1400" b="0" kern="1200" dirty="0" smtClean="0">
                          <a:solidFill>
                            <a:srgbClr val="00B050"/>
                          </a:solidFill>
                          <a:latin typeface="+mn-lt"/>
                          <a:ea typeface="MS PGothic" pitchFamily="34" charset="-128"/>
                          <a:cs typeface="+mn-cs"/>
                        </a:rPr>
                        <a:t>PHY</a:t>
                      </a:r>
                      <a:endParaRPr lang="en-US" altLang="zh-CN" sz="1400" b="0" kern="1200" dirty="0">
                        <a:solidFill>
                          <a:srgbClr val="00B050"/>
                        </a:solidFill>
                        <a:latin typeface="+mn-lt"/>
                        <a:ea typeface="MS PGothic" pitchFamily="34" charset="-128"/>
                        <a:cs typeface="+mn-cs"/>
                      </a:endParaRPr>
                    </a:p>
                  </a:txBody>
                  <a:tcPr marL="7617" marR="7617" marT="7617" marB="0" anchor="b">
                    <a:noFill/>
                  </a:tcPr>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349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LB230-PHY-CR-28.3.3</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Junghoon</a:t>
                      </a:r>
                      <a:r>
                        <a:rPr lang="en-US" sz="1400" u="none" strike="noStrike" kern="1200" dirty="0">
                          <a:solidFill>
                            <a:srgbClr val="00B050"/>
                          </a:solidFill>
                          <a:effectLst/>
                          <a:latin typeface="+mn-lt"/>
                          <a:ea typeface="+mn-ea"/>
                          <a:cs typeface="+mn-cs"/>
                        </a:rPr>
                        <a:t> </a:t>
                      </a:r>
                      <a:r>
                        <a:rPr lang="en-US" sz="1400" u="none" strike="noStrike" kern="1200" dirty="0" err="1">
                          <a:solidFill>
                            <a:srgbClr val="00B050"/>
                          </a:solidFill>
                          <a:effectLst/>
                          <a:latin typeface="+mn-lt"/>
                          <a:ea typeface="+mn-ea"/>
                          <a:cs typeface="+mn-cs"/>
                        </a:rPr>
                        <a:t>Suh</a:t>
                      </a:r>
                      <a:r>
                        <a:rPr lang="en-US" sz="1400" u="none" strike="noStrike" kern="1200" dirty="0">
                          <a:solidFill>
                            <a:srgbClr val="00B050"/>
                          </a:solidFill>
                          <a:effectLst/>
                          <a:latin typeface="+mn-lt"/>
                          <a:ea typeface="+mn-ea"/>
                          <a:cs typeface="+mn-cs"/>
                        </a:rPr>
                        <a:t> (Huawei)</a:t>
                      </a:r>
                    </a:p>
                  </a:txBody>
                  <a:tcPr marL="9525" marR="9525" marT="9525" marB="0" anchor="b"/>
                </a:tc>
                <a:tc>
                  <a:txBody>
                    <a:bodyPr/>
                    <a:lstStyle/>
                    <a:p>
                      <a:pPr algn="ctr" fontAlgn="t"/>
                      <a:r>
                        <a:rPr lang="en-US" altLang="zh-CN" sz="1400" u="none" strike="noStrike" kern="1200" dirty="0" smtClean="0">
                          <a:solidFill>
                            <a:srgbClr val="00B050"/>
                          </a:solidFill>
                          <a:effectLst/>
                          <a:latin typeface="+mn-lt"/>
                        </a:rPr>
                        <a:t>PHY</a:t>
                      </a:r>
                      <a:endParaRPr lang="en-US" altLang="zh-CN" sz="1400" u="none" strike="noStrike" kern="1200" dirty="0">
                        <a:solidFill>
                          <a:srgbClr val="00B050"/>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352</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LB230-PHY-CR on HE-SIG-B</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Tianyu</a:t>
                      </a:r>
                      <a:r>
                        <a:rPr lang="en-US" sz="1400" u="none" strike="noStrike" kern="1200" dirty="0">
                          <a:solidFill>
                            <a:srgbClr val="00B050"/>
                          </a:solidFill>
                          <a:effectLst/>
                          <a:latin typeface="+mn-lt"/>
                          <a:ea typeface="+mn-ea"/>
                          <a:cs typeface="+mn-cs"/>
                        </a:rPr>
                        <a:t> Wu (Samsung)</a:t>
                      </a:r>
                    </a:p>
                  </a:txBody>
                  <a:tcPr marL="9525" marR="9525" marT="9525" marB="0" anchor="b"/>
                </a:tc>
                <a:tc>
                  <a:txBody>
                    <a:bodyPr/>
                    <a:lstStyle/>
                    <a:p>
                      <a:pPr algn="ctr" fontAlgn="t"/>
                      <a:r>
                        <a:rPr lang="en-US" altLang="zh-CN" sz="1400" u="none" strike="noStrike" kern="1200" dirty="0" smtClean="0">
                          <a:solidFill>
                            <a:srgbClr val="00B050"/>
                          </a:solidFill>
                          <a:effectLst/>
                          <a:latin typeface="+mn-lt"/>
                        </a:rPr>
                        <a:t>PHY</a:t>
                      </a:r>
                      <a:endParaRPr lang="en-US" altLang="zh-CN" sz="1400" u="none" strike="noStrike" kern="1200" dirty="0">
                        <a:solidFill>
                          <a:srgbClr val="00B05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359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CR-on-1024QAM</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Ron </a:t>
                      </a:r>
                      <a:r>
                        <a:rPr lang="en-US" sz="1400" u="none" strike="noStrike" kern="1200" dirty="0" err="1">
                          <a:solidFill>
                            <a:srgbClr val="00B050"/>
                          </a:solidFill>
                          <a:effectLst/>
                          <a:latin typeface="+mn-lt"/>
                          <a:ea typeface="+mn-ea"/>
                          <a:cs typeface="+mn-cs"/>
                        </a:rPr>
                        <a:t>Porat</a:t>
                      </a:r>
                      <a:r>
                        <a:rPr lang="en-US" sz="1400" u="none" strike="noStrike" kern="1200" dirty="0">
                          <a:solidFill>
                            <a:srgbClr val="00B050"/>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b"/>
                </a:tc>
              </a:tr>
            </a:tbl>
          </a:graphicData>
        </a:graphic>
      </p:graphicFrame>
      <p:sp>
        <p:nvSpPr>
          <p:cNvPr id="3" name="文本框 2"/>
          <p:cNvSpPr txBox="1"/>
          <p:nvPr/>
        </p:nvSpPr>
        <p:spPr>
          <a:xfrm>
            <a:off x="0" y="4038600"/>
            <a:ext cx="838200" cy="215444"/>
          </a:xfrm>
          <a:prstGeom prst="rect">
            <a:avLst/>
          </a:prstGeom>
          <a:noFill/>
        </p:spPr>
        <p:txBody>
          <a:bodyPr wrap="square" rtlCol="0">
            <a:spAutoFit/>
          </a:bodyPr>
          <a:lstStyle/>
          <a:p>
            <a:r>
              <a:rPr lang="en-US" altLang="zh-CN" sz="800" b="1" dirty="0" smtClean="0">
                <a:solidFill>
                  <a:srgbClr val="FF0000"/>
                </a:solidFill>
              </a:rPr>
              <a:t>Defer to May</a:t>
            </a:r>
            <a:endParaRPr lang="zh-CN" altLang="en-US" sz="800" b="1" dirty="0">
              <a:solidFill>
                <a:srgbClr val="FF0000"/>
              </a:solidFill>
            </a:endParaRPr>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11430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3510674959"/>
              </p:ext>
            </p:extLst>
          </p:nvPr>
        </p:nvGraphicFramePr>
        <p:xfrm>
          <a:off x="533399" y="2924184"/>
          <a:ext cx="8153402" cy="2882256"/>
        </p:xfrm>
        <a:graphic>
          <a:graphicData uri="http://schemas.openxmlformats.org/drawingml/2006/table">
            <a:tbl>
              <a:tblPr>
                <a:tableStyleId>{68D230F3-CF80-4859-8CE7-A43EE81993B5}</a:tableStyleId>
              </a:tblPr>
              <a:tblGrid>
                <a:gridCol w="660187"/>
                <a:gridCol w="4521414"/>
                <a:gridCol w="2299354"/>
                <a:gridCol w="672447"/>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404</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CR-PHY-INTRO-Part-4</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Lochan</a:t>
                      </a:r>
                      <a:r>
                        <a:rPr lang="en-US" sz="1400" u="none" strike="noStrike" kern="1200" dirty="0">
                          <a:solidFill>
                            <a:srgbClr val="00B050"/>
                          </a:solidFill>
                          <a:effectLst/>
                          <a:latin typeface="+mn-lt"/>
                          <a:ea typeface="+mn-ea"/>
                          <a:cs typeface="+mn-cs"/>
                        </a:rPr>
                        <a:t> </a:t>
                      </a:r>
                      <a:r>
                        <a:rPr lang="en-US" sz="1400" u="none" strike="noStrike" kern="1200" dirty="0" err="1">
                          <a:solidFill>
                            <a:srgbClr val="00B050"/>
                          </a:solidFill>
                          <a:effectLst/>
                          <a:latin typeface="+mn-lt"/>
                          <a:ea typeface="+mn-ea"/>
                          <a:cs typeface="+mn-cs"/>
                        </a:rPr>
                        <a:t>Verma</a:t>
                      </a:r>
                      <a:r>
                        <a:rPr lang="en-US" sz="1400" u="none" strike="noStrike" kern="1200" dirty="0">
                          <a:solidFill>
                            <a:srgbClr val="00B05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409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CR-PHY-INTRO-Part-5</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Lochan</a:t>
                      </a:r>
                      <a:r>
                        <a:rPr lang="en-US" sz="1400" u="none" strike="noStrike" kern="1200" dirty="0">
                          <a:solidFill>
                            <a:srgbClr val="00B050"/>
                          </a:solidFill>
                          <a:effectLst/>
                          <a:latin typeface="+mn-lt"/>
                          <a:ea typeface="+mn-ea"/>
                          <a:cs typeface="+mn-cs"/>
                        </a:rPr>
                        <a:t> </a:t>
                      </a:r>
                      <a:r>
                        <a:rPr lang="en-US" sz="1400" u="none" strike="noStrike" kern="1200" dirty="0" err="1">
                          <a:solidFill>
                            <a:srgbClr val="00B050"/>
                          </a:solidFill>
                          <a:effectLst/>
                          <a:latin typeface="+mn-lt"/>
                          <a:ea typeface="+mn-ea"/>
                          <a:cs typeface="+mn-cs"/>
                        </a:rPr>
                        <a:t>Verma</a:t>
                      </a:r>
                      <a:r>
                        <a:rPr lang="en-US" sz="1400" u="none" strike="noStrike" kern="1200" dirty="0">
                          <a:solidFill>
                            <a:srgbClr val="00B05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smtClean="0">
                          <a:solidFill>
                            <a:srgbClr val="00B050"/>
                          </a:solidFill>
                          <a:effectLst/>
                          <a:latin typeface="+mn-lt"/>
                          <a:ea typeface="+mn-ea"/>
                          <a:cs typeface="+mn-cs"/>
                        </a:rPr>
                        <a:t>463</a:t>
                      </a:r>
                      <a:endParaRPr lang="en-US" altLang="zh-CN"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phy-cr-28-3-20-21</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Xiaogang</a:t>
                      </a:r>
                      <a:r>
                        <a:rPr lang="en-US" sz="1400" u="none" strike="noStrike" kern="1200" dirty="0" smtClean="0">
                          <a:solidFill>
                            <a:srgbClr val="00B050"/>
                          </a:solidFill>
                          <a:effectLst/>
                          <a:latin typeface="+mn-lt"/>
                          <a:ea typeface="+mn-ea"/>
                          <a:cs typeface="+mn-cs"/>
                        </a:rPr>
                        <a:t> (Intel)</a:t>
                      </a:r>
                      <a:endParaRPr lang="en-US" sz="1400" u="none" strike="noStrike" kern="1200" dirty="0">
                        <a:solidFill>
                          <a:srgbClr val="00B050"/>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400" u="none" strike="noStrike" kern="1200" dirty="0" smtClean="0">
                          <a:solidFill>
                            <a:srgbClr val="00B050"/>
                          </a:solidFill>
                          <a:effectLst/>
                          <a:latin typeface="+mn-lt"/>
                          <a:ea typeface="+mn-ea"/>
                          <a:cs typeface="+mn-cs"/>
                        </a:rPr>
                        <a:t>PHY</a:t>
                      </a:r>
                      <a:endParaRPr lang="en-US" sz="1400" u="none" strike="noStrike" kern="1200" dirty="0">
                        <a:solidFill>
                          <a:srgbClr val="00B050"/>
                        </a:solidFill>
                        <a:effectLst/>
                        <a:latin typeface="+mn-lt"/>
                        <a:ea typeface="+mn-ea"/>
                        <a:cs typeface="+mn-cs"/>
                      </a:endParaRP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469</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CR-Packet-Extension</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Ron </a:t>
                      </a:r>
                      <a:r>
                        <a:rPr lang="en-US" sz="1400" u="none" strike="noStrike" kern="1200" dirty="0" err="1">
                          <a:solidFill>
                            <a:srgbClr val="00B050"/>
                          </a:solidFill>
                          <a:effectLst/>
                          <a:latin typeface="+mn-lt"/>
                          <a:ea typeface="+mn-ea"/>
                          <a:cs typeface="+mn-cs"/>
                        </a:rPr>
                        <a:t>Porat</a:t>
                      </a:r>
                      <a:r>
                        <a:rPr lang="en-US" sz="1400" u="none" strike="noStrike" kern="1200" dirty="0">
                          <a:solidFill>
                            <a:srgbClr val="00B050"/>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475</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 Comment resolution on CIDs for 28.3 part 2</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Jianhan</a:t>
                      </a:r>
                      <a:r>
                        <a:rPr lang="en-US" sz="1400" u="none" strike="noStrike" kern="1200" dirty="0">
                          <a:solidFill>
                            <a:srgbClr val="00B050"/>
                          </a:solidFill>
                          <a:effectLst/>
                          <a:latin typeface="+mn-lt"/>
                          <a:ea typeface="+mn-ea"/>
                          <a:cs typeface="+mn-cs"/>
                        </a:rPr>
                        <a:t> Liu (</a:t>
                      </a:r>
                      <a:r>
                        <a:rPr lang="en-US" sz="1400" u="none" strike="noStrike" kern="1200" dirty="0" err="1">
                          <a:solidFill>
                            <a:srgbClr val="00B050"/>
                          </a:solidFill>
                          <a:effectLst/>
                          <a:latin typeface="+mn-lt"/>
                          <a:ea typeface="+mn-ea"/>
                          <a:cs typeface="+mn-cs"/>
                        </a:rPr>
                        <a:t>Mediatek</a:t>
                      </a:r>
                      <a:r>
                        <a:rPr lang="en-US" sz="1400" u="none" strike="noStrike" kern="1200" dirty="0">
                          <a:solidFill>
                            <a:srgbClr val="00B050"/>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476</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LB230 Comment resolution on CIDs for preamble puncture</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Jianhan</a:t>
                      </a:r>
                      <a:r>
                        <a:rPr lang="en-US" sz="1400" u="none" strike="noStrike" kern="1200" dirty="0">
                          <a:solidFill>
                            <a:srgbClr val="00B050"/>
                          </a:solidFill>
                          <a:effectLst/>
                          <a:latin typeface="+mn-lt"/>
                          <a:ea typeface="+mn-ea"/>
                          <a:cs typeface="+mn-cs"/>
                        </a:rPr>
                        <a:t> Liu (</a:t>
                      </a:r>
                      <a:r>
                        <a:rPr lang="en-US" sz="1400" u="none" strike="noStrike" kern="1200" dirty="0" err="1">
                          <a:solidFill>
                            <a:srgbClr val="00B050"/>
                          </a:solidFill>
                          <a:effectLst/>
                          <a:latin typeface="+mn-lt"/>
                          <a:ea typeface="+mn-ea"/>
                          <a:cs typeface="+mn-cs"/>
                        </a:rPr>
                        <a:t>Mediatek</a:t>
                      </a:r>
                      <a:r>
                        <a:rPr lang="en-US" sz="1400" u="none" strike="noStrike" kern="1200" dirty="0">
                          <a:solidFill>
                            <a:srgbClr val="00B050"/>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FFC000"/>
                          </a:solidFill>
                          <a:effectLst/>
                          <a:latin typeface="+mn-lt"/>
                          <a:ea typeface="+mn-ea"/>
                          <a:cs typeface="+mn-cs"/>
                        </a:rPr>
                        <a:t>477</a:t>
                      </a: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ea typeface="+mn-ea"/>
                          <a:cs typeface="+mn-cs"/>
                        </a:rPr>
                        <a:t>Punctured NDP</a:t>
                      </a:r>
                    </a:p>
                  </a:txBody>
                  <a:tcPr marL="9525" marR="9525" marT="9525" marB="0" anchor="b"/>
                </a:tc>
                <a:tc>
                  <a:txBody>
                    <a:bodyPr/>
                    <a:lstStyle/>
                    <a:p>
                      <a:pPr marL="0" algn="l" defTabSz="914400" rtl="0" eaLnBrk="1" fontAlgn="b" latinLnBrk="0" hangingPunct="1"/>
                      <a:r>
                        <a:rPr lang="en-US" sz="1400" u="none" strike="noStrike" kern="1200" dirty="0">
                          <a:solidFill>
                            <a:srgbClr val="FFC000"/>
                          </a:solidFill>
                          <a:effectLst/>
                          <a:latin typeface="+mn-lt"/>
                          <a:ea typeface="+mn-ea"/>
                          <a:cs typeface="+mn-cs"/>
                        </a:rPr>
                        <a:t>Ron </a:t>
                      </a:r>
                      <a:r>
                        <a:rPr lang="en-US" sz="1400" u="none" strike="noStrike" kern="1200" dirty="0" err="1">
                          <a:solidFill>
                            <a:srgbClr val="FFC000"/>
                          </a:solidFill>
                          <a:effectLst/>
                          <a:latin typeface="+mn-lt"/>
                          <a:ea typeface="+mn-ea"/>
                          <a:cs typeface="+mn-cs"/>
                        </a:rPr>
                        <a:t>Porat</a:t>
                      </a:r>
                      <a:r>
                        <a:rPr lang="en-US" sz="1400" u="none" strike="noStrike" kern="1200" dirty="0">
                          <a:solidFill>
                            <a:srgbClr val="FFC000"/>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400" u="none" strike="noStrike" kern="1200" dirty="0">
                          <a:solidFill>
                            <a:srgbClr val="FFC00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a:solidFill>
                            <a:srgbClr val="00B050"/>
                          </a:solidFill>
                          <a:effectLst/>
                          <a:latin typeface="+mn-lt"/>
                          <a:ea typeface="+mn-ea"/>
                          <a:cs typeface="+mn-cs"/>
                        </a:rPr>
                        <a:t>478</a:t>
                      </a:r>
                    </a:p>
                  </a:txBody>
                  <a:tcPr marL="9525" marR="9525" marT="9525" marB="0" anchor="b"/>
                </a:tc>
                <a:tc>
                  <a:txBody>
                    <a:bodyPr/>
                    <a:lstStyle/>
                    <a:p>
                      <a:pPr marL="0" algn="l" defTabSz="914400" rtl="0" eaLnBrk="1" fontAlgn="b" latinLnBrk="0" hangingPunct="1"/>
                      <a:r>
                        <a:rPr lang="en-US" sz="1400" u="none" strike="noStrike" kern="1200" dirty="0">
                          <a:solidFill>
                            <a:srgbClr val="00B050"/>
                          </a:solidFill>
                          <a:effectLst/>
                          <a:latin typeface="+mn-lt"/>
                          <a:ea typeface="+mn-ea"/>
                          <a:cs typeface="+mn-cs"/>
                        </a:rPr>
                        <a:t>Comment resolution on CID 11896</a:t>
                      </a:r>
                    </a:p>
                  </a:txBody>
                  <a:tcPr marL="9525" marR="9525" marT="9525" marB="0" anchor="b"/>
                </a:tc>
                <a:tc>
                  <a:txBody>
                    <a:bodyPr/>
                    <a:lstStyle/>
                    <a:p>
                      <a:pPr marL="0" algn="l" defTabSz="914400" rtl="0" eaLnBrk="1" fontAlgn="b" latinLnBrk="0" hangingPunct="1"/>
                      <a:r>
                        <a:rPr lang="en-US" sz="1400" u="none" strike="noStrike" kern="1200" dirty="0" err="1">
                          <a:solidFill>
                            <a:srgbClr val="00B050"/>
                          </a:solidFill>
                          <a:effectLst/>
                          <a:latin typeface="+mn-lt"/>
                          <a:ea typeface="+mn-ea"/>
                          <a:cs typeface="+mn-cs"/>
                        </a:rPr>
                        <a:t>Jianhan</a:t>
                      </a:r>
                      <a:r>
                        <a:rPr lang="en-US" sz="1400" u="none" strike="noStrike" kern="1200" dirty="0">
                          <a:solidFill>
                            <a:srgbClr val="00B050"/>
                          </a:solidFill>
                          <a:effectLst/>
                          <a:latin typeface="+mn-lt"/>
                          <a:ea typeface="+mn-ea"/>
                          <a:cs typeface="+mn-cs"/>
                        </a:rPr>
                        <a:t> Liu (</a:t>
                      </a:r>
                      <a:r>
                        <a:rPr lang="en-US" sz="1400" u="none" strike="noStrike" kern="1200" dirty="0" err="1">
                          <a:solidFill>
                            <a:srgbClr val="00B050"/>
                          </a:solidFill>
                          <a:effectLst/>
                          <a:latin typeface="+mn-lt"/>
                          <a:ea typeface="+mn-ea"/>
                          <a:cs typeface="+mn-cs"/>
                        </a:rPr>
                        <a:t>Mediatek</a:t>
                      </a:r>
                      <a:r>
                        <a:rPr lang="en-US" sz="1400" u="none" strike="noStrike" kern="1200" dirty="0">
                          <a:solidFill>
                            <a:srgbClr val="00B050"/>
                          </a:solidFill>
                          <a:effectLst/>
                          <a:latin typeface="+mn-lt"/>
                          <a:ea typeface="+mn-ea"/>
                          <a:cs typeface="+mn-cs"/>
                        </a:rPr>
                        <a:t>)</a:t>
                      </a:r>
                    </a:p>
                  </a:txBody>
                  <a:tcPr marL="9525" marR="9525" marT="9525" marB="0" anchor="b"/>
                </a:tc>
                <a:tc>
                  <a:txBody>
                    <a:bodyPr/>
                    <a:lstStyle/>
                    <a:p>
                      <a:pPr marL="0" algn="ctr" defTabSz="914400" rtl="0" eaLnBrk="1" fontAlgn="b" latinLnBrk="0" hangingPunct="1"/>
                      <a:r>
                        <a:rPr lang="en-US" sz="1400" u="none" strike="noStrike" kern="1200" dirty="0">
                          <a:solidFill>
                            <a:srgbClr val="00B050"/>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altLang="zh-CN" sz="1400" u="none" strike="noStrike" kern="1200" dirty="0" smtClean="0">
                          <a:solidFill>
                            <a:srgbClr val="00B050"/>
                          </a:solidFill>
                          <a:effectLst/>
                          <a:latin typeface="+mn-lt"/>
                          <a:ea typeface="+mn-ea"/>
                          <a:cs typeface="+mn-cs"/>
                        </a:rPr>
                        <a:t>483</a:t>
                      </a:r>
                      <a:endParaRPr lang="en-US" altLang="zh-CN" sz="14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corrections-to-number-of-he-ltf-symbols-and-midamble-periodicity-subfield</a:t>
                      </a:r>
                      <a:endParaRPr lang="en-US" sz="14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Sigurd</a:t>
                      </a:r>
                      <a:r>
                        <a:rPr lang="en-US" sz="1400" u="none" strike="noStrike" kern="1200" baseline="0" dirty="0" smtClean="0">
                          <a:solidFill>
                            <a:srgbClr val="00B050"/>
                          </a:solidFill>
                          <a:effectLst/>
                          <a:latin typeface="+mn-lt"/>
                          <a:ea typeface="+mn-ea"/>
                          <a:cs typeface="+mn-cs"/>
                        </a:rPr>
                        <a:t> (</a:t>
                      </a:r>
                      <a:r>
                        <a:rPr lang="en-US" sz="1400" u="none" strike="noStrike" kern="1200" baseline="0" dirty="0" err="1" smtClean="0">
                          <a:solidFill>
                            <a:srgbClr val="00B050"/>
                          </a:solidFill>
                          <a:effectLst/>
                          <a:latin typeface="+mn-lt"/>
                          <a:ea typeface="+mn-ea"/>
                          <a:cs typeface="+mn-cs"/>
                        </a:rPr>
                        <a:t>Quantenna</a:t>
                      </a:r>
                      <a:r>
                        <a:rPr lang="en-US" sz="1400" u="none" strike="noStrike" kern="1200" baseline="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tc>
                <a:tc>
                  <a:txBody>
                    <a:bodyPr/>
                    <a:lstStyle/>
                    <a:p>
                      <a:pPr algn="ctr" fontAlgn="b"/>
                      <a:r>
                        <a:rPr lang="en-US" sz="1400" b="0" i="0" u="none" strike="noStrike" dirty="0" smtClean="0">
                          <a:solidFill>
                            <a:srgbClr val="00B050"/>
                          </a:solidFill>
                          <a:effectLst/>
                          <a:latin typeface="+mn-lt"/>
                        </a:rPr>
                        <a:t>PHY</a:t>
                      </a:r>
                      <a:endParaRPr lang="en-US" sz="1400" b="0" i="0" u="none" strike="noStrike" dirty="0">
                        <a:solidFill>
                          <a:srgbClr val="00B050"/>
                        </a:solidFill>
                        <a:effectLst/>
                        <a:latin typeface="+mn-lt"/>
                      </a:endParaRPr>
                    </a:p>
                  </a:txBody>
                  <a:tcPr marL="7617" marR="7617" marT="7617" marB="0"/>
                </a:tc>
              </a:tr>
              <a:tr h="108438">
                <a:tc>
                  <a:txBody>
                    <a:bodyPr/>
                    <a:lstStyle/>
                    <a:p>
                      <a:pPr marL="0" algn="ctr" defTabSz="914400" rtl="0" eaLnBrk="1" fontAlgn="b" latinLnBrk="0" hangingPunct="1"/>
                      <a:r>
                        <a:rPr lang="en-US" sz="1400" b="0" i="0" u="none" strike="noStrike" kern="1200" dirty="0" smtClean="0">
                          <a:solidFill>
                            <a:srgbClr val="00B050"/>
                          </a:solidFill>
                          <a:effectLst/>
                          <a:latin typeface="+mn-lt"/>
                          <a:ea typeface="+mn-ea"/>
                          <a:cs typeface="+mn-cs"/>
                        </a:rPr>
                        <a:t>508</a:t>
                      </a:r>
                      <a:r>
                        <a:rPr lang="en-US" sz="1400" b="0" i="0" u="none" strike="noStrike" kern="1200" baseline="30000" dirty="0" smtClean="0">
                          <a:solidFill>
                            <a:srgbClr val="00B050"/>
                          </a:solidFill>
                          <a:effectLst/>
                          <a:latin typeface="+mn-lt"/>
                          <a:ea typeface="+mn-ea"/>
                          <a:cs typeface="+mn-cs"/>
                        </a:rPr>
                        <a:t>*</a:t>
                      </a:r>
                      <a:endParaRPr lang="en-US" sz="1400" b="0" i="0" u="none" strike="noStrike" kern="1200" baseline="300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D2.0 PHY Comment Resolution - Part2</a:t>
                      </a:r>
                      <a:endParaRPr lang="en-US" sz="140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Youhan</a:t>
                      </a:r>
                      <a:r>
                        <a:rPr lang="en-US" sz="1400" b="0" i="0" u="none" strike="noStrike" kern="1200" dirty="0" smtClean="0">
                          <a:solidFill>
                            <a:srgbClr val="00B050"/>
                          </a:solidFill>
                          <a:effectLst/>
                          <a:latin typeface="+mn-lt"/>
                          <a:ea typeface="+mn-ea"/>
                          <a:cs typeface="+mn-cs"/>
                        </a:rPr>
                        <a:t> (Qualcomm)</a:t>
                      </a:r>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400" b="0" i="0" u="none" strike="noStrike" kern="1200" dirty="0" smtClean="0">
                          <a:solidFill>
                            <a:srgbClr val="00B050"/>
                          </a:solidFill>
                          <a:effectLst/>
                          <a:latin typeface="+mn-lt"/>
                          <a:ea typeface="+mn-ea"/>
                          <a:cs typeface="+mn-cs"/>
                        </a:rPr>
                        <a:t>PHY</a:t>
                      </a:r>
                      <a:endParaRPr lang="en-US" sz="1400" b="0" i="0" u="none" strike="noStrike" kern="1200" dirty="0">
                        <a:solidFill>
                          <a:srgbClr val="00B050"/>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4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400" b="0" i="0" u="none" strike="noStrike" kern="1200" dirty="0">
                        <a:solidFill>
                          <a:srgbClr val="00B050"/>
                        </a:solidFill>
                        <a:effectLst/>
                        <a:latin typeface="+mn-lt"/>
                        <a:ea typeface="+mn-ea"/>
                        <a:cs typeface="+mn-cs"/>
                      </a:endParaRPr>
                    </a:p>
                  </a:txBody>
                  <a:tcPr marL="7617" marR="7617" marT="7617" marB="0" anchor="b"/>
                </a:tc>
              </a:tr>
            </a:tbl>
          </a:graphicData>
        </a:graphic>
      </p:graphicFrame>
      <p:sp>
        <p:nvSpPr>
          <p:cNvPr id="8" name="文本框 7"/>
          <p:cNvSpPr txBox="1"/>
          <p:nvPr/>
        </p:nvSpPr>
        <p:spPr>
          <a:xfrm>
            <a:off x="0" y="4495800"/>
            <a:ext cx="838200" cy="215444"/>
          </a:xfrm>
          <a:prstGeom prst="rect">
            <a:avLst/>
          </a:prstGeom>
          <a:noFill/>
        </p:spPr>
        <p:txBody>
          <a:bodyPr wrap="square" rtlCol="0">
            <a:spAutoFit/>
          </a:bodyPr>
          <a:lstStyle/>
          <a:p>
            <a:r>
              <a:rPr lang="en-US" altLang="zh-CN" sz="800" b="1" dirty="0" smtClean="0">
                <a:solidFill>
                  <a:srgbClr val="FF0000"/>
                </a:solidFill>
              </a:rPr>
              <a:t>Defer to May</a:t>
            </a:r>
            <a:endParaRPr lang="zh-CN" altLang="en-US" sz="800" b="1" dirty="0">
              <a:solidFill>
                <a:srgbClr val="FF0000"/>
              </a:solidFill>
            </a:endParaRPr>
          </a:p>
        </p:txBody>
      </p:sp>
      <p:sp>
        <p:nvSpPr>
          <p:cNvPr id="3" name="文本框 2"/>
          <p:cNvSpPr txBox="1"/>
          <p:nvPr/>
        </p:nvSpPr>
        <p:spPr>
          <a:xfrm>
            <a:off x="696913" y="6019800"/>
            <a:ext cx="7380287" cy="276999"/>
          </a:xfrm>
          <a:prstGeom prst="rect">
            <a:avLst/>
          </a:prstGeom>
          <a:noFill/>
        </p:spPr>
        <p:txBody>
          <a:bodyPr wrap="square" rtlCol="0">
            <a:spAutoFit/>
          </a:bodyPr>
          <a:lstStyle/>
          <a:p>
            <a:r>
              <a:rPr lang="en-US" altLang="zh-CN" dirty="0" smtClean="0">
                <a:solidFill>
                  <a:srgbClr val="0070C0"/>
                </a:solidFill>
              </a:rPr>
              <a:t>Note, 11-18/0469 and 11-18/0508 were presented in </a:t>
            </a:r>
            <a:r>
              <a:rPr lang="en-US" altLang="zh-CN" dirty="0" err="1" smtClean="0">
                <a:solidFill>
                  <a:srgbClr val="0070C0"/>
                </a:solidFill>
              </a:rPr>
              <a:t>TGax</a:t>
            </a:r>
            <a:r>
              <a:rPr lang="en-US" altLang="zh-CN" dirty="0" smtClean="0">
                <a:solidFill>
                  <a:srgbClr val="0070C0"/>
                </a:solidFill>
              </a:rPr>
              <a:t> on AM1, Wednesday</a:t>
            </a:r>
            <a:endParaRPr lang="zh-CN" altLang="en-US" dirty="0">
              <a:solidFill>
                <a:srgbClr val="0070C0"/>
              </a:solidFill>
            </a:endParaRPr>
          </a:p>
        </p:txBody>
      </p:sp>
    </p:spTree>
    <p:extLst>
      <p:ext uri="{BB962C8B-B14F-4D97-AF65-F5344CB8AC3E}">
        <p14:creationId xmlns:p14="http://schemas.microsoft.com/office/powerpoint/2010/main" val="49265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(non-</a:t>
            </a:r>
            <a:r>
              <a:rPr lang="en-US" altLang="zh-CN" dirty="0" err="1" smtClean="0"/>
              <a:t>cr</a:t>
            </a:r>
            <a:r>
              <a:rPr lang="en-US" altLang="zh-CN" dirty="0" smtClean="0"/>
              <a:t>, 11-18/0059r1)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spec text modification as proposed in 11-18/0059r1?</a:t>
            </a:r>
          </a:p>
          <a:p>
            <a:pPr marL="457200" lvl="1" indent="0">
              <a:buNone/>
            </a:pP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3471327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2</a:t>
            </a:r>
            <a:r>
              <a:rPr lang="en-US" altLang="zh-CN" dirty="0" smtClean="0"/>
              <a:t> (</a:t>
            </a:r>
            <a:r>
              <a:rPr lang="en-US" altLang="zh-CN" dirty="0" err="1" smtClean="0"/>
              <a:t>cr</a:t>
            </a:r>
            <a:r>
              <a:rPr lang="en-US" altLang="zh-CN" dirty="0" smtClean="0"/>
              <a:t>, 11-18/0110r6)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106 CIDs as in 11-18/0110r6?</a:t>
            </a:r>
          </a:p>
          <a:p>
            <a:pPr lvl="1"/>
            <a:r>
              <a:rPr lang="en-US" altLang="zh-CN" sz="1600" dirty="0" smtClean="0"/>
              <a:t>CID 11404, 11597, 11598, 11599, </a:t>
            </a:r>
            <a:r>
              <a:rPr lang="en-GB" altLang="zh-CN" sz="1600" dirty="0" smtClean="0"/>
              <a:t>11600, 11601, 11602, 11603, 11604, 11605, 11606, 11607, 11608, 11609, 14066, </a:t>
            </a:r>
            <a:r>
              <a:rPr lang="en-US" altLang="zh-CN" sz="1600" dirty="0" smtClean="0"/>
              <a:t>11610, 11611, 11612, 11613, 11614, 11615, 11616, 11617, 11618, 14067, 11619, 11620, 11621, 11622, 11623, 11624, 11625, 11626, 11627, 12880, 13455, 14068, 11403, 11404, 11518, 11628, 11629, 11630</a:t>
            </a:r>
            <a:r>
              <a:rPr lang="en-US" altLang="zh-CN" sz="1600" dirty="0"/>
              <a:t>, 11631</a:t>
            </a:r>
            <a:r>
              <a:rPr lang="en-US" altLang="zh-CN" sz="1600" dirty="0" smtClean="0"/>
              <a:t>, 11632, 11633, 11635</a:t>
            </a:r>
            <a:r>
              <a:rPr lang="en-US" altLang="zh-CN" sz="1600" dirty="0"/>
              <a:t>, 13456</a:t>
            </a:r>
            <a:r>
              <a:rPr lang="en-US" altLang="zh-CN" sz="1600" dirty="0" smtClean="0"/>
              <a:t>, 14069, 11517, 11519, 11520, 11521, 11522, 11523, 11524, 11525, 11526, 11527, 11639, 11640, 11641, 14073, 14174, 14175, 11528, 11529, 12565, 13471, 13472, 14074, 11413, 11414, 11533, 11534, 11535, 11642, 11643, 11644, 11645, 11646, 11647, 11648, 13363, 13367, 13377, 13479, 13480, 13481</a:t>
            </a:r>
            <a:r>
              <a:rPr lang="en-US" altLang="zh-CN" sz="1600" dirty="0"/>
              <a:t>, </a:t>
            </a:r>
            <a:r>
              <a:rPr lang="en-US" altLang="zh-CN" sz="1600" dirty="0" smtClean="0"/>
              <a:t>13634, 11415, 11416, 11417, 11649, 11650, 11651, 11652, 11653, 11656, 11657, 13372, 13373, 13484, 13602, 13606, 13774</a:t>
            </a:r>
            <a:endParaRPr lang="zh-CN" altLang="zh-CN" sz="1600" dirty="0"/>
          </a:p>
          <a:p>
            <a:pPr lvl="1"/>
            <a:endParaRPr lang="en-GB" altLang="zh-CN" dirty="0" smtClean="0"/>
          </a:p>
          <a:p>
            <a:pPr>
              <a:buNone/>
            </a:pPr>
            <a:r>
              <a:rPr lang="en-US" altLang="zh-CN" dirty="0" smtClean="0">
                <a:solidFill>
                  <a:srgbClr val="00B050"/>
                </a:solidFill>
              </a:rPr>
              <a:t>SP: Passed without objection</a:t>
            </a:r>
          </a:p>
          <a:p>
            <a:pPr>
              <a:buNone/>
            </a:pPr>
            <a:r>
              <a:rPr lang="en-US" altLang="zh-CN" dirty="0" smtClean="0">
                <a:solidFill>
                  <a:srgbClr val="FF0000"/>
                </a:solidFill>
              </a:rPr>
              <a:t>Note, CID 13377 should be 13773</a:t>
            </a:r>
            <a:endParaRPr lang="zh-CN" altLang="en-US" dirty="0">
              <a:solidFill>
                <a:srgbClr val="FF0000"/>
              </a:solidFill>
            </a:endParaRPr>
          </a:p>
        </p:txBody>
      </p:sp>
    </p:spTree>
    <p:extLst>
      <p:ext uri="{BB962C8B-B14F-4D97-AF65-F5344CB8AC3E}">
        <p14:creationId xmlns:p14="http://schemas.microsoft.com/office/powerpoint/2010/main" val="1086526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11-18/0111r1)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34 CIDs as in 11-18/0111r1?</a:t>
            </a:r>
          </a:p>
          <a:p>
            <a:pPr lvl="1"/>
            <a:r>
              <a:rPr lang="en-US" altLang="zh-CN" dirty="0" smtClean="0"/>
              <a:t>CID 11659</a:t>
            </a:r>
            <a:r>
              <a:rPr lang="en-US" altLang="zh-CN" dirty="0"/>
              <a:t>, 13485, 11660, 11661, 11662, 11663, 13374, 13396, 12652, 12871, 13375, 13376, 13391, 13392, 13393, 13394, 13395, 13397, 13487, 14181, 14182, 14184, 13488, </a:t>
            </a:r>
            <a:r>
              <a:rPr lang="en-GB" altLang="zh-CN" dirty="0"/>
              <a:t>14185, 13490, </a:t>
            </a:r>
            <a:r>
              <a:rPr lang="en-US" altLang="zh-CN" dirty="0"/>
              <a:t>11664, 13491, 11665, 11666, 11667, 11668, 11669, 13493, </a:t>
            </a:r>
            <a:r>
              <a:rPr lang="en-GB" altLang="zh-CN" dirty="0"/>
              <a:t>13378</a:t>
            </a:r>
          </a:p>
          <a:p>
            <a:pPr lvl="1"/>
            <a:endParaRPr lang="en-GB" altLang="zh-CN" dirty="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395645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zh-CN" sz="4000" dirty="0">
                <a:latin typeface="Arial" panose="020B0604020202020204" pitchFamily="34" charset="0"/>
              </a:rPr>
              <a:t>Rosemont, Illinois USA</a:t>
            </a:r>
          </a:p>
          <a:p>
            <a:pPr algn="ctr">
              <a:lnSpc>
                <a:spcPct val="90000"/>
              </a:lnSpc>
              <a:buFontTx/>
              <a:buNone/>
            </a:pPr>
            <a:r>
              <a:rPr lang="en-US" altLang="en-US" sz="4000" dirty="0" smtClean="0">
                <a:latin typeface="Arial" pitchFamily="34" charset="0"/>
              </a:rPr>
              <a:t>Mar 5-8,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11-18/0151r1)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4 CIDs as in 11-18/0151r1?</a:t>
            </a:r>
          </a:p>
          <a:p>
            <a:pPr lvl="1"/>
            <a:r>
              <a:rPr lang="en-US" altLang="zh-CN" dirty="0" smtClean="0"/>
              <a:t>CID </a:t>
            </a:r>
            <a:r>
              <a:rPr lang="en-US" altLang="zh-CN" dirty="0"/>
              <a:t>13597, 13598, 13599, </a:t>
            </a:r>
            <a:r>
              <a:rPr lang="en-US" altLang="zh-CN" dirty="0" smtClean="0"/>
              <a:t>13600</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941508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11-18/0352r1)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as in 11-18/0352r1?</a:t>
            </a:r>
          </a:p>
          <a:p>
            <a:pPr lvl="1"/>
            <a:r>
              <a:rPr lang="en-US" altLang="zh-CN" dirty="0" smtClean="0"/>
              <a:t>CID 11725, 13635</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2137267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6 (</a:t>
            </a:r>
            <a:r>
              <a:rPr lang="en-US" altLang="zh-CN" dirty="0" err="1" smtClean="0"/>
              <a:t>cr</a:t>
            </a:r>
            <a:r>
              <a:rPr lang="en-US" altLang="zh-CN" dirty="0" smtClean="0"/>
              <a:t>, 11-18/0324r1)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4 CIDs as in 11-18/0324r1?</a:t>
            </a:r>
          </a:p>
          <a:p>
            <a:pPr lvl="1"/>
            <a:r>
              <a:rPr lang="en-US" altLang="zh-CN" dirty="0" smtClean="0"/>
              <a:t>CID </a:t>
            </a:r>
            <a:r>
              <a:rPr lang="en-GB" altLang="zh-CN" dirty="0"/>
              <a:t>13368, 11408, 11410, 13370</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4203070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7 (</a:t>
            </a:r>
            <a:r>
              <a:rPr lang="en-US" altLang="zh-CN" dirty="0" err="1" smtClean="0"/>
              <a:t>cr</a:t>
            </a:r>
            <a:r>
              <a:rPr lang="en-US" altLang="zh-CN" dirty="0" smtClean="0"/>
              <a:t>, 11-18/0359r2)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5 CIDs as in 11-18/0359r2?</a:t>
            </a:r>
          </a:p>
          <a:p>
            <a:pPr lvl="1"/>
            <a:r>
              <a:rPr lang="en-US" altLang="zh-CN" dirty="0" smtClean="0"/>
              <a:t>CID </a:t>
            </a:r>
            <a:r>
              <a:rPr lang="en-GB" altLang="zh-CN" dirty="0"/>
              <a:t>13402, 13404, 13452, 13489, 13397</a:t>
            </a:r>
            <a:endParaRPr lang="en-US" altLang="zh-CN" dirty="0" smtClean="0"/>
          </a:p>
          <a:p>
            <a:pPr lvl="1"/>
            <a:endParaRPr lang="en-GB" altLang="zh-CN" dirty="0" smtClean="0"/>
          </a:p>
          <a:p>
            <a:pPr lvl="1"/>
            <a:endParaRPr lang="en-GB" altLang="zh-CN" dirty="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Note, CID 13397 has been resolved in 11-18/0111r1</a:t>
            </a:r>
            <a:endParaRPr lang="zh-CN" altLang="en-US" dirty="0">
              <a:solidFill>
                <a:srgbClr val="FF0000"/>
              </a:solidFill>
            </a:endParaRPr>
          </a:p>
        </p:txBody>
      </p:sp>
    </p:spTree>
    <p:extLst>
      <p:ext uri="{BB962C8B-B14F-4D97-AF65-F5344CB8AC3E}">
        <p14:creationId xmlns:p14="http://schemas.microsoft.com/office/powerpoint/2010/main" val="3814308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8 (</a:t>
            </a:r>
            <a:r>
              <a:rPr lang="en-US" altLang="zh-CN" dirty="0" err="1" smtClean="0"/>
              <a:t>cr</a:t>
            </a:r>
            <a:r>
              <a:rPr lang="en-US" altLang="zh-CN" dirty="0" smtClean="0"/>
              <a:t>, 11-18/0404r1)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31 CIDs as in 11-18/0404r1?</a:t>
            </a:r>
          </a:p>
          <a:p>
            <a:pPr lvl="1"/>
            <a:r>
              <a:rPr lang="en-GB" altLang="zh-CN" dirty="0" smtClean="0"/>
              <a:t>CID </a:t>
            </a:r>
            <a:r>
              <a:rPr lang="en-GB" altLang="zh-CN" dirty="0"/>
              <a:t>11903, 13874, 11905, 12667, 11906, </a:t>
            </a:r>
            <a:r>
              <a:rPr lang="en-GB" altLang="zh-CN" dirty="0" smtClean="0"/>
              <a:t>12063</a:t>
            </a:r>
            <a:r>
              <a:rPr lang="en-GB" altLang="zh-CN" dirty="0"/>
              <a:t>, 12420, </a:t>
            </a:r>
            <a:r>
              <a:rPr lang="en-GB" altLang="zh-CN" dirty="0" smtClean="0"/>
              <a:t>12423</a:t>
            </a:r>
            <a:r>
              <a:rPr lang="en-GB" altLang="zh-CN" dirty="0"/>
              <a:t>, 12424, </a:t>
            </a:r>
            <a:r>
              <a:rPr lang="en-GB" altLang="zh-CN" dirty="0" smtClean="0"/>
              <a:t>12555</a:t>
            </a:r>
            <a:r>
              <a:rPr lang="en-GB" altLang="zh-CN" dirty="0"/>
              <a:t>, 12556, 12616, 12617, 13542</a:t>
            </a:r>
            <a:r>
              <a:rPr lang="en-GB" altLang="zh-CN" dirty="0" smtClean="0"/>
              <a:t>,</a:t>
            </a:r>
            <a:r>
              <a:rPr lang="zh-CN" altLang="zh-CN" sz="1200" dirty="0" smtClean="0"/>
              <a:t> </a:t>
            </a:r>
            <a:r>
              <a:rPr lang="en-GB" altLang="zh-CN" dirty="0" smtClean="0"/>
              <a:t>13543</a:t>
            </a:r>
            <a:r>
              <a:rPr lang="en-GB" altLang="zh-CN" dirty="0"/>
              <a:t>, 12658, 12669, 12675, </a:t>
            </a:r>
            <a:r>
              <a:rPr lang="en-GB" altLang="zh-CN" dirty="0" smtClean="0"/>
              <a:t>12676, 13336</a:t>
            </a:r>
            <a:r>
              <a:rPr lang="en-GB" altLang="zh-CN" dirty="0"/>
              <a:t>, 13337, 12755, 12814, </a:t>
            </a:r>
            <a:r>
              <a:rPr lang="en-GB" altLang="zh-CN" dirty="0" smtClean="0"/>
              <a:t>13102, 13335</a:t>
            </a:r>
            <a:r>
              <a:rPr lang="en-GB" altLang="zh-CN" dirty="0"/>
              <a:t>, 13544, 13627, 13875, </a:t>
            </a:r>
            <a:r>
              <a:rPr lang="en-GB" altLang="zh-CN" dirty="0" smtClean="0"/>
              <a:t>13876, 14212</a:t>
            </a:r>
            <a:r>
              <a:rPr lang="en-GB" altLang="zh-CN" dirty="0"/>
              <a:t>, 14225</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Note, CID 12063 belongs to MU </a:t>
            </a:r>
            <a:r>
              <a:rPr lang="en-US" altLang="zh-CN" dirty="0" err="1" smtClean="0">
                <a:solidFill>
                  <a:srgbClr val="FF0000"/>
                </a:solidFill>
              </a:rPr>
              <a:t>adhoc</a:t>
            </a:r>
            <a:endParaRPr lang="zh-CN" altLang="en-US" dirty="0">
              <a:solidFill>
                <a:srgbClr val="FF0000"/>
              </a:solidFill>
            </a:endParaRPr>
          </a:p>
        </p:txBody>
      </p:sp>
    </p:spTree>
    <p:extLst>
      <p:ext uri="{BB962C8B-B14F-4D97-AF65-F5344CB8AC3E}">
        <p14:creationId xmlns:p14="http://schemas.microsoft.com/office/powerpoint/2010/main" val="2133937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9 (</a:t>
            </a:r>
            <a:r>
              <a:rPr lang="en-US" altLang="zh-CN" dirty="0" err="1" smtClean="0"/>
              <a:t>cr</a:t>
            </a:r>
            <a:r>
              <a:rPr lang="en-US" altLang="zh-CN" dirty="0" smtClean="0"/>
              <a:t>, 11-18/0409r1)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5 CIDs as in 11-18/0409r1?</a:t>
            </a:r>
          </a:p>
          <a:p>
            <a:pPr lvl="1"/>
            <a:r>
              <a:rPr lang="en-GB" altLang="zh-CN" dirty="0" smtClean="0"/>
              <a:t>CID </a:t>
            </a:r>
            <a:r>
              <a:rPr lang="en-GB" altLang="zh-CN" dirty="0"/>
              <a:t>11904, 12659, 11900, 11901, 13403</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22924477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10 (</a:t>
            </a:r>
            <a:r>
              <a:rPr lang="en-US" altLang="zh-CN" dirty="0" err="1" smtClean="0"/>
              <a:t>cr</a:t>
            </a:r>
            <a:r>
              <a:rPr lang="en-US" altLang="zh-CN" dirty="0" smtClean="0"/>
              <a:t>, 11-18/0404r2)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as in 11-18/0404r2?</a:t>
            </a:r>
          </a:p>
          <a:p>
            <a:pPr lvl="1"/>
            <a:r>
              <a:rPr lang="en-GB" altLang="zh-CN" dirty="0" smtClean="0"/>
              <a:t>CID 13877</a:t>
            </a:r>
            <a:endParaRPr lang="zh-CN" altLang="zh-CN" sz="1200"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134695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11 (</a:t>
            </a:r>
            <a:r>
              <a:rPr lang="en-US" altLang="zh-CN" dirty="0" err="1" smtClean="0"/>
              <a:t>cr</a:t>
            </a:r>
            <a:r>
              <a:rPr lang="en-US" altLang="zh-CN" dirty="0" smtClean="0"/>
              <a:t>, 11-18/0349r2)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as in 11-18/0349r2?</a:t>
            </a:r>
          </a:p>
          <a:p>
            <a:pPr lvl="1"/>
            <a:r>
              <a:rPr lang="en-US" altLang="zh-CN" dirty="0" smtClean="0"/>
              <a:t>CID </a:t>
            </a:r>
            <a:r>
              <a:rPr lang="en-GB" altLang="zh-CN" dirty="0"/>
              <a:t>13630, 14051</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534888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12 (</a:t>
            </a:r>
            <a:r>
              <a:rPr lang="en-US" altLang="zh-CN" dirty="0" err="1" smtClean="0"/>
              <a:t>cr</a:t>
            </a:r>
            <a:r>
              <a:rPr lang="en-US" altLang="zh-CN" dirty="0" smtClean="0"/>
              <a:t>, 11-18/0162r2)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as in 11-18/0162r2?</a:t>
            </a:r>
          </a:p>
          <a:p>
            <a:pPr lvl="1"/>
            <a:r>
              <a:rPr lang="en-US" altLang="zh-CN" dirty="0" smtClean="0"/>
              <a:t>CID </a:t>
            </a:r>
            <a:r>
              <a:rPr lang="en-GB" altLang="zh-CN" dirty="0"/>
              <a:t>12060 </a:t>
            </a:r>
            <a:r>
              <a:rPr lang="en-GB" altLang="zh-CN" dirty="0" smtClean="0"/>
              <a:t>13047</a:t>
            </a:r>
          </a:p>
          <a:p>
            <a:pPr lvl="1"/>
            <a:endParaRPr lang="en-US" altLang="zh-CN" dirty="0" smtClean="0"/>
          </a:p>
          <a:p>
            <a:pPr lvl="1"/>
            <a:endParaRPr lang="en-GB" altLang="zh-CN" dirty="0" smtClean="0"/>
          </a:p>
          <a:p>
            <a:pPr>
              <a:buNone/>
            </a:pPr>
            <a:r>
              <a:rPr lang="en-US" altLang="zh-CN" dirty="0" smtClean="0">
                <a:solidFill>
                  <a:srgbClr val="00B050"/>
                </a:solidFill>
              </a:rPr>
              <a:t>SP: 29Y/2N/19A  Passed</a:t>
            </a:r>
            <a:r>
              <a:rPr lang="en-US" altLang="zh-CN" dirty="0" smtClean="0">
                <a:solidFill>
                  <a:srgbClr val="00B050"/>
                </a:solidFill>
              </a:rPr>
              <a:t>.</a:t>
            </a:r>
          </a:p>
          <a:p>
            <a:pPr>
              <a:buNone/>
            </a:pPr>
            <a:endParaRPr lang="en-US" altLang="zh-CN" dirty="0">
              <a:solidFill>
                <a:srgbClr val="00B050"/>
              </a:solidFill>
            </a:endParaRPr>
          </a:p>
          <a:p>
            <a:pPr>
              <a:buNone/>
            </a:pPr>
            <a:r>
              <a:rPr lang="en-US" altLang="zh-CN" dirty="0" smtClean="0">
                <a:solidFill>
                  <a:srgbClr val="FF0000"/>
                </a:solidFill>
              </a:rPr>
              <a:t>Notes, this SP will not go for motion.</a:t>
            </a:r>
            <a:endParaRPr lang="en-US" altLang="zh-CN" dirty="0" smtClean="0">
              <a:solidFill>
                <a:srgbClr val="FF0000"/>
              </a:solidFill>
            </a:endParaRPr>
          </a:p>
          <a:p>
            <a:pPr>
              <a:buNone/>
            </a:pPr>
            <a:endParaRPr lang="zh-CN" altLang="en-US" dirty="0"/>
          </a:p>
        </p:txBody>
      </p:sp>
    </p:spTree>
    <p:extLst>
      <p:ext uri="{BB962C8B-B14F-4D97-AF65-F5344CB8AC3E}">
        <p14:creationId xmlns:p14="http://schemas.microsoft.com/office/powerpoint/2010/main" val="4224094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13 (</a:t>
            </a:r>
            <a:r>
              <a:rPr lang="en-US" altLang="zh-CN" dirty="0" err="1" smtClean="0"/>
              <a:t>cr</a:t>
            </a:r>
            <a:r>
              <a:rPr lang="en-US" altLang="zh-CN" dirty="0" smtClean="0"/>
              <a:t>, 11-18/0478r1)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as in 11-18/0478r1?</a:t>
            </a:r>
          </a:p>
          <a:p>
            <a:pPr lvl="1"/>
            <a:r>
              <a:rPr lang="en-US" altLang="zh-CN" dirty="0" smtClean="0"/>
              <a:t>CID </a:t>
            </a:r>
            <a:r>
              <a:rPr lang="en-GB" altLang="zh-CN" dirty="0" smtClean="0"/>
              <a:t>11896</a:t>
            </a:r>
          </a:p>
          <a:p>
            <a:pPr lvl="1"/>
            <a:endParaRPr lang="en-US" altLang="zh-CN" dirty="0" smtClean="0"/>
          </a:p>
          <a:p>
            <a:pPr lvl="1"/>
            <a:endParaRPr lang="en-GB" altLang="zh-CN" dirty="0" smtClean="0"/>
          </a:p>
          <a:p>
            <a:pPr>
              <a:buNone/>
            </a:pPr>
            <a:r>
              <a:rPr lang="en-US" altLang="zh-CN" dirty="0" smtClean="0">
                <a:solidFill>
                  <a:srgbClr val="00B050"/>
                </a:solidFill>
              </a:rPr>
              <a:t>SP: 37Y/2N/8A Passed</a:t>
            </a:r>
            <a:endParaRPr lang="zh-CN" altLang="en-US" dirty="0"/>
          </a:p>
        </p:txBody>
      </p:sp>
    </p:spTree>
    <p:extLst>
      <p:ext uri="{BB962C8B-B14F-4D97-AF65-F5344CB8AC3E}">
        <p14:creationId xmlns:p14="http://schemas.microsoft.com/office/powerpoint/2010/main" val="2507594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a:defRPr/>
            </a:pPr>
            <a:r>
              <a:rPr lang="en-US" altLang="en-US" dirty="0"/>
              <a:t>Set and approve </a:t>
            </a:r>
            <a:r>
              <a:rPr lang="en-US" altLang="en-US" dirty="0" smtClean="0"/>
              <a:t>presenting order in the agenda</a:t>
            </a:r>
            <a:endParaRPr lang="en-US" altLang="en-US" dirty="0"/>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14 (</a:t>
            </a:r>
            <a:r>
              <a:rPr lang="en-US" altLang="zh-CN" dirty="0" err="1" smtClean="0"/>
              <a:t>cr</a:t>
            </a:r>
            <a:r>
              <a:rPr lang="en-US" altLang="zh-CN" dirty="0" smtClean="0"/>
              <a:t>, 11-18/0476r1)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as in 11-18/0476r1?</a:t>
            </a:r>
          </a:p>
          <a:p>
            <a:pPr lvl="1"/>
            <a:r>
              <a:rPr lang="en-US" altLang="zh-CN" dirty="0" smtClean="0"/>
              <a:t>CID </a:t>
            </a:r>
            <a:r>
              <a:rPr lang="en-GB" altLang="zh-CN" dirty="0" smtClean="0"/>
              <a:t>11358, 13200</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2067944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15 (</a:t>
            </a:r>
            <a:r>
              <a:rPr lang="en-US" altLang="zh-CN" dirty="0" err="1" smtClean="0"/>
              <a:t>cr</a:t>
            </a:r>
            <a:r>
              <a:rPr lang="en-US" altLang="zh-CN" dirty="0" smtClean="0"/>
              <a:t>, 11-18/0463r1)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22 CIDs as in 11-18/0463r1?</a:t>
            </a:r>
          </a:p>
          <a:p>
            <a:pPr lvl="1"/>
            <a:r>
              <a:rPr lang="en-US" altLang="zh-CN" dirty="0" smtClean="0"/>
              <a:t>CID </a:t>
            </a:r>
            <a:r>
              <a:rPr lang="en-GB" altLang="zh-CN" dirty="0"/>
              <a:t>11392, 11393, 11394, 11395, 11396, 11397, 11398, 11443, 11717, 12562, 12563, 12603, 12800, 12877, 13018, 13019, 13380, 13381, 13501, 14089, 14046, 13349</a:t>
            </a:r>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Note </a:t>
            </a:r>
            <a:r>
              <a:rPr lang="en-US" altLang="zh-CN" dirty="0" smtClean="0">
                <a:solidFill>
                  <a:srgbClr val="FF0000"/>
                </a:solidFill>
              </a:rPr>
              <a:t>– This SP will not go for motion.</a:t>
            </a:r>
            <a:endParaRPr lang="zh-CN" altLang="en-US" dirty="0">
              <a:solidFill>
                <a:srgbClr val="FF0000"/>
              </a:solidFill>
            </a:endParaRPr>
          </a:p>
        </p:txBody>
      </p:sp>
    </p:spTree>
    <p:extLst>
      <p:ext uri="{BB962C8B-B14F-4D97-AF65-F5344CB8AC3E}">
        <p14:creationId xmlns:p14="http://schemas.microsoft.com/office/powerpoint/2010/main" val="3183663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16 </a:t>
            </a:r>
            <a:r>
              <a:rPr lang="en-US" altLang="zh-CN" dirty="0" smtClean="0"/>
              <a:t>(</a:t>
            </a:r>
            <a:r>
              <a:rPr lang="en-US" altLang="zh-CN" dirty="0" err="1" smtClean="0"/>
              <a:t>cr</a:t>
            </a:r>
            <a:r>
              <a:rPr lang="en-US" altLang="zh-CN" dirty="0" smtClean="0"/>
              <a:t>, </a:t>
            </a:r>
            <a:r>
              <a:rPr lang="en-US" altLang="zh-CN" dirty="0" smtClean="0"/>
              <a:t>11-18/0162r3)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 CIDs as in </a:t>
            </a:r>
            <a:r>
              <a:rPr lang="en-US" altLang="zh-CN" dirty="0" smtClean="0"/>
              <a:t>11-18/0162r3?</a:t>
            </a:r>
            <a:endParaRPr lang="en-US" altLang="zh-CN" dirty="0" smtClean="0"/>
          </a:p>
          <a:p>
            <a:pPr lvl="1"/>
            <a:r>
              <a:rPr lang="en-US" altLang="zh-CN" dirty="0" smtClean="0"/>
              <a:t>CID </a:t>
            </a:r>
            <a:r>
              <a:rPr lang="en-GB" altLang="zh-CN" dirty="0"/>
              <a:t>12060 </a:t>
            </a:r>
            <a:r>
              <a:rPr lang="en-GB" altLang="zh-CN" dirty="0" smtClean="0"/>
              <a:t>13047</a:t>
            </a:r>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a:p>
            <a:pPr>
              <a:buNone/>
            </a:pPr>
            <a:endParaRPr lang="zh-CN" altLang="en-US" dirty="0"/>
          </a:p>
        </p:txBody>
      </p:sp>
    </p:spTree>
    <p:extLst>
      <p:ext uri="{BB962C8B-B14F-4D97-AF65-F5344CB8AC3E}">
        <p14:creationId xmlns:p14="http://schemas.microsoft.com/office/powerpoint/2010/main" val="1400899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17 </a:t>
            </a:r>
            <a:r>
              <a:rPr lang="en-US" altLang="zh-CN" dirty="0" smtClean="0"/>
              <a:t>(</a:t>
            </a:r>
            <a:r>
              <a:rPr lang="en-US" altLang="zh-CN" dirty="0" err="1" smtClean="0"/>
              <a:t>cr</a:t>
            </a:r>
            <a:r>
              <a:rPr lang="en-US" altLang="zh-CN" dirty="0" smtClean="0"/>
              <a:t>, </a:t>
            </a:r>
            <a:r>
              <a:rPr lang="en-US" altLang="zh-CN" dirty="0" smtClean="0"/>
              <a:t>11-18/0463r2)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22 CIDs as in </a:t>
            </a:r>
            <a:r>
              <a:rPr lang="en-US" altLang="zh-CN" dirty="0" smtClean="0"/>
              <a:t>11-18/0463r2?</a:t>
            </a:r>
            <a:endParaRPr lang="en-US" altLang="zh-CN" dirty="0" smtClean="0"/>
          </a:p>
          <a:p>
            <a:pPr lvl="1"/>
            <a:r>
              <a:rPr lang="en-US" altLang="zh-CN" dirty="0" smtClean="0"/>
              <a:t>CID </a:t>
            </a:r>
            <a:r>
              <a:rPr lang="en-GB" altLang="zh-CN" dirty="0"/>
              <a:t>11392, 11393, 11394, 11395, 11396, 11397, 11398, 11443, 11717, 12562, 12563, 12603, 12800, 12877, 13018, 13019, 13380, 13381, 13501, 14089, 14046, 13349</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a:p>
            <a:pPr>
              <a:buNone/>
            </a:pPr>
            <a:r>
              <a:rPr lang="en-US" altLang="zh-CN" sz="1800" dirty="0" smtClean="0">
                <a:solidFill>
                  <a:srgbClr val="FF0000"/>
                </a:solidFill>
              </a:rPr>
              <a:t>Note 1 – CID 11394/11396/11397/11398/12603 belong to EDITOR </a:t>
            </a:r>
            <a:r>
              <a:rPr lang="en-US" altLang="zh-CN" sz="1800" dirty="0" err="1" smtClean="0">
                <a:solidFill>
                  <a:srgbClr val="FF0000"/>
                </a:solidFill>
              </a:rPr>
              <a:t>adhoc</a:t>
            </a:r>
            <a:endParaRPr lang="en-US" altLang="zh-CN" sz="1800" dirty="0" smtClean="0">
              <a:solidFill>
                <a:srgbClr val="FF0000"/>
              </a:solidFill>
            </a:endParaRPr>
          </a:p>
          <a:p>
            <a:pPr>
              <a:buNone/>
            </a:pPr>
            <a:r>
              <a:rPr lang="en-US" altLang="zh-CN" sz="1800" dirty="0" smtClean="0">
                <a:solidFill>
                  <a:srgbClr val="FF0000"/>
                </a:solidFill>
              </a:rPr>
              <a:t>Note 2 – CID 13349 has been resolved in 11-18/0024r1 and corresponding motion 451 passed</a:t>
            </a:r>
            <a:r>
              <a:rPr lang="en-US" altLang="zh-CN" sz="1800" dirty="0" smtClean="0">
                <a:solidFill>
                  <a:srgbClr val="FF0000"/>
                </a:solidFill>
              </a:rPr>
              <a:t>. This SP will request re-open CID 13349 and apply proposed resolution.</a:t>
            </a:r>
            <a:endParaRPr lang="zh-CN" altLang="en-US" sz="1800" dirty="0">
              <a:solidFill>
                <a:srgbClr val="FF0000"/>
              </a:solidFill>
            </a:endParaRPr>
          </a:p>
        </p:txBody>
      </p:sp>
    </p:spTree>
    <p:extLst>
      <p:ext uri="{BB962C8B-B14F-4D97-AF65-F5344CB8AC3E}">
        <p14:creationId xmlns:p14="http://schemas.microsoft.com/office/powerpoint/2010/main" val="16318817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18 </a:t>
            </a:r>
            <a:r>
              <a:rPr lang="en-US" altLang="zh-CN" dirty="0" smtClean="0"/>
              <a:t>(</a:t>
            </a:r>
            <a:r>
              <a:rPr lang="en-US" altLang="zh-CN" dirty="0" err="1" smtClean="0"/>
              <a:t>cr</a:t>
            </a:r>
            <a:r>
              <a:rPr lang="en-US" altLang="zh-CN" dirty="0" smtClean="0"/>
              <a:t>, </a:t>
            </a:r>
            <a:r>
              <a:rPr lang="en-US" altLang="zh-CN" dirty="0" smtClean="0"/>
              <a:t>11-18/0475r2)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16 </a:t>
            </a:r>
            <a:r>
              <a:rPr lang="en-US" altLang="zh-CN" dirty="0" smtClean="0"/>
              <a:t>CIDs as in </a:t>
            </a:r>
            <a:r>
              <a:rPr lang="en-US" altLang="zh-CN" dirty="0" smtClean="0"/>
              <a:t>11-18/0475r2?</a:t>
            </a:r>
            <a:endParaRPr lang="en-US" altLang="zh-CN" dirty="0" smtClean="0"/>
          </a:p>
          <a:p>
            <a:pPr lvl="1"/>
            <a:r>
              <a:rPr lang="en-US" altLang="zh-CN" dirty="0" smtClean="0"/>
              <a:t>CID </a:t>
            </a:r>
            <a:r>
              <a:rPr lang="en-US" altLang="zh-CN" dirty="0"/>
              <a:t>12311, 12319, 12320, 12321, 12322, 12323, 12582, 12967, 13120, 13500, 13765, 14088, 14202, 14203, 14204, </a:t>
            </a:r>
            <a:r>
              <a:rPr lang="en-US" altLang="zh-CN" dirty="0" smtClean="0"/>
              <a:t>14205.</a:t>
            </a:r>
            <a:endParaRPr lang="en-GB"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a:p>
            <a:pPr>
              <a:buNone/>
            </a:pPr>
            <a:r>
              <a:rPr lang="en-US" altLang="zh-CN" dirty="0" smtClean="0">
                <a:solidFill>
                  <a:srgbClr val="00B050"/>
                </a:solidFill>
              </a:rPr>
              <a:t>Note, CID 13120 belongs to Editor </a:t>
            </a:r>
            <a:r>
              <a:rPr lang="en-US" altLang="zh-CN" dirty="0" err="1" smtClean="0">
                <a:solidFill>
                  <a:srgbClr val="00B050"/>
                </a:solidFill>
              </a:rPr>
              <a:t>adhoc</a:t>
            </a:r>
            <a:endParaRPr lang="zh-CN" altLang="en-US" dirty="0"/>
          </a:p>
        </p:txBody>
      </p:sp>
    </p:spTree>
    <p:extLst>
      <p:ext uri="{BB962C8B-B14F-4D97-AF65-F5344CB8AC3E}">
        <p14:creationId xmlns:p14="http://schemas.microsoft.com/office/powerpoint/2010/main" val="33368314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19 (Non-CR)</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a:t>
            </a:r>
            <a:r>
              <a:rPr lang="en-US" altLang="zh-CN" dirty="0" smtClean="0"/>
              <a:t>to keep one day</a:t>
            </a:r>
            <a:r>
              <a:rPr lang="en-US" altLang="zh-CN" dirty="0" smtClean="0"/>
              <a:t> for </a:t>
            </a:r>
            <a:r>
              <a:rPr lang="en-US" altLang="zh-CN" dirty="0" err="1" smtClean="0"/>
              <a:t>TGax</a:t>
            </a:r>
            <a:r>
              <a:rPr lang="en-US" altLang="zh-CN" dirty="0" smtClean="0"/>
              <a:t> PHY </a:t>
            </a:r>
            <a:r>
              <a:rPr lang="en-US" altLang="zh-CN" dirty="0" err="1" smtClean="0"/>
              <a:t>adhoc</a:t>
            </a:r>
            <a:r>
              <a:rPr lang="en-US" altLang="zh-CN" dirty="0" smtClean="0"/>
              <a:t> meeting at the same location as </a:t>
            </a:r>
            <a:r>
              <a:rPr lang="en-US" altLang="zh-CN" dirty="0" err="1" smtClean="0"/>
              <a:t>TGax</a:t>
            </a:r>
            <a:r>
              <a:rPr lang="en-US" altLang="zh-CN" dirty="0" smtClean="0"/>
              <a:t> MAC </a:t>
            </a:r>
            <a:r>
              <a:rPr lang="en-US" altLang="zh-CN" dirty="0" err="1" smtClean="0"/>
              <a:t>adhoc</a:t>
            </a:r>
            <a:r>
              <a:rPr lang="en-US" altLang="zh-CN" dirty="0" smtClean="0"/>
              <a:t> meeting one week before the May IEEE meeting in Poland?</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FF0000"/>
                </a:solidFill>
              </a:rPr>
              <a:t>SP</a:t>
            </a:r>
            <a:r>
              <a:rPr lang="en-US" altLang="zh-CN" dirty="0" smtClean="0">
                <a:solidFill>
                  <a:srgbClr val="FF0000"/>
                </a:solidFill>
              </a:rPr>
              <a:t>: 3Y/MANY </a:t>
            </a:r>
          </a:p>
          <a:p>
            <a:pPr>
              <a:buNone/>
            </a:pPr>
            <a:endParaRPr lang="en-US" altLang="zh-CN" dirty="0">
              <a:solidFill>
                <a:srgbClr val="00B050"/>
              </a:solidFill>
            </a:endParaRPr>
          </a:p>
        </p:txBody>
      </p:sp>
    </p:spTree>
    <p:extLst>
      <p:ext uri="{BB962C8B-B14F-4D97-AF65-F5344CB8AC3E}">
        <p14:creationId xmlns:p14="http://schemas.microsoft.com/office/powerpoint/2010/main" val="3084135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20</a:t>
            </a:r>
            <a:r>
              <a:rPr lang="en-US" altLang="zh-CN" dirty="0" smtClean="0"/>
              <a:t> (Non-CR)</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t>
            </a:r>
            <a:r>
              <a:rPr lang="en-US" altLang="zh-CN" dirty="0" smtClean="0"/>
              <a:t>agree to plan 3 CCs in the week before the IEEE meeting</a:t>
            </a:r>
            <a:r>
              <a:rPr lang="en-US" altLang="zh-CN" dirty="0" smtClean="0"/>
              <a:t>.</a:t>
            </a:r>
          </a:p>
          <a:p>
            <a:pPr lvl="1"/>
            <a:r>
              <a:rPr lang="en-US" altLang="zh-CN" dirty="0" smtClean="0"/>
              <a:t>Wednesday, Thursday, 5:00pm~7:00pm PT, two hours each</a:t>
            </a:r>
          </a:p>
          <a:p>
            <a:pPr lvl="1"/>
            <a:r>
              <a:rPr lang="en-US" altLang="zh-CN" dirty="0" smtClean="0"/>
              <a:t>Friday, 7:00am~9:00am, PT, two hours each.</a:t>
            </a:r>
            <a:endParaRPr lang="en-GB" altLang="zh-CN" dirty="0" smtClean="0"/>
          </a:p>
          <a:p>
            <a:pPr lvl="1"/>
            <a:r>
              <a:rPr lang="en-GB" altLang="zh-CN" dirty="0" smtClean="0"/>
              <a:t>Ron will setup the CCs.</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a:solidFill>
                <a:srgbClr val="00B050"/>
              </a:solidFill>
            </a:endParaRPr>
          </a:p>
        </p:txBody>
      </p:sp>
    </p:spTree>
    <p:extLst>
      <p:ext uri="{BB962C8B-B14F-4D97-AF65-F5344CB8AC3E}">
        <p14:creationId xmlns:p14="http://schemas.microsoft.com/office/powerpoint/2010/main" val="480501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56710</TotalTime>
  <Words>2967</Words>
  <Application>Microsoft Office PowerPoint</Application>
  <PresentationFormat>全屏显示(4:3)</PresentationFormat>
  <Paragraphs>570</Paragraphs>
  <Slides>36</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36</vt:i4>
      </vt:variant>
    </vt:vector>
  </HeadingPairs>
  <TitlesOfParts>
    <vt:vector size="45"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PHY Adhoc Time Slot</vt:lpstr>
      <vt:lpstr>PHY Adhoc Comments Status</vt:lpstr>
      <vt:lpstr>PHY Submissions (1/2)</vt:lpstr>
      <vt:lpstr>PHY Submissions (2/2)</vt:lpstr>
      <vt:lpstr>Straw-poll 1 (non-cr, 11-18/0059r1)</vt:lpstr>
      <vt:lpstr>Straw-poll 2 (cr, 11-18/0110r6)</vt:lpstr>
      <vt:lpstr>Straw-poll 3 (cr, 11-18/0111r1)</vt:lpstr>
      <vt:lpstr>Straw-poll 4 (cr, 11-18/0151r1)</vt:lpstr>
      <vt:lpstr>Straw-poll 5 (cr, 11-18/0352r1)</vt:lpstr>
      <vt:lpstr>Straw-poll 6 (cr, 11-18/0324r1)</vt:lpstr>
      <vt:lpstr>Straw-poll 7 (cr, 11-18/0359r2)</vt:lpstr>
      <vt:lpstr>Straw-poll 8 (cr, 11-18/0404r1)</vt:lpstr>
      <vt:lpstr>Straw-poll 9 (cr, 11-18/0409r1)</vt:lpstr>
      <vt:lpstr>Straw-poll 10 (cr, 11-18/0404r2)</vt:lpstr>
      <vt:lpstr>Straw-poll 11 (cr, 11-18/0349r2)</vt:lpstr>
      <vt:lpstr>Straw-poll 12 (cr, 11-18/0162r2)</vt:lpstr>
      <vt:lpstr>Straw-poll 13 (cr, 11-18/0478r1)</vt:lpstr>
      <vt:lpstr>Straw-poll 14 (cr, 11-18/0476r1)</vt:lpstr>
      <vt:lpstr>Straw-poll 15 (cr, 11-18/0463r1)</vt:lpstr>
      <vt:lpstr>Straw-poll 16 (cr, 11-18/0162r3)</vt:lpstr>
      <vt:lpstr>Straw-poll 17 (cr, 11-18/0463r2)</vt:lpstr>
      <vt:lpstr>Straw-poll 18 (cr, 11-18/0475r2)</vt:lpstr>
      <vt:lpstr>Straw-poll 19 (Non-CR)</vt:lpstr>
      <vt:lpstr>Straw-poll 20 (Non-CR)</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2708</cp:revision>
  <cp:lastPrinted>1998-02-10T13:28:06Z</cp:lastPrinted>
  <dcterms:created xsi:type="dcterms:W3CDTF">2007-04-17T18:10:23Z</dcterms:created>
  <dcterms:modified xsi:type="dcterms:W3CDTF">2018-03-07T23:31:24Z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