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6"/>
  </p:notesMasterIdLst>
  <p:handoutMasterIdLst>
    <p:handoutMasterId r:id="rId17"/>
  </p:handoutMasterIdLst>
  <p:sldIdLst>
    <p:sldId id="256" r:id="rId2"/>
    <p:sldId id="257" r:id="rId3"/>
    <p:sldId id="269" r:id="rId4"/>
    <p:sldId id="274" r:id="rId5"/>
    <p:sldId id="270" r:id="rId6"/>
    <p:sldId id="271" r:id="rId7"/>
    <p:sldId id="275" r:id="rId8"/>
    <p:sldId id="272" r:id="rId9"/>
    <p:sldId id="276" r:id="rId10"/>
    <p:sldId id="273" r:id="rId11"/>
    <p:sldId id="278" r:id="rId12"/>
    <p:sldId id="280" r:id="rId13"/>
    <p:sldId id="279" r:id="rId14"/>
    <p:sldId id="281" r:id="rId15"/>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9697B"/>
    <a:srgbClr val="008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042" autoAdjust="0"/>
    <p:restoredTop sz="94530" autoAdjust="0"/>
  </p:normalViewPr>
  <p:slideViewPr>
    <p:cSldViewPr>
      <p:cViewPr varScale="1">
        <p:scale>
          <a:sx n="91" d="100"/>
          <a:sy n="91" d="100"/>
        </p:scale>
        <p:origin x="1003"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a:t>
            </a:r>
            <a:r>
              <a:rPr lang="en-GB" sz="1800" b="1">
                <a:ea typeface="Arial Unicode MS" pitchFamily="34" charset="-128"/>
                <a:cs typeface="Arial Unicode MS" pitchFamily="34" charset="-128"/>
              </a:rPr>
              <a:t>IEEE </a:t>
            </a:r>
            <a:r>
              <a:rPr lang="en-GB" sz="1800" b="1" smtClean="0">
                <a:ea typeface="Arial Unicode MS" pitchFamily="34" charset="-128"/>
                <a:cs typeface="Arial Unicode MS" pitchFamily="34" charset="-128"/>
              </a:rPr>
              <a:t>11-18/0533-02-0arc</a:t>
            </a:r>
            <a:endParaRPr lang="en-GB" sz="1800" b="1" dirty="0">
              <a:ea typeface="Arial Unicode MS" pitchFamily="34" charset="-128"/>
              <a:cs typeface="Arial Unicode MS" pitchFamily="34" charset="-128"/>
            </a:endParaRP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smtClean="0">
                <a:solidFill>
                  <a:schemeClr val="tx1"/>
                </a:solidFill>
              </a:rPr>
              <a:t>March 2018</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smtClean="0"/>
              <a:t>Venkatesan, Huang,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smtClean="0"/>
              <a:t>Venkatesan, Huang, Intel Corporation</a:t>
            </a:r>
            <a:endParaRPr lang="en-GB" dirty="0"/>
          </a:p>
        </p:txBody>
      </p:sp>
    </p:spTree>
  </p:cSld>
  <p:clrMap bg1="lt1" tx1="dk1" bg2="lt2" tx2="dk2" accent1="accent1" accent2="accent2" accent3="accent3" accent4="accent4" accent5="accent5" accent6="accent6" hlink="hlink" folHlink="folHlink"/>
  <p:sldLayoutIdLst>
    <p:sldLayoutId id="2147483652" r:id="rId1"/>
  </p:sldLayoutIdLst>
  <p:hf hdr="0" dt="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smtClean="0"/>
              <a:t>Venkatesan, Huang, Intel Corporation</a:t>
            </a:r>
            <a:endParaRPr lang="en-GB" dirty="0"/>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802.11ba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a:t>
            </a:r>
            <a:r>
              <a:rPr lang="en-GB" sz="2000" b="0" dirty="0" smtClean="0">
                <a:latin typeface="Times New Roman" pitchFamily="18" charset="0"/>
                <a:ea typeface="MS Gothic" pitchFamily="49" charset="-128"/>
              </a:rPr>
              <a:t>2017-02-06</a:t>
            </a:r>
            <a:endParaRPr lang="en-GB" sz="2000" b="0" dirty="0">
              <a:latin typeface="Times New Roman" pitchFamily="18" charset="0"/>
              <a:ea typeface="MS Gothic" pitchFamily="49" charset="-128"/>
            </a:endParaRPr>
          </a:p>
        </p:txBody>
      </p:sp>
      <p:graphicFrame>
        <p:nvGraphicFramePr>
          <p:cNvPr id="3119" name="Object 47"/>
          <p:cNvGraphicFramePr>
            <a:graphicFrameLocks noChangeAspect="1"/>
          </p:cNvGraphicFramePr>
          <p:nvPr>
            <p:extLst>
              <p:ext uri="{D42A27DB-BD31-4B8C-83A1-F6EECF244321}">
                <p14:modId xmlns:p14="http://schemas.microsoft.com/office/powerpoint/2010/main" val="932126767"/>
              </p:ext>
            </p:extLst>
          </p:nvPr>
        </p:nvGraphicFramePr>
        <p:xfrm>
          <a:off x="542925" y="2352675"/>
          <a:ext cx="8039100" cy="2447925"/>
        </p:xfrm>
        <a:graphic>
          <a:graphicData uri="http://schemas.openxmlformats.org/presentationml/2006/ole">
            <mc:AlternateContent xmlns:mc="http://schemas.openxmlformats.org/markup-compatibility/2006">
              <mc:Choice xmlns:v="urn:schemas-microsoft-com:vml" Requires="v">
                <p:oleObj spid="_x0000_s3164" name="Document" r:id="rId4" imgW="8257888" imgH="2522717" progId="Word.Document.8">
                  <p:embed/>
                </p:oleObj>
              </mc:Choice>
              <mc:Fallback>
                <p:oleObj name="Document" r:id="rId4" imgW="8257888" imgH="2522717" progId="Word.Document.8">
                  <p:embed/>
                  <p:pic>
                    <p:nvPicPr>
                      <p:cNvPr id="0" name="Picture 47"/>
                      <p:cNvPicPr>
                        <a:picLocks noChangeAspect="1" noChangeArrowheads="1"/>
                      </p:cNvPicPr>
                      <p:nvPr/>
                    </p:nvPicPr>
                    <p:blipFill>
                      <a:blip r:embed="rId5"/>
                      <a:srcRect/>
                      <a:stretch>
                        <a:fillRect/>
                      </a:stretch>
                    </p:blipFill>
                    <p:spPr bwMode="auto">
                      <a:xfrm>
                        <a:off x="542925" y="2352675"/>
                        <a:ext cx="8039100" cy="2447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More advanced questions/topics for </a:t>
            </a:r>
            <a:r>
              <a:rPr lang="en-US" sz="3600" b="0" kern="1200" dirty="0" err="1">
                <a:solidFill>
                  <a:srgbClr val="435153"/>
                </a:solidFill>
              </a:rPr>
              <a:t>TGba</a:t>
            </a:r>
            <a:endParaRPr lang="en-US" sz="3600" b="0" kern="1200" dirty="0">
              <a:solidFill>
                <a:schemeClr val="accent6"/>
              </a:solidFill>
            </a:endParaRPr>
          </a:p>
        </p:txBody>
      </p:sp>
      <p:sp>
        <p:nvSpPr>
          <p:cNvPr id="8" name="Rectangle 2"/>
          <p:cNvSpPr txBox="1">
            <a:spLocks noChangeArrowheads="1"/>
          </p:cNvSpPr>
          <p:nvPr/>
        </p:nvSpPr>
        <p:spPr bwMode="auto">
          <a:xfrm>
            <a:off x="720341" y="2170607"/>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a WUR associate to a BSS</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When a 802.11-2016 STA associates with an AP and operates in .11n, .11ac or .11ax mode associates, WUR-mode may be configured in the 802.11-2016 STA (when the STA is WUR-capable)</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If yes, the same BSS as any collocated/integrated STA, or a separate ‘overlay’ BSS of WUR devices</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See response to 1.</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work with all 802.11 PHYs e.g. a, b, g, n, ac, ad, ah, ax, ay</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Draft 0.1 only calls out .11n, .11ac and .11ax</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work with mesh STAs?  IBSS?  OCB</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The specification (802.11ba D0.1) only addresses BSS. Other topologies may be addressed in a future project.</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306031895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r>
              <a:rPr lang="en-US" sz="1800" dirty="0" smtClean="0"/>
              <a:t>?</a:t>
            </a:r>
            <a:r>
              <a:rPr lang="en-US" sz="1800" dirty="0" smtClean="0">
                <a:solidFill>
                  <a:srgbClr val="00B050"/>
                </a:solidFill>
              </a:rPr>
              <a:t> a WUR ID and a group ID are assigned when WUR-mode is configured</a:t>
            </a:r>
            <a:endParaRPr lang="en-US" sz="1800" dirty="0">
              <a:solidFill>
                <a:srgbClr val="00B050"/>
              </a:solidFill>
            </a:endParaRPr>
          </a:p>
          <a:p>
            <a:pPr>
              <a:defRPr/>
            </a:pPr>
            <a:r>
              <a:rPr lang="en-US" sz="1800" dirty="0"/>
              <a:t>How are WUR ID’s made globally unique, or are they?  What about overlapping WUR coverage?  Prevented using the same solution as security protections?  Prevented through selection of different sub-carriers</a:t>
            </a:r>
            <a:r>
              <a:rPr lang="en-US" sz="1800" dirty="0" smtClean="0"/>
              <a:t>? </a:t>
            </a:r>
            <a:r>
              <a:rPr lang="en-US" sz="1800" dirty="0" smtClean="0">
                <a:solidFill>
                  <a:srgbClr val="00B050"/>
                </a:solidFill>
              </a:rPr>
              <a:t>WUR ID is like AID. Need not be globally unique.</a:t>
            </a:r>
            <a:endParaRPr lang="en-US" sz="1800" dirty="0">
              <a:solidFill>
                <a:srgbClr val="00B050"/>
              </a:solidFill>
            </a:endParaRPr>
          </a:p>
          <a:p>
            <a:pPr>
              <a:defRPr/>
            </a:pPr>
            <a:r>
              <a:rPr lang="en-US" sz="1800" dirty="0"/>
              <a:t>How does the WUR stack become aware of ongoing NAV protections?  RX doesn’t need to know.  What about the </a:t>
            </a:r>
            <a:r>
              <a:rPr lang="en-US" sz="1800" dirty="0" err="1"/>
              <a:t>TXr</a:t>
            </a:r>
            <a:r>
              <a:rPr lang="en-US" sz="1800" dirty="0" smtClean="0"/>
              <a:t>? </a:t>
            </a:r>
            <a:r>
              <a:rPr lang="en-US" sz="1800" dirty="0" smtClean="0">
                <a:solidFill>
                  <a:srgbClr val="00B050"/>
                </a:solidFill>
              </a:rPr>
              <a:t>Uses the same rules currently defined in 802.11-2016 for channel access and protection</a:t>
            </a:r>
            <a:endParaRPr lang="en-US" sz="1800" dirty="0">
              <a:solidFill>
                <a:srgbClr val="00B050"/>
              </a:solidFill>
            </a:endParaRPr>
          </a:p>
          <a:p>
            <a:pPr>
              <a:defRPr/>
            </a:pPr>
            <a:r>
              <a:rPr lang="en-US" sz="1800" dirty="0"/>
              <a:t>For protection – how much of a legacy frame header is sent?  Just PHY header?  Some MAC header (addresses?  NAV?  </a:t>
            </a:r>
            <a:r>
              <a:rPr lang="en-US" sz="1800" dirty="0" err="1"/>
              <a:t>Etc</a:t>
            </a:r>
            <a:r>
              <a:rPr lang="en-US" sz="1800" dirty="0" smtClean="0"/>
              <a:t>) </a:t>
            </a:r>
            <a:r>
              <a:rPr lang="en-US" sz="1800" dirty="0" smtClean="0">
                <a:solidFill>
                  <a:srgbClr val="00B050"/>
                </a:solidFill>
              </a:rPr>
              <a:t>Just the preamble</a:t>
            </a:r>
            <a:endParaRPr lang="en-US" sz="1800" dirty="0">
              <a:solidFill>
                <a:srgbClr val="00B050"/>
              </a:solidFill>
            </a:endParaRPr>
          </a:p>
          <a:p>
            <a:pPr>
              <a:defRPr/>
            </a:pPr>
            <a:endParaRPr lang="en-US" sz="1800" dirty="0"/>
          </a:p>
          <a:p>
            <a:pPr>
              <a:defRPr/>
            </a:pPr>
            <a:endParaRPr lang="en-US" sz="1800" dirty="0"/>
          </a:p>
          <a:p>
            <a:pPr>
              <a:defRPr/>
            </a:pPr>
            <a:endParaRPr lang="en-US" sz="1600" dirty="0"/>
          </a:p>
        </p:txBody>
      </p:sp>
      <p:sp>
        <p:nvSpPr>
          <p:cNvPr id="2" name="Footer Placeholder 1"/>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142661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July 12 ARC)</a:t>
            </a:r>
            <a:endParaRPr lang="en-US" dirty="0"/>
          </a:p>
        </p:txBody>
      </p:sp>
      <p:sp>
        <p:nvSpPr>
          <p:cNvPr id="3" name="Content Placeholder 2"/>
          <p:cNvSpPr>
            <a:spLocks noGrp="1"/>
          </p:cNvSpPr>
          <p:nvPr>
            <p:ph idx="1"/>
          </p:nvPr>
        </p:nvSpPr>
        <p:spPr>
          <a:xfrm>
            <a:off x="684213" y="1751013"/>
            <a:ext cx="7770812" cy="4351337"/>
          </a:xfrm>
        </p:spPr>
        <p:txBody>
          <a:bodyPr/>
          <a:lstStyle/>
          <a:p>
            <a:pPr>
              <a:buFont typeface="Arial" panose="020B0604020202020204" pitchFamily="34" charset="0"/>
              <a:buChar char="•"/>
              <a:defRPr/>
            </a:pPr>
            <a:r>
              <a:rPr lang="en-US" sz="2000" dirty="0"/>
              <a:t>Is there any sharing (necessarily, as part of the design, not implementation choice) of RF front-end</a:t>
            </a:r>
            <a:r>
              <a:rPr lang="en-US" sz="2000" dirty="0" smtClean="0"/>
              <a:t>?</a:t>
            </a:r>
          </a:p>
          <a:p>
            <a:pPr lvl="1">
              <a:buFont typeface="Arial" panose="020B0604020202020204" pitchFamily="34" charset="0"/>
              <a:buChar char="•"/>
            </a:pPr>
            <a:r>
              <a:rPr lang="en-US" sz="1600" dirty="0"/>
              <a:t>The WUR waveform is defined to be Multi-carrier </a:t>
            </a:r>
            <a:r>
              <a:rPr lang="en-US" sz="1600" dirty="0" smtClean="0"/>
              <a:t>On-Off Keying (OOK) </a:t>
            </a:r>
            <a:r>
              <a:rPr lang="en-US" sz="1600" dirty="0"/>
              <a:t>which means on the transmitter side we will reuse OFDM transmitter + ON/OFF Keying modulation. Therefore it is possible to reuse the existing hardware with some minor  addition/modification, however, this would be an implementation choice.</a:t>
            </a:r>
          </a:p>
          <a:p>
            <a:pPr lvl="1">
              <a:buFont typeface="Arial" panose="020B0604020202020204" pitchFamily="34" charset="0"/>
              <a:buChar char="•"/>
            </a:pPr>
            <a:r>
              <a:rPr lang="en-US" sz="1600" dirty="0"/>
              <a:t>On the receiver, the WUR is completely new hardware that has to have a low power design. The OOK modulation and narrower bandwidth (4MHz) has been wisely selected for the WUR waveform to allow a simple and low power receive, which is a non-coherent envelop detector</a:t>
            </a:r>
            <a:r>
              <a:rPr lang="en-US" sz="1600" dirty="0" smtClean="0"/>
              <a:t>.</a:t>
            </a:r>
            <a:endParaRPr lang="en-US" sz="2000" dirty="0">
              <a:solidFill>
                <a:srgbClr val="FF0000"/>
              </a:solidFill>
            </a:endParaRPr>
          </a:p>
          <a:p>
            <a:endParaRPr lang="en-US" dirty="0"/>
          </a:p>
        </p:txBody>
      </p:sp>
      <p:sp>
        <p:nvSpPr>
          <p:cNvPr id="4" name="Slide Number Placeholder 3"/>
          <p:cNvSpPr>
            <a:spLocks noGrp="1"/>
          </p:cNvSpPr>
          <p:nvPr>
            <p:ph type="sldNum" idx="10"/>
          </p:nvPr>
        </p:nvSpPr>
        <p:spPr/>
        <p:txBody>
          <a:bodyPr/>
          <a:lstStyle/>
          <a:p>
            <a:pPr>
              <a:defRPr/>
            </a:pPr>
            <a:r>
              <a:rPr lang="en-GB" smtClean="0"/>
              <a:t>Slide </a:t>
            </a:r>
            <a:fld id="{9902F5C3-EE39-44CE-A5E3-4276D55FC75D}" type="slidenum">
              <a:rPr lang="en-GB" smtClean="0"/>
              <a:pPr>
                <a:defRPr/>
              </a:pPr>
              <a:t>12</a:t>
            </a:fld>
            <a:endParaRPr lang="en-GB"/>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472418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buFont typeface="Arial" panose="020B0604020202020204" pitchFamily="34" charset="0"/>
              <a:buChar char="•"/>
              <a:defRPr/>
            </a:pPr>
            <a:r>
              <a:rPr lang="en-US" sz="1800" dirty="0"/>
              <a:t>What happens when the Main stack wakes up?  Does it still have an association?  Is it in some power save state (which)?  </a:t>
            </a:r>
            <a:r>
              <a:rPr lang="en-US" sz="1800" dirty="0">
                <a:solidFill>
                  <a:srgbClr val="00B050"/>
                </a:solidFill>
              </a:rPr>
              <a:t>Yes the AP and the STA remain associated while the STA is operating in </a:t>
            </a:r>
            <a:r>
              <a:rPr lang="en-US" sz="1800" dirty="0" err="1">
                <a:solidFill>
                  <a:srgbClr val="00B050"/>
                </a:solidFill>
              </a:rPr>
              <a:t>WUR_mode</a:t>
            </a:r>
            <a:r>
              <a:rPr lang="en-US" sz="1800" dirty="0">
                <a:solidFill>
                  <a:srgbClr val="00B050"/>
                </a:solidFill>
              </a:rPr>
              <a:t>.</a:t>
            </a:r>
          </a:p>
          <a:p>
            <a:pPr>
              <a:buFont typeface="Arial" panose="020B0604020202020204" pitchFamily="34" charset="0"/>
              <a:buChar char="•"/>
              <a:defRPr/>
            </a:pPr>
            <a:r>
              <a:rPr lang="en-US" sz="1800" dirty="0"/>
              <a:t>What about error recovery? STA goes out of range?  What if the AP changes (DFS, ITS, </a:t>
            </a:r>
            <a:r>
              <a:rPr lang="en-US" sz="1800" dirty="0" err="1"/>
              <a:t>etc</a:t>
            </a:r>
            <a:r>
              <a:rPr lang="en-US" sz="1800" dirty="0"/>
              <a:t>)? </a:t>
            </a:r>
            <a:r>
              <a:rPr lang="en-US" sz="1800" dirty="0">
                <a:solidFill>
                  <a:srgbClr val="00B050"/>
                </a:solidFill>
              </a:rPr>
              <a:t>Same rules that apply to the 802.11-2016 STA applies to the WUR-mode enabled 802.11-2016 STA</a:t>
            </a:r>
          </a:p>
          <a:p>
            <a:pPr>
              <a:buFont typeface="Arial" panose="020B0604020202020204" pitchFamily="34" charset="0"/>
              <a:buChar char="•"/>
              <a:defRPr/>
            </a:pPr>
            <a:r>
              <a:rPr lang="en-US" sz="1800" dirty="0" smtClean="0"/>
              <a:t>How </a:t>
            </a:r>
            <a:r>
              <a:rPr lang="en-US" sz="1800" dirty="0"/>
              <a:t>does the WUR stack become aware of ongoing NAV protections?  </a:t>
            </a:r>
            <a:endParaRPr lang="en-US" sz="1800" dirty="0" smtClean="0"/>
          </a:p>
          <a:p>
            <a:pPr lvl="1">
              <a:buFont typeface="Arial" panose="020B0604020202020204" pitchFamily="34" charset="0"/>
              <a:buChar char="•"/>
              <a:defRPr/>
            </a:pPr>
            <a:r>
              <a:rPr lang="en-US" sz="1400" dirty="0" smtClean="0">
                <a:solidFill>
                  <a:srgbClr val="00B050"/>
                </a:solidFill>
              </a:rPr>
              <a:t>RX </a:t>
            </a:r>
            <a:r>
              <a:rPr lang="en-US" sz="1400" dirty="0">
                <a:solidFill>
                  <a:srgbClr val="00B050"/>
                </a:solidFill>
              </a:rPr>
              <a:t>doesn’t need to know. The master’s Main stack </a:t>
            </a:r>
            <a:r>
              <a:rPr lang="en-US" sz="1400" dirty="0" smtClean="0">
                <a:solidFill>
                  <a:srgbClr val="00B050"/>
                </a:solidFill>
              </a:rPr>
              <a:t>obeys </a:t>
            </a:r>
            <a:r>
              <a:rPr lang="en-US" sz="1400" dirty="0">
                <a:solidFill>
                  <a:srgbClr val="00B050"/>
                </a:solidFill>
              </a:rPr>
              <a:t>the </a:t>
            </a:r>
            <a:r>
              <a:rPr lang="en-US" sz="1400" dirty="0" smtClean="0">
                <a:solidFill>
                  <a:srgbClr val="00B050"/>
                </a:solidFill>
              </a:rPr>
              <a:t>IEEE802.11-2016 </a:t>
            </a:r>
            <a:r>
              <a:rPr lang="en-US" sz="1400" dirty="0">
                <a:solidFill>
                  <a:srgbClr val="00B050"/>
                </a:solidFill>
              </a:rPr>
              <a:t>medium </a:t>
            </a:r>
            <a:r>
              <a:rPr lang="en-US" sz="1400" dirty="0" smtClean="0">
                <a:solidFill>
                  <a:srgbClr val="00B050"/>
                </a:solidFill>
              </a:rPr>
              <a:t>access rules, </a:t>
            </a:r>
            <a:r>
              <a:rPr lang="en-US" sz="1400" dirty="0">
                <a:solidFill>
                  <a:srgbClr val="00B050"/>
                </a:solidFill>
              </a:rPr>
              <a:t>and wait until it has a </a:t>
            </a:r>
            <a:r>
              <a:rPr lang="en-US" sz="1400" dirty="0" err="1">
                <a:solidFill>
                  <a:srgbClr val="00B050"/>
                </a:solidFill>
              </a:rPr>
              <a:t>TXop</a:t>
            </a:r>
            <a:r>
              <a:rPr lang="en-US" sz="1400" dirty="0">
                <a:solidFill>
                  <a:srgbClr val="00B050"/>
                </a:solidFill>
              </a:rPr>
              <a:t>, then triggers the WUR to TX.</a:t>
            </a:r>
          </a:p>
          <a:p>
            <a:pPr lvl="1">
              <a:buFont typeface="Arial" panose="020B0604020202020204" pitchFamily="34" charset="0"/>
              <a:buChar char="•"/>
              <a:defRPr/>
            </a:pPr>
            <a:r>
              <a:rPr lang="en-US" sz="1400" dirty="0"/>
              <a:t>On the </a:t>
            </a:r>
            <a:r>
              <a:rPr lang="en-US" sz="1400" dirty="0" err="1"/>
              <a:t>RXr</a:t>
            </a:r>
            <a:r>
              <a:rPr lang="en-US" sz="1400" dirty="0"/>
              <a:t>, only one stack (WUR or Main) are active at a given point in time.</a:t>
            </a:r>
          </a:p>
          <a:p>
            <a:pPr lvl="1">
              <a:buFont typeface="Arial" panose="020B0604020202020204" pitchFamily="34" charset="0"/>
              <a:buChar char="•"/>
              <a:defRPr/>
            </a:pPr>
            <a:r>
              <a:rPr lang="en-US" sz="1400" dirty="0"/>
              <a:t>When the Main stack wakes up, it still has an association and is in a power save state (a new “WUR” power save state).  The Main stack TXs, which is the indication that the wakeup was successful and completed. </a:t>
            </a:r>
          </a:p>
          <a:p>
            <a:pPr>
              <a:defRPr/>
            </a:pPr>
            <a:endParaRPr lang="en-US" sz="1800" dirty="0"/>
          </a:p>
          <a:p>
            <a:pPr>
              <a:defRPr/>
            </a:pPr>
            <a:endParaRPr lang="en-US" sz="1600" dirty="0"/>
          </a:p>
        </p:txBody>
      </p:sp>
      <p:sp>
        <p:nvSpPr>
          <p:cNvPr id="2" name="Footer Placeholder 1"/>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1326291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July 12 ARC)</a:t>
            </a:r>
            <a:endParaRPr lang="en-US" dirty="0"/>
          </a:p>
        </p:txBody>
      </p:sp>
      <p:sp>
        <p:nvSpPr>
          <p:cNvPr id="3" name="Content Placeholder 2"/>
          <p:cNvSpPr>
            <a:spLocks noGrp="1"/>
          </p:cNvSpPr>
          <p:nvPr>
            <p:ph idx="1"/>
          </p:nvPr>
        </p:nvSpPr>
        <p:spPr>
          <a:xfrm>
            <a:off x="684213" y="1989138"/>
            <a:ext cx="7770812" cy="4392190"/>
          </a:xfrm>
        </p:spPr>
        <p:txBody>
          <a:bodyPr/>
          <a:lstStyle/>
          <a:p>
            <a:pPr>
              <a:buFont typeface="Arial" panose="020B0604020202020204" pitchFamily="34" charset="0"/>
              <a:buChar char="•"/>
              <a:defRPr/>
            </a:pPr>
            <a:r>
              <a:rPr lang="en-US" sz="2000" dirty="0"/>
              <a:t>There are 100% RX WURs, at the sleeping node.  There are </a:t>
            </a:r>
            <a:r>
              <a:rPr lang="en-US" sz="2000" dirty="0" err="1"/>
              <a:t>TXrs</a:t>
            </a:r>
            <a:r>
              <a:rPr lang="en-US" sz="2000" dirty="0"/>
              <a:t>, on the master node, and these are therefore (potentially) different architecturally</a:t>
            </a:r>
            <a:r>
              <a:rPr lang="en-US" sz="2000" dirty="0" smtClean="0"/>
              <a:t>.</a:t>
            </a:r>
          </a:p>
          <a:p>
            <a:pPr lvl="1">
              <a:buFont typeface="Arial" panose="020B0604020202020204" pitchFamily="34" charset="0"/>
              <a:buChar char="•"/>
              <a:defRPr/>
            </a:pPr>
            <a:r>
              <a:rPr lang="en-US" sz="1600" dirty="0" smtClean="0">
                <a:solidFill>
                  <a:srgbClr val="00B050"/>
                </a:solidFill>
              </a:rPr>
              <a:t>Needs more discussion in ARC</a:t>
            </a:r>
          </a:p>
          <a:p>
            <a:pPr lvl="1">
              <a:buFont typeface="Arial" panose="020B0604020202020204" pitchFamily="34" charset="0"/>
              <a:buChar char="•"/>
              <a:defRPr/>
            </a:pPr>
            <a:r>
              <a:rPr lang="en-US" sz="1600" dirty="0" smtClean="0">
                <a:solidFill>
                  <a:srgbClr val="00B050"/>
                </a:solidFill>
              </a:rPr>
              <a:t>The WUR transmission from the master node (AP) follows the standard IEEE802.11-2016 medium access rules.</a:t>
            </a:r>
          </a:p>
          <a:p>
            <a:pPr lvl="1">
              <a:buFont typeface="Arial" panose="020B0604020202020204" pitchFamily="34" charset="0"/>
              <a:buChar char="•"/>
              <a:defRPr/>
            </a:pPr>
            <a:r>
              <a:rPr lang="en-US" sz="1600" dirty="0" smtClean="0">
                <a:solidFill>
                  <a:srgbClr val="00B050"/>
                </a:solidFill>
              </a:rPr>
              <a:t>The WUR-mode Rx at the sleeping node(s) (WUR-capable STA(s)) are just receivers looking for a WUR frame to be transmitted by the master (AP)</a:t>
            </a:r>
            <a:endParaRPr lang="en-US" sz="1600" dirty="0">
              <a:solidFill>
                <a:srgbClr val="00B050"/>
              </a:solidFill>
            </a:endParaRPr>
          </a:p>
          <a:p>
            <a:pPr>
              <a:buFont typeface="Arial" panose="020B0604020202020204" pitchFamily="34" charset="0"/>
              <a:buChar char="•"/>
              <a:defRPr/>
            </a:pPr>
            <a:r>
              <a:rPr lang="en-US" sz="2000" dirty="0"/>
              <a:t>The WUR “wakeup” frame does not NAV protect to cover the sleeping device’s Main radio waking up and </a:t>
            </a:r>
            <a:r>
              <a:rPr lang="en-US" sz="2000" dirty="0" err="1"/>
              <a:t>TXing</a:t>
            </a:r>
            <a:r>
              <a:rPr lang="en-US" sz="2000" dirty="0" smtClean="0"/>
              <a:t>.</a:t>
            </a:r>
          </a:p>
          <a:p>
            <a:pPr lvl="1">
              <a:buFont typeface="Arial" panose="020B0604020202020204" pitchFamily="34" charset="0"/>
              <a:buChar char="•"/>
              <a:defRPr/>
            </a:pPr>
            <a:r>
              <a:rPr lang="en-US" sz="1600" dirty="0" smtClean="0">
                <a:solidFill>
                  <a:srgbClr val="00B050"/>
                </a:solidFill>
              </a:rPr>
              <a:t>The </a:t>
            </a:r>
            <a:r>
              <a:rPr lang="en-US" sz="1600" dirty="0" err="1" smtClean="0">
                <a:solidFill>
                  <a:srgbClr val="00B050"/>
                </a:solidFill>
              </a:rPr>
              <a:t>std</a:t>
            </a:r>
            <a:r>
              <a:rPr lang="en-US" sz="1600" dirty="0" smtClean="0">
                <a:solidFill>
                  <a:srgbClr val="00B050"/>
                </a:solidFill>
              </a:rPr>
              <a:t> IEEE802.11-2016 STA at the sleeping device follows IEEE802.11-2016 medium access rules, acquires the medium and transmits. Does not need any special NAV protection.</a:t>
            </a:r>
            <a:endParaRPr lang="en-US" sz="1600" dirty="0">
              <a:solidFill>
                <a:srgbClr val="00B050"/>
              </a:solidFill>
            </a:endParaRPr>
          </a:p>
          <a:p>
            <a:pPr>
              <a:defRPr/>
            </a:pPr>
            <a:r>
              <a:rPr lang="en-US" sz="2000" i="1" dirty="0" smtClean="0"/>
              <a:t>Review </a:t>
            </a:r>
            <a:r>
              <a:rPr lang="en-US" sz="2000" i="1" dirty="0"/>
              <a:t>11-17/972 to confirm/before proceeding on the above</a:t>
            </a:r>
          </a:p>
          <a:p>
            <a:endParaRPr lang="en-US" dirty="0"/>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256149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smtClean="0"/>
              <a:t>Venkatesan, Huang, Intel Corporation</a:t>
            </a:r>
            <a:endParaRPr lang="en-GB" dirty="0"/>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772816"/>
            <a:ext cx="7772400" cy="4536504"/>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a:t>
            </a:r>
            <a:r>
              <a:rPr lang="en-GB" dirty="0" smtClean="0">
                <a:latin typeface="Times New Roman" pitchFamily="18" charset="0"/>
                <a:ea typeface="MS Gothic" pitchFamily="49" charset="-128"/>
              </a:rPr>
              <a:t>addresses some of the issues that were listed as questions to </a:t>
            </a:r>
            <a:r>
              <a:rPr lang="en-GB" dirty="0" err="1" smtClean="0">
                <a:latin typeface="Times New Roman" pitchFamily="18" charset="0"/>
                <a:ea typeface="MS Gothic" pitchFamily="49" charset="-128"/>
              </a:rPr>
              <a:t>TGba</a:t>
            </a:r>
            <a:r>
              <a:rPr lang="en-GB" dirty="0" smtClean="0">
                <a:latin typeface="Times New Roman" pitchFamily="18" charset="0"/>
                <a:ea typeface="MS Gothic" pitchFamily="49" charset="-128"/>
              </a:rPr>
              <a:t> in a prior ARC session</a:t>
            </a:r>
            <a:endParaRPr lang="en-GB" dirty="0">
              <a:latin typeface="Times New Roman" pitchFamily="18" charset="0"/>
              <a:ea typeface="MS Gothic" pitchFamily="49" charset="-128"/>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latin typeface="Times New Roman" pitchFamily="18" charset="0"/>
                <a:ea typeface="MS Gothic" pitchFamily="49" charset="-128"/>
              </a:rPr>
              <a:t>The intent in this presentation to is provide resolutions to the issues or list additional questions/issues </a:t>
            </a:r>
            <a:r>
              <a:rPr lang="en-GB" dirty="0" smtClean="0">
                <a:latin typeface="Times New Roman" pitchFamily="18" charset="0"/>
                <a:ea typeface="MS Gothic" pitchFamily="49" charset="-128"/>
              </a:rPr>
              <a:t>to make progress toward a resolution</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latin typeface="Times New Roman" pitchFamily="18" charset="0"/>
                <a:ea typeface="MS Gothic" pitchFamily="49" charset="-128"/>
              </a:rPr>
              <a:t>The intent in this presentation is not to propose new features to </a:t>
            </a:r>
            <a:r>
              <a:rPr lang="en-GB" dirty="0" err="1" smtClean="0">
                <a:latin typeface="Times New Roman" pitchFamily="18" charset="0"/>
                <a:ea typeface="MS Gothic" pitchFamily="49" charset="-128"/>
              </a:rPr>
              <a:t>Tgba</a:t>
            </a:r>
            <a:r>
              <a:rPr lang="en-GB" dirty="0" smtClean="0">
                <a:latin typeface="Times New Roman" pitchFamily="18" charset="0"/>
                <a:ea typeface="MS Gothic" pitchFamily="49" charset="-128"/>
              </a:rPr>
              <a:t>. </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N</a:t>
            </a:r>
            <a:r>
              <a:rPr lang="en-GB" dirty="0" smtClean="0">
                <a:latin typeface="Times New Roman" pitchFamily="18" charset="0"/>
                <a:ea typeface="MS Gothic" pitchFamily="49" charset="-128"/>
              </a:rPr>
              <a:t>ew ideas/proposals to </a:t>
            </a:r>
            <a:r>
              <a:rPr lang="en-GB" dirty="0" err="1" smtClean="0">
                <a:latin typeface="Times New Roman" pitchFamily="18" charset="0"/>
                <a:ea typeface="MS Gothic" pitchFamily="49" charset="-128"/>
              </a:rPr>
              <a:t>ba</a:t>
            </a:r>
            <a:r>
              <a:rPr lang="en-GB" dirty="0" smtClean="0">
                <a:latin typeface="Times New Roman" pitchFamily="18" charset="0"/>
                <a:ea typeface="MS Gothic" pitchFamily="49" charset="-128"/>
              </a:rPr>
              <a:t> is best addresse</a:t>
            </a:r>
            <a:r>
              <a:rPr lang="en-GB" dirty="0" smtClean="0">
                <a:latin typeface="Times New Roman" pitchFamily="18" charset="0"/>
                <a:ea typeface="MS Gothic" pitchFamily="49" charset="-128"/>
              </a:rPr>
              <a:t>d when proposed and discussed directly in a </a:t>
            </a:r>
            <a:r>
              <a:rPr lang="en-GB" dirty="0" err="1" smtClean="0">
                <a:latin typeface="Times New Roman" pitchFamily="18" charset="0"/>
                <a:ea typeface="MS Gothic" pitchFamily="49" charset="-128"/>
              </a:rPr>
              <a:t>ba</a:t>
            </a:r>
            <a:r>
              <a:rPr lang="en-GB" dirty="0" smtClean="0">
                <a:latin typeface="Times New Roman" pitchFamily="18" charset="0"/>
                <a:ea typeface="MS Gothic" pitchFamily="49" charset="-128"/>
              </a:rPr>
              <a:t> session</a:t>
            </a:r>
            <a:endParaRPr lang="en-GB" dirty="0">
              <a:latin typeface="Times New Roman" pitchFamily="18" charset="0"/>
              <a:ea typeface="MS Gothic" pitchFamily="49" charset="-128"/>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a:t>Slide </a:t>
            </a:r>
            <a:fld id="{1C2B32AF-A0A6-420E-BC00-B7B1B3A82339}" type="slidenum">
              <a:rPr lang="en-GB"/>
              <a:pPr>
                <a:defRPr/>
              </a:pPr>
              <a:t>3</a:t>
            </a:fld>
            <a:endParaRPr lang="en-GB"/>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317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A STA typically has a single MAC, single PHY, and </a:t>
            </a:r>
            <a:r>
              <a:rPr lang="en-US" sz="2000" kern="0" dirty="0" err="1">
                <a:latin typeface="Times New Roman" pitchFamily="18" charset="0"/>
                <a:ea typeface="MS Gothic" pitchFamily="49" charset="-128"/>
              </a:rPr>
              <a:t>Mgmt</a:t>
            </a:r>
            <a:endParaRPr lang="en-GB" sz="1600" b="0" dirty="0">
              <a:solidFill>
                <a:schemeClr val="tx1"/>
              </a:solidFill>
              <a:latin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1550521" y="2564904"/>
            <a:ext cx="5610910" cy="3494583"/>
          </a:xfrm>
          <a:prstGeom prst="rect">
            <a:avLst/>
          </a:prstGeom>
        </p:spPr>
      </p:pic>
    </p:spTree>
    <p:extLst>
      <p:ext uri="{BB962C8B-B14F-4D97-AF65-F5344CB8AC3E}">
        <p14:creationId xmlns:p14="http://schemas.microsoft.com/office/powerpoint/2010/main" val="405417418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the 802.11ba STA related to other 802.11 STAs/AP?</a:t>
            </a:r>
            <a:endParaRPr lang="en-US" dirty="0"/>
          </a:p>
        </p:txBody>
      </p:sp>
      <p:sp>
        <p:nvSpPr>
          <p:cNvPr id="3" name="Content Placeholder 2"/>
          <p:cNvSpPr>
            <a:spLocks noGrp="1"/>
          </p:cNvSpPr>
          <p:nvPr>
            <p:ph idx="1"/>
          </p:nvPr>
        </p:nvSpPr>
        <p:spPr>
          <a:xfrm>
            <a:off x="684213" y="1751013"/>
            <a:ext cx="7770812" cy="4630315"/>
          </a:xfrm>
        </p:spPr>
        <p:txBody>
          <a:bodyPr/>
          <a:lstStyle/>
          <a:p>
            <a:pPr>
              <a:buFont typeface="Arial" panose="020B0604020202020204" pitchFamily="34" charset="0"/>
              <a:buChar char="•"/>
            </a:pPr>
            <a:r>
              <a:rPr lang="en-US" dirty="0" smtClean="0"/>
              <a:t>Is the WUR STA in a BSS, IBSS?</a:t>
            </a:r>
          </a:p>
          <a:p>
            <a:pPr lvl="1">
              <a:buFont typeface="Arial" panose="020B0604020202020204" pitchFamily="34" charset="0"/>
              <a:buChar char="•"/>
            </a:pPr>
            <a:r>
              <a:rPr lang="en-US" sz="1600" dirty="0" smtClean="0"/>
              <a:t>WUR STA is akin to HT STA or VHT STA, etc. WUR STA is not a physical device but just an operating mode of the IEEE802.11 STA  </a:t>
            </a:r>
          </a:p>
          <a:p>
            <a:pPr lvl="1">
              <a:buFont typeface="Arial" panose="020B0604020202020204" pitchFamily="34" charset="0"/>
              <a:buChar char="•"/>
            </a:pPr>
            <a:r>
              <a:rPr lang="en-US" sz="1600" dirty="0" smtClean="0"/>
              <a:t>802.11ba enables a new mode of operation for the legacy 802.11 STA while operating over a 802.11n, 802.11ac or 802.11ax PHY</a:t>
            </a:r>
          </a:p>
          <a:p>
            <a:pPr lvl="1">
              <a:buFont typeface="Arial" panose="020B0604020202020204" pitchFamily="34" charset="0"/>
              <a:buChar char="•"/>
            </a:pPr>
            <a:r>
              <a:rPr lang="en-US" sz="1600" dirty="0" smtClean="0"/>
              <a:t>The WUR-mode is configured when the 802.11 STA associates with a 802.11 AP. Only the BSS topology between the 802.11 STA and the 802.11 AP is supported for the 802.11STA to have its WUR-mode configured</a:t>
            </a:r>
          </a:p>
          <a:p>
            <a:pPr lvl="1">
              <a:buFont typeface="Arial" panose="020B0604020202020204" pitchFamily="34" charset="0"/>
              <a:buChar char="•"/>
            </a:pPr>
            <a:r>
              <a:rPr lang="en-US" sz="1600" dirty="0" smtClean="0"/>
              <a:t>The non-WUR radio in the WUR-capable 802.11 STA is called the Primary Connectivity Radio (PCR)</a:t>
            </a:r>
          </a:p>
          <a:p>
            <a:pPr lvl="1">
              <a:buFont typeface="Arial" panose="020B0604020202020204" pitchFamily="34" charset="0"/>
              <a:buChar char="•"/>
            </a:pPr>
            <a:r>
              <a:rPr lang="en-US" sz="1600" dirty="0" smtClean="0"/>
              <a:t>The </a:t>
            </a:r>
            <a:r>
              <a:rPr lang="en-US" sz="1600" dirty="0"/>
              <a:t>WUR-mode is a low power operating mode where only the Rx Chain </a:t>
            </a:r>
            <a:r>
              <a:rPr lang="en-US" sz="1600" dirty="0">
                <a:solidFill>
                  <a:schemeClr val="tx1"/>
                </a:solidFill>
              </a:rPr>
              <a:t>(called </a:t>
            </a:r>
            <a:r>
              <a:rPr lang="en-US" sz="1600" dirty="0" err="1">
                <a:solidFill>
                  <a:schemeClr val="tx1"/>
                </a:solidFill>
              </a:rPr>
              <a:t>WURx</a:t>
            </a:r>
            <a:r>
              <a:rPr lang="en-US" sz="1600" dirty="0">
                <a:solidFill>
                  <a:schemeClr val="tx1"/>
                </a:solidFill>
              </a:rPr>
              <a:t>) </a:t>
            </a:r>
            <a:r>
              <a:rPr lang="en-US" sz="1600" dirty="0"/>
              <a:t>is active and can receive WUR frames from a 802.11 transmitter.</a:t>
            </a:r>
          </a:p>
          <a:p>
            <a:pPr lvl="1">
              <a:buFont typeface="Arial" panose="020B0604020202020204" pitchFamily="34" charset="0"/>
              <a:buChar char="•"/>
            </a:pPr>
            <a:r>
              <a:rPr lang="en-US" sz="1600" dirty="0"/>
              <a:t>The </a:t>
            </a:r>
            <a:r>
              <a:rPr lang="en-US" sz="1600" dirty="0" err="1">
                <a:solidFill>
                  <a:schemeClr val="tx1"/>
                </a:solidFill>
              </a:rPr>
              <a:t>WURx</a:t>
            </a:r>
            <a:r>
              <a:rPr lang="en-US" sz="1600" dirty="0">
                <a:solidFill>
                  <a:schemeClr val="tx1"/>
                </a:solidFill>
              </a:rPr>
              <a:t> is in </a:t>
            </a:r>
            <a:r>
              <a:rPr lang="en-US" sz="1600" dirty="0" err="1">
                <a:solidFill>
                  <a:schemeClr val="tx1"/>
                </a:solidFill>
              </a:rPr>
              <a:t>WURx</a:t>
            </a:r>
            <a:r>
              <a:rPr lang="en-US" sz="1600" dirty="0">
                <a:solidFill>
                  <a:schemeClr val="tx1"/>
                </a:solidFill>
              </a:rPr>
              <a:t> active or </a:t>
            </a:r>
            <a:r>
              <a:rPr lang="en-US" sz="1600" dirty="0" err="1">
                <a:solidFill>
                  <a:schemeClr val="tx1"/>
                </a:solidFill>
              </a:rPr>
              <a:t>WURx</a:t>
            </a:r>
            <a:r>
              <a:rPr lang="en-US" sz="1600" dirty="0">
                <a:solidFill>
                  <a:schemeClr val="tx1"/>
                </a:solidFill>
              </a:rPr>
              <a:t> doze state while the corresponding 802.11 STA is in doze state</a:t>
            </a:r>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3539342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684213" y="1628800"/>
            <a:ext cx="7992243" cy="273630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There are devices with more than one PHY:</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kern="0" dirty="0">
                <a:solidFill>
                  <a:schemeClr val="tx1"/>
                </a:solidFill>
                <a:latin typeface="Times New Roman" pitchFamily="18" charset="0"/>
                <a:ea typeface="MS Gothic" pitchFamily="49" charset="-128"/>
              </a:rPr>
              <a:t>An “AP device” (a box people tend to call an “AP”) typically has multiple PHYs (different bands).  These are separate STAs, that happen to be collocated.  Interaction between them is out of scope for 802.11. (Effectively, it is via the DS, just like non-collocated APs.)</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kern="0" dirty="0">
                <a:solidFill>
                  <a:schemeClr val="tx1"/>
                </a:solidFill>
                <a:latin typeface="Times New Roman" pitchFamily="18" charset="0"/>
                <a:ea typeface="MS Gothic" pitchFamily="49" charset="-128"/>
              </a:rPr>
              <a:t>802.11ad added the concept of FST, and a multi-band device.  These, again, contain multiple STAs, but with Management and an optional Transparent FST Entity interconnection that is within 802.11 scope.</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1989013" y="4279273"/>
            <a:ext cx="4733925" cy="2552700"/>
          </a:xfrm>
          <a:prstGeom prst="rect">
            <a:avLst/>
          </a:prstGeom>
        </p:spPr>
      </p:pic>
    </p:spTree>
    <p:extLst>
      <p:ext uri="{BB962C8B-B14F-4D97-AF65-F5344CB8AC3E}">
        <p14:creationId xmlns:p14="http://schemas.microsoft.com/office/powerpoint/2010/main" val="187882599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720341" y="2170608"/>
            <a:ext cx="7992243" cy="273630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There is no “STA” with more than one PHY</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A “STA” is a singly addressable instance of a MAC and </a:t>
            </a:r>
            <a:r>
              <a:rPr lang="en-US" sz="2000" kern="0" dirty="0" smtClean="0">
                <a:solidFill>
                  <a:schemeClr val="tx1"/>
                </a:solidFill>
                <a:latin typeface="Times New Roman" pitchFamily="18" charset="0"/>
                <a:ea typeface="MS Gothic" pitchFamily="49" charset="-128"/>
              </a:rPr>
              <a:t>PHY</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smtClean="0">
                <a:solidFill>
                  <a:schemeClr val="tx1"/>
                </a:solidFill>
                <a:latin typeface="Times New Roman" pitchFamily="18" charset="0"/>
                <a:ea typeface="MS Gothic" pitchFamily="49" charset="-128"/>
              </a:rPr>
              <a:t>With 802.11ba WUR-mode enabled, the definition of ‘STA’ still holds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smtClean="0">
                <a:solidFill>
                  <a:schemeClr val="tx1"/>
                </a:solidFill>
                <a:latin typeface="Times New Roman" pitchFamily="18" charset="0"/>
                <a:ea typeface="MS Gothic" pitchFamily="49" charset="-128"/>
              </a:rPr>
              <a:t>Enabling 802.11ba WUR-mode does not result in a ‘STA’ with more than one PHY active at the same time</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smtClean="0">
                <a:solidFill>
                  <a:schemeClr val="tx1"/>
                </a:solidFill>
                <a:latin typeface="Times New Roman" pitchFamily="18" charset="0"/>
                <a:ea typeface="MS Gothic" pitchFamily="49" charset="-128"/>
              </a:rPr>
              <a:t>802.11ba enables a new mode of operation for the PHY where the receiver operates in a low power mode – Clause 17 PHY followed by a simple modulation scheme</a:t>
            </a:r>
            <a:endParaRPr lang="en-US" sz="16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402456045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Concepts</a:t>
            </a:r>
            <a:endParaRPr lang="en-US" dirty="0"/>
          </a:p>
        </p:txBody>
      </p:sp>
      <p:sp>
        <p:nvSpPr>
          <p:cNvPr id="3" name="Content Placeholder 2"/>
          <p:cNvSpPr>
            <a:spLocks noGrp="1"/>
          </p:cNvSpPr>
          <p:nvPr>
            <p:ph idx="1"/>
          </p:nvPr>
        </p:nvSpPr>
        <p:spPr>
          <a:xfrm>
            <a:off x="684213" y="1556792"/>
            <a:ext cx="7770812" cy="4545558"/>
          </a:xfrm>
        </p:spPr>
        <p:txBody>
          <a:bodyPr/>
          <a:lstStyle/>
          <a:p>
            <a:pPr>
              <a:buFont typeface="Arial" panose="020B0604020202020204" pitchFamily="34" charset="0"/>
              <a:buChar char="•"/>
            </a:pPr>
            <a:r>
              <a:rPr lang="en-US" sz="1800" dirty="0" smtClean="0"/>
              <a:t>Ba amends the definition of the 802.11-2016 </a:t>
            </a:r>
            <a:r>
              <a:rPr lang="en-US" sz="1800" dirty="0" smtClean="0"/>
              <a:t>STA</a:t>
            </a:r>
          </a:p>
          <a:p>
            <a:pPr lvl="1">
              <a:buFont typeface="Arial" panose="020B0604020202020204" pitchFamily="34" charset="0"/>
              <a:buChar char="•"/>
            </a:pPr>
            <a:r>
              <a:rPr lang="en-US" sz="1600" dirty="0" smtClean="0"/>
              <a:t>802.11ba amends the definition of the 802.11 OFDM PHY by enabling a new mode of operation called WUR-mode</a:t>
            </a:r>
          </a:p>
          <a:p>
            <a:pPr lvl="2">
              <a:buFont typeface="Arial" panose="020B0604020202020204" pitchFamily="34" charset="0"/>
              <a:buChar char="•"/>
            </a:pPr>
            <a:r>
              <a:rPr lang="en-US" sz="1400" dirty="0" smtClean="0"/>
              <a:t>802.11 AP: upon a WUR Setup exchange with the STA, configure 802.11 STA that is WUR-Capable with operating parameters while in WUR-mode</a:t>
            </a:r>
          </a:p>
          <a:p>
            <a:pPr lvl="2">
              <a:buFont typeface="Arial" panose="020B0604020202020204" pitchFamily="34" charset="0"/>
              <a:buChar char="•"/>
            </a:pPr>
            <a:r>
              <a:rPr lang="en-US" sz="1400" dirty="0" smtClean="0"/>
              <a:t>802.11 STA: </a:t>
            </a:r>
            <a:r>
              <a:rPr lang="en-US" sz="1400" dirty="0"/>
              <a:t>upon a WUR Setup exchange with the STA</a:t>
            </a:r>
            <a:r>
              <a:rPr lang="en-US" sz="1400" dirty="0" smtClean="0"/>
              <a:t>, accept operating parameters for operating in WUR-mode; and </a:t>
            </a:r>
            <a:r>
              <a:rPr lang="en-US" sz="1400" dirty="0" err="1" smtClean="0"/>
              <a:t>WURx</a:t>
            </a:r>
            <a:r>
              <a:rPr lang="en-US" sz="1400" dirty="0" smtClean="0"/>
              <a:t> operation</a:t>
            </a:r>
            <a:endParaRPr lang="en-US" sz="1400" dirty="0" smtClean="0"/>
          </a:p>
          <a:p>
            <a:pPr>
              <a:buFont typeface="Arial" panose="020B0604020202020204" pitchFamily="34" charset="0"/>
              <a:buChar char="•"/>
            </a:pPr>
            <a:r>
              <a:rPr lang="en-US" sz="1800" dirty="0" smtClean="0"/>
              <a:t>the WUR STA [physical box] is a</a:t>
            </a: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There is no concept of a WUR STA as a physical </a:t>
            </a:r>
            <a:r>
              <a:rPr lang="en-US" sz="1600" dirty="0" smtClean="0">
                <a:solidFill>
                  <a:schemeClr val="tx1"/>
                </a:solidFill>
                <a:latin typeface="Times New Roman" pitchFamily="18" charset="0"/>
                <a:ea typeface="MS Gothic" pitchFamily="49" charset="-128"/>
              </a:rPr>
              <a:t>box </a:t>
            </a:r>
            <a:r>
              <a:rPr lang="en-US" sz="1600" dirty="0" smtClean="0">
                <a:solidFill>
                  <a:schemeClr val="tx1"/>
                </a:solidFill>
                <a:latin typeface="Times New Roman" pitchFamily="18" charset="0"/>
                <a:ea typeface="MS Gothic" pitchFamily="49" charset="-128"/>
              </a:rPr>
              <a:t>and hence the physical box is still a 802.11 STA. The specification uses the term WUR STA to identify the 802.11 STA that is capable of operating in WUR-mode</a:t>
            </a: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There is a concept of a 802.11 STA with its OFDM PHY operating in WUR-mode</a:t>
            </a: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802.11ba defines a new modulation scheme with the L-STF, L-LTF and L-SIF fields (as described in CL. 21.3.2 of IEEE802.11-2016) as the preamble. A new 802.11ba defined BPSK-MARK is added to the </a:t>
            </a:r>
            <a:r>
              <a:rPr lang="en-US" sz="1600" dirty="0" err="1" smtClean="0">
                <a:solidFill>
                  <a:schemeClr val="tx1"/>
                </a:solidFill>
                <a:latin typeface="Times New Roman" pitchFamily="18" charset="0"/>
                <a:ea typeface="MS Gothic" pitchFamily="49" charset="-128"/>
              </a:rPr>
              <a:t>premable</a:t>
            </a:r>
            <a:endParaRPr lang="en-US" sz="1600" dirty="0" smtClean="0">
              <a:solidFill>
                <a:schemeClr val="tx1"/>
              </a:solidFill>
              <a:latin typeface="Times New Roman" pitchFamily="18" charset="0"/>
              <a:ea typeface="MS Gothic" pitchFamily="49" charset="-128"/>
            </a:endParaRP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The 802.11 OFDM PHY of a 802.11 STA is configured to operate in WUR-mode after association with the 802.11 AP </a:t>
            </a:r>
            <a:r>
              <a:rPr lang="en-US" sz="1600" dirty="0" smtClean="0">
                <a:solidFill>
                  <a:schemeClr val="tx1"/>
                </a:solidFill>
                <a:latin typeface="Times New Roman" pitchFamily="18" charset="0"/>
                <a:ea typeface="MS Gothic" pitchFamily="49" charset="-128"/>
              </a:rPr>
              <a:t>via a WUR Setup frame exchange</a:t>
            </a:r>
            <a:r>
              <a:rPr lang="en-US" sz="1600" dirty="0" smtClean="0">
                <a:solidFill>
                  <a:schemeClr val="tx1"/>
                </a:solidFill>
                <a:latin typeface="Times New Roman" pitchFamily="18" charset="0"/>
                <a:ea typeface="MS Gothic" pitchFamily="49" charset="-128"/>
              </a:rPr>
              <a:t> – a Wake Up ID and a Group ID is assigned to the STA upon successful setup</a:t>
            </a:r>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2810896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Questions/topics for </a:t>
            </a:r>
            <a:r>
              <a:rPr lang="en-US" sz="3600" b="0" kern="1200" dirty="0" err="1">
                <a:solidFill>
                  <a:srgbClr val="435153"/>
                </a:solidFill>
              </a:rPr>
              <a:t>TGba</a:t>
            </a:r>
            <a:endParaRPr lang="en-US" sz="3600" b="0" kern="1200" dirty="0">
              <a:solidFill>
                <a:schemeClr val="accent6"/>
              </a:solidFill>
            </a:endParaRPr>
          </a:p>
        </p:txBody>
      </p:sp>
      <p:sp>
        <p:nvSpPr>
          <p:cNvPr id="8" name="Rectangle 2"/>
          <p:cNvSpPr txBox="1">
            <a:spLocks noChangeArrowheads="1"/>
          </p:cNvSpPr>
          <p:nvPr/>
        </p:nvSpPr>
        <p:spPr bwMode="auto">
          <a:xfrm>
            <a:off x="720341" y="1556792"/>
            <a:ext cx="79922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an independent PHY</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No. It is</a:t>
            </a:r>
            <a:r>
              <a:rPr lang="en-US" sz="2000" kern="0" dirty="0" smtClean="0">
                <a:solidFill>
                  <a:srgbClr val="00B050"/>
                </a:solidFill>
                <a:latin typeface="Times New Roman" pitchFamily="18" charset="0"/>
                <a:ea typeface="MS Gothic" pitchFamily="49" charset="-128"/>
              </a:rPr>
              <a:t> a new mode of OFDM PHY operation</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an independent MAC</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No</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always physically collocated with an 802.11 AP or STA</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No. It is a capability and not a logical entity (The capability is enabled if </a:t>
            </a:r>
            <a:r>
              <a:rPr lang="en-US" sz="2000" kern="0" dirty="0" smtClean="0">
                <a:solidFill>
                  <a:srgbClr val="00B050"/>
                </a:solidFill>
                <a:latin typeface="Times New Roman" pitchFamily="18" charset="0"/>
                <a:ea typeface="MS Gothic" pitchFamily="49" charset="-128"/>
              </a:rPr>
              <a:t>the corresponding implementation has </a:t>
            </a:r>
            <a:r>
              <a:rPr lang="en-US" sz="2000" kern="0" dirty="0" smtClean="0">
                <a:solidFill>
                  <a:srgbClr val="00B050"/>
                </a:solidFill>
                <a:latin typeface="Times New Roman" pitchFamily="18" charset="0"/>
                <a:ea typeface="MS Gothic" pitchFamily="49" charset="-128"/>
              </a:rPr>
              <a:t>&lt;</a:t>
            </a:r>
            <a:r>
              <a:rPr lang="en-US" sz="2000" kern="0" dirty="0" smtClean="0">
                <a:solidFill>
                  <a:srgbClr val="FF0000"/>
                </a:solidFill>
                <a:latin typeface="Times New Roman" pitchFamily="18" charset="0"/>
                <a:ea typeface="MS Gothic" pitchFamily="49" charset="-128"/>
              </a:rPr>
              <a:t>&lt;</a:t>
            </a:r>
            <a:r>
              <a:rPr lang="en-US" sz="2000" kern="0" dirty="0" err="1" smtClean="0">
                <a:solidFill>
                  <a:srgbClr val="FF0000"/>
                </a:solidFill>
                <a:latin typeface="Times New Roman" pitchFamily="18" charset="0"/>
                <a:ea typeface="MS Gothic" pitchFamily="49" charset="-128"/>
              </a:rPr>
              <a:t>tbd</a:t>
            </a:r>
            <a:r>
              <a:rPr lang="en-US" sz="2000" kern="0" dirty="0" smtClean="0">
                <a:solidFill>
                  <a:srgbClr val="FF0000"/>
                </a:solidFill>
                <a:latin typeface="Times New Roman" pitchFamily="18" charset="0"/>
                <a:ea typeface="MS Gothic" pitchFamily="49" charset="-128"/>
              </a:rPr>
              <a:t>&gt; </a:t>
            </a:r>
            <a:r>
              <a:rPr lang="en-US" sz="2000" kern="0" dirty="0" smtClean="0">
                <a:solidFill>
                  <a:srgbClr val="FF0000"/>
                </a:solidFill>
                <a:latin typeface="Times New Roman" pitchFamily="18" charset="0"/>
                <a:ea typeface="MS Gothic" pitchFamily="49" charset="-128"/>
              </a:rPr>
              <a:t>MIB variable</a:t>
            </a:r>
            <a:r>
              <a:rPr lang="en-US" sz="2000" kern="0" dirty="0" smtClean="0">
                <a:solidFill>
                  <a:srgbClr val="00B050"/>
                </a:solidFill>
                <a:latin typeface="Times New Roman" pitchFamily="18" charset="0"/>
                <a:ea typeface="MS Gothic" pitchFamily="49" charset="-128"/>
              </a:rPr>
              <a:t>&gt; set to true)</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have an address?  Or, does it “share” the collocated STAs address</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WUR is a capability of a 802.11 STA operating in 802.11n, 802.11ac or 802.11ax. There is only one MAC address</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MAC connect to/integrate with the 802.11 MAC? </a:t>
            </a:r>
            <a:r>
              <a:rPr lang="en-US" sz="2000" kern="0" dirty="0" smtClean="0">
                <a:solidFill>
                  <a:srgbClr val="00B050"/>
                </a:solidFill>
                <a:latin typeface="Times New Roman" pitchFamily="18" charset="0"/>
                <a:ea typeface="MS Gothic" pitchFamily="49" charset="-128"/>
              </a:rPr>
              <a:t>As defined in 802.11-2016</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OR… Does the WUR ‘wake’ the device, and the device contains independent WUR and an 802.11 MAC/PHY, and some ‘host function’ between them</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See response to 5</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13897844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Questions/Topics for </a:t>
            </a:r>
            <a:r>
              <a:rPr lang="en-US" dirty="0" err="1" smtClean="0"/>
              <a:t>TGba</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solidFill>
                  <a:schemeClr val="tx1"/>
                </a:solidFill>
                <a:latin typeface="Times New Roman" pitchFamily="18" charset="0"/>
                <a:ea typeface="MS Gothic" pitchFamily="49" charset="-128"/>
              </a:rPr>
              <a:t>Perhaps related/duplicate: Does the introduction of the WUR impact the behavior of a collocated/integrated STA’s MAC/PHY</a:t>
            </a:r>
            <a:r>
              <a:rPr lang="en-US" dirty="0" smtClean="0">
                <a:solidFill>
                  <a:schemeClr val="tx1"/>
                </a:solidFill>
                <a:latin typeface="Times New Roman" pitchFamily="18" charset="0"/>
                <a:ea typeface="MS Gothic" pitchFamily="49" charset="-128"/>
              </a:rPr>
              <a:t>? </a:t>
            </a:r>
            <a:r>
              <a:rPr lang="en-US" dirty="0" smtClean="0">
                <a:solidFill>
                  <a:srgbClr val="00B050"/>
                </a:solidFill>
                <a:latin typeface="Times New Roman" pitchFamily="18" charset="0"/>
                <a:ea typeface="MS Gothic" pitchFamily="49" charset="-128"/>
              </a:rPr>
              <a:t>Only in the following aspects:</a:t>
            </a:r>
          </a:p>
          <a:p>
            <a:pPr marL="857250" lvl="1" indent="-457200">
              <a:buFont typeface="Arial" panose="020B0604020202020204" pitchFamily="34" charset="0"/>
              <a:buChar char="•"/>
            </a:pPr>
            <a:r>
              <a:rPr lang="en-US" dirty="0" smtClean="0">
                <a:solidFill>
                  <a:srgbClr val="00B050"/>
                </a:solidFill>
                <a:latin typeface="Times New Roman" pitchFamily="18" charset="0"/>
                <a:ea typeface="MS Gothic" pitchFamily="49" charset="-128"/>
              </a:rPr>
              <a:t>Activate the STA’s MAC/PHY on the receipt of a ‘Wake Up’ frame by </a:t>
            </a:r>
            <a:r>
              <a:rPr lang="en-US" dirty="0" smtClean="0">
                <a:solidFill>
                  <a:srgbClr val="00B050"/>
                </a:solidFill>
                <a:latin typeface="Times New Roman" pitchFamily="18" charset="0"/>
                <a:ea typeface="MS Gothic" pitchFamily="49" charset="-128"/>
              </a:rPr>
              <a:t>while in WUR-mode, </a:t>
            </a:r>
            <a:r>
              <a:rPr lang="en-US" dirty="0" smtClean="0">
                <a:solidFill>
                  <a:srgbClr val="00B050"/>
                </a:solidFill>
                <a:latin typeface="Times New Roman" pitchFamily="18" charset="0"/>
                <a:ea typeface="MS Gothic" pitchFamily="49" charset="-128"/>
              </a:rPr>
              <a:t>from a peer</a:t>
            </a:r>
          </a:p>
          <a:p>
            <a:pPr marL="857250" lvl="1" indent="-457200">
              <a:buFont typeface="Arial" panose="020B0604020202020204" pitchFamily="34" charset="0"/>
              <a:buChar char="•"/>
            </a:pPr>
            <a:r>
              <a:rPr lang="en-US" dirty="0" smtClean="0">
                <a:solidFill>
                  <a:srgbClr val="00B050"/>
                </a:solidFill>
                <a:latin typeface="Times New Roman" pitchFamily="18" charset="0"/>
                <a:ea typeface="MS Gothic" pitchFamily="49" charset="-128"/>
              </a:rPr>
              <a:t>Do some vendor specific action which may have an impact on the STA’s MAC/PHY on the receipt of a ‘WUR Vendor Specific’ frame </a:t>
            </a:r>
            <a:r>
              <a:rPr lang="en-US" dirty="0" smtClean="0">
                <a:solidFill>
                  <a:srgbClr val="00B050"/>
                </a:solidFill>
                <a:latin typeface="Times New Roman" pitchFamily="18" charset="0"/>
                <a:ea typeface="MS Gothic" pitchFamily="49" charset="-128"/>
              </a:rPr>
              <a:t>while in WUR-mode. </a:t>
            </a:r>
            <a:r>
              <a:rPr lang="en-US" dirty="0" smtClean="0">
                <a:solidFill>
                  <a:srgbClr val="00B050"/>
                </a:solidFill>
                <a:latin typeface="Times New Roman" pitchFamily="18" charset="0"/>
                <a:ea typeface="MS Gothic" pitchFamily="49" charset="-128"/>
              </a:rPr>
              <a:t>from a peer</a:t>
            </a:r>
            <a:endParaRPr lang="en-US" dirty="0">
              <a:solidFill>
                <a:srgbClr val="00B050"/>
              </a:solidFill>
              <a:latin typeface="Times New Roman" pitchFamily="18" charset="0"/>
              <a:ea typeface="MS Gothic" pitchFamily="49" charset="-128"/>
            </a:endParaRPr>
          </a:p>
          <a:p>
            <a:endParaRPr lang="en-US" dirty="0"/>
          </a:p>
        </p:txBody>
      </p:sp>
      <p:sp>
        <p:nvSpPr>
          <p:cNvPr id="4" name="Slide Number Placeholder 3"/>
          <p:cNvSpPr>
            <a:spLocks noGrp="1"/>
          </p:cNvSpPr>
          <p:nvPr>
            <p:ph type="sldNum" idx="10"/>
          </p:nvPr>
        </p:nvSpPr>
        <p:spPr/>
        <p:txBody>
          <a:bodyPr/>
          <a:lstStyle/>
          <a:p>
            <a:pPr>
              <a:defRPr/>
            </a:pPr>
            <a:r>
              <a:rPr lang="en-GB" smtClean="0"/>
              <a:t>Slide </a:t>
            </a:r>
            <a:fld id="{9902F5C3-EE39-44CE-A5E3-4276D55FC75D}" type="slidenum">
              <a:rPr lang="en-GB" smtClean="0"/>
              <a:pPr>
                <a:defRPr/>
              </a:pPr>
              <a:t>9</a:t>
            </a:fld>
            <a:endParaRPr lang="en-GB"/>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945848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32046</TotalTime>
  <Words>1747</Words>
  <Application>Microsoft Office PowerPoint</Application>
  <PresentationFormat>On-screen Show (4:3)</PresentationFormat>
  <Paragraphs>111</Paragraphs>
  <Slides>14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MS PGothic</vt:lpstr>
      <vt:lpstr>Arial</vt:lpstr>
      <vt:lpstr>Times New Roman</vt:lpstr>
      <vt:lpstr>802-11-template</vt:lpstr>
      <vt:lpstr>Microsoft Word 97 - 2003 Document</vt:lpstr>
      <vt:lpstr>802.11ba Architecture Discussion</vt:lpstr>
      <vt:lpstr>Abstract</vt:lpstr>
      <vt:lpstr>Current 802.11 architecture concepts</vt:lpstr>
      <vt:lpstr>How is the 802.11ba STA related to other 802.11 STAs/AP?</vt:lpstr>
      <vt:lpstr>Current 802.11 architecture concepts</vt:lpstr>
      <vt:lpstr>Current 802.11 architecture concepts</vt:lpstr>
      <vt:lpstr>Architectural Concepts</vt:lpstr>
      <vt:lpstr>Questions/topics for TGba</vt:lpstr>
      <vt:lpstr>Questions/Topics for TGba</vt:lpstr>
      <vt:lpstr>More advanced questions/topics for TGba</vt:lpstr>
      <vt:lpstr>TGba architecture new questions (from July 12 ARC)</vt:lpstr>
      <vt:lpstr>TGba architecture new questions (from July 12 ARC)</vt:lpstr>
      <vt:lpstr>TGba architecture potential assumptions (from July 12 ARC)</vt:lpstr>
      <vt:lpstr>TGba architecture potential assumptions (from July 12 ARC)</vt:lpstr>
    </vt:vector>
  </TitlesOfParts>
  <Company>Cisco Systems, Spctralink</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Venkatesan, Ganesh</cp:lastModifiedBy>
  <cp:revision>178</cp:revision>
  <cp:lastPrinted>1601-01-01T00:00:00Z</cp:lastPrinted>
  <dcterms:created xsi:type="dcterms:W3CDTF">2010-02-15T12:38:41Z</dcterms:created>
  <dcterms:modified xsi:type="dcterms:W3CDTF">2018-03-07T17:41:47Z</dcterms:modified>
</cp:coreProperties>
</file>