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70" r:id="rId2"/>
    <p:sldId id="436" r:id="rId3"/>
    <p:sldId id="455" r:id="rId4"/>
    <p:sldId id="463" r:id="rId5"/>
    <p:sldId id="465" r:id="rId6"/>
    <p:sldId id="466" r:id="rId7"/>
    <p:sldId id="464" r:id="rId8"/>
  </p:sldIdLst>
  <p:sldSz cx="12192000" cy="6858000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FF0000"/>
    <a:srgbClr val="2F05E1"/>
    <a:srgbClr val="66CCFF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88136" autoAdjust="0"/>
  </p:normalViewPr>
  <p:slideViewPr>
    <p:cSldViewPr>
      <p:cViewPr varScale="1">
        <p:scale>
          <a:sx n="75" d="100"/>
          <a:sy n="75" d="100"/>
        </p:scale>
        <p:origin x="63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28" y="-9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ea typeface="+mn-ea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100C35B6-0FBF-4896-BFA6-AD17EBE8DD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ko-KR" smtClean="0"/>
              <a:t>Submission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5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ea typeface="+mn-ea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ea typeface="+mn-ea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C56FB66B-A4AC-44E8-A56C-03079277F0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ko-KR" smtClean="0"/>
              <a:t>Submission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3796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819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Page </a:t>
            </a:r>
            <a:fld id="{19A33B0A-A4A5-40D7-A321-3E6D6E9FD043}" type="slidenum">
              <a:rPr lang="en-US" altLang="zh-CN" smtClean="0"/>
              <a:pPr>
                <a:spcBef>
                  <a:spcPct val="0"/>
                </a:spcBef>
              </a:pPr>
              <a:t>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03545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Page </a:t>
            </a:r>
            <a:fld id="{104B9337-C304-4A79-BF14-88357E60AC27}" type="slidenum">
              <a:rPr lang="en-US" altLang="zh-CN" smtClean="0"/>
              <a:pPr>
                <a:spcBef>
                  <a:spcPct val="0"/>
                </a:spcBef>
              </a:pPr>
              <a:t>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34781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C56FB66B-A4AC-44E8-A56C-03079277F03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4312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C56FB66B-A4AC-44E8-A56C-03079277F03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220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508000" y="609600"/>
            <a:ext cx="1107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8436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31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6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5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0"/>
            <a:ext cx="4011084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1"/>
            <a:ext cx="68156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42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10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685800"/>
            <a:ext cx="1107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828800"/>
            <a:ext cx="1107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508000" y="609600"/>
            <a:ext cx="1107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200">
              <a:latin typeface="+mj-lt"/>
            </a:endParaRPr>
          </a:p>
        </p:txBody>
      </p:sp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5080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ko-KR" sz="1200" dirty="0" smtClean="0">
                <a:latin typeface="+mj-lt"/>
              </a:rPr>
              <a:t>Submission</a:t>
            </a:r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>
            <a:off x="508000" y="6477000"/>
            <a:ext cx="1107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200">
              <a:latin typeface="+mj-lt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8839200" y="6483350"/>
            <a:ext cx="20486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ko-KR" sz="1200" dirty="0" smtClean="0">
                <a:latin typeface="+mj-lt"/>
              </a:rPr>
              <a:t>Bahar Sadeghi, Intel</a:t>
            </a:r>
            <a:r>
              <a:rPr lang="en-US" altLang="ko-KR" sz="1200" baseline="0" dirty="0" smtClean="0">
                <a:latin typeface="+mj-lt"/>
              </a:rPr>
              <a:t> Corporation</a:t>
            </a:r>
            <a:endParaRPr lang="en-US" altLang="ko-KR" sz="1200" dirty="0" smtClean="0">
              <a:latin typeface="+mj-lt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5687485" y="6483350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200" dirty="0" smtClean="0">
                <a:latin typeface="+mj-lt"/>
              </a:rPr>
              <a:t>Slide </a:t>
            </a:r>
            <a:fld id="{1E6F8221-7D42-47C8-8226-2BDDEB866FE1}" type="slidenum">
              <a:rPr lang="en-US" altLang="zh-CN" sz="1200" smtClean="0">
                <a:latin typeface="+mj-lt"/>
              </a:rPr>
              <a:pPr>
                <a:defRPr/>
              </a:pPr>
              <a:t>‹#›</a:t>
            </a:fld>
            <a:endParaRPr lang="en-US" altLang="zh-CN" sz="1200" dirty="0">
              <a:latin typeface="+mj-lt"/>
            </a:endParaRP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8299386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latin typeface="+mj-lt"/>
                <a:cs typeface="+mn-cs"/>
              </a:rPr>
              <a:t>doc.: </a:t>
            </a:r>
            <a:r>
              <a:rPr lang="en-US" sz="1800" b="1" dirty="0" smtClean="0">
                <a:latin typeface="+mj-lt"/>
                <a:cs typeface="+mn-cs"/>
              </a:rPr>
              <a:t>IEEE 802.11-18/0532r0</a:t>
            </a:r>
            <a:endParaRPr lang="en-US" sz="1800" b="1" dirty="0">
              <a:latin typeface="+mj-lt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52647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0" lvl="4" indent="0" algn="l" eaLnBrk="0" hangingPunct="0">
              <a:defRPr/>
            </a:pPr>
            <a:r>
              <a:rPr lang="en-US" sz="1800" b="1" dirty="0" smtClean="0">
                <a:latin typeface="+mj-lt"/>
                <a:cs typeface="+mn-cs"/>
              </a:rPr>
              <a:t>March 2018</a:t>
            </a:r>
            <a:endParaRPr lang="en-US" sz="1800" b="1" dirty="0">
              <a:latin typeface="+mj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j-lt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Calibri" pitchFamily="34" charset="0"/>
          <a:cs typeface="Calibri" pitchFamily="34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j-lt"/>
          <a:ea typeface="Calibri" pitchFamily="34" charset="0"/>
          <a:cs typeface="Calibri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Calibri" pitchFamily="34" charset="0"/>
          <a:cs typeface="Calibri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j-lt"/>
          <a:ea typeface="Calibri" pitchFamily="34" charset="0"/>
          <a:cs typeface="Calibri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Visio_2003-2010_Drawing1.vsd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.emf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5000" y="6858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ko-KR" kern="0" dirty="0" smtClean="0">
                <a:latin typeface="+mj-lt"/>
                <a:ea typeface="굴림" pitchFamily="50" charset="-127"/>
              </a:rPr>
              <a:t>Low Power </a:t>
            </a:r>
            <a:r>
              <a:rPr lang="en-US" altLang="ko-KR" kern="0" smtClean="0">
                <a:latin typeface="+mj-lt"/>
                <a:ea typeface="굴림" pitchFamily="50" charset="-127"/>
              </a:rPr>
              <a:t>Sensor Broadcast Use Cases</a:t>
            </a:r>
            <a:endParaRPr lang="en-US" altLang="ko-KR" kern="0" dirty="0">
              <a:latin typeface="+mj-lt"/>
              <a:ea typeface="굴림" pitchFamily="50" charset="-127"/>
            </a:endParaRPr>
          </a:p>
        </p:txBody>
      </p:sp>
      <p:sp>
        <p:nvSpPr>
          <p:cNvPr id="5123" name="Rectangle 6"/>
          <p:cNvSpPr txBox="1">
            <a:spLocks noChangeArrowheads="1"/>
          </p:cNvSpPr>
          <p:nvPr/>
        </p:nvSpPr>
        <p:spPr bwMode="auto">
          <a:xfrm>
            <a:off x="2209800" y="1749425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08585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42875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77165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ko-KR" sz="2000" dirty="0">
                <a:latin typeface="+mj-lt"/>
                <a:ea typeface="굴림" panose="020B0600000101010101" pitchFamily="50" charset="-127"/>
              </a:rPr>
              <a:t>Date:</a:t>
            </a:r>
            <a:r>
              <a:rPr lang="en-US" altLang="ko-KR" sz="2000" b="0" dirty="0">
                <a:latin typeface="+mj-lt"/>
                <a:ea typeface="굴림" panose="020B0600000101010101" pitchFamily="50" charset="-127"/>
              </a:rPr>
              <a:t> </a:t>
            </a:r>
            <a:r>
              <a:rPr lang="en-US" altLang="ko-KR" sz="2000" b="0" dirty="0" smtClean="0">
                <a:latin typeface="+mj-lt"/>
                <a:ea typeface="굴림" panose="020B0600000101010101" pitchFamily="50" charset="-127"/>
              </a:rPr>
              <a:t>2018-03-05</a:t>
            </a:r>
            <a:endParaRPr lang="en-US" altLang="ko-KR" sz="2000" b="0" dirty="0">
              <a:latin typeface="+mj-lt"/>
              <a:ea typeface="굴림" panose="020B0600000101010101" pitchFamily="50" charset="-127"/>
            </a:endParaRPr>
          </a:p>
          <a:p>
            <a:pPr algn="ctr">
              <a:buFontTx/>
              <a:buNone/>
            </a:pPr>
            <a:endParaRPr lang="en-US" altLang="ko-KR" sz="2000" b="0" dirty="0">
              <a:latin typeface="+mj-lt"/>
              <a:ea typeface="굴림" panose="020B0600000101010101" pitchFamily="50" charset="-127"/>
            </a:endParaRPr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ko-KR" sz="2000">
                <a:latin typeface="+mj-lt"/>
                <a:ea typeface="宋体" panose="02010600030101010101" pitchFamily="2" charset="-122"/>
              </a:rPr>
              <a:t>Authors:</a:t>
            </a:r>
            <a:endParaRPr lang="en-US" altLang="ko-KR" sz="2000" b="0">
              <a:latin typeface="+mj-lt"/>
              <a:ea typeface="宋体" panose="02010600030101010101" pitchFamily="2" charset="-12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54511"/>
              </p:ext>
            </p:extLst>
          </p:nvPr>
        </p:nvGraphicFramePr>
        <p:xfrm>
          <a:off x="2133601" y="2362201"/>
          <a:ext cx="8048625" cy="2109141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524000"/>
                <a:gridCol w="1524000"/>
                <a:gridCol w="2409825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Affiliations</a:t>
                      </a: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Address</a:t>
                      </a: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Phone</a:t>
                      </a: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email</a:t>
                      </a: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Bahar Sadeghi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Laurent Cariou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Daniel Bravo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Robert Stacy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INTEL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2111 NE 25</a:t>
                      </a:r>
                      <a:r>
                        <a:rPr kumimoji="0" lang="en-US" altLang="ko-K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Hillsboro, OR 97124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+1-503-803-2471</a:t>
                      </a: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Bahareh.Sadeghi@intel.com</a:t>
                      </a: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Abstract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submission proposes use cases for consideration for Broadcast Service on WLAN [1] </a:t>
            </a:r>
          </a:p>
          <a:p>
            <a:r>
              <a:rPr lang="en-GB" dirty="0" smtClean="0"/>
              <a:t>[2] outlines sensor data collection as a use case for broadcast service on WLAN</a:t>
            </a:r>
            <a:r>
              <a:rPr lang="en-US" dirty="0" smtClean="0">
                <a:ea typeface="굴림" panose="020B0600000101010101" pitchFamily="50" charset="-127"/>
              </a:rPr>
              <a:t>. </a:t>
            </a:r>
            <a:r>
              <a:rPr lang="en-US" altLang="ko-KR" dirty="0" smtClean="0">
                <a:ea typeface="굴림" panose="020B0600000101010101" pitchFamily="50" charset="-127"/>
              </a:rPr>
              <a:t>This contribution further develops this use case for low power sensors.</a:t>
            </a:r>
          </a:p>
          <a:p>
            <a:r>
              <a:rPr lang="en-US" altLang="ko-KR" dirty="0" smtClean="0">
                <a:ea typeface="굴림" panose="020B0600000101010101" pitchFamily="50" charset="-127"/>
              </a:rPr>
              <a:t>Broadcast Services on WLAN is an enabler for low power Wi-Fi sensors with limited throughput requirements.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Motivation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08000" y="1524000"/>
            <a:ext cx="11074400" cy="4267200"/>
          </a:xfrm>
        </p:spPr>
        <p:txBody>
          <a:bodyPr/>
          <a:lstStyle/>
          <a:p>
            <a:r>
              <a:rPr lang="en-US" dirty="0"/>
              <a:t>Many of IoT use cases/services are cloud services</a:t>
            </a:r>
          </a:p>
          <a:p>
            <a:r>
              <a:rPr lang="en-US" dirty="0"/>
              <a:t>A simple and fast connection to the cloud enables low complexity, diverse set of services and use cases for low throughput low power IoT </a:t>
            </a:r>
            <a:r>
              <a:rPr lang="en-US" dirty="0" smtClean="0"/>
              <a:t>devices including sensors</a:t>
            </a:r>
          </a:p>
          <a:p>
            <a:r>
              <a:rPr lang="en-US" dirty="0" smtClean="0"/>
              <a:t>BCS on WLAN enables </a:t>
            </a:r>
            <a:r>
              <a:rPr lang="en-US" dirty="0"/>
              <a:t>a </a:t>
            </a:r>
            <a:r>
              <a:rPr lang="en-US" dirty="0" smtClean="0"/>
              <a:t>low overhead </a:t>
            </a:r>
            <a:r>
              <a:rPr lang="en-US" dirty="0"/>
              <a:t>connection between </a:t>
            </a:r>
            <a:r>
              <a:rPr lang="en-US" dirty="0" smtClean="0"/>
              <a:t>a sensor and </a:t>
            </a:r>
            <a:r>
              <a:rPr lang="en-US" dirty="0"/>
              <a:t>the cloud 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3657600"/>
            <a:ext cx="3962400" cy="2631547"/>
            <a:chOff x="922612" y="1921117"/>
            <a:chExt cx="6031624" cy="4821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0389" y="5450345"/>
              <a:ext cx="599642" cy="6076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8890" y="2855720"/>
              <a:ext cx="447733" cy="6636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08536" y="2014053"/>
              <a:ext cx="855490" cy="575657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922612" y="2079758"/>
            <a:ext cx="5922840" cy="3917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Visio" r:id="rId8" imgW="10068082" imgH="6648556" progId="Visio.Drawing.11">
                    <p:embed/>
                  </p:oleObj>
                </mc:Choice>
                <mc:Fallback>
                  <p:oleObj name="Visio" r:id="rId8" imgW="10068082" imgH="664855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612" y="2079758"/>
                          <a:ext cx="5922840" cy="39177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70870" y="1921117"/>
              <a:ext cx="919452" cy="5676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30692" y="2589710"/>
              <a:ext cx="447733" cy="7035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92901" y="4134600"/>
              <a:ext cx="431742" cy="6396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78425" y="5698538"/>
              <a:ext cx="623628" cy="5356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82756" y="4598500"/>
              <a:ext cx="871480" cy="55966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92295" y="6039213"/>
              <a:ext cx="727566" cy="7035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074400" cy="32766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ea typeface="굴림" panose="020B0600000101010101" pitchFamily="50" charset="-127"/>
              </a:rPr>
              <a:t>Sensor on the move:</a:t>
            </a:r>
          </a:p>
          <a:p>
            <a:r>
              <a:rPr lang="en-US" dirty="0"/>
              <a:t>IoT </a:t>
            </a:r>
            <a:r>
              <a:rPr lang="en-US" dirty="0" smtClean="0"/>
              <a:t>devices/Sensors </a:t>
            </a:r>
            <a:r>
              <a:rPr lang="en-US" dirty="0"/>
              <a:t>with severe power constraints and in mobility send reports to their server </a:t>
            </a:r>
            <a:r>
              <a:rPr lang="en-US" dirty="0" smtClean="0"/>
              <a:t>through APs supporting BCS </a:t>
            </a:r>
            <a:r>
              <a:rPr lang="en-US" dirty="0"/>
              <a:t>without the burden of performing scanning and association process.</a:t>
            </a:r>
          </a:p>
          <a:p>
            <a:pPr lvl="1"/>
            <a:r>
              <a:rPr lang="en-US" dirty="0"/>
              <a:t>A STA may</a:t>
            </a:r>
          </a:p>
          <a:p>
            <a:pPr lvl="2"/>
            <a:r>
              <a:rPr lang="en-US" dirty="0"/>
              <a:t>Either blindly transmit </a:t>
            </a:r>
            <a:r>
              <a:rPr lang="en-US" dirty="0" smtClean="0"/>
              <a:t>a </a:t>
            </a:r>
            <a:r>
              <a:rPr lang="en-US" dirty="0"/>
              <a:t>self-contained PPDU and hope for it to be received and forwarded (example moving sensors in a large enterprise where an ESS is deployed with a blanket coverage with all/most APs supporting this service)</a:t>
            </a:r>
          </a:p>
          <a:p>
            <a:pPr lvl="2"/>
            <a:r>
              <a:rPr lang="en-US" dirty="0"/>
              <a:t>Or scan for APs supporting such </a:t>
            </a:r>
            <a:r>
              <a:rPr lang="en-US" dirty="0" smtClean="0"/>
              <a:t>capabilities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16" y="4114800"/>
            <a:ext cx="3571875" cy="22613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94" y="4587339"/>
            <a:ext cx="1612900" cy="1612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62200" y="4876800"/>
            <a:ext cx="3498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Example use cases: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Asset tracking in enterprise/factories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</a:t>
            </a:r>
            <a:r>
              <a:rPr lang="en-US" sz="1600" dirty="0" smtClean="0">
                <a:solidFill>
                  <a:srgbClr val="0070C0"/>
                </a:solidFill>
              </a:rPr>
              <a:t>hildren tracking in resorts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Seamless smart city measurements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…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074400" cy="42672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ea typeface="굴림" panose="020B0600000101010101" pitchFamily="50" charset="-127"/>
              </a:rPr>
              <a:t>Zero setup </a:t>
            </a:r>
            <a:r>
              <a:rPr lang="en-US" altLang="ko-KR" dirty="0">
                <a:ea typeface="굴림" panose="020B0600000101010101" pitchFamily="50" charset="-127"/>
              </a:rPr>
              <a:t>s</a:t>
            </a:r>
            <a:r>
              <a:rPr lang="en-US" altLang="ko-KR" dirty="0" smtClean="0">
                <a:ea typeface="굴림" panose="020B0600000101010101" pitchFamily="50" charset="-127"/>
              </a:rPr>
              <a:t>ensor:</a:t>
            </a:r>
          </a:p>
          <a:p>
            <a:r>
              <a:rPr lang="en-US" dirty="0" smtClean="0"/>
              <a:t>With an AP supporting BCS, </a:t>
            </a:r>
            <a:r>
              <a:rPr lang="en-US" dirty="0"/>
              <a:t>the user can simply buy </a:t>
            </a:r>
            <a:r>
              <a:rPr lang="en-US" dirty="0" smtClean="0"/>
              <a:t>pre-configured </a:t>
            </a:r>
            <a:r>
              <a:rPr lang="en-US" dirty="0"/>
              <a:t>IoT sensors </a:t>
            </a:r>
            <a:r>
              <a:rPr lang="en-US" dirty="0" smtClean="0"/>
              <a:t>and </a:t>
            </a:r>
            <a:r>
              <a:rPr lang="en-US" dirty="0"/>
              <a:t>they will automatically connect to the end-server through the </a:t>
            </a:r>
            <a:r>
              <a:rPr lang="en-US" dirty="0" smtClean="0"/>
              <a:t>AP </a:t>
            </a:r>
            <a:r>
              <a:rPr lang="en-US" dirty="0"/>
              <a:t>without any </a:t>
            </a:r>
            <a:r>
              <a:rPr lang="en-US" dirty="0" smtClean="0"/>
              <a:t>set up action required </a:t>
            </a:r>
            <a:r>
              <a:rPr lang="en-US" dirty="0"/>
              <a:t>from the user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76600"/>
            <a:ext cx="5347056" cy="286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3563938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BCS on WLAN enables easy </a:t>
            </a:r>
            <a:r>
              <a:rPr lang="en-US" dirty="0"/>
              <a:t>and fast communication between an IoT </a:t>
            </a:r>
            <a:r>
              <a:rPr lang="en-US" dirty="0" smtClean="0"/>
              <a:t>device  </a:t>
            </a:r>
            <a:r>
              <a:rPr lang="en-US" dirty="0"/>
              <a:t>and an end-server</a:t>
            </a:r>
          </a:p>
          <a:p>
            <a:pPr lvl="1"/>
            <a:r>
              <a:rPr lang="en-US" dirty="0"/>
              <a:t>A STA can communicate with an end-server through any AP supporting </a:t>
            </a:r>
            <a:r>
              <a:rPr lang="en-US" dirty="0" smtClean="0"/>
              <a:t>BCS </a:t>
            </a:r>
          </a:p>
          <a:p>
            <a:pPr lvl="1"/>
            <a:r>
              <a:rPr lang="en-US" dirty="0" smtClean="0"/>
              <a:t>APs supporting BCS can </a:t>
            </a:r>
            <a:r>
              <a:rPr lang="en-US" dirty="0"/>
              <a:t>forward the packets from the STA to the </a:t>
            </a:r>
            <a:r>
              <a:rPr lang="en-US" dirty="0" smtClean="0"/>
              <a:t>end-server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PPDU is self-contained, </a:t>
            </a:r>
            <a:r>
              <a:rPr lang="en-US" dirty="0" smtClean="0"/>
              <a:t>i.e., it </a:t>
            </a:r>
            <a:r>
              <a:rPr lang="en-US" dirty="0"/>
              <a:t>includes the addresses of the end server, possibly the credential and the data payload for the server</a:t>
            </a:r>
          </a:p>
          <a:p>
            <a:pPr lvl="2"/>
            <a:r>
              <a:rPr lang="en-US" dirty="0"/>
              <a:t>It is assumed that the end-device and the end-server perform higher-layer association and security key exchange beforehand </a:t>
            </a:r>
          </a:p>
          <a:p>
            <a:r>
              <a:rPr lang="en-US" dirty="0" smtClean="0"/>
              <a:t>BCS</a:t>
            </a:r>
            <a:r>
              <a:rPr lang="en-US" dirty="0"/>
              <a:t> </a:t>
            </a:r>
            <a:r>
              <a:rPr lang="en-US" dirty="0" smtClean="0"/>
              <a:t>benefits IoT devices </a:t>
            </a:r>
            <a:r>
              <a:rPr lang="en-US" dirty="0"/>
              <a:t>with </a:t>
            </a:r>
            <a:r>
              <a:rPr lang="en-US" dirty="0" smtClean="0"/>
              <a:t>throughput requirements comparable to </a:t>
            </a:r>
            <a:r>
              <a:rPr lang="en-US" dirty="0"/>
              <a:t>association overhead</a:t>
            </a:r>
          </a:p>
          <a:p>
            <a:r>
              <a:rPr lang="en-US" dirty="0" smtClean="0"/>
              <a:t>Security </a:t>
            </a:r>
            <a:r>
              <a:rPr lang="en-US" dirty="0"/>
              <a:t>implications need to be addressed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[1] 11-18/326r0 – Call for contributions</a:t>
            </a:r>
          </a:p>
          <a:p>
            <a:pPr marL="0" indent="0">
              <a:buNone/>
            </a:pPr>
            <a:r>
              <a:rPr lang="en-GB" dirty="0" smtClean="0"/>
              <a:t>[2] 11-17/1736r4 </a:t>
            </a:r>
            <a:r>
              <a:rPr lang="en-GB" dirty="0"/>
              <a:t>-- </a:t>
            </a:r>
            <a:r>
              <a:rPr lang="de-DE" dirty="0"/>
              <a:t>Broadcast Service on </a:t>
            </a:r>
            <a:r>
              <a:rPr lang="de-DE" dirty="0" smtClean="0"/>
              <a:t>WLAN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34351"/>
      </p:ext>
    </p:extLst>
  </p:cSld>
  <p:clrMapOvr>
    <a:masterClrMapping/>
  </p:clrMapOvr>
</p:sld>
</file>

<file path=ppt/theme/theme1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Extend Submission Template</Template>
  <TotalTime>116161</TotalTime>
  <Words>465</Words>
  <Application>Microsoft Office PowerPoint</Application>
  <PresentationFormat>Widescreen</PresentationFormat>
  <Paragraphs>67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굴림</vt:lpstr>
      <vt:lpstr>宋体</vt:lpstr>
      <vt:lpstr>Arial</vt:lpstr>
      <vt:lpstr>Calibri</vt:lpstr>
      <vt:lpstr>Times New Roman</vt:lpstr>
      <vt:lpstr>Extend Submission Template</vt:lpstr>
      <vt:lpstr>Visio</vt:lpstr>
      <vt:lpstr>PowerPoint Presentation</vt:lpstr>
      <vt:lpstr>Abstract</vt:lpstr>
      <vt:lpstr>Motivation</vt:lpstr>
      <vt:lpstr>Use Case I</vt:lpstr>
      <vt:lpstr>Use Case II</vt:lpstr>
      <vt:lpstr>Summary</vt:lpstr>
      <vt:lpstr>References</vt:lpstr>
    </vt:vector>
  </TitlesOfParts>
  <Company>NEWRACOM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aiden.m@newracom.com</dc:creator>
  <cp:lastModifiedBy>Sadeghi, Bahareh</cp:lastModifiedBy>
  <cp:revision>3829</cp:revision>
  <cp:lastPrinted>1998-02-10T13:28:06Z</cp:lastPrinted>
  <dcterms:created xsi:type="dcterms:W3CDTF">2009-12-02T19:05:24Z</dcterms:created>
  <dcterms:modified xsi:type="dcterms:W3CDTF">2018-03-06T14:30:17Z</dcterms:modified>
</cp:coreProperties>
</file>