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77" r:id="rId4"/>
    <p:sldId id="278" r:id="rId5"/>
    <p:sldId id="279" r:id="rId6"/>
    <p:sldId id="280" r:id="rId7"/>
    <p:sldId id="281" r:id="rId8"/>
    <p:sldId id="327" r:id="rId9"/>
    <p:sldId id="328" r:id="rId10"/>
    <p:sldId id="306" r:id="rId11"/>
    <p:sldId id="323" r:id="rId12"/>
    <p:sldId id="326"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97" autoAdjust="0"/>
    <p:restoredTop sz="94638" autoAdjust="0"/>
  </p:normalViewPr>
  <p:slideViewPr>
    <p:cSldViewPr>
      <p:cViewPr varScale="1">
        <p:scale>
          <a:sx n="90" d="100"/>
          <a:sy n="90" d="100"/>
        </p:scale>
        <p:origin x="327" y="5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1" d="100"/>
          <a:sy n="71" d="100"/>
        </p:scale>
        <p:origin x="2160" y="4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802.11-16/1481r2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de-DE" dirty="0" smtClean="0"/>
              <a:t>January 2018</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fr-FR" dirty="0" smtClean="0"/>
              <a:t>Laurent Cariou, Intel et al.</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doc.: IEEE 802.11-16/0526r1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dirty="0" smtClean="0"/>
              <a:t>March 2018</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fr-FR" dirty="0" smtClean="0"/>
              <a:t>Laurent Cariou, Intel et al.</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802.11-16/1481r2</a:t>
            </a:r>
          </a:p>
        </p:txBody>
      </p:sp>
      <p:sp>
        <p:nvSpPr>
          <p:cNvPr id="5" name="Rectangle 3"/>
          <p:cNvSpPr>
            <a:spLocks noGrp="1" noChangeArrowheads="1"/>
          </p:cNvSpPr>
          <p:nvPr>
            <p:ph type="dt"/>
          </p:nvPr>
        </p:nvSpPr>
        <p:spPr>
          <a:ln/>
        </p:spPr>
        <p:txBody>
          <a:bodyPr/>
          <a:lstStyle/>
          <a:p>
            <a:r>
              <a:rPr lang="de-DE" dirty="0" smtClean="0"/>
              <a:t>January 2018</a:t>
            </a:r>
            <a:endParaRPr lang="en-US" dirty="0"/>
          </a:p>
        </p:txBody>
      </p:sp>
      <p:sp>
        <p:nvSpPr>
          <p:cNvPr id="6" name="Rectangle 6"/>
          <p:cNvSpPr>
            <a:spLocks noGrp="1" noChangeArrowheads="1"/>
          </p:cNvSpPr>
          <p:nvPr>
            <p:ph type="ftr"/>
          </p:nvPr>
        </p:nvSpPr>
        <p:spPr>
          <a:ln/>
        </p:spPr>
        <p:txBody>
          <a:bodyPr/>
          <a:lstStyle/>
          <a:p>
            <a:r>
              <a:rPr lang="fr-FR" dirty="0" smtClean="0"/>
              <a:t>Laurent Cariou, Intel et al.</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802.11-16/1481r2</a:t>
            </a:r>
          </a:p>
        </p:txBody>
      </p:sp>
      <p:sp>
        <p:nvSpPr>
          <p:cNvPr id="5" name="Rectangle 3"/>
          <p:cNvSpPr>
            <a:spLocks noGrp="1" noChangeArrowheads="1"/>
          </p:cNvSpPr>
          <p:nvPr>
            <p:ph type="dt"/>
          </p:nvPr>
        </p:nvSpPr>
        <p:spPr>
          <a:ln/>
        </p:spPr>
        <p:txBody>
          <a:bodyPr/>
          <a:lstStyle/>
          <a:p>
            <a:r>
              <a:rPr lang="de-DE" dirty="0" smtClean="0"/>
              <a:t>January 2018</a:t>
            </a:r>
            <a:endParaRPr lang="en-US" dirty="0"/>
          </a:p>
        </p:txBody>
      </p:sp>
      <p:sp>
        <p:nvSpPr>
          <p:cNvPr id="6" name="Rectangle 6"/>
          <p:cNvSpPr>
            <a:spLocks noGrp="1" noChangeArrowheads="1"/>
          </p:cNvSpPr>
          <p:nvPr>
            <p:ph type="ftr"/>
          </p:nvPr>
        </p:nvSpPr>
        <p:spPr>
          <a:ln/>
        </p:spPr>
        <p:txBody>
          <a:bodyPr/>
          <a:lstStyle/>
          <a:p>
            <a:r>
              <a:rPr lang="fr-FR" dirty="0" smtClean="0"/>
              <a:t>Laurent Cariou, Intel et al.</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Laurent Cariou (Intel)</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8</a:t>
            </a:fld>
            <a:endParaRPr lang="en-US" altLang="en-US"/>
          </a:p>
        </p:txBody>
      </p:sp>
    </p:spTree>
    <p:extLst>
      <p:ext uri="{BB962C8B-B14F-4D97-AF65-F5344CB8AC3E}">
        <p14:creationId xmlns:p14="http://schemas.microsoft.com/office/powerpoint/2010/main" val="17206266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Laurent Cariou (Intel)</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9</a:t>
            </a:fld>
            <a:endParaRPr lang="en-US" altLang="en-US"/>
          </a:p>
        </p:txBody>
      </p:sp>
    </p:spTree>
    <p:extLst>
      <p:ext uri="{BB962C8B-B14F-4D97-AF65-F5344CB8AC3E}">
        <p14:creationId xmlns:p14="http://schemas.microsoft.com/office/powerpoint/2010/main" val="35376190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802.11-16/1481r2</a:t>
            </a:r>
          </a:p>
        </p:txBody>
      </p:sp>
      <p:sp>
        <p:nvSpPr>
          <p:cNvPr id="5" name="Date Placeholder 4"/>
          <p:cNvSpPr>
            <a:spLocks noGrp="1"/>
          </p:cNvSpPr>
          <p:nvPr>
            <p:ph type="dt" idx="11"/>
          </p:nvPr>
        </p:nvSpPr>
        <p:spPr/>
        <p:txBody>
          <a:bodyPr/>
          <a:lstStyle/>
          <a:p>
            <a:r>
              <a:rPr lang="de-DE" dirty="0" smtClean="0"/>
              <a:t>January 2018</a:t>
            </a:r>
            <a:endParaRPr lang="en-US" dirty="0"/>
          </a:p>
        </p:txBody>
      </p:sp>
      <p:sp>
        <p:nvSpPr>
          <p:cNvPr id="6" name="Footer Placeholder 5"/>
          <p:cNvSpPr>
            <a:spLocks noGrp="1"/>
          </p:cNvSpPr>
          <p:nvPr>
            <p:ph type="ftr" idx="12"/>
          </p:nvPr>
        </p:nvSpPr>
        <p:spPr/>
        <p:txBody>
          <a:bodyPr/>
          <a:lstStyle/>
          <a:p>
            <a:r>
              <a:rPr lang="fr-FR" dirty="0" smtClean="0"/>
              <a:t>Laurent Cariou, Intel et al.</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755186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January 2018</a:t>
            </a:r>
            <a:endParaRPr lang="en-GB" dirty="0"/>
          </a:p>
        </p:txBody>
      </p:sp>
      <p:sp>
        <p:nvSpPr>
          <p:cNvPr id="5" name="Footer Placeholder 4"/>
          <p:cNvSpPr>
            <a:spLocks noGrp="1"/>
          </p:cNvSpPr>
          <p:nvPr>
            <p:ph type="ftr" idx="11"/>
          </p:nvPr>
        </p:nvSpPr>
        <p:spPr/>
        <p:txBody>
          <a:bodyPr/>
          <a:lstStyle>
            <a:lvl1pPr>
              <a:defRPr/>
            </a:lvl1pPr>
          </a:lstStyle>
          <a:p>
            <a:r>
              <a:rPr lang="fr-FR" altLang="ko-KR" dirty="0" smtClean="0"/>
              <a:t>Jae Seung Lee, ETRI et al.</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fr-FR" altLang="ko-KR" dirty="0" smtClean="0"/>
              <a:t>Jae Seung Lee, ETRI et al.</a:t>
            </a:r>
            <a:endParaRPr lang="en-GB" altLang="ko-KR"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March 2018</a:t>
            </a:r>
            <a:endParaRPr lang="en-GB" dirty="0"/>
          </a:p>
        </p:txBody>
      </p:sp>
      <p:sp>
        <p:nvSpPr>
          <p:cNvPr id="5" name="Footer Placeholder 4"/>
          <p:cNvSpPr>
            <a:spLocks noGrp="1"/>
          </p:cNvSpPr>
          <p:nvPr>
            <p:ph type="ftr" idx="11"/>
          </p:nvPr>
        </p:nvSpPr>
        <p:spPr/>
        <p:txBody>
          <a:bodyPr/>
          <a:lstStyle>
            <a:lvl1pPr>
              <a:defRPr/>
            </a:lvl1pPr>
          </a:lstStyle>
          <a:p>
            <a:r>
              <a:rPr lang="fr-FR" altLang="ko-KR" dirty="0" smtClean="0"/>
              <a:t>Jae Seung Lee, ETRI et al.</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March 2018</a:t>
            </a:r>
            <a:endParaRPr lang="en-GB" dirty="0"/>
          </a:p>
        </p:txBody>
      </p:sp>
      <p:sp>
        <p:nvSpPr>
          <p:cNvPr id="6" name="Footer Placeholder 5"/>
          <p:cNvSpPr>
            <a:spLocks noGrp="1"/>
          </p:cNvSpPr>
          <p:nvPr>
            <p:ph type="ftr" idx="11"/>
          </p:nvPr>
        </p:nvSpPr>
        <p:spPr/>
        <p:txBody>
          <a:bodyPr/>
          <a:lstStyle>
            <a:lvl1pPr>
              <a:defRPr/>
            </a:lvl1pPr>
          </a:lstStyle>
          <a:p>
            <a:r>
              <a:rPr lang="fr-FR" altLang="ko-KR" dirty="0" smtClean="0"/>
              <a:t>Jae Seung Lee, ETRI et al.</a:t>
            </a:r>
            <a:endParaRPr lang="en-GB" altLang="ko-KR"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March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fr-FR" altLang="ko-KR" dirty="0" smtClean="0"/>
              <a:t>Jae Seung Lee, ETRI et al.</a:t>
            </a:r>
            <a:endParaRPr lang="en-GB" altLang="ko-KR"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March 2018</a:t>
            </a:r>
            <a:endParaRPr lang="en-GB" dirty="0"/>
          </a:p>
        </p:txBody>
      </p:sp>
      <p:sp>
        <p:nvSpPr>
          <p:cNvPr id="4" name="Footer Placeholder 3"/>
          <p:cNvSpPr>
            <a:spLocks noGrp="1"/>
          </p:cNvSpPr>
          <p:nvPr>
            <p:ph type="ftr" idx="11"/>
          </p:nvPr>
        </p:nvSpPr>
        <p:spPr/>
        <p:txBody>
          <a:bodyPr/>
          <a:lstStyle>
            <a:lvl1pPr>
              <a:defRPr/>
            </a:lvl1pPr>
          </a:lstStyle>
          <a:p>
            <a:r>
              <a:rPr lang="fr-FR" altLang="ko-KR" dirty="0" smtClean="0"/>
              <a:t>Jae Seung Lee, ETRI et al.</a:t>
            </a:r>
            <a:endParaRPr lang="en-GB" altLang="ko-KR"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March 2018</a:t>
            </a:r>
            <a:endParaRPr lang="en-GB" dirty="0"/>
          </a:p>
        </p:txBody>
      </p:sp>
      <p:sp>
        <p:nvSpPr>
          <p:cNvPr id="3" name="Footer Placeholder 2"/>
          <p:cNvSpPr>
            <a:spLocks noGrp="1"/>
          </p:cNvSpPr>
          <p:nvPr>
            <p:ph type="ftr" idx="11"/>
          </p:nvPr>
        </p:nvSpPr>
        <p:spPr/>
        <p:txBody>
          <a:bodyPr/>
          <a:lstStyle>
            <a:lvl1pPr>
              <a:defRPr/>
            </a:lvl1pPr>
          </a:lstStyle>
          <a:p>
            <a:r>
              <a:rPr lang="fr-FR" altLang="ko-KR" dirty="0" smtClean="0"/>
              <a:t>Jae Seung Lee, ETRI et al.</a:t>
            </a:r>
            <a:endParaRPr lang="en-GB" altLang="ko-KR"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March 2018</a:t>
            </a:r>
            <a:endParaRPr lang="en-GB" dirty="0"/>
          </a:p>
        </p:txBody>
      </p:sp>
      <p:sp>
        <p:nvSpPr>
          <p:cNvPr id="5" name="Footer Placeholder 4"/>
          <p:cNvSpPr>
            <a:spLocks noGrp="1"/>
          </p:cNvSpPr>
          <p:nvPr>
            <p:ph type="ftr" idx="11"/>
          </p:nvPr>
        </p:nvSpPr>
        <p:spPr/>
        <p:txBody>
          <a:bodyPr/>
          <a:lstStyle>
            <a:lvl1pPr>
              <a:defRPr/>
            </a:lvl1pPr>
          </a:lstStyle>
          <a:p>
            <a:r>
              <a:rPr lang="fr-FR" altLang="ko-KR" dirty="0" smtClean="0"/>
              <a:t>Jae Seung Lee, ETRI et al.</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March 2018</a:t>
            </a:r>
            <a:endParaRPr lang="en-GB" dirty="0"/>
          </a:p>
        </p:txBody>
      </p:sp>
      <p:sp>
        <p:nvSpPr>
          <p:cNvPr id="5" name="Footer Placeholder 4"/>
          <p:cNvSpPr>
            <a:spLocks noGrp="1"/>
          </p:cNvSpPr>
          <p:nvPr>
            <p:ph type="ftr" idx="11"/>
          </p:nvPr>
        </p:nvSpPr>
        <p:spPr/>
        <p:txBody>
          <a:bodyPr/>
          <a:lstStyle>
            <a:lvl1pPr>
              <a:defRPr/>
            </a:lvl1pPr>
          </a:lstStyle>
          <a:p>
            <a:r>
              <a:rPr lang="fr-FR" dirty="0" smtClean="0"/>
              <a:t>Jae Seung Lee, ETRI et 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fr-FR" altLang="ko-KR" dirty="0" smtClean="0"/>
              <a:t>Jae Seung Lee, ETRI et al.</a:t>
            </a:r>
            <a:endParaRPr lang="en-GB" altLang="ko-KR"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802.11-18/0526r1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 Id="rId4" Type="http://schemas.openxmlformats.org/officeDocument/2006/relationships/hyperlink" Target="http://standards.ieee.org/board/pat/pat-material.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March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fr-FR" altLang="ko-KR" dirty="0"/>
              <a:t>Jae Seung Lee, ETRI et al.</a:t>
            </a:r>
            <a:endParaRPr lang="en-GB" altLang="ko-KR"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802.11ax Spatial Reuse Ad Hoc Group Agenda</a:t>
            </a:r>
          </a:p>
        </p:txBody>
      </p:sp>
      <p:sp>
        <p:nvSpPr>
          <p:cNvPr id="3074" name="Rectangle 2"/>
          <p:cNvSpPr>
            <a:spLocks noGrp="1" noChangeArrowheads="1"/>
          </p:cNvSpPr>
          <p:nvPr>
            <p:ph type="body" idx="1"/>
          </p:nvPr>
        </p:nvSpPr>
        <p:spPr>
          <a:xfrm>
            <a:off x="685800" y="199424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2018-03-06</a:t>
            </a:r>
            <a:endParaRPr lang="en-GB" sz="2000" b="0" dirty="0"/>
          </a:p>
        </p:txBody>
      </p:sp>
      <p:sp>
        <p:nvSpPr>
          <p:cNvPr id="3076" name="Rectangle 4"/>
          <p:cNvSpPr>
            <a:spLocks noChangeArrowheads="1"/>
          </p:cNvSpPr>
          <p:nvPr/>
        </p:nvSpPr>
        <p:spPr bwMode="auto">
          <a:xfrm>
            <a:off x="533400" y="241017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3" name="Table 2"/>
          <p:cNvGraphicFramePr>
            <a:graphicFrameLocks noGrp="1"/>
          </p:cNvGraphicFramePr>
          <p:nvPr>
            <p:extLst>
              <p:ext uri="{D42A27DB-BD31-4B8C-83A1-F6EECF244321}">
                <p14:modId xmlns:p14="http://schemas.microsoft.com/office/powerpoint/2010/main" val="676715602"/>
              </p:ext>
            </p:extLst>
          </p:nvPr>
        </p:nvGraphicFramePr>
        <p:xfrm>
          <a:off x="688036" y="2810223"/>
          <a:ext cx="7772396" cy="2550624"/>
        </p:xfrm>
        <a:graphic>
          <a:graphicData uri="http://schemas.openxmlformats.org/drawingml/2006/table">
            <a:tbl>
              <a:tblPr firstRow="1" bandRow="1">
                <a:tableStyleId>{5940675A-B579-460E-94D1-54222C63F5DA}</a:tableStyleId>
              </a:tblPr>
              <a:tblGrid>
                <a:gridCol w="1354063">
                  <a:extLst>
                    <a:ext uri="{9D8B030D-6E8A-4147-A177-3AD203B41FA5}">
                      <a16:colId xmlns="" xmlns:a16="http://schemas.microsoft.com/office/drawing/2014/main" val="648383397"/>
                    </a:ext>
                  </a:extLst>
                </a:gridCol>
                <a:gridCol w="1442825">
                  <a:extLst>
                    <a:ext uri="{9D8B030D-6E8A-4147-A177-3AD203B41FA5}">
                      <a16:colId xmlns="" xmlns:a16="http://schemas.microsoft.com/office/drawing/2014/main" val="462405158"/>
                    </a:ext>
                  </a:extLst>
                </a:gridCol>
                <a:gridCol w="2019955">
                  <a:extLst>
                    <a:ext uri="{9D8B030D-6E8A-4147-A177-3AD203B41FA5}">
                      <a16:colId xmlns="" xmlns:a16="http://schemas.microsoft.com/office/drawing/2014/main" val="1346683030"/>
                    </a:ext>
                  </a:extLst>
                </a:gridCol>
                <a:gridCol w="937836">
                  <a:extLst>
                    <a:ext uri="{9D8B030D-6E8A-4147-A177-3AD203B41FA5}">
                      <a16:colId xmlns="" xmlns:a16="http://schemas.microsoft.com/office/drawing/2014/main" val="2967033486"/>
                    </a:ext>
                  </a:extLst>
                </a:gridCol>
                <a:gridCol w="2017717">
                  <a:extLst>
                    <a:ext uri="{9D8B030D-6E8A-4147-A177-3AD203B41FA5}">
                      <a16:colId xmlns="" xmlns:a16="http://schemas.microsoft.com/office/drawing/2014/main" val="3972668145"/>
                    </a:ext>
                  </a:extLst>
                </a:gridCol>
              </a:tblGrid>
              <a:tr h="358984">
                <a:tc>
                  <a:txBody>
                    <a:bodyPr/>
                    <a:lstStyle/>
                    <a:p>
                      <a:pPr>
                        <a:spcAft>
                          <a:spcPts val="0"/>
                        </a:spcAft>
                      </a:pPr>
                      <a:r>
                        <a:rPr lang="en-US" sz="2000" b="1" kern="0" dirty="0">
                          <a:effectLst/>
                        </a:rPr>
                        <a:t>Name</a:t>
                      </a:r>
                      <a:endParaRPr lang="de-DE" sz="2000" b="1" kern="0" dirty="0">
                        <a:effectLst/>
                        <a:latin typeface="Times New Roman" panose="02020603050405020304" pitchFamily="18" charset="0"/>
                      </a:endParaRPr>
                    </a:p>
                  </a:txBody>
                  <a:tcPr marL="68580" marR="68580" marT="0" marB="0"/>
                </a:tc>
                <a:tc>
                  <a:txBody>
                    <a:bodyPr/>
                    <a:lstStyle/>
                    <a:p>
                      <a:pPr>
                        <a:spcAft>
                          <a:spcPts val="0"/>
                        </a:spcAft>
                      </a:pPr>
                      <a:r>
                        <a:rPr lang="en-US" sz="2000" b="1">
                          <a:effectLst/>
                        </a:rPr>
                        <a:t>Affiliations</a:t>
                      </a:r>
                      <a:endParaRPr lang="de-DE" sz="2000" b="1">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2000" b="1">
                          <a:effectLst/>
                        </a:rPr>
                        <a:t>Address</a:t>
                      </a:r>
                      <a:endParaRPr lang="de-DE" sz="2000" b="1">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2000" b="1">
                          <a:effectLst/>
                        </a:rPr>
                        <a:t>Phone</a:t>
                      </a:r>
                      <a:endParaRPr lang="de-DE" sz="2000" b="1">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2000" b="1" dirty="0">
                          <a:effectLst/>
                        </a:rPr>
                        <a:t>email</a:t>
                      </a:r>
                      <a:endParaRPr lang="de-DE" sz="2000" b="1" dirty="0">
                        <a:effectLst/>
                        <a:latin typeface="Times New Roman" panose="02020603050405020304" pitchFamily="18" charset="0"/>
                        <a:ea typeface="Malgun Gothic" panose="020B0503020000020004" pitchFamily="34" charset="-127"/>
                      </a:endParaRPr>
                    </a:p>
                  </a:txBody>
                  <a:tcPr marL="68580" marR="68580" marT="0" marB="0"/>
                </a:tc>
                <a:extLst>
                  <a:ext uri="{0D108BD9-81ED-4DB2-BD59-A6C34878D82A}">
                    <a16:rowId xmlns="" xmlns:a16="http://schemas.microsoft.com/office/drawing/2014/main" val="1899072140"/>
                  </a:ext>
                </a:extLst>
              </a:tr>
              <a:tr h="349060">
                <a:tc>
                  <a:txBody>
                    <a:bodyPr/>
                    <a:lstStyle/>
                    <a:p>
                      <a:pPr>
                        <a:spcAft>
                          <a:spcPts val="0"/>
                        </a:spcAft>
                      </a:pPr>
                      <a:r>
                        <a:rPr lang="en-US" sz="1400" dirty="0">
                          <a:effectLst/>
                        </a:rPr>
                        <a:t>Jae </a:t>
                      </a:r>
                      <a:r>
                        <a:rPr lang="en-US" sz="1400" dirty="0" err="1">
                          <a:effectLst/>
                        </a:rPr>
                        <a:t>Seung</a:t>
                      </a:r>
                      <a:r>
                        <a:rPr lang="en-US" sz="1400" dirty="0">
                          <a:effectLst/>
                        </a:rPr>
                        <a:t> Lee</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ETRI	</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161 </a:t>
                      </a:r>
                      <a:r>
                        <a:rPr lang="en-US" sz="1400" dirty="0" err="1">
                          <a:effectLst/>
                        </a:rPr>
                        <a:t>Gajeong</a:t>
                      </a:r>
                      <a:r>
                        <a:rPr lang="en-US" sz="1400" dirty="0">
                          <a:effectLst/>
                        </a:rPr>
                        <a:t>-dong</a:t>
                      </a:r>
                      <a:br>
                        <a:rPr lang="en-US" sz="1400" dirty="0">
                          <a:effectLst/>
                        </a:rPr>
                      </a:br>
                      <a:r>
                        <a:rPr lang="en-US" sz="1400" dirty="0" err="1">
                          <a:effectLst/>
                        </a:rPr>
                        <a:t>Yuseong-gu</a:t>
                      </a:r>
                      <a:r>
                        <a:rPr lang="en-US" sz="1400" dirty="0">
                          <a:effectLst/>
                        </a:rPr>
                        <a:t/>
                      </a:r>
                      <a:br>
                        <a:rPr lang="en-US" sz="1400" dirty="0">
                          <a:effectLst/>
                        </a:rPr>
                      </a:br>
                      <a:r>
                        <a:rPr lang="en-US" sz="1400" dirty="0">
                          <a:effectLst/>
                        </a:rPr>
                        <a:t>Daejeon</a:t>
                      </a:r>
                      <a:br>
                        <a:rPr lang="en-US" sz="1400" dirty="0">
                          <a:effectLst/>
                        </a:rPr>
                      </a:br>
                      <a:r>
                        <a:rPr lang="en-US" sz="1400" dirty="0">
                          <a:effectLst/>
                        </a:rPr>
                        <a:t>Korea</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+82-42-860-1326</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jasonlee@etri.re.kr</a:t>
                      </a:r>
                      <a:endParaRPr lang="de-DE" sz="1400" dirty="0">
                        <a:effectLst/>
                        <a:latin typeface="Times New Roman" panose="02020603050405020304" pitchFamily="18" charset="0"/>
                        <a:ea typeface="Malgun Gothic" panose="020B0503020000020004" pitchFamily="34" charset="-127"/>
                      </a:endParaRPr>
                    </a:p>
                  </a:txBody>
                  <a:tcPr marL="68580" marR="68580" marT="0" marB="0"/>
                </a:tc>
              </a:tr>
              <a:tr h="349060">
                <a:tc>
                  <a:txBody>
                    <a:bodyPr/>
                    <a:lstStyle/>
                    <a:p>
                      <a:pPr>
                        <a:spcAft>
                          <a:spcPts val="0"/>
                        </a:spcAft>
                      </a:pPr>
                      <a:r>
                        <a:rPr lang="en-US" sz="1400" dirty="0">
                          <a:effectLst/>
                        </a:rPr>
                        <a:t>Laurent </a:t>
                      </a:r>
                      <a:r>
                        <a:rPr lang="en-US" sz="1400" dirty="0" err="1">
                          <a:effectLst/>
                        </a:rPr>
                        <a:t>Cariou</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Intel</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2111 NE 21</a:t>
                      </a:r>
                      <a:r>
                        <a:rPr lang="en-US" sz="1400" baseline="30000" dirty="0">
                          <a:effectLst/>
                        </a:rPr>
                        <a:t>st</a:t>
                      </a:r>
                      <a:r>
                        <a:rPr lang="en-US" sz="1400" dirty="0">
                          <a:effectLst/>
                        </a:rPr>
                        <a:t> Avenue</a:t>
                      </a:r>
                      <a:br>
                        <a:rPr lang="en-US" sz="1400" dirty="0">
                          <a:effectLst/>
                        </a:rPr>
                      </a:br>
                      <a:r>
                        <a:rPr lang="en-US" sz="1400" dirty="0" err="1">
                          <a:effectLst/>
                        </a:rPr>
                        <a:t>Hilsboro</a:t>
                      </a:r>
                      <a:r>
                        <a:rPr lang="en-US" sz="1400" dirty="0">
                          <a:effectLst/>
                        </a:rPr>
                        <a:t/>
                      </a:r>
                      <a:br>
                        <a:rPr lang="en-US" sz="1400" dirty="0">
                          <a:effectLst/>
                        </a:rPr>
                      </a:br>
                      <a:r>
                        <a:rPr lang="en-US" sz="1400" dirty="0">
                          <a:effectLst/>
                        </a:rPr>
                        <a:t>USA</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+1-503-329-4020	</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laurent.cariou@intel.com</a:t>
                      </a:r>
                      <a:endParaRPr lang="de-DE" sz="1400" dirty="0">
                        <a:effectLst/>
                        <a:latin typeface="Times New Roman" panose="02020603050405020304" pitchFamily="18" charset="0"/>
                        <a:ea typeface="Malgun Gothic" panose="020B0503020000020004" pitchFamily="34" charset="-127"/>
                      </a:endParaRPr>
                    </a:p>
                  </a:txBody>
                  <a:tcPr marL="68580" marR="68580" marT="0" marB="0"/>
                </a:tc>
              </a:tr>
              <a:tr h="698120">
                <a:tc>
                  <a:txBody>
                    <a:bodyPr/>
                    <a:lstStyle/>
                    <a:p>
                      <a:pPr>
                        <a:spcAft>
                          <a:spcPts val="0"/>
                        </a:spcAft>
                      </a:pPr>
                      <a:r>
                        <a:rPr lang="en-US" sz="1400" dirty="0">
                          <a:effectLst/>
                        </a:rPr>
                        <a:t>Guido R. Hiertz</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Ericsson</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a:effectLst/>
                        </a:rPr>
                        <a:t>Ericsson Allee 1</a:t>
                      </a:r>
                      <a:br>
                        <a:rPr lang="en-US" sz="1400">
                          <a:effectLst/>
                        </a:rPr>
                      </a:br>
                      <a:r>
                        <a:rPr lang="en-US" sz="1400">
                          <a:effectLst/>
                        </a:rPr>
                        <a:t>52134 Herzogenrath</a:t>
                      </a:r>
                      <a:br>
                        <a:rPr lang="en-US" sz="1400">
                          <a:effectLst/>
                        </a:rPr>
                      </a:br>
                      <a:r>
                        <a:rPr lang="en-US" sz="1400">
                          <a:effectLst/>
                        </a:rPr>
                        <a:t>Germany</a:t>
                      </a:r>
                      <a:endParaRPr lang="de-DE" sz="140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a:effectLst/>
                        </a:rPr>
                        <a:t>+49-2407-575-5575</a:t>
                      </a:r>
                      <a:endParaRPr lang="de-DE" sz="140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hiertz@ieee.org</a:t>
                      </a:r>
                      <a:endParaRPr lang="de-DE" sz="1400" dirty="0">
                        <a:effectLst/>
                        <a:latin typeface="Times New Roman" panose="02020603050405020304" pitchFamily="18" charset="0"/>
                        <a:ea typeface="Malgun Gothic" panose="020B0503020000020004" pitchFamily="34" charset="-127"/>
                      </a:endParaRPr>
                    </a:p>
                  </a:txBody>
                  <a:tcPr marL="68580" marR="68580" marT="0" marB="0"/>
                </a:tc>
                <a:extLst>
                  <a:ext uri="{0D108BD9-81ED-4DB2-BD59-A6C34878D82A}">
                    <a16:rowId xmlns="" xmlns:a16="http://schemas.microsoft.com/office/drawing/2014/main" val="166120486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Items for the Week</a:t>
            </a:r>
            <a:endParaRPr lang="en-US" dirty="0"/>
          </a:p>
        </p:txBody>
      </p:sp>
      <p:sp>
        <p:nvSpPr>
          <p:cNvPr id="3" name="Content Placeholder 2"/>
          <p:cNvSpPr>
            <a:spLocks noGrp="1"/>
          </p:cNvSpPr>
          <p:nvPr>
            <p:ph idx="1"/>
          </p:nvPr>
        </p:nvSpPr>
        <p:spPr>
          <a:xfrm>
            <a:off x="685800" y="1981200"/>
            <a:ext cx="7846640" cy="4113213"/>
          </a:xfrm>
        </p:spPr>
        <p:txBody>
          <a:bodyPr>
            <a:normAutofit/>
          </a:bodyPr>
          <a:lstStyle/>
          <a:p>
            <a:pPr>
              <a:buFont typeface="Arial" panose="020B0604020202020204" pitchFamily="34" charset="0"/>
              <a:buChar char="•"/>
            </a:pPr>
            <a:r>
              <a:rPr lang="en-US" dirty="0">
                <a:solidFill>
                  <a:schemeClr val="tx1"/>
                </a:solidFill>
              </a:rPr>
              <a:t>Call meeting to order </a:t>
            </a:r>
          </a:p>
          <a:p>
            <a:pPr>
              <a:buFont typeface="Arial" panose="020B0604020202020204" pitchFamily="34" charset="0"/>
              <a:buChar char="•"/>
            </a:pPr>
            <a:r>
              <a:rPr lang="en-US" dirty="0">
                <a:solidFill>
                  <a:schemeClr val="tx1"/>
                </a:solidFill>
              </a:rPr>
              <a:t>Patent policy, etc.</a:t>
            </a:r>
          </a:p>
          <a:p>
            <a:pPr>
              <a:buFont typeface="Arial" panose="020B0604020202020204" pitchFamily="34" charset="0"/>
              <a:buChar char="•"/>
            </a:pPr>
            <a:r>
              <a:rPr lang="en-US" dirty="0">
                <a:solidFill>
                  <a:schemeClr val="tx1"/>
                </a:solidFill>
              </a:rPr>
              <a:t>Approve agenda</a:t>
            </a:r>
          </a:p>
          <a:p>
            <a:pPr>
              <a:buFont typeface="Arial" panose="020B0604020202020204" pitchFamily="34" charset="0"/>
              <a:buChar char="•"/>
            </a:pPr>
            <a:r>
              <a:rPr lang="en-US" dirty="0" smtClean="0">
                <a:solidFill>
                  <a:schemeClr val="tx1"/>
                </a:solidFill>
              </a:rPr>
              <a:t>Presentations</a:t>
            </a:r>
            <a:endParaRPr lang="en-US" dirty="0">
              <a:solidFill>
                <a:schemeClr val="tx1"/>
              </a:solidFill>
            </a:endParaRPr>
          </a:p>
          <a:p>
            <a:pPr>
              <a:buFont typeface="Arial" panose="020B0604020202020204" pitchFamily="34" charset="0"/>
              <a:buChar char="•"/>
            </a:pPr>
            <a:r>
              <a:rPr lang="en-US" dirty="0" smtClean="0">
                <a:solidFill>
                  <a:schemeClr val="tx1"/>
                </a:solidFill>
              </a:rPr>
              <a:t>Any </a:t>
            </a:r>
            <a:r>
              <a:rPr lang="en-US" dirty="0">
                <a:solidFill>
                  <a:schemeClr val="tx1"/>
                </a:solidFill>
              </a:rPr>
              <a:t>other business</a:t>
            </a:r>
          </a:p>
          <a:p>
            <a:pPr>
              <a:buFont typeface="Arial" panose="020B0604020202020204" pitchFamily="34" charset="0"/>
              <a:buChar char="•"/>
            </a:pPr>
            <a:r>
              <a:rPr lang="en-US"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fr-FR" altLang="ko-KR" dirty="0"/>
              <a:t>Jae Seung Lee, ETRI et al.</a:t>
            </a:r>
            <a:endParaRPr lang="en-GB" altLang="ko-KR" dirty="0"/>
          </a:p>
        </p:txBody>
      </p:sp>
      <p:sp>
        <p:nvSpPr>
          <p:cNvPr id="6" name="Date Placeholder 5"/>
          <p:cNvSpPr>
            <a:spLocks noGrp="1"/>
          </p:cNvSpPr>
          <p:nvPr>
            <p:ph type="dt" idx="15"/>
          </p:nvPr>
        </p:nvSpPr>
        <p:spPr/>
        <p:txBody>
          <a:bodyPr/>
          <a:lstStyle/>
          <a:p>
            <a:r>
              <a:rPr lang="en-US" altLang="ko-KR" dirty="0"/>
              <a:t>March 2018</a:t>
            </a:r>
            <a:endParaRPr lang="en-GB" altLang="ko-KR" dirty="0"/>
          </a:p>
        </p:txBody>
      </p:sp>
    </p:spTree>
    <p:extLst>
      <p:ext uri="{BB962C8B-B14F-4D97-AF65-F5344CB8AC3E}">
        <p14:creationId xmlns:p14="http://schemas.microsoft.com/office/powerpoint/2010/main" val="41537031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SR Submissions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fr-FR" altLang="ko-KR" dirty="0"/>
              <a:t>Jae Seung Lee, ETRI et al.</a:t>
            </a:r>
            <a:endParaRPr lang="en-GB" altLang="ko-KR" dirty="0"/>
          </a:p>
        </p:txBody>
      </p:sp>
      <p:sp>
        <p:nvSpPr>
          <p:cNvPr id="6" name="Date Placeholder 5"/>
          <p:cNvSpPr>
            <a:spLocks noGrp="1"/>
          </p:cNvSpPr>
          <p:nvPr>
            <p:ph type="dt" idx="15"/>
          </p:nvPr>
        </p:nvSpPr>
        <p:spPr/>
        <p:txBody>
          <a:bodyPr/>
          <a:lstStyle/>
          <a:p>
            <a:r>
              <a:rPr lang="en-US" altLang="ko-KR" dirty="0"/>
              <a:t>March 2018</a:t>
            </a:r>
            <a:endParaRPr lang="en-GB" altLang="ko-KR" dirty="0"/>
          </a:p>
        </p:txBody>
      </p:sp>
      <p:graphicFrame>
        <p:nvGraphicFramePr>
          <p:cNvPr id="7" name="Table 7"/>
          <p:cNvGraphicFramePr>
            <a:graphicFrameLocks noGrp="1"/>
          </p:cNvGraphicFramePr>
          <p:nvPr>
            <p:extLst>
              <p:ext uri="{D42A27DB-BD31-4B8C-83A1-F6EECF244321}">
                <p14:modId xmlns:p14="http://schemas.microsoft.com/office/powerpoint/2010/main" val="2602630449"/>
              </p:ext>
            </p:extLst>
          </p:nvPr>
        </p:nvGraphicFramePr>
        <p:xfrm>
          <a:off x="685800" y="1865663"/>
          <a:ext cx="7770813" cy="1526824"/>
        </p:xfrm>
        <a:graphic>
          <a:graphicData uri="http://schemas.openxmlformats.org/drawingml/2006/table">
            <a:tbl>
              <a:tblPr/>
              <a:tblGrid>
                <a:gridCol w="532856"/>
                <a:gridCol w="532856"/>
                <a:gridCol w="4044624"/>
                <a:gridCol w="1872208"/>
                <a:gridCol w="788269"/>
              </a:tblGrid>
              <a:tr h="166517">
                <a:tc>
                  <a:txBody>
                    <a:bodyPr/>
                    <a:lstStyle/>
                    <a:p>
                      <a:pPr algn="ctr" fontAlgn="b"/>
                      <a:r>
                        <a:rPr lang="en-US" sz="1400" b="0" i="0" u="none" strike="noStrike" dirty="0">
                          <a:solidFill>
                            <a:srgbClr val="000000"/>
                          </a:solidFill>
                          <a:effectLst/>
                          <a:latin typeface="Calibri" panose="020F0502020204030204" pitchFamily="34" charset="0"/>
                        </a:rPr>
                        <a:t>2018</a:t>
                      </a:r>
                    </a:p>
                  </a:txBody>
                  <a:tcPr marL="8326" marR="8326" marT="8326"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ctr" fontAlgn="b"/>
                      <a:r>
                        <a:rPr lang="en-US" sz="1400" b="0" i="0" u="none" strike="noStrike" dirty="0">
                          <a:solidFill>
                            <a:srgbClr val="000000"/>
                          </a:solidFill>
                          <a:effectLst/>
                          <a:latin typeface="Calibri" panose="020F0502020204030204" pitchFamily="34" charset="0"/>
                        </a:rPr>
                        <a:t>26</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400" b="0" i="0" u="none" strike="noStrike" dirty="0">
                          <a:solidFill>
                            <a:srgbClr val="000000"/>
                          </a:solidFill>
                          <a:effectLst/>
                          <a:latin typeface="Calibri" panose="020F0502020204030204" pitchFamily="34" charset="0"/>
                        </a:rPr>
                        <a:t>CR-SRG-and-SRP</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400" b="0" i="0" u="none" strike="noStrike" dirty="0">
                          <a:solidFill>
                            <a:srgbClr val="000000"/>
                          </a:solidFill>
                          <a:effectLst/>
                          <a:latin typeface="Calibri" panose="020F0502020204030204" pitchFamily="34" charset="0"/>
                        </a:rPr>
                        <a:t>Matthew Fischer </a:t>
                      </a:r>
                      <a:endParaRPr lang="en-US" sz="1400" b="0" i="0" u="none" strike="noStrike" dirty="0" smtClean="0">
                        <a:solidFill>
                          <a:srgbClr val="000000"/>
                        </a:solidFill>
                        <a:effectLst/>
                        <a:latin typeface="Calibri" panose="020F0502020204030204" pitchFamily="34" charset="0"/>
                      </a:endParaRPr>
                    </a:p>
                    <a:p>
                      <a:pPr algn="l" fontAlgn="b"/>
                      <a:r>
                        <a:rPr lang="en-US" sz="1400" b="0" i="0" u="none" strike="noStrike" dirty="0" smtClean="0">
                          <a:solidFill>
                            <a:srgbClr val="000000"/>
                          </a:solidFill>
                          <a:effectLst/>
                          <a:latin typeface="Calibri" panose="020F0502020204030204" pitchFamily="34" charset="0"/>
                        </a:rPr>
                        <a:t>(</a:t>
                      </a:r>
                      <a:r>
                        <a:rPr lang="en-US" sz="1400" b="0" i="0" u="none" strike="noStrike" dirty="0">
                          <a:solidFill>
                            <a:srgbClr val="000000"/>
                          </a:solidFill>
                          <a:effectLst/>
                          <a:latin typeface="Calibri" panose="020F0502020204030204" pitchFamily="34" charset="0"/>
                        </a:rPr>
                        <a:t>Broadcom LTD)</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400" b="0" i="0" u="none" strike="noStrike">
                          <a:solidFill>
                            <a:srgbClr val="000000"/>
                          </a:solidFill>
                          <a:effectLst/>
                          <a:latin typeface="Calibri" panose="020F0502020204030204" pitchFamily="34" charset="0"/>
                        </a:rPr>
                        <a:t>SR</a:t>
                      </a:r>
                    </a:p>
                  </a:txBody>
                  <a:tcPr marL="8326" marR="8326" marT="8326"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66517">
                <a:tc>
                  <a:txBody>
                    <a:bodyPr/>
                    <a:lstStyle/>
                    <a:p>
                      <a:pPr algn="ctr" fontAlgn="b"/>
                      <a:r>
                        <a:rPr lang="en-US" sz="1400" b="0" i="0" u="none" strike="noStrike" dirty="0">
                          <a:solidFill>
                            <a:srgbClr val="000000"/>
                          </a:solidFill>
                          <a:effectLst/>
                          <a:latin typeface="Calibri" panose="020F0502020204030204" pitchFamily="34" charset="0"/>
                        </a:rPr>
                        <a:t>2018</a:t>
                      </a:r>
                    </a:p>
                  </a:txBody>
                  <a:tcPr marL="8326" marR="8326" marT="8326"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106</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lb230-cr-spatial-reuse-operation-on-secondary-channel</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400" b="0" i="0" u="none" strike="noStrike" dirty="0" err="1">
                          <a:solidFill>
                            <a:srgbClr val="000000"/>
                          </a:solidFill>
                          <a:effectLst/>
                          <a:latin typeface="Calibri" panose="020F0502020204030204" pitchFamily="34" charset="0"/>
                        </a:rPr>
                        <a:t>Yongho</a:t>
                      </a:r>
                      <a:r>
                        <a:rPr lang="en-US" sz="1400" b="0" i="0" u="none" strike="noStrike" dirty="0">
                          <a:solidFill>
                            <a:srgbClr val="000000"/>
                          </a:solidFill>
                          <a:effectLst/>
                          <a:latin typeface="Calibri" panose="020F0502020204030204" pitchFamily="34" charset="0"/>
                        </a:rPr>
                        <a:t> </a:t>
                      </a:r>
                      <a:r>
                        <a:rPr lang="en-US" sz="1400" b="0" i="0" u="none" strike="noStrike" dirty="0" err="1">
                          <a:solidFill>
                            <a:srgbClr val="000000"/>
                          </a:solidFill>
                          <a:effectLst/>
                          <a:latin typeface="Calibri" panose="020F0502020204030204" pitchFamily="34" charset="0"/>
                        </a:rPr>
                        <a:t>Seok</a:t>
                      </a:r>
                      <a:r>
                        <a:rPr lang="en-US" sz="1400" b="0" i="0" u="none" strike="noStrike" dirty="0">
                          <a:solidFill>
                            <a:srgbClr val="000000"/>
                          </a:solidFill>
                          <a:effectLst/>
                          <a:latin typeface="Calibri" panose="020F0502020204030204" pitchFamily="34" charset="0"/>
                        </a:rPr>
                        <a:t> </a:t>
                      </a:r>
                      <a:endParaRPr lang="en-US" sz="1400" b="0" i="0" u="none" strike="noStrike" dirty="0" smtClean="0">
                        <a:solidFill>
                          <a:srgbClr val="000000"/>
                        </a:solidFill>
                        <a:effectLst/>
                        <a:latin typeface="Calibri" panose="020F0502020204030204" pitchFamily="34" charset="0"/>
                      </a:endParaRPr>
                    </a:p>
                    <a:p>
                      <a:pPr algn="l" fontAlgn="b"/>
                      <a:r>
                        <a:rPr lang="en-US" sz="1400" b="0" i="0" u="none" strike="noStrike" dirty="0" smtClean="0">
                          <a:solidFill>
                            <a:srgbClr val="000000"/>
                          </a:solidFill>
                          <a:effectLst/>
                          <a:latin typeface="Calibri" panose="020F0502020204030204" pitchFamily="34" charset="0"/>
                        </a:rPr>
                        <a:t>(</a:t>
                      </a:r>
                      <a:r>
                        <a:rPr lang="en-US" sz="1400" b="0" i="0" u="none" strike="noStrike" dirty="0" err="1">
                          <a:solidFill>
                            <a:srgbClr val="000000"/>
                          </a:solidFill>
                          <a:effectLst/>
                          <a:latin typeface="Calibri" panose="020F0502020204030204" pitchFamily="34" charset="0"/>
                        </a:rPr>
                        <a:t>MediaTek</a:t>
                      </a:r>
                      <a:r>
                        <a:rPr lang="en-US" sz="1400" b="0" i="0" u="none" strike="noStrike" dirty="0">
                          <a:solidFill>
                            <a:srgbClr val="000000"/>
                          </a:solidFill>
                          <a:effectLst/>
                          <a:latin typeface="Calibri" panose="020F0502020204030204" pitchFamily="34" charset="0"/>
                        </a:rPr>
                        <a:t>)</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SR</a:t>
                      </a:r>
                    </a:p>
                  </a:txBody>
                  <a:tcPr marL="8326" marR="8326" marT="8326"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66517">
                <a:tc>
                  <a:txBody>
                    <a:bodyPr/>
                    <a:lstStyle/>
                    <a:p>
                      <a:pPr algn="ctr" fontAlgn="b"/>
                      <a:r>
                        <a:rPr lang="en-US" sz="1400" b="0" i="0" u="none" strike="noStrike" dirty="0">
                          <a:solidFill>
                            <a:srgbClr val="000000"/>
                          </a:solidFill>
                          <a:effectLst/>
                          <a:latin typeface="Calibri" panose="020F0502020204030204" pitchFamily="34" charset="0"/>
                        </a:rPr>
                        <a:t>2018</a:t>
                      </a:r>
                    </a:p>
                  </a:txBody>
                  <a:tcPr marL="8326" marR="8326" marT="8326"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ctr" fontAlgn="b"/>
                      <a:r>
                        <a:rPr lang="en-US" sz="1400" b="0" i="0" u="none" strike="noStrike" dirty="0">
                          <a:solidFill>
                            <a:srgbClr val="000000"/>
                          </a:solidFill>
                          <a:effectLst/>
                          <a:latin typeface="Calibri" panose="020F0502020204030204" pitchFamily="34" charset="0"/>
                        </a:rPr>
                        <a:t>225</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400" b="0" i="0" u="none" strike="noStrike" dirty="0">
                          <a:solidFill>
                            <a:srgbClr val="000000"/>
                          </a:solidFill>
                          <a:effectLst/>
                          <a:latin typeface="Calibri" panose="020F0502020204030204" pitchFamily="34" charset="0"/>
                        </a:rPr>
                        <a:t>CR-SRG-Management-CID-12044-12304</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400" b="0" i="0" u="none" strike="noStrike" dirty="0">
                          <a:solidFill>
                            <a:srgbClr val="000000"/>
                          </a:solidFill>
                          <a:effectLst/>
                          <a:latin typeface="Calibri" panose="020F0502020204030204" pitchFamily="34" charset="0"/>
                        </a:rPr>
                        <a:t>Matthew Fischer </a:t>
                      </a:r>
                      <a:endParaRPr lang="en-US" sz="1400" b="0" i="0" u="none" strike="noStrike" dirty="0" smtClean="0">
                        <a:solidFill>
                          <a:srgbClr val="000000"/>
                        </a:solidFill>
                        <a:effectLst/>
                        <a:latin typeface="Calibri" panose="020F0502020204030204" pitchFamily="34" charset="0"/>
                      </a:endParaRPr>
                    </a:p>
                    <a:p>
                      <a:pPr algn="l" fontAlgn="b"/>
                      <a:r>
                        <a:rPr lang="en-US" sz="1400" b="0" i="0" u="none" strike="noStrike" dirty="0" smtClean="0">
                          <a:solidFill>
                            <a:srgbClr val="000000"/>
                          </a:solidFill>
                          <a:effectLst/>
                          <a:latin typeface="Calibri" panose="020F0502020204030204" pitchFamily="34" charset="0"/>
                        </a:rPr>
                        <a:t>(</a:t>
                      </a:r>
                      <a:r>
                        <a:rPr lang="en-US" sz="1400" b="0" i="0" u="none" strike="noStrike" dirty="0">
                          <a:solidFill>
                            <a:srgbClr val="000000"/>
                          </a:solidFill>
                          <a:effectLst/>
                          <a:latin typeface="Calibri" panose="020F0502020204030204" pitchFamily="34" charset="0"/>
                        </a:rPr>
                        <a:t>Broadcom LTD)</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400" b="0" i="0" u="none" strike="noStrike">
                          <a:solidFill>
                            <a:srgbClr val="000000"/>
                          </a:solidFill>
                          <a:effectLst/>
                          <a:latin typeface="Calibri" panose="020F0502020204030204" pitchFamily="34" charset="0"/>
                        </a:rPr>
                        <a:t>SR</a:t>
                      </a:r>
                    </a:p>
                  </a:txBody>
                  <a:tcPr marL="8326" marR="8326" marT="8326"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66517">
                <a:tc>
                  <a:txBody>
                    <a:bodyPr/>
                    <a:lstStyle/>
                    <a:p>
                      <a:pPr algn="ctr" fontAlgn="b"/>
                      <a:r>
                        <a:rPr lang="en-US" sz="1400" b="0" i="0" u="none" strike="noStrike" dirty="0">
                          <a:solidFill>
                            <a:srgbClr val="000000"/>
                          </a:solidFill>
                          <a:effectLst/>
                          <a:latin typeface="Calibri" panose="020F0502020204030204" pitchFamily="34" charset="0"/>
                        </a:rPr>
                        <a:t>2018</a:t>
                      </a:r>
                    </a:p>
                  </a:txBody>
                  <a:tcPr marL="8326" marR="8326" marT="8326"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ctr" fontAlgn="b"/>
                      <a:r>
                        <a:rPr lang="en-US" sz="1400" b="0" i="0" u="none" strike="noStrike" dirty="0">
                          <a:solidFill>
                            <a:srgbClr val="000000"/>
                          </a:solidFill>
                          <a:effectLst/>
                          <a:latin typeface="Calibri" panose="020F0502020204030204" pitchFamily="34" charset="0"/>
                        </a:rPr>
                        <a:t>456</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400" b="0" i="0" u="none" strike="noStrike">
                          <a:solidFill>
                            <a:srgbClr val="000000"/>
                          </a:solidFill>
                          <a:effectLst/>
                          <a:latin typeface="Calibri" panose="020F0502020204030204" pitchFamily="34" charset="0"/>
                        </a:rPr>
                        <a:t>lb230-cr-txvector-parameter-bss-color</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400" b="0" i="0" u="none" strike="noStrike" dirty="0" err="1">
                          <a:solidFill>
                            <a:srgbClr val="000000"/>
                          </a:solidFill>
                          <a:effectLst/>
                          <a:latin typeface="Calibri" panose="020F0502020204030204" pitchFamily="34" charset="0"/>
                        </a:rPr>
                        <a:t>Yongho</a:t>
                      </a:r>
                      <a:r>
                        <a:rPr lang="en-US" sz="1400" b="0" i="0" u="none" strike="noStrike" dirty="0">
                          <a:solidFill>
                            <a:srgbClr val="000000"/>
                          </a:solidFill>
                          <a:effectLst/>
                          <a:latin typeface="Calibri" panose="020F0502020204030204" pitchFamily="34" charset="0"/>
                        </a:rPr>
                        <a:t> </a:t>
                      </a:r>
                      <a:r>
                        <a:rPr lang="en-US" sz="1400" b="0" i="0" u="none" strike="noStrike" dirty="0" err="1">
                          <a:solidFill>
                            <a:srgbClr val="000000"/>
                          </a:solidFill>
                          <a:effectLst/>
                          <a:latin typeface="Calibri" panose="020F0502020204030204" pitchFamily="34" charset="0"/>
                        </a:rPr>
                        <a:t>Seok</a:t>
                      </a:r>
                      <a:r>
                        <a:rPr lang="en-US" sz="1400" b="0" i="0" u="none" strike="noStrike" dirty="0">
                          <a:solidFill>
                            <a:srgbClr val="000000"/>
                          </a:solidFill>
                          <a:effectLst/>
                          <a:latin typeface="Calibri" panose="020F0502020204030204" pitchFamily="34" charset="0"/>
                        </a:rPr>
                        <a:t> (</a:t>
                      </a:r>
                      <a:r>
                        <a:rPr lang="en-US" sz="1400" b="0" i="0" u="none" strike="noStrike" dirty="0" err="1">
                          <a:solidFill>
                            <a:srgbClr val="000000"/>
                          </a:solidFill>
                          <a:effectLst/>
                          <a:latin typeface="Calibri" panose="020F0502020204030204" pitchFamily="34" charset="0"/>
                        </a:rPr>
                        <a:t>MediaTek</a:t>
                      </a:r>
                      <a:r>
                        <a:rPr lang="en-US" sz="1400" b="0" i="0" u="none" strike="noStrike" dirty="0">
                          <a:solidFill>
                            <a:srgbClr val="000000"/>
                          </a:solidFill>
                          <a:effectLst/>
                          <a:latin typeface="Calibri" panose="020F0502020204030204" pitchFamily="34" charset="0"/>
                        </a:rPr>
                        <a:t>)</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400" b="0" i="0" u="none" strike="noStrike" dirty="0">
                          <a:solidFill>
                            <a:srgbClr val="000000"/>
                          </a:solidFill>
                          <a:effectLst/>
                          <a:latin typeface="Calibri" panose="020F0502020204030204" pitchFamily="34" charset="0"/>
                        </a:rPr>
                        <a:t>SR</a:t>
                      </a:r>
                    </a:p>
                  </a:txBody>
                  <a:tcPr marL="8326" marR="8326" marT="8326"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21655275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a:t>
            </a:r>
            <a:r>
              <a:rPr lang="en-US" dirty="0" smtClean="0"/>
              <a:t>oll R20180306001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fr-FR" altLang="ko-KR" dirty="0"/>
              <a:t>Jae Seung Lee, ETRI et al.</a:t>
            </a:r>
            <a:endParaRPr lang="en-GB" altLang="ko-KR" dirty="0"/>
          </a:p>
        </p:txBody>
      </p:sp>
      <p:sp>
        <p:nvSpPr>
          <p:cNvPr id="6" name="Date Placeholder 5"/>
          <p:cNvSpPr>
            <a:spLocks noGrp="1"/>
          </p:cNvSpPr>
          <p:nvPr>
            <p:ph type="dt" idx="15"/>
          </p:nvPr>
        </p:nvSpPr>
        <p:spPr/>
        <p:txBody>
          <a:bodyPr/>
          <a:lstStyle/>
          <a:p>
            <a:r>
              <a:rPr lang="en-US" altLang="ko-KR" dirty="0"/>
              <a:t>March 2018</a:t>
            </a:r>
            <a:endParaRPr lang="en-GB" altLang="ko-KR" dirty="0"/>
          </a:p>
        </p:txBody>
      </p:sp>
      <p:sp>
        <p:nvSpPr>
          <p:cNvPr id="10" name="Content Placeholder 2"/>
          <p:cNvSpPr>
            <a:spLocks noGrp="1"/>
          </p:cNvSpPr>
          <p:nvPr>
            <p:ph idx="1"/>
          </p:nvPr>
        </p:nvSpPr>
        <p:spPr>
          <a:xfrm>
            <a:off x="685800" y="1981200"/>
            <a:ext cx="7772400" cy="4114800"/>
          </a:xfrm>
        </p:spPr>
        <p:txBody>
          <a:bodyPr/>
          <a:lstStyle/>
          <a:p>
            <a:pPr>
              <a:buFont typeface="Arial" panose="020B0604020202020204" pitchFamily="34" charset="0"/>
              <a:buChar char="•"/>
            </a:pPr>
            <a:r>
              <a:rPr lang="en-US" altLang="en-US" dirty="0"/>
              <a:t>Do you agree to accept the resolutions provided in </a:t>
            </a:r>
            <a:r>
              <a:rPr lang="en-US" altLang="en-US" dirty="0" smtClean="0"/>
              <a:t>11-18/0xxxr0 </a:t>
            </a:r>
            <a:r>
              <a:rPr lang="en-US" altLang="en-US" dirty="0"/>
              <a:t>for the comments with CIDs </a:t>
            </a:r>
            <a:r>
              <a:rPr lang="en-US" altLang="en-US" dirty="0" err="1" smtClean="0"/>
              <a:t>xxxx</a:t>
            </a:r>
            <a:r>
              <a:rPr lang="en-US" altLang="en-US" dirty="0" smtClean="0"/>
              <a:t> and </a:t>
            </a:r>
            <a:r>
              <a:rPr lang="en-US" altLang="en-US" dirty="0" err="1" smtClean="0"/>
              <a:t>xxxx</a:t>
            </a:r>
            <a:r>
              <a:rPr lang="en-US" altLang="en-US" dirty="0" smtClean="0"/>
              <a:t>?</a:t>
            </a:r>
            <a:endParaRPr lang="en-US" altLang="en-US" dirty="0"/>
          </a:p>
          <a:p>
            <a:pPr marL="457200" lvl="1" indent="0">
              <a:buNone/>
            </a:pPr>
            <a:endParaRPr lang="en-US" altLang="ko-KR" dirty="0"/>
          </a:p>
          <a:p>
            <a:pPr marL="800100" lvl="1" indent="-342900">
              <a:buFontTx/>
              <a:buChar char="-"/>
            </a:pPr>
            <a:r>
              <a:rPr lang="en-US" altLang="ko-KR" dirty="0" smtClean="0"/>
              <a:t>Y:</a:t>
            </a:r>
          </a:p>
          <a:p>
            <a:pPr marL="800100" lvl="1" indent="-342900">
              <a:buFontTx/>
              <a:buChar char="-"/>
            </a:pPr>
            <a:r>
              <a:rPr lang="en-US" altLang="ko-KR" dirty="0" smtClean="0"/>
              <a:t>N:</a:t>
            </a:r>
          </a:p>
          <a:p>
            <a:pPr marL="800100" lvl="1" indent="-342900">
              <a:buFontTx/>
              <a:buChar char="-"/>
            </a:pPr>
            <a:r>
              <a:rPr lang="en-US" altLang="ko-KR" dirty="0" smtClean="0"/>
              <a:t>Abs:</a:t>
            </a:r>
            <a:endParaRPr lang="en-US" altLang="ko-KR" dirty="0"/>
          </a:p>
          <a:p>
            <a:pPr>
              <a:buFont typeface="Arial" panose="020B0604020202020204" pitchFamily="34" charset="0"/>
              <a:buChar char="•"/>
            </a:pPr>
            <a:endParaRPr lang="en-US" altLang="ko-KR" dirty="0">
              <a:ea typeface="굴림" pitchFamily="34" charset="-127"/>
            </a:endParaRPr>
          </a:p>
        </p:txBody>
      </p:sp>
      <p:sp>
        <p:nvSpPr>
          <p:cNvPr id="11" name="TextBox 10"/>
          <p:cNvSpPr txBox="1"/>
          <p:nvPr/>
        </p:nvSpPr>
        <p:spPr>
          <a:xfrm rot="19748095">
            <a:off x="2429015" y="4154347"/>
            <a:ext cx="4104456" cy="1200329"/>
          </a:xfrm>
          <a:prstGeom prst="rect">
            <a:avLst/>
          </a:prstGeom>
          <a:noFill/>
        </p:spPr>
        <p:txBody>
          <a:bodyPr wrap="square" rtlCol="0">
            <a:spAutoFit/>
          </a:bodyPr>
          <a:lstStyle/>
          <a:p>
            <a:pPr algn="ctr"/>
            <a:r>
              <a:rPr lang="en-US" sz="7200" dirty="0">
                <a:solidFill>
                  <a:srgbClr val="00B0F0"/>
                </a:solidFill>
                <a:latin typeface="Arial" panose="020B0604020202020204" pitchFamily="34" charset="0"/>
                <a:cs typeface="Arial" panose="020B0604020202020204" pitchFamily="34" charset="0"/>
              </a:rPr>
              <a:t>Template</a:t>
            </a:r>
          </a:p>
        </p:txBody>
      </p:sp>
    </p:spTree>
    <p:extLst>
      <p:ext uri="{BB962C8B-B14F-4D97-AF65-F5344CB8AC3E}">
        <p14:creationId xmlns:p14="http://schemas.microsoft.com/office/powerpoint/2010/main" val="3266923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The 802.11ax Spatial Reuse (SR) ad hoc group discusses matter that improves spatial frequency reuse and other mechanisms that enhance the concurrent use of the wireless medium by multiple devices.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No decisions can be taken in this ad hoc group. In an ad hoc group, any attendee can call for a straw poll. A straw poll tests the opinion of those attendees present. No voting rights are needed to respond to a straw poll.</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fr-FR" altLang="ko-KR" dirty="0"/>
              <a:t>Jae Seung Lee, ETRI et al.</a:t>
            </a:r>
            <a:endParaRPr lang="en-GB" altLang="ko-KR" dirty="0"/>
          </a:p>
        </p:txBody>
      </p:sp>
      <p:sp>
        <p:nvSpPr>
          <p:cNvPr id="4" name="Date Placeholder 3"/>
          <p:cNvSpPr>
            <a:spLocks noGrp="1"/>
          </p:cNvSpPr>
          <p:nvPr>
            <p:ph type="dt" idx="15"/>
          </p:nvPr>
        </p:nvSpPr>
        <p:spPr/>
        <p:txBody>
          <a:bodyPr/>
          <a:lstStyle/>
          <a:p>
            <a:r>
              <a:rPr lang="en-US" altLang="ko-KR" dirty="0"/>
              <a:t>March 2018</a:t>
            </a:r>
            <a:endParaRPr lang="en-GB" altLang="ko-KR"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 for the WG Chair</a:t>
            </a:r>
          </a:p>
        </p:txBody>
      </p:sp>
      <p:sp>
        <p:nvSpPr>
          <p:cNvPr id="3" name="Content Placeholder 2"/>
          <p:cNvSpPr>
            <a:spLocks noGrp="1"/>
          </p:cNvSpPr>
          <p:nvPr>
            <p:ph idx="1"/>
          </p:nvPr>
        </p:nvSpPr>
        <p:spPr/>
        <p:txBody>
          <a:bodyPr>
            <a:normAutofit fontScale="55000" lnSpcReduction="20000"/>
          </a:bodyPr>
          <a:lstStyle/>
          <a:p>
            <a:r>
              <a:rPr lang="en-US" dirty="0"/>
              <a:t>The IEEE-SA strongly recommends that at each WG meeting the chair or a designee:</a:t>
            </a:r>
          </a:p>
          <a:p>
            <a:pPr>
              <a:buFont typeface="Arial" panose="020B0604020202020204" pitchFamily="34" charset="0"/>
              <a:buChar char="•"/>
            </a:pPr>
            <a:r>
              <a:rPr lang="en-US" dirty="0"/>
              <a:t>Advise the WG attendees that: </a:t>
            </a:r>
          </a:p>
          <a:p>
            <a:pPr lvl="1">
              <a:buFont typeface="Arial" panose="020B0604020202020204" pitchFamily="34" charset="0"/>
              <a:buChar char="•"/>
            </a:pPr>
            <a:r>
              <a:rPr lang="en-US" dirty="0"/>
              <a:t>The IEEE’s patent policy is consistent with the ANSI patent policy and is described in Clause 6 of the IEEE-SA Standards Board Bylaws;</a:t>
            </a:r>
          </a:p>
          <a:p>
            <a:pPr lvl="1">
              <a:buFont typeface="Arial" panose="020B0604020202020204" pitchFamily="34" charset="0"/>
              <a:buChar char="•"/>
            </a:pPr>
            <a:r>
              <a:rPr lang="en-US" dirty="0"/>
              <a:t>Early identification of patent claims which may be essential for the use of standards under development is strongly encouraged; </a:t>
            </a:r>
          </a:p>
          <a:p>
            <a:pPr lvl="1">
              <a:buFont typeface="Arial" panose="020B0604020202020204" pitchFamily="34" charset="0"/>
              <a:buChar char="•"/>
            </a:pPr>
            <a:r>
              <a:rPr lang="en-US"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p>
          <a:p>
            <a:pPr>
              <a:buFont typeface="Arial" panose="020B0604020202020204" pitchFamily="34" charset="0"/>
              <a:buChar char="•"/>
            </a:pPr>
            <a:r>
              <a:rPr lang="en-US" dirty="0"/>
              <a:t>Instruct the WG Secretary to record in the minutes of the relevant WG meeting: </a:t>
            </a:r>
          </a:p>
          <a:p>
            <a:pPr lvl="1">
              <a:buFont typeface="Arial" panose="020B0604020202020204" pitchFamily="34" charset="0"/>
              <a:buChar char="•"/>
            </a:pPr>
            <a:r>
              <a:rPr lang="en-US" dirty="0"/>
              <a:t>That the foregoing information was provided and that slides 1 through 4 (and this slide 0, if applicable) were shown; </a:t>
            </a:r>
          </a:p>
          <a:p>
            <a:pPr lvl="1">
              <a:buFont typeface="Arial" panose="020B0604020202020204" pitchFamily="34" charset="0"/>
              <a:buChar char="•"/>
            </a:pPr>
            <a:r>
              <a:rPr lang="en-US"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1">
              <a:buFont typeface="Arial" panose="020B0604020202020204" pitchFamily="34" charset="0"/>
              <a:buChar char="•"/>
            </a:pPr>
            <a:r>
              <a:rPr lang="en-US" dirty="0"/>
              <a:t>Any responses that were given, specifically the patent claim(s)/patent application claim(s) and/or the holder of the patent claim(s)/patent application claim(s) that were identified (if any) and by whom.</a:t>
            </a:r>
          </a:p>
          <a:p>
            <a:pPr lvl="1">
              <a:buFont typeface="Arial" panose="020B0604020202020204" pitchFamily="34" charset="0"/>
              <a:buChar char="•"/>
            </a:pPr>
            <a:r>
              <a:rPr lang="en-US" dirty="0"/>
              <a:t>The WG Chair shall ensure that a request is made to any identified holders of potential essential patent claim(s) to complete and submit a Letter of Assurance.</a:t>
            </a:r>
          </a:p>
          <a:p>
            <a:pPr lvl="1">
              <a:buFont typeface="Arial" panose="020B0604020202020204" pitchFamily="34" charset="0"/>
              <a:buChar char="•"/>
            </a:pPr>
            <a:r>
              <a:rPr lang="en-US" dirty="0"/>
              <a:t>It is recommended that the WG chair review the guidance in IEEE-SA Standards Board Operations Manual 6.3.5 and in FAQs 12 and 12a on inclusion of potential Essential Patent Claims by incorporation or by reference.</a:t>
            </a:r>
          </a:p>
          <a:p>
            <a:r>
              <a:rPr lang="en-US" dirty="0"/>
              <a:t>Note: </a:t>
            </a:r>
            <a:r>
              <a:rPr lang="en-US" dirty="0">
                <a:solidFill>
                  <a:srgbClr val="FF0000"/>
                </a:solidFill>
              </a:rPr>
              <a:t>WG includes Working Groups, Task Groups, and other standards-developing committees with a PAR approved by the IEEE-SA Standards Board.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fr-FR" altLang="ko-KR" dirty="0"/>
              <a:t>Jae Seung Lee, ETRI et al.</a:t>
            </a:r>
            <a:endParaRPr lang="en-GB" altLang="ko-KR" dirty="0"/>
          </a:p>
        </p:txBody>
      </p:sp>
      <p:sp>
        <p:nvSpPr>
          <p:cNvPr id="7" name="Date Placeholder 3"/>
          <p:cNvSpPr>
            <a:spLocks noGrp="1"/>
          </p:cNvSpPr>
          <p:nvPr>
            <p:ph type="dt" idx="15"/>
          </p:nvPr>
        </p:nvSpPr>
        <p:spPr>
          <a:xfrm>
            <a:off x="696912" y="333375"/>
            <a:ext cx="2589203" cy="273050"/>
          </a:xfrm>
        </p:spPr>
        <p:txBody>
          <a:bodyPr/>
          <a:lstStyle/>
          <a:p>
            <a:r>
              <a:rPr lang="en-US" altLang="ko-KR" dirty="0"/>
              <a:t>March 2018</a:t>
            </a:r>
            <a:endParaRPr lang="en-GB" altLang="ko-KR" dirty="0"/>
          </a:p>
        </p:txBody>
      </p:sp>
    </p:spTree>
    <p:extLst>
      <p:ext uri="{BB962C8B-B14F-4D97-AF65-F5344CB8AC3E}">
        <p14:creationId xmlns:p14="http://schemas.microsoft.com/office/powerpoint/2010/main" val="28950574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Patents, and Duty to Inform</a:t>
            </a:r>
          </a:p>
        </p:txBody>
      </p:sp>
      <p:sp>
        <p:nvSpPr>
          <p:cNvPr id="3" name="Content Placeholder 2"/>
          <p:cNvSpPr>
            <a:spLocks noGrp="1"/>
          </p:cNvSpPr>
          <p:nvPr>
            <p:ph idx="1"/>
          </p:nvPr>
        </p:nvSpPr>
        <p:spPr/>
        <p:txBody>
          <a:bodyPr>
            <a:normAutofit fontScale="62500" lnSpcReduction="20000"/>
          </a:bodyPr>
          <a:lstStyle/>
          <a:p>
            <a:r>
              <a:rPr lang="en-US" dirty="0"/>
              <a:t>All participants in this meeting have certain obligations under the IEEE-SA Patent Policy.  Participants: </a:t>
            </a:r>
          </a:p>
          <a:p>
            <a:pPr>
              <a:buFont typeface="Arial" panose="020B0604020202020204" pitchFamily="34" charset="0"/>
              <a:buChar char="•"/>
            </a:pPr>
            <a:r>
              <a:rPr lang="en-US"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buFont typeface="Arial" panose="020B0604020202020204" pitchFamily="34" charset="0"/>
              <a:buChar char="•"/>
            </a:pPr>
            <a:r>
              <a:rPr lang="en-US" dirty="0"/>
              <a:t>“Personal awareness” means that the participant “is personally aware that the holder may have a potential Essential Patent Claim,” even if the participant is not personally aware of the specific patents or patent claims</a:t>
            </a:r>
          </a:p>
          <a:p>
            <a:pPr>
              <a:buFont typeface="Arial" panose="020B0604020202020204" pitchFamily="34" charset="0"/>
              <a:buChar char="•"/>
            </a:pPr>
            <a:r>
              <a:rPr lang="en-US"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a:buFont typeface="Arial" panose="020B0604020202020204" pitchFamily="34" charset="0"/>
              <a:buChar char="•"/>
            </a:pPr>
            <a:r>
              <a:rPr lang="en-US" dirty="0"/>
              <a:t>The above does not apply if the patent claim is already the subject of an Accepted Letter of Assurance that applies to the proposed standard(s) under consideration by this group</a:t>
            </a:r>
          </a:p>
          <a:p>
            <a:pPr marL="0" indent="0"/>
            <a:r>
              <a:rPr lang="en-US" dirty="0"/>
              <a:t>Quoted text excerpted from IEEE-SA Standards Board Bylaws </a:t>
            </a:r>
            <a:r>
              <a:rPr lang="en-US" dirty="0" err="1"/>
              <a:t>subclause</a:t>
            </a:r>
            <a:r>
              <a:rPr lang="en-US" dirty="0"/>
              <a:t> 6.2</a:t>
            </a:r>
          </a:p>
          <a:p>
            <a:pPr>
              <a:buFont typeface="Arial" panose="020B0604020202020204" pitchFamily="34" charset="0"/>
              <a:buChar char="•"/>
            </a:pPr>
            <a:r>
              <a:rPr lang="en-US" dirty="0"/>
              <a:t>Early identification of holders of potential Essential Patent Claims is strongly encouraged</a:t>
            </a:r>
          </a:p>
          <a:p>
            <a:pPr>
              <a:buFont typeface="Arial" panose="020B0604020202020204" pitchFamily="34" charset="0"/>
              <a:buChar char="•"/>
            </a:pPr>
            <a:r>
              <a:rPr lang="en-US" dirty="0"/>
              <a:t>No duty to perform a patent search</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fr-FR" altLang="ko-KR" dirty="0"/>
              <a:t>Jae Seung Lee, ETRI et al.</a:t>
            </a:r>
            <a:endParaRPr lang="en-GB" altLang="ko-KR" dirty="0"/>
          </a:p>
        </p:txBody>
      </p:sp>
      <p:sp>
        <p:nvSpPr>
          <p:cNvPr id="7" name="Date Placeholder 3"/>
          <p:cNvSpPr>
            <a:spLocks noGrp="1"/>
          </p:cNvSpPr>
          <p:nvPr>
            <p:ph type="dt" idx="15"/>
          </p:nvPr>
        </p:nvSpPr>
        <p:spPr>
          <a:xfrm>
            <a:off x="696912" y="333375"/>
            <a:ext cx="2589203" cy="273050"/>
          </a:xfrm>
        </p:spPr>
        <p:txBody>
          <a:bodyPr/>
          <a:lstStyle/>
          <a:p>
            <a:r>
              <a:rPr lang="en-US" altLang="ko-KR" dirty="0"/>
              <a:t>March 2018</a:t>
            </a:r>
            <a:endParaRPr lang="en-GB" altLang="ko-KR" dirty="0"/>
          </a:p>
        </p:txBody>
      </p:sp>
    </p:spTree>
    <p:extLst>
      <p:ext uri="{BB962C8B-B14F-4D97-AF65-F5344CB8AC3E}">
        <p14:creationId xmlns:p14="http://schemas.microsoft.com/office/powerpoint/2010/main" val="2845107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Related Links</a:t>
            </a:r>
          </a:p>
        </p:txBody>
      </p:sp>
      <p:sp>
        <p:nvSpPr>
          <p:cNvPr id="3" name="Content Placeholder 2"/>
          <p:cNvSpPr>
            <a:spLocks noGrp="1"/>
          </p:cNvSpPr>
          <p:nvPr>
            <p:ph idx="1"/>
          </p:nvPr>
        </p:nvSpPr>
        <p:spPr/>
        <p:txBody>
          <a:bodyPr>
            <a:normAutofit/>
          </a:bodyPr>
          <a:lstStyle/>
          <a:p>
            <a:pPr marL="0" indent="0"/>
            <a:r>
              <a:rPr lang="en-US" dirty="0"/>
              <a:t>All participants should be familiar with their obligations under the IEEE-SA Policies &amp; Procedures for standards development.</a:t>
            </a:r>
          </a:p>
          <a:p>
            <a:pPr>
              <a:buFont typeface="Arial" panose="020B0604020202020204" pitchFamily="34" charset="0"/>
              <a:buChar char="•"/>
            </a:pPr>
            <a:r>
              <a:rPr lang="en-US" dirty="0"/>
              <a:t>Patent Policy is stated in these sources:</a:t>
            </a:r>
          </a:p>
          <a:p>
            <a:pPr lvl="1">
              <a:buFont typeface="Arial" panose="020B0604020202020204" pitchFamily="34" charset="0"/>
              <a:buChar char="•"/>
            </a:pPr>
            <a:r>
              <a:rPr lang="en-US" dirty="0"/>
              <a:t>IEEE-SA Standards Boards Bylaws</a:t>
            </a:r>
          </a:p>
          <a:p>
            <a:pPr lvl="1">
              <a:buFont typeface="Arial" panose="020B0604020202020204" pitchFamily="34" charset="0"/>
              <a:buChar char="•"/>
            </a:pPr>
            <a:r>
              <a:rPr lang="en-US" dirty="0">
                <a:hlinkClick r:id="rId2"/>
              </a:rPr>
              <a:t>http://standards.ieee.org/guides/bylaws/sect6-7.html#6</a:t>
            </a:r>
            <a:endParaRPr lang="en-US" dirty="0"/>
          </a:p>
          <a:p>
            <a:pPr lvl="1">
              <a:buFont typeface="Arial" panose="020B0604020202020204" pitchFamily="34" charset="0"/>
              <a:buChar char="•"/>
            </a:pPr>
            <a:r>
              <a:rPr lang="en-US" dirty="0"/>
              <a:t>IEEE-SA Standards Board Operations Manual</a:t>
            </a:r>
          </a:p>
          <a:p>
            <a:pPr lvl="1">
              <a:buFont typeface="Arial" panose="020B0604020202020204" pitchFamily="34" charset="0"/>
              <a:buChar char="•"/>
            </a:pPr>
            <a:r>
              <a:rPr lang="en-US" dirty="0">
                <a:hlinkClick r:id="rId3"/>
              </a:rPr>
              <a:t>http://standards.ieee.org/guides/opman/sect6.html#6.3</a:t>
            </a:r>
            <a:endParaRPr lang="en-US" dirty="0"/>
          </a:p>
          <a:p>
            <a:pPr lvl="1">
              <a:buFont typeface="Arial" panose="020B0604020202020204" pitchFamily="34" charset="0"/>
              <a:buChar char="•"/>
            </a:pPr>
            <a:r>
              <a:rPr lang="en-US" dirty="0"/>
              <a:t>Material about the patent policy is available at</a:t>
            </a:r>
          </a:p>
          <a:p>
            <a:pPr lvl="1">
              <a:buFont typeface="Arial" panose="020B0604020202020204" pitchFamily="34" charset="0"/>
              <a:buChar char="•"/>
            </a:pPr>
            <a:r>
              <a:rPr lang="en-US" dirty="0">
                <a:hlinkClick r:id="rId4"/>
              </a:rPr>
              <a:t>http://standards.ieee.org/board/pat/pat-material.html</a:t>
            </a: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fr-FR" altLang="ko-KR" dirty="0"/>
              <a:t>Jae Seung Lee, ETRI et al.</a:t>
            </a:r>
            <a:endParaRPr lang="en-GB" altLang="ko-KR" dirty="0"/>
          </a:p>
        </p:txBody>
      </p:sp>
      <p:sp>
        <p:nvSpPr>
          <p:cNvPr id="7" name="Date Placeholder 3"/>
          <p:cNvSpPr>
            <a:spLocks noGrp="1"/>
          </p:cNvSpPr>
          <p:nvPr>
            <p:ph type="dt" idx="15"/>
          </p:nvPr>
        </p:nvSpPr>
        <p:spPr>
          <a:xfrm>
            <a:off x="696912" y="333375"/>
            <a:ext cx="2589203" cy="273050"/>
          </a:xfrm>
        </p:spPr>
        <p:txBody>
          <a:bodyPr/>
          <a:lstStyle/>
          <a:p>
            <a:r>
              <a:rPr lang="en-US" altLang="ko-KR" dirty="0"/>
              <a:t>March 2018</a:t>
            </a:r>
            <a:endParaRPr lang="en-GB" altLang="ko-KR" dirty="0"/>
          </a:p>
        </p:txBody>
      </p:sp>
    </p:spTree>
    <p:extLst>
      <p:ext uri="{BB962C8B-B14F-4D97-AF65-F5344CB8AC3E}">
        <p14:creationId xmlns:p14="http://schemas.microsoft.com/office/powerpoint/2010/main" val="36616658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dirty="0"/>
              <a:t>Either speak up now or</a:t>
            </a:r>
          </a:p>
          <a:p>
            <a:pPr lvl="1">
              <a:buFont typeface="Arial" panose="020B0604020202020204" pitchFamily="34" charset="0"/>
              <a:buChar char="•"/>
            </a:pPr>
            <a:r>
              <a:rPr lang="en-US" dirty="0"/>
              <a:t>Provide the chair of this group with the identity of the holder(s) of any and all such claims as soon as possible or</a:t>
            </a:r>
          </a:p>
          <a:p>
            <a:pPr lvl="1">
              <a:buFont typeface="Arial" panose="020B0604020202020204" pitchFamily="34" charset="0"/>
              <a:buChar char="•"/>
            </a:pPr>
            <a:r>
              <a:rPr lang="en-US" dirty="0"/>
              <a:t>Cause an LOA to be submitted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fr-FR" altLang="ko-KR" dirty="0"/>
              <a:t>Jae Seung Lee, ETRI et al.</a:t>
            </a:r>
            <a:endParaRPr lang="en-GB" altLang="ko-KR" dirty="0"/>
          </a:p>
        </p:txBody>
      </p:sp>
      <p:sp>
        <p:nvSpPr>
          <p:cNvPr id="7" name="Date Placeholder 3"/>
          <p:cNvSpPr>
            <a:spLocks noGrp="1"/>
          </p:cNvSpPr>
          <p:nvPr>
            <p:ph type="dt" idx="15"/>
          </p:nvPr>
        </p:nvSpPr>
        <p:spPr>
          <a:xfrm>
            <a:off x="696912" y="333375"/>
            <a:ext cx="2589203" cy="273050"/>
          </a:xfrm>
        </p:spPr>
        <p:txBody>
          <a:bodyPr/>
          <a:lstStyle/>
          <a:p>
            <a:r>
              <a:rPr lang="en-US" altLang="ko-KR" dirty="0"/>
              <a:t>March 2018</a:t>
            </a:r>
            <a:endParaRPr lang="en-GB" altLang="ko-KR" dirty="0"/>
          </a:p>
        </p:txBody>
      </p:sp>
    </p:spTree>
    <p:extLst>
      <p:ext uri="{BB962C8B-B14F-4D97-AF65-F5344CB8AC3E}">
        <p14:creationId xmlns:p14="http://schemas.microsoft.com/office/powerpoint/2010/main" val="1671482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Guidelines for IEEE WG Meetings</a:t>
            </a:r>
          </a:p>
        </p:txBody>
      </p:sp>
      <p:sp>
        <p:nvSpPr>
          <p:cNvPr id="3" name="Content Placeholder 2"/>
          <p:cNvSpPr>
            <a:spLocks noGrp="1"/>
          </p:cNvSpPr>
          <p:nvPr>
            <p:ph idx="1"/>
          </p:nvPr>
        </p:nvSpPr>
        <p:spPr/>
        <p:txBody>
          <a:bodyPr>
            <a:normAutofit fontScale="77500" lnSpcReduction="20000"/>
          </a:bodyPr>
          <a:lstStyle/>
          <a:p>
            <a:pPr>
              <a:buFont typeface="Arial" panose="020B0604020202020204" pitchFamily="34" charset="0"/>
              <a:buChar char="•"/>
            </a:pPr>
            <a:r>
              <a:rPr lang="en-US" dirty="0"/>
              <a:t>All IEEE-SA standards meetings shall be conducted in compliance with all applicable laws, including antitrust and competition laws. </a:t>
            </a:r>
          </a:p>
          <a:p>
            <a:pPr lvl="1">
              <a:buFont typeface="Arial" panose="020B0604020202020204" pitchFamily="34" charset="0"/>
              <a:buChar char="•"/>
            </a:pPr>
            <a:r>
              <a:rPr lang="en-US" dirty="0"/>
              <a:t>Don’t discuss the interpretation, validity, or essentiality of patents/patent claims. </a:t>
            </a:r>
          </a:p>
          <a:p>
            <a:pPr lvl="1">
              <a:buFont typeface="Arial" panose="020B0604020202020204" pitchFamily="34" charset="0"/>
              <a:buChar char="•"/>
            </a:pPr>
            <a:r>
              <a:rPr lang="en-US" dirty="0"/>
              <a:t>Don’t discuss specific license rates, terms, or conditions.</a:t>
            </a:r>
          </a:p>
          <a:p>
            <a:pPr lvl="2">
              <a:buFont typeface="Arial" panose="020B0604020202020204" pitchFamily="34" charset="0"/>
              <a:buChar char="•"/>
            </a:pPr>
            <a:r>
              <a:rPr lang="en-US" dirty="0"/>
              <a:t>Relative costs, including licensing costs of essential patent claims, of different technical approaches may be discussed in standards development meetings. </a:t>
            </a:r>
          </a:p>
          <a:p>
            <a:pPr lvl="3">
              <a:buFont typeface="Arial" panose="020B0604020202020204" pitchFamily="34" charset="0"/>
              <a:buChar char="•"/>
            </a:pPr>
            <a:r>
              <a:rPr lang="en-US" dirty="0"/>
              <a:t>Technical considerations remain primary focus</a:t>
            </a:r>
          </a:p>
          <a:p>
            <a:pPr lvl="1">
              <a:buFont typeface="Arial" panose="020B0604020202020204" pitchFamily="34" charset="0"/>
              <a:buChar char="•"/>
            </a:pPr>
            <a:r>
              <a:rPr lang="en-US" dirty="0"/>
              <a:t>Don’t discuss or engage in the fixing of product prices, allocation of customers, or division of sales markets.</a:t>
            </a:r>
          </a:p>
          <a:p>
            <a:pPr lvl="1">
              <a:buFont typeface="Arial" panose="020B0604020202020204" pitchFamily="34" charset="0"/>
              <a:buChar char="•"/>
            </a:pPr>
            <a:r>
              <a:rPr lang="en-US" dirty="0"/>
              <a:t>Don’t discuss the status or substance of ongoing or threatened litigation.</a:t>
            </a:r>
          </a:p>
          <a:p>
            <a:pPr lvl="1">
              <a:buFont typeface="Arial" panose="020B0604020202020204" pitchFamily="34" charset="0"/>
              <a:buChar char="•"/>
            </a:pPr>
            <a:r>
              <a:rPr lang="en-US" dirty="0"/>
              <a:t>Don’t be silent if inappropriate topics are discussed … do formally object.</a:t>
            </a:r>
          </a:p>
          <a:p>
            <a:pPr lvl="1">
              <a:buFont typeface="Arial" panose="020B0604020202020204" pitchFamily="34" charset="0"/>
              <a:buChar char="•"/>
            </a:pPr>
            <a:endParaRPr lang="en-US" dirty="0"/>
          </a:p>
          <a:p>
            <a:pPr marL="0" indent="0" algn="ctr"/>
            <a:r>
              <a:rPr lang="en-US" dirty="0"/>
              <a:t>See IEEE-SA Standards Board Operations Manual, clause 5.3.10 and “Promoting Competition and Innovation: What You Need to Know about the IEEE Standards Association's Antitrust and Competition Policy” for more details.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fr-FR" altLang="ko-KR" dirty="0"/>
              <a:t>Jae Seung Lee, ETRI et al.</a:t>
            </a:r>
            <a:endParaRPr lang="en-GB" altLang="ko-KR" dirty="0"/>
          </a:p>
        </p:txBody>
      </p:sp>
      <p:sp>
        <p:nvSpPr>
          <p:cNvPr id="7" name="Date Placeholder 3"/>
          <p:cNvSpPr>
            <a:spLocks noGrp="1"/>
          </p:cNvSpPr>
          <p:nvPr>
            <p:ph type="dt" idx="15"/>
          </p:nvPr>
        </p:nvSpPr>
        <p:spPr>
          <a:xfrm>
            <a:off x="696912" y="333375"/>
            <a:ext cx="2589203" cy="273050"/>
          </a:xfrm>
        </p:spPr>
        <p:txBody>
          <a:bodyPr/>
          <a:lstStyle/>
          <a:p>
            <a:r>
              <a:rPr lang="en-US" altLang="ko-KR" dirty="0"/>
              <a:t>March 2018</a:t>
            </a:r>
            <a:endParaRPr lang="en-GB" altLang="ko-KR" dirty="0"/>
          </a:p>
        </p:txBody>
      </p:sp>
    </p:spTree>
    <p:extLst>
      <p:ext uri="{BB962C8B-B14F-4D97-AF65-F5344CB8AC3E}">
        <p14:creationId xmlns:p14="http://schemas.microsoft.com/office/powerpoint/2010/main" val="4697376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t>Ad Hoc Groups Operation (1/2)</a:t>
            </a:r>
            <a:br>
              <a:rPr lang="en-US" altLang="en-US" dirty="0"/>
            </a:br>
            <a:r>
              <a:rPr lang="en-US" altLang="en-US" sz="1800" dirty="0"/>
              <a:t>Governing document is 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a:t>Proposed 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8</a:t>
            </a:fld>
            <a:endParaRPr lang="en-US" altLang="en-US"/>
          </a:p>
        </p:txBody>
      </p:sp>
      <p:sp>
        <p:nvSpPr>
          <p:cNvPr id="7" name="Date Placeholder 3"/>
          <p:cNvSpPr>
            <a:spLocks noGrp="1"/>
          </p:cNvSpPr>
          <p:nvPr>
            <p:ph type="dt" idx="15"/>
          </p:nvPr>
        </p:nvSpPr>
        <p:spPr>
          <a:xfrm>
            <a:off x="696912" y="333375"/>
            <a:ext cx="2589203" cy="273050"/>
          </a:xfrm>
        </p:spPr>
        <p:txBody>
          <a:bodyPr/>
          <a:lstStyle/>
          <a:p>
            <a:r>
              <a:rPr lang="en-US" altLang="ko-KR" dirty="0"/>
              <a:t>March 2018</a:t>
            </a:r>
            <a:endParaRPr lang="en-GB" altLang="ko-KR" dirty="0"/>
          </a:p>
        </p:txBody>
      </p:sp>
      <p:sp>
        <p:nvSpPr>
          <p:cNvPr id="8" name="Footer Placeholder 4"/>
          <p:cNvSpPr>
            <a:spLocks noGrp="1"/>
          </p:cNvSpPr>
          <p:nvPr>
            <p:ph type="ftr" idx="14"/>
          </p:nvPr>
        </p:nvSpPr>
        <p:spPr>
          <a:xfrm>
            <a:off x="5357818" y="6475413"/>
            <a:ext cx="3184520" cy="180975"/>
          </a:xfrm>
        </p:spPr>
        <p:txBody>
          <a:bodyPr/>
          <a:lstStyle/>
          <a:p>
            <a:r>
              <a:rPr lang="fr-FR" altLang="ko-KR" dirty="0"/>
              <a:t>Jae Seung Lee, ETRI et al.</a:t>
            </a:r>
            <a:endParaRPr lang="en-GB" altLang="ko-KR" dirty="0"/>
          </a:p>
        </p:txBody>
      </p:sp>
    </p:spTree>
    <p:extLst>
      <p:ext uri="{BB962C8B-B14F-4D97-AF65-F5344CB8AC3E}">
        <p14:creationId xmlns:p14="http://schemas.microsoft.com/office/powerpoint/2010/main" val="28280059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t>Ad Hoc Groups Operation (2/2)</a:t>
            </a:r>
            <a:br>
              <a:rPr lang="en-US" altLang="en-US" dirty="0"/>
            </a:br>
            <a:r>
              <a:rPr lang="en-US" altLang="en-US" sz="1800" dirty="0"/>
              <a:t>Governing document is 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a:t>A 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9</a:t>
            </a:fld>
            <a:endParaRPr lang="en-US" altLang="en-US"/>
          </a:p>
        </p:txBody>
      </p:sp>
      <p:sp>
        <p:nvSpPr>
          <p:cNvPr id="7" name="Date Placeholder 3"/>
          <p:cNvSpPr>
            <a:spLocks noGrp="1"/>
          </p:cNvSpPr>
          <p:nvPr>
            <p:ph type="dt" idx="15"/>
          </p:nvPr>
        </p:nvSpPr>
        <p:spPr>
          <a:xfrm>
            <a:off x="696912" y="333375"/>
            <a:ext cx="2589203" cy="273050"/>
          </a:xfrm>
        </p:spPr>
        <p:txBody>
          <a:bodyPr/>
          <a:lstStyle/>
          <a:p>
            <a:r>
              <a:rPr lang="en-US" altLang="ko-KR" dirty="0"/>
              <a:t>March 2018</a:t>
            </a:r>
            <a:endParaRPr lang="en-GB" altLang="ko-KR" dirty="0"/>
          </a:p>
        </p:txBody>
      </p:sp>
      <p:sp>
        <p:nvSpPr>
          <p:cNvPr id="8" name="Footer Placeholder 4"/>
          <p:cNvSpPr>
            <a:spLocks noGrp="1"/>
          </p:cNvSpPr>
          <p:nvPr>
            <p:ph type="ftr" idx="14"/>
          </p:nvPr>
        </p:nvSpPr>
        <p:spPr>
          <a:xfrm>
            <a:off x="5357818" y="6475413"/>
            <a:ext cx="3184520" cy="180975"/>
          </a:xfrm>
        </p:spPr>
        <p:txBody>
          <a:bodyPr/>
          <a:lstStyle/>
          <a:p>
            <a:r>
              <a:rPr lang="fr-FR" altLang="ko-KR" dirty="0"/>
              <a:t>Jae Seung Lee, ETRI et al.</a:t>
            </a:r>
            <a:endParaRPr lang="en-GB" altLang="ko-KR" dirty="0"/>
          </a:p>
        </p:txBody>
      </p:sp>
    </p:spTree>
    <p:extLst>
      <p:ext uri="{BB962C8B-B14F-4D97-AF65-F5344CB8AC3E}">
        <p14:creationId xmlns:p14="http://schemas.microsoft.com/office/powerpoint/2010/main" val="74229008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1647</Words>
  <Application>Microsoft Office PowerPoint</Application>
  <PresentationFormat>화면 슬라이드 쇼(4:3)</PresentationFormat>
  <Paragraphs>175</Paragraphs>
  <Slides>12</Slides>
  <Notes>5</Notes>
  <HiddenSlides>0</HiddenSlides>
  <MMClips>0</MMClips>
  <ScaleCrop>false</ScaleCrop>
  <HeadingPairs>
    <vt:vector size="6" baseType="variant">
      <vt:variant>
        <vt:lpstr>사용한 글꼴</vt:lpstr>
      </vt:variant>
      <vt:variant>
        <vt:i4>8</vt:i4>
      </vt:variant>
      <vt:variant>
        <vt:lpstr>테마</vt:lpstr>
      </vt:variant>
      <vt:variant>
        <vt:i4>1</vt:i4>
      </vt:variant>
      <vt:variant>
        <vt:lpstr>슬라이드 제목</vt:lpstr>
      </vt:variant>
      <vt:variant>
        <vt:i4>12</vt:i4>
      </vt:variant>
    </vt:vector>
  </HeadingPairs>
  <TitlesOfParts>
    <vt:vector size="21" baseType="lpstr">
      <vt:lpstr>Arial Unicode MS</vt:lpstr>
      <vt:lpstr>MS Gothic</vt:lpstr>
      <vt:lpstr>MS PGothic</vt:lpstr>
      <vt:lpstr>굴림</vt:lpstr>
      <vt:lpstr>Malgun Gothic</vt:lpstr>
      <vt:lpstr>Arial</vt:lpstr>
      <vt:lpstr>Calibri</vt:lpstr>
      <vt:lpstr>Times New Roman</vt:lpstr>
      <vt:lpstr>802-11-Submission</vt:lpstr>
      <vt:lpstr>802.11ax Spatial Reuse Ad Hoc Group Agenda</vt:lpstr>
      <vt:lpstr>Abstract</vt:lpstr>
      <vt:lpstr>Instructions for the WG Chair</vt:lpstr>
      <vt:lpstr>Participants, Patents, and Duty to Inform</vt:lpstr>
      <vt:lpstr>Patent Related Links</vt:lpstr>
      <vt:lpstr>Call for Potentially Essential Patents</vt:lpstr>
      <vt:lpstr>Other Guidelines for IEEE WG Meetings</vt:lpstr>
      <vt:lpstr>Ad Hoc Groups Operation (1/2) Governing document is 15/075r0</vt:lpstr>
      <vt:lpstr>Ad Hoc Groups Operation (2/2) Governing document is 15/075r0</vt:lpstr>
      <vt:lpstr>Agenda Items for the Week</vt:lpstr>
      <vt:lpstr>SR Submissions</vt:lpstr>
      <vt:lpstr>Straw Poll R20180306001</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802.11ax Spatial Reuse Ad Hoc Group Agenda</dc:title>
  <dc:creator/>
  <cp:keywords>11-16/1481, CTPClassification=CTP_NT</cp:keywords>
  <cp:lastModifiedBy/>
  <cp:revision>1</cp:revision>
  <dcterms:created xsi:type="dcterms:W3CDTF">2016-11-08T00:41:51Z</dcterms:created>
  <dcterms:modified xsi:type="dcterms:W3CDTF">2018-03-07T01:37:29Z</dcterms:modified>
  <cp:category>Submission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56ca2fe4-efe9-49b1-b71f-82a7d6c9657a</vt:lpwstr>
  </property>
  <property fmtid="{D5CDD505-2E9C-101B-9397-08002B2CF9AE}" pid="3" name="CTP_TimeStamp">
    <vt:lpwstr>2018-01-17 05:26:03Z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