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566" r:id="rId3"/>
    <p:sldId id="567" r:id="rId4"/>
    <p:sldId id="568" r:id="rId5"/>
    <p:sldId id="569" r:id="rId6"/>
    <p:sldId id="574" r:id="rId7"/>
    <p:sldId id="573" r:id="rId8"/>
    <p:sldId id="575" r:id="rId9"/>
    <p:sldId id="571" r:id="rId10"/>
    <p:sldId id="572"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98" autoAdjust="0"/>
    <p:restoredTop sz="94660"/>
  </p:normalViewPr>
  <p:slideViewPr>
    <p:cSldViewPr>
      <p:cViewPr varScale="1">
        <p:scale>
          <a:sx n="90" d="100"/>
          <a:sy n="90" d="100"/>
        </p:scale>
        <p:origin x="120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8" d="100"/>
          <a:sy n="68" d="100"/>
        </p:scale>
        <p:origin x="3270"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doc.: IEEE 802.11-yy/xxxxr0</a:t>
            </a:r>
          </a:p>
        </p:txBody>
      </p:sp>
      <p:sp>
        <p:nvSpPr>
          <p:cNvPr id="5" name="Date Placeholder 4"/>
          <p:cNvSpPr>
            <a:spLocks noGrp="1"/>
          </p:cNvSpPr>
          <p:nvPr>
            <p:ph type="dt" idx="1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Month Year</a:t>
            </a: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Jonathan Segev, Intel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Page </a:t>
            </a:r>
            <a:fld id="{D2D11A6C-B4D3-4B35-9488-F1E9620A2584}"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4</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439205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doc.: IEEE 802.11-yy/xxxxr0</a:t>
            </a:r>
          </a:p>
        </p:txBody>
      </p:sp>
      <p:sp>
        <p:nvSpPr>
          <p:cNvPr id="5" name="Date Placeholder 4"/>
          <p:cNvSpPr>
            <a:spLocks noGrp="1"/>
          </p:cNvSpPr>
          <p:nvPr>
            <p:ph type="dt" idx="1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Month Year</a:t>
            </a: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Jonathan Segev, Intel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Page </a:t>
            </a:r>
            <a:fld id="{D2D11A6C-B4D3-4B35-9488-F1E9620A2584}"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8</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858729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doc.: IEEE 802.11-yy/xxxxr0</a:t>
            </a:r>
          </a:p>
        </p:txBody>
      </p:sp>
      <p:sp>
        <p:nvSpPr>
          <p:cNvPr id="5" name="Date Placeholder 4"/>
          <p:cNvSpPr>
            <a:spLocks noGrp="1"/>
          </p:cNvSpPr>
          <p:nvPr>
            <p:ph type="dt" idx="1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Month Year</a:t>
            </a: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Jonathan Segev, Intel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Page </a:t>
            </a:r>
            <a:fld id="{D2D11A6C-B4D3-4B35-9488-F1E9620A2584}"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9</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76642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endParaRPr lang="en-GB" dirty="0"/>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76148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endParaRPr lang="en-GB" dirty="0"/>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96912" y="333375"/>
            <a:ext cx="1874823" cy="273050"/>
          </a:xfrm>
          <a:prstGeom prst="rect">
            <a:avLst/>
          </a:prstGeom>
        </p:spPr>
        <p:txBody>
          <a:bodyPr/>
          <a:lstStyle>
            <a:lvl1pPr>
              <a:defRPr/>
            </a:lvl1pPr>
          </a:lstStyle>
          <a:p>
            <a:endParaRPr lang="en-GB" dirty="0"/>
          </a:p>
        </p:txBody>
      </p:sp>
      <p:sp>
        <p:nvSpPr>
          <p:cNvPr id="6" name="Footer Placeholder 5"/>
          <p:cNvSpPr>
            <a:spLocks noGrp="1"/>
          </p:cNvSpPr>
          <p:nvPr>
            <p:ph type="ftr" idx="11"/>
          </p:nvPr>
        </p:nvSpPr>
        <p:spPr/>
        <p:txBody>
          <a:bodyPr/>
          <a:lstStyle>
            <a:lvl1pPr>
              <a:defRPr/>
            </a:lvl1pPr>
          </a:lstStyle>
          <a:p>
            <a:r>
              <a:rPr lang="da-DK"/>
              <a:t>Erik Lindskog, Qualcomm,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696912" y="333375"/>
            <a:ext cx="1874823" cy="273050"/>
          </a:xfrm>
          <a:prstGeom prst="rect">
            <a:avLst/>
          </a:prstGeom>
        </p:spPr>
        <p:txBody>
          <a:bodyPr/>
          <a:lstStyle>
            <a:lvl1pPr>
              <a:defRPr/>
            </a:lvl1pPr>
          </a:lstStyle>
          <a:p>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a-DK"/>
              <a:t>Erik Lindskog, Qualcomm,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a:xfrm>
            <a:off x="696912" y="333375"/>
            <a:ext cx="1874823" cy="273050"/>
          </a:xfrm>
          <a:prstGeom prst="rect">
            <a:avLst/>
          </a:prstGeom>
        </p:spPr>
        <p:txBody>
          <a:bodyPr/>
          <a:lstStyle>
            <a:lvl1pPr>
              <a:defRPr/>
            </a:lvl1pPr>
          </a:lstStyle>
          <a:p>
            <a:endParaRPr lang="en-GB" dirty="0"/>
          </a:p>
        </p:txBody>
      </p:sp>
      <p:sp>
        <p:nvSpPr>
          <p:cNvPr id="4" name="Footer Placeholder 3"/>
          <p:cNvSpPr>
            <a:spLocks noGrp="1"/>
          </p:cNvSpPr>
          <p:nvPr>
            <p:ph type="ftr" idx="11"/>
          </p:nvPr>
        </p:nvSpPr>
        <p:spPr/>
        <p:txBody>
          <a:bodyPr/>
          <a:lstStyle>
            <a:lvl1pPr>
              <a:defRPr/>
            </a:lvl1pPr>
          </a:lstStyle>
          <a:p>
            <a:r>
              <a:rPr lang="da-DK"/>
              <a:t>Erik Lindskog, Qualcomm,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96912" y="333375"/>
            <a:ext cx="1874823" cy="273050"/>
          </a:xfrm>
          <a:prstGeom prst="rect">
            <a:avLst/>
          </a:prstGeom>
        </p:spPr>
        <p:txBody>
          <a:bodyPr/>
          <a:lstStyle>
            <a:lvl1pPr>
              <a:defRPr/>
            </a:lvl1pPr>
          </a:lstStyle>
          <a:p>
            <a:endParaRPr lang="en-GB" dirty="0"/>
          </a:p>
        </p:txBody>
      </p:sp>
      <p:sp>
        <p:nvSpPr>
          <p:cNvPr id="3" name="Footer Placeholder 2"/>
          <p:cNvSpPr>
            <a:spLocks noGrp="1"/>
          </p:cNvSpPr>
          <p:nvPr>
            <p:ph type="ftr" idx="11"/>
          </p:nvPr>
        </p:nvSpPr>
        <p:spPr/>
        <p:txBody>
          <a:bodyPr/>
          <a:lstStyle>
            <a:lvl1pPr>
              <a:defRPr/>
            </a:lvl1pPr>
          </a:lstStyle>
          <a:p>
            <a:r>
              <a:rPr lang="da-DK"/>
              <a:t>Erik Lindskog, Qualcomm,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endParaRPr lang="en-GB" dirty="0"/>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endParaRPr lang="en-GB" dirty="0"/>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684213" y="357166"/>
            <a:ext cx="781687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2018                                                                     doc.: IEEE 802.11-18/521r1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82"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da-DK"/>
              <a:t>Erik Lindskog, Qualcomm,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HEz</a:t>
            </a:r>
            <a:r>
              <a:rPr lang="en-GB" dirty="0"/>
              <a:t> Ranging for Passive Location Support</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2018-03-07</a:t>
            </a:r>
          </a:p>
        </p:txBody>
      </p:sp>
      <p:graphicFrame>
        <p:nvGraphicFramePr>
          <p:cNvPr id="3075" name="Object 3"/>
          <p:cNvGraphicFramePr>
            <a:graphicFrameLocks noChangeAspect="1"/>
          </p:cNvGraphicFramePr>
          <p:nvPr>
            <p:extLst>
              <p:ext uri="{D42A27DB-BD31-4B8C-83A1-F6EECF244321}">
                <p14:modId xmlns:p14="http://schemas.microsoft.com/office/powerpoint/2010/main" val="1286059319"/>
              </p:ext>
            </p:extLst>
          </p:nvPr>
        </p:nvGraphicFramePr>
        <p:xfrm>
          <a:off x="514350" y="2274888"/>
          <a:ext cx="7715250" cy="2365375"/>
        </p:xfrm>
        <a:graphic>
          <a:graphicData uri="http://schemas.openxmlformats.org/presentationml/2006/ole">
            <mc:AlternateContent xmlns:mc="http://schemas.openxmlformats.org/markup-compatibility/2006">
              <mc:Choice xmlns:v="urn:schemas-microsoft-com:vml" Requires="v">
                <p:oleObj spid="_x0000_s3460" name="Document" r:id="rId4" imgW="8267030" imgH="2537736" progId="Word.Document.8">
                  <p:embed/>
                </p:oleObj>
              </mc:Choice>
              <mc:Fallback>
                <p:oleObj name="Document" r:id="rId4" imgW="8267030" imgH="2537736" progId="Word.Document.8">
                  <p:embed/>
                  <p:pic>
                    <p:nvPicPr>
                      <p:cNvPr id="0" name="Picture 3"/>
                      <p:cNvPicPr>
                        <a:picLocks noChangeAspect="1" noChangeArrowheads="1"/>
                      </p:cNvPicPr>
                      <p:nvPr/>
                    </p:nvPicPr>
                    <p:blipFill>
                      <a:blip r:embed="rId5"/>
                      <a:srcRect/>
                      <a:stretch>
                        <a:fillRect/>
                      </a:stretch>
                    </p:blipFill>
                    <p:spPr bwMode="auto">
                      <a:xfrm>
                        <a:off x="514350" y="2274888"/>
                        <a:ext cx="7715250"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ED8753C-80D1-4568-9DEE-EA6763E58CD4}"/>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4" name="Slide Number Placeholder 3">
            <a:extLst>
              <a:ext uri="{FF2B5EF4-FFF2-40B4-BE49-F238E27FC236}">
                <a16:creationId xmlns:a16="http://schemas.microsoft.com/office/drawing/2014/main" id="{7CD5D7D2-8AF1-4CDE-9F55-1A1263DF85B9}"/>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10</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 name="TextBox 4">
            <a:extLst>
              <a:ext uri="{FF2B5EF4-FFF2-40B4-BE49-F238E27FC236}">
                <a16:creationId xmlns:a16="http://schemas.microsoft.com/office/drawing/2014/main" id="{8B1B91C7-9DA6-4DB6-ACA9-65AE5B42D821}"/>
              </a:ext>
            </a:extLst>
          </p:cNvPr>
          <p:cNvSpPr txBox="1"/>
          <p:nvPr/>
        </p:nvSpPr>
        <p:spPr>
          <a:xfrm>
            <a:off x="2882127" y="2780928"/>
            <a:ext cx="3455946" cy="923330"/>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rgbClr val="000000"/>
                </a:solidFill>
                <a:effectLst/>
                <a:uLnTx/>
                <a:uFillTx/>
                <a:latin typeface="Times New Roman" pitchFamily="18" charset="0"/>
                <a:ea typeface="+mn-ea"/>
                <a:cs typeface="+mn-cs"/>
              </a:rPr>
              <a:t>Thank You!</a:t>
            </a:r>
          </a:p>
        </p:txBody>
      </p:sp>
    </p:spTree>
    <p:extLst>
      <p:ext uri="{BB962C8B-B14F-4D97-AF65-F5344CB8AC3E}">
        <p14:creationId xmlns:p14="http://schemas.microsoft.com/office/powerpoint/2010/main" val="4109136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Principle</a:t>
            </a:r>
          </a:p>
        </p:txBody>
      </p:sp>
      <p:sp>
        <p:nvSpPr>
          <p:cNvPr id="3" name="Content Placeholder 2"/>
          <p:cNvSpPr>
            <a:spLocks noGrp="1"/>
          </p:cNvSpPr>
          <p:nvPr>
            <p:ph idx="1"/>
          </p:nvPr>
        </p:nvSpPr>
        <p:spPr>
          <a:xfrm>
            <a:off x="539552" y="1772940"/>
            <a:ext cx="8372476" cy="4114800"/>
          </a:xfrm>
        </p:spPr>
        <p:txBody>
          <a:bodyPr>
            <a:normAutofit fontScale="85000" lnSpcReduction="10000"/>
          </a:bodyPr>
          <a:lstStyle/>
          <a:p>
            <a:pPr>
              <a:buFont typeface="Arial" panose="020B0604020202020204" pitchFamily="34" charset="0"/>
              <a:buChar char="•"/>
            </a:pPr>
            <a:r>
              <a:rPr lang="en-US" dirty="0"/>
              <a:t>Re-use the </a:t>
            </a:r>
            <a:r>
              <a:rPr lang="en-US" dirty="0" err="1"/>
              <a:t>HEz</a:t>
            </a:r>
            <a:r>
              <a:rPr lang="en-US" dirty="0"/>
              <a:t> Ranging exchanges to support passive location</a:t>
            </a:r>
          </a:p>
          <a:p>
            <a:pPr>
              <a:buFont typeface="Arial" panose="020B0604020202020204" pitchFamily="34" charset="0"/>
              <a:buChar char="•"/>
            </a:pPr>
            <a:r>
              <a:rPr lang="en-US" dirty="0"/>
              <a:t>Supports all requirements:</a:t>
            </a:r>
          </a:p>
          <a:p>
            <a:pPr marL="800100" lvl="1" indent="-342900">
              <a:buFont typeface="Arial" panose="020B0604020202020204" pitchFamily="34" charset="0"/>
              <a:buChar char="•"/>
            </a:pPr>
            <a:r>
              <a:rPr lang="en-US" dirty="0"/>
              <a:t>Reuses protocol for active ranging</a:t>
            </a:r>
          </a:p>
          <a:p>
            <a:pPr marL="800100" lvl="1" indent="-342900">
              <a:buFont typeface="Arial" panose="020B0604020202020204" pitchFamily="34" charset="0"/>
              <a:buChar char="•"/>
            </a:pPr>
            <a:r>
              <a:rPr lang="en-US" dirty="0"/>
              <a:t>Scheduled traffic - supports efficiency, power save and deals with congestion</a:t>
            </a:r>
          </a:p>
          <a:p>
            <a:pPr marL="800100" lvl="1" indent="-342900">
              <a:buFont typeface="Arial" panose="020B0604020202020204" pitchFamily="34" charset="0"/>
              <a:buChar char="•"/>
            </a:pPr>
            <a:r>
              <a:rPr lang="en-US" dirty="0"/>
              <a:t>Is trigger based – Supports future likely preferred/required operation.</a:t>
            </a:r>
          </a:p>
          <a:p>
            <a:pPr marL="800100" lvl="1" indent="-342900">
              <a:buFont typeface="Arial" panose="020B0604020202020204" pitchFamily="34" charset="0"/>
              <a:buChar char="•"/>
            </a:pPr>
            <a:r>
              <a:rPr lang="en-US" dirty="0"/>
              <a:t>Elegantly enables client anchor STAs for scalable location support</a:t>
            </a:r>
          </a:p>
          <a:p>
            <a:pPr marL="1200150" lvl="2" indent="-285750">
              <a:buFont typeface="Arial" panose="020B0604020202020204" pitchFamily="34" charset="0"/>
              <a:buChar char="•"/>
            </a:pPr>
            <a:r>
              <a:rPr lang="en-US" dirty="0"/>
              <a:t>Client anchor STAs operate basically in normal </a:t>
            </a:r>
            <a:r>
              <a:rPr lang="en-US" dirty="0" err="1"/>
              <a:t>HEz</a:t>
            </a:r>
            <a:r>
              <a:rPr lang="en-US" dirty="0"/>
              <a:t> ranging, and</a:t>
            </a:r>
          </a:p>
          <a:p>
            <a:pPr marL="1200150" lvl="2" indent="-285750">
              <a:buFont typeface="Arial" panose="020B0604020202020204" pitchFamily="34" charset="0"/>
              <a:buChar char="•"/>
            </a:pPr>
            <a:r>
              <a:rPr lang="en-US" dirty="0"/>
              <a:t>Client anchor STAs are much more able to change channels than are AP anchor STAs</a:t>
            </a:r>
          </a:p>
          <a:p>
            <a:pPr marL="800100" lvl="1" indent="-342900">
              <a:buFont typeface="Arial" panose="020B0604020202020204" pitchFamily="34" charset="0"/>
              <a:buChar char="•"/>
            </a:pPr>
            <a:r>
              <a:rPr lang="en-US" dirty="0"/>
              <a:t>Does enable AP to AP exchanges for scalable location support</a:t>
            </a:r>
          </a:p>
          <a:p>
            <a:pPr marL="1200150" lvl="2" indent="-285750">
              <a:buFont typeface="Arial" panose="020B0604020202020204" pitchFamily="34" charset="0"/>
              <a:buChar char="•"/>
            </a:pPr>
            <a:r>
              <a:rPr lang="en-US" dirty="0"/>
              <a:t>If an AP desires to signal an adjacent AP is can take on the initiator role in the neighboring APs </a:t>
            </a:r>
            <a:r>
              <a:rPr lang="en-US" dirty="0" err="1"/>
              <a:t>HEz</a:t>
            </a:r>
            <a:r>
              <a:rPr lang="en-US" dirty="0"/>
              <a:t> ranging opportunity</a:t>
            </a:r>
          </a:p>
          <a:p>
            <a:pPr>
              <a:buFont typeface="Arial" panose="020B0604020202020204" pitchFamily="34" charset="0"/>
              <a:buChar char="•"/>
            </a:pPr>
            <a:r>
              <a:rPr lang="en-US" dirty="0"/>
              <a:t>Client to be located listens to transmitted NDPs and reported time-stamps and computes its location.</a:t>
            </a:r>
          </a:p>
          <a:p>
            <a:pPr lvl="1"/>
            <a:endParaRPr lang="en-US" dirty="0"/>
          </a:p>
          <a:p>
            <a:pPr lvl="1"/>
            <a:endParaRPr lang="en-US" dirty="0"/>
          </a:p>
          <a:p>
            <a:pPr marL="457200" lvl="1" indent="0">
              <a:buNone/>
            </a:pPr>
            <a:endParaRPr lang="en-US" dirty="0"/>
          </a:p>
          <a:p>
            <a:pPr lvl="1"/>
            <a:endParaRPr lang="en-US" dirty="0"/>
          </a:p>
          <a:p>
            <a:endParaRPr lang="en-US" dirty="0"/>
          </a:p>
        </p:txBody>
      </p:sp>
      <p:sp>
        <p:nvSpPr>
          <p:cNvPr id="5" name="Slide Number Placeholder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623209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9F313A6-8FAD-441C-A5DB-513D1CD3CF02}"/>
              </a:ext>
            </a:extLst>
          </p:cNvPr>
          <p:cNvSpPr>
            <a:spLocks noGrp="1"/>
          </p:cNvSpPr>
          <p:nvPr>
            <p:ph type="title"/>
          </p:nvPr>
        </p:nvSpPr>
        <p:spPr>
          <a:xfrm>
            <a:off x="746289" y="723992"/>
            <a:ext cx="7772400" cy="654968"/>
          </a:xfrm>
        </p:spPr>
        <p:txBody>
          <a:bodyPr/>
          <a:lstStyle/>
          <a:p>
            <a:r>
              <a:rPr lang="en-US" sz="2800" dirty="0" err="1"/>
              <a:t>HEz</a:t>
            </a:r>
            <a:r>
              <a:rPr lang="en-US" sz="2800" dirty="0"/>
              <a:t>-Ranging for Passive Location Support</a:t>
            </a:r>
          </a:p>
        </p:txBody>
      </p:sp>
      <p:sp>
        <p:nvSpPr>
          <p:cNvPr id="4" name="Footer Placeholder 3">
            <a:extLst>
              <a:ext uri="{FF2B5EF4-FFF2-40B4-BE49-F238E27FC236}">
                <a16:creationId xmlns:a16="http://schemas.microsoft.com/office/drawing/2014/main" id="{646741AA-80A3-4400-982C-AF6F7BA3DAA9}"/>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Slide Number Placeholder 4">
            <a:extLst>
              <a:ext uri="{FF2B5EF4-FFF2-40B4-BE49-F238E27FC236}">
                <a16:creationId xmlns:a16="http://schemas.microsoft.com/office/drawing/2014/main" id="{0CB852F5-A8D4-40FB-8DB2-972A9BC8E9AC}"/>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18" name="Picture 91">
            <a:extLst>
              <a:ext uri="{FF2B5EF4-FFF2-40B4-BE49-F238E27FC236}">
                <a16:creationId xmlns:a16="http://schemas.microsoft.com/office/drawing/2014/main" id="{17991171-024F-45AA-BA65-4BCC28262D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528" y="5462892"/>
            <a:ext cx="836295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30">
            <a:extLst>
              <a:ext uri="{FF2B5EF4-FFF2-40B4-BE49-F238E27FC236}">
                <a16:creationId xmlns:a16="http://schemas.microsoft.com/office/drawing/2014/main" id="{F6A41C99-43FF-493B-A969-636AA063042F}"/>
              </a:ext>
            </a:extLst>
          </p:cNvPr>
          <p:cNvSpPr>
            <a:spLocks noChangeShapeType="1"/>
          </p:cNvSpPr>
          <p:nvPr/>
        </p:nvSpPr>
        <p:spPr bwMode="auto">
          <a:xfrm flipV="1">
            <a:off x="1148495" y="2841034"/>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 name="Line 33">
            <a:extLst>
              <a:ext uri="{FF2B5EF4-FFF2-40B4-BE49-F238E27FC236}">
                <a16:creationId xmlns:a16="http://schemas.microsoft.com/office/drawing/2014/main" id="{58D697DB-8B64-4CEA-B525-F67FB58A5C5D}"/>
              </a:ext>
            </a:extLst>
          </p:cNvPr>
          <p:cNvSpPr>
            <a:spLocks noChangeShapeType="1"/>
          </p:cNvSpPr>
          <p:nvPr/>
        </p:nvSpPr>
        <p:spPr bwMode="auto">
          <a:xfrm flipV="1">
            <a:off x="1148495" y="3777138"/>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1" name="Rectangle 52">
            <a:extLst>
              <a:ext uri="{FF2B5EF4-FFF2-40B4-BE49-F238E27FC236}">
                <a16:creationId xmlns:a16="http://schemas.microsoft.com/office/drawing/2014/main" id="{8CC8B88F-778B-4246-A3B1-A23169EC2651}"/>
              </a:ext>
            </a:extLst>
          </p:cNvPr>
          <p:cNvSpPr>
            <a:spLocks noChangeArrowheads="1"/>
          </p:cNvSpPr>
          <p:nvPr/>
        </p:nvSpPr>
        <p:spPr bwMode="auto">
          <a:xfrm>
            <a:off x="5323296" y="2027980"/>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2" name="Rectangle 53">
            <a:extLst>
              <a:ext uri="{FF2B5EF4-FFF2-40B4-BE49-F238E27FC236}">
                <a16:creationId xmlns:a16="http://schemas.microsoft.com/office/drawing/2014/main" id="{FC20DC54-EAED-4156-9C8D-9A8D0D08D9ED}"/>
              </a:ext>
            </a:extLst>
          </p:cNvPr>
          <p:cNvSpPr>
            <a:spLocks noChangeArrowheads="1"/>
          </p:cNvSpPr>
          <p:nvPr/>
        </p:nvSpPr>
        <p:spPr bwMode="auto">
          <a:xfrm>
            <a:off x="5373300" y="2236664"/>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13" name="Picture 60">
            <a:extLst>
              <a:ext uri="{FF2B5EF4-FFF2-40B4-BE49-F238E27FC236}">
                <a16:creationId xmlns:a16="http://schemas.microsoft.com/office/drawing/2014/main" id="{606FFE1C-DCCE-48A1-B446-EDC90E1381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4562" y="2948344"/>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a16="http://schemas.microsoft.com/office/drawing/2014/main" id="{BB458C49-EB0F-471D-AD92-46DAC3A4FD89}"/>
              </a:ext>
            </a:extLst>
          </p:cNvPr>
          <p:cNvSpPr>
            <a:spLocks noChangeArrowheads="1"/>
          </p:cNvSpPr>
          <p:nvPr/>
        </p:nvSpPr>
        <p:spPr bwMode="auto">
          <a:xfrm>
            <a:off x="3828194" y="2028340"/>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5" name="Rectangle 85">
            <a:extLst>
              <a:ext uri="{FF2B5EF4-FFF2-40B4-BE49-F238E27FC236}">
                <a16:creationId xmlns:a16="http://schemas.microsoft.com/office/drawing/2014/main" id="{86F1AFCA-D524-4E00-8F1F-21146D42210F}"/>
              </a:ext>
            </a:extLst>
          </p:cNvPr>
          <p:cNvSpPr>
            <a:spLocks noChangeArrowheads="1"/>
          </p:cNvSpPr>
          <p:nvPr/>
        </p:nvSpPr>
        <p:spPr bwMode="auto">
          <a:xfrm>
            <a:off x="2237718" y="2032713"/>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6" name="Rectangle 86">
            <a:extLst>
              <a:ext uri="{FF2B5EF4-FFF2-40B4-BE49-F238E27FC236}">
                <a16:creationId xmlns:a16="http://schemas.microsoft.com/office/drawing/2014/main" id="{964C33AD-063A-4215-A8D5-A18E6A089288}"/>
              </a:ext>
            </a:extLst>
          </p:cNvPr>
          <p:cNvSpPr>
            <a:spLocks noChangeArrowheads="1"/>
          </p:cNvSpPr>
          <p:nvPr/>
        </p:nvSpPr>
        <p:spPr bwMode="auto">
          <a:xfrm>
            <a:off x="2277593" y="2174334"/>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Line 90">
            <a:extLst>
              <a:ext uri="{FF2B5EF4-FFF2-40B4-BE49-F238E27FC236}">
                <a16:creationId xmlns:a16="http://schemas.microsoft.com/office/drawing/2014/main" id="{E66BC972-B9A3-4DAE-9732-634493D2AF9E}"/>
              </a:ext>
            </a:extLst>
          </p:cNvPr>
          <p:cNvSpPr>
            <a:spLocks noChangeShapeType="1"/>
          </p:cNvSpPr>
          <p:nvPr/>
        </p:nvSpPr>
        <p:spPr bwMode="auto">
          <a:xfrm flipV="1">
            <a:off x="1148495" y="4569226"/>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21" name="Picture 100">
            <a:extLst>
              <a:ext uri="{FF2B5EF4-FFF2-40B4-BE49-F238E27FC236}">
                <a16:creationId xmlns:a16="http://schemas.microsoft.com/office/drawing/2014/main" id="{64CED2C9-0262-420C-B626-41CE7DC149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2657" y="293146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a16="http://schemas.microsoft.com/office/drawing/2014/main" id="{F3CB0F27-B89E-4536-B362-E61D0B1CD80A}"/>
              </a:ext>
            </a:extLst>
          </p:cNvPr>
          <p:cNvSpPr>
            <a:spLocks noChangeArrowheads="1"/>
          </p:cNvSpPr>
          <p:nvPr/>
        </p:nvSpPr>
        <p:spPr bwMode="auto">
          <a:xfrm>
            <a:off x="86386" y="2331827"/>
            <a:ext cx="90608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Responder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3" name="Rectangle 108">
            <a:extLst>
              <a:ext uri="{FF2B5EF4-FFF2-40B4-BE49-F238E27FC236}">
                <a16:creationId xmlns:a16="http://schemas.microsoft.com/office/drawing/2014/main" id="{7CB4EB41-2FC8-4990-9C43-56EB432EDB6B}"/>
              </a:ext>
            </a:extLst>
          </p:cNvPr>
          <p:cNvSpPr>
            <a:spLocks noChangeArrowheads="1"/>
          </p:cNvSpPr>
          <p:nvPr/>
        </p:nvSpPr>
        <p:spPr bwMode="auto">
          <a:xfrm>
            <a:off x="122386" y="3370866"/>
            <a:ext cx="72006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Initiator AS 1</a:t>
            </a:r>
          </a:p>
        </p:txBody>
      </p:sp>
      <p:sp>
        <p:nvSpPr>
          <p:cNvPr id="24" name="Rectangle 110">
            <a:extLst>
              <a:ext uri="{FF2B5EF4-FFF2-40B4-BE49-F238E27FC236}">
                <a16:creationId xmlns:a16="http://schemas.microsoft.com/office/drawing/2014/main" id="{D5128088-74F4-409B-9915-9AE8E2E5E8BE}"/>
              </a:ext>
            </a:extLst>
          </p:cNvPr>
          <p:cNvSpPr>
            <a:spLocks noChangeArrowheads="1"/>
          </p:cNvSpPr>
          <p:nvPr/>
        </p:nvSpPr>
        <p:spPr bwMode="auto">
          <a:xfrm>
            <a:off x="105448" y="4302201"/>
            <a:ext cx="79635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Initiator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AS 2</a:t>
            </a:r>
          </a:p>
        </p:txBody>
      </p:sp>
      <p:sp>
        <p:nvSpPr>
          <p:cNvPr id="26" name="Rectangle 132">
            <a:extLst>
              <a:ext uri="{FF2B5EF4-FFF2-40B4-BE49-F238E27FC236}">
                <a16:creationId xmlns:a16="http://schemas.microsoft.com/office/drawing/2014/main" id="{24B9DED6-AF07-4283-ACD8-449CAF048F90}"/>
              </a:ext>
            </a:extLst>
          </p:cNvPr>
          <p:cNvSpPr>
            <a:spLocks noChangeArrowheads="1"/>
          </p:cNvSpPr>
          <p:nvPr/>
        </p:nvSpPr>
        <p:spPr bwMode="auto">
          <a:xfrm>
            <a:off x="2872006" y="3226624"/>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7" name="Rectangle 133">
            <a:extLst>
              <a:ext uri="{FF2B5EF4-FFF2-40B4-BE49-F238E27FC236}">
                <a16:creationId xmlns:a16="http://schemas.microsoft.com/office/drawing/2014/main" id="{EF4888F9-57DB-41BB-B851-A09B9D91EADF}"/>
              </a:ext>
            </a:extLst>
          </p:cNvPr>
          <p:cNvSpPr>
            <a:spLocks noChangeArrowheads="1"/>
          </p:cNvSpPr>
          <p:nvPr/>
        </p:nvSpPr>
        <p:spPr bwMode="auto">
          <a:xfrm>
            <a:off x="2863775" y="3308566"/>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Rectangle 158">
            <a:extLst>
              <a:ext uri="{FF2B5EF4-FFF2-40B4-BE49-F238E27FC236}">
                <a16:creationId xmlns:a16="http://schemas.microsoft.com/office/drawing/2014/main" id="{1A9D9081-7B92-4E97-923A-6543FDCA7D65}"/>
              </a:ext>
            </a:extLst>
          </p:cNvPr>
          <p:cNvSpPr>
            <a:spLocks noChangeArrowheads="1"/>
          </p:cNvSpPr>
          <p:nvPr/>
        </p:nvSpPr>
        <p:spPr bwMode="auto">
          <a:xfrm>
            <a:off x="4037030" y="4040896"/>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9" name="Rectangle 159">
            <a:extLst>
              <a:ext uri="{FF2B5EF4-FFF2-40B4-BE49-F238E27FC236}">
                <a16:creationId xmlns:a16="http://schemas.microsoft.com/office/drawing/2014/main" id="{057889DB-50F4-4C90-84B9-8DC8AB83F038}"/>
              </a:ext>
            </a:extLst>
          </p:cNvPr>
          <p:cNvSpPr>
            <a:spLocks noChangeArrowheads="1"/>
          </p:cNvSpPr>
          <p:nvPr/>
        </p:nvSpPr>
        <p:spPr bwMode="auto">
          <a:xfrm>
            <a:off x="4034829" y="4094947"/>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30" name="Picture 160">
            <a:extLst>
              <a:ext uri="{FF2B5EF4-FFF2-40B4-BE49-F238E27FC236}">
                <a16:creationId xmlns:a16="http://schemas.microsoft.com/office/drawing/2014/main" id="{E8269F01-9CA9-47EE-881D-6D765046C50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61">
            <a:extLst>
              <a:ext uri="{FF2B5EF4-FFF2-40B4-BE49-F238E27FC236}">
                <a16:creationId xmlns:a16="http://schemas.microsoft.com/office/drawing/2014/main" id="{90FFDC0B-EDF2-4259-85B6-D620DF13AB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a16="http://schemas.microsoft.com/office/drawing/2014/main" id="{1B1C0EF1-A1C7-4D98-B12B-DEC91916F4D9}"/>
              </a:ext>
            </a:extLst>
          </p:cNvPr>
          <p:cNvSpPr>
            <a:spLocks noChangeArrowheads="1"/>
          </p:cNvSpPr>
          <p:nvPr/>
        </p:nvSpPr>
        <p:spPr bwMode="auto">
          <a:xfrm>
            <a:off x="4639460" y="20320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5" name="Rectangle 53">
            <a:extLst>
              <a:ext uri="{FF2B5EF4-FFF2-40B4-BE49-F238E27FC236}">
                <a16:creationId xmlns:a16="http://schemas.microsoft.com/office/drawing/2014/main" id="{15BC1A65-046C-402F-9902-A2D959115AE5}"/>
              </a:ext>
            </a:extLst>
          </p:cNvPr>
          <p:cNvSpPr>
            <a:spLocks noChangeArrowheads="1"/>
          </p:cNvSpPr>
          <p:nvPr/>
        </p:nvSpPr>
        <p:spPr bwMode="auto">
          <a:xfrm>
            <a:off x="4694270" y="2212391"/>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cxnSp>
        <p:nvCxnSpPr>
          <p:cNvPr id="36" name="Straight Arrow Connector 35">
            <a:extLst>
              <a:ext uri="{FF2B5EF4-FFF2-40B4-BE49-F238E27FC236}">
                <a16:creationId xmlns:a16="http://schemas.microsoft.com/office/drawing/2014/main" id="{A734338D-69EC-4100-B7B8-10EE30E1F37C}"/>
              </a:ext>
            </a:extLst>
          </p:cNvPr>
          <p:cNvCxnSpPr>
            <a:cxnSpLocks/>
            <a:stCxn id="26" idx="0"/>
          </p:cNvCxnSpPr>
          <p:nvPr/>
        </p:nvCxnSpPr>
        <p:spPr bwMode="auto">
          <a:xfrm flipV="1">
            <a:off x="3066450" y="2854490"/>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82E46F64-1D11-4B8C-B7F9-89A42FC5D721}"/>
              </a:ext>
            </a:extLst>
          </p:cNvPr>
          <p:cNvCxnSpPr>
            <a:cxnSpLocks/>
            <a:stCxn id="28" idx="0"/>
          </p:cNvCxnSpPr>
          <p:nvPr/>
        </p:nvCxnSpPr>
        <p:spPr bwMode="auto">
          <a:xfrm flipV="1">
            <a:off x="4230895" y="3772104"/>
            <a:ext cx="14997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a16="http://schemas.microsoft.com/office/drawing/2014/main" id="{B8713C5B-940F-458B-A7DC-BEE92C3E1CD0}"/>
              </a:ext>
            </a:extLst>
          </p:cNvPr>
          <p:cNvCxnSpPr>
            <a:cxnSpLocks/>
            <a:stCxn id="28" idx="0"/>
          </p:cNvCxnSpPr>
          <p:nvPr/>
        </p:nvCxnSpPr>
        <p:spPr bwMode="auto">
          <a:xfrm flipV="1">
            <a:off x="4230895" y="2838256"/>
            <a:ext cx="31560" cy="1202640"/>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a16="http://schemas.microsoft.com/office/drawing/2014/main" id="{24F4A985-A952-4B38-ADCC-A04E0323E2D8}"/>
              </a:ext>
            </a:extLst>
          </p:cNvPr>
          <p:cNvCxnSpPr>
            <a:cxnSpLocks/>
            <a:stCxn id="11" idx="2"/>
          </p:cNvCxnSpPr>
          <p:nvPr/>
        </p:nvCxnSpPr>
        <p:spPr bwMode="auto">
          <a:xfrm>
            <a:off x="5566580" y="2847130"/>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id="{E6C30112-8BCD-4A53-8FAB-00CDF9F86A9B}"/>
              </a:ext>
            </a:extLst>
          </p:cNvPr>
          <p:cNvCxnSpPr>
            <a:cxnSpLocks/>
            <a:stCxn id="11" idx="2"/>
          </p:cNvCxnSpPr>
          <p:nvPr/>
        </p:nvCxnSpPr>
        <p:spPr bwMode="auto">
          <a:xfrm>
            <a:off x="5566580" y="2847130"/>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id="{DBB29F35-A10C-4C21-829D-F1A10787AF31}"/>
              </a:ext>
            </a:extLst>
          </p:cNvPr>
          <p:cNvCxnSpPr>
            <a:cxnSpLocks/>
          </p:cNvCxnSpPr>
          <p:nvPr/>
        </p:nvCxnSpPr>
        <p:spPr bwMode="auto">
          <a:xfrm flipH="1">
            <a:off x="3086764" y="1933634"/>
            <a:ext cx="63369" cy="722953"/>
          </a:xfrm>
          <a:prstGeom prst="straightConnector1">
            <a:avLst/>
          </a:prstGeom>
          <a:solidFill>
            <a:schemeClr val="accent1"/>
          </a:solidFill>
          <a:ln w="19050" cap="flat" cmpd="sng" algn="ctr">
            <a:solidFill>
              <a:srgbClr val="00B05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47">
            <a:extLst>
              <a:ext uri="{FF2B5EF4-FFF2-40B4-BE49-F238E27FC236}">
                <a16:creationId xmlns:a16="http://schemas.microsoft.com/office/drawing/2014/main" id="{3C1C0A49-74B1-4D9B-9DE2-6DE6BE85F350}"/>
              </a:ext>
            </a:extLst>
          </p:cNvPr>
          <p:cNvSpPr txBox="1"/>
          <p:nvPr/>
        </p:nvSpPr>
        <p:spPr>
          <a:xfrm>
            <a:off x="2293148" y="1328866"/>
            <a:ext cx="184758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Times New Roman" pitchFamily="18" charset="0"/>
                <a:ea typeface="+mn-ea"/>
                <a:cs typeface="+mn-cs"/>
              </a:rPr>
              <a:t>Green arrows – Regular ranging frame exchanges</a:t>
            </a:r>
          </a:p>
        </p:txBody>
      </p:sp>
      <p:sp>
        <p:nvSpPr>
          <p:cNvPr id="49" name="TextBox 48">
            <a:extLst>
              <a:ext uri="{FF2B5EF4-FFF2-40B4-BE49-F238E27FC236}">
                <a16:creationId xmlns:a16="http://schemas.microsoft.com/office/drawing/2014/main" id="{F68F4BA1-6362-4444-A7ED-B056820F89BA}"/>
              </a:ext>
            </a:extLst>
          </p:cNvPr>
          <p:cNvSpPr txBox="1"/>
          <p:nvPr/>
        </p:nvSpPr>
        <p:spPr>
          <a:xfrm>
            <a:off x="1372569" y="4741520"/>
            <a:ext cx="1647437"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n-ea"/>
                <a:cs typeface="+mn-cs"/>
              </a:rPr>
              <a:t>Blue arrows – Extra listening opportunities</a:t>
            </a:r>
          </a:p>
        </p:txBody>
      </p:sp>
      <p:cxnSp>
        <p:nvCxnSpPr>
          <p:cNvPr id="50" name="Straight Arrow Connector 49">
            <a:extLst>
              <a:ext uri="{FF2B5EF4-FFF2-40B4-BE49-F238E27FC236}">
                <a16:creationId xmlns:a16="http://schemas.microsoft.com/office/drawing/2014/main" id="{FD7C5F6F-B30E-4D41-94BF-4BF430F6EDE2}"/>
              </a:ext>
            </a:extLst>
          </p:cNvPr>
          <p:cNvCxnSpPr>
            <a:cxnSpLocks/>
          </p:cNvCxnSpPr>
          <p:nvPr/>
        </p:nvCxnSpPr>
        <p:spPr bwMode="auto">
          <a:xfrm flipV="1">
            <a:off x="2662314" y="4358645"/>
            <a:ext cx="248787" cy="379557"/>
          </a:xfrm>
          <a:prstGeom prst="straightConnector1">
            <a:avLst/>
          </a:prstGeom>
          <a:solidFill>
            <a:schemeClr val="accent1"/>
          </a:solidFill>
          <a:ln w="19050" cap="flat" cmpd="sng" algn="ctr">
            <a:solidFill>
              <a:srgbClr val="0070C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a16="http://schemas.microsoft.com/office/drawing/2014/main" id="{2592C66C-CFDA-4903-B80B-2C9D284C949E}"/>
              </a:ext>
            </a:extLst>
          </p:cNvPr>
          <p:cNvSpPr>
            <a:spLocks noChangeArrowheads="1"/>
          </p:cNvSpPr>
          <p:nvPr/>
        </p:nvSpPr>
        <p:spPr bwMode="auto">
          <a:xfrm>
            <a:off x="3393901" y="2020132"/>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4" name="Rectangle 85">
            <a:extLst>
              <a:ext uri="{FF2B5EF4-FFF2-40B4-BE49-F238E27FC236}">
                <a16:creationId xmlns:a16="http://schemas.microsoft.com/office/drawing/2014/main" id="{5CE3E043-863E-4124-BDD0-D49E9901979F}"/>
              </a:ext>
            </a:extLst>
          </p:cNvPr>
          <p:cNvSpPr>
            <a:spLocks noChangeArrowheads="1"/>
          </p:cNvSpPr>
          <p:nvPr/>
        </p:nvSpPr>
        <p:spPr bwMode="auto">
          <a:xfrm>
            <a:off x="1182169" y="2032754"/>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5" name="Rectangle 86">
            <a:extLst>
              <a:ext uri="{FF2B5EF4-FFF2-40B4-BE49-F238E27FC236}">
                <a16:creationId xmlns:a16="http://schemas.microsoft.com/office/drawing/2014/main" id="{56E2105A-C50F-4349-9CA5-512A39924E6D}"/>
              </a:ext>
            </a:extLst>
          </p:cNvPr>
          <p:cNvSpPr>
            <a:spLocks noChangeArrowheads="1"/>
          </p:cNvSpPr>
          <p:nvPr/>
        </p:nvSpPr>
        <p:spPr bwMode="auto">
          <a:xfrm>
            <a:off x="1220804" y="2213581"/>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TF</a:t>
            </a:r>
          </a:p>
        </p:txBody>
      </p:sp>
      <p:sp>
        <p:nvSpPr>
          <p:cNvPr id="66" name="Rectangle 132">
            <a:extLst>
              <a:ext uri="{FF2B5EF4-FFF2-40B4-BE49-F238E27FC236}">
                <a16:creationId xmlns:a16="http://schemas.microsoft.com/office/drawing/2014/main" id="{EE1DF093-0538-458B-9755-3E0C4C5439B3}"/>
              </a:ext>
            </a:extLst>
          </p:cNvPr>
          <p:cNvSpPr>
            <a:spLocks noChangeArrowheads="1"/>
          </p:cNvSpPr>
          <p:nvPr/>
        </p:nvSpPr>
        <p:spPr bwMode="auto">
          <a:xfrm>
            <a:off x="1803469" y="3226624"/>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7" name="Rectangle 132">
            <a:extLst>
              <a:ext uri="{FF2B5EF4-FFF2-40B4-BE49-F238E27FC236}">
                <a16:creationId xmlns:a16="http://schemas.microsoft.com/office/drawing/2014/main" id="{4B81C40A-102E-4C97-BEA1-CFE815E1ADF7}"/>
              </a:ext>
            </a:extLst>
          </p:cNvPr>
          <p:cNvSpPr>
            <a:spLocks noChangeArrowheads="1"/>
          </p:cNvSpPr>
          <p:nvPr/>
        </p:nvSpPr>
        <p:spPr bwMode="auto">
          <a:xfrm>
            <a:off x="1815341" y="4050155"/>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9" name="Rectangle 133">
            <a:extLst>
              <a:ext uri="{FF2B5EF4-FFF2-40B4-BE49-F238E27FC236}">
                <a16:creationId xmlns:a16="http://schemas.microsoft.com/office/drawing/2014/main" id="{A249F3E0-9F94-4180-BE1A-3CF81DC6173F}"/>
              </a:ext>
            </a:extLst>
          </p:cNvPr>
          <p:cNvSpPr>
            <a:spLocks noChangeArrowheads="1"/>
          </p:cNvSpPr>
          <p:nvPr/>
        </p:nvSpPr>
        <p:spPr bwMode="auto">
          <a:xfrm>
            <a:off x="1854546" y="3358393"/>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0" name="Rectangle 133">
            <a:extLst>
              <a:ext uri="{FF2B5EF4-FFF2-40B4-BE49-F238E27FC236}">
                <a16:creationId xmlns:a16="http://schemas.microsoft.com/office/drawing/2014/main" id="{2C38F23E-1201-4A7F-A981-1B1AED079FC1}"/>
              </a:ext>
            </a:extLst>
          </p:cNvPr>
          <p:cNvSpPr>
            <a:spLocks noChangeArrowheads="1"/>
          </p:cNvSpPr>
          <p:nvPr/>
        </p:nvSpPr>
        <p:spPr bwMode="auto">
          <a:xfrm>
            <a:off x="1875838" y="4207997"/>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2" name="Rectangle 52">
            <a:extLst>
              <a:ext uri="{FF2B5EF4-FFF2-40B4-BE49-F238E27FC236}">
                <a16:creationId xmlns:a16="http://schemas.microsoft.com/office/drawing/2014/main" id="{F5B559FF-4016-4CCC-8242-370B99883062}"/>
              </a:ext>
            </a:extLst>
          </p:cNvPr>
          <p:cNvSpPr>
            <a:spLocks noChangeArrowheads="1"/>
          </p:cNvSpPr>
          <p:nvPr/>
        </p:nvSpPr>
        <p:spPr bwMode="auto">
          <a:xfrm>
            <a:off x="6572768" y="2023408"/>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3" name="Rectangle 52">
            <a:extLst>
              <a:ext uri="{FF2B5EF4-FFF2-40B4-BE49-F238E27FC236}">
                <a16:creationId xmlns:a16="http://schemas.microsoft.com/office/drawing/2014/main" id="{6F331C25-2F41-45FF-B891-227E1C2490CD}"/>
              </a:ext>
            </a:extLst>
          </p:cNvPr>
          <p:cNvSpPr>
            <a:spLocks noChangeArrowheads="1"/>
          </p:cNvSpPr>
          <p:nvPr/>
        </p:nvSpPr>
        <p:spPr bwMode="auto">
          <a:xfrm>
            <a:off x="7248168" y="2977858"/>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cxnSp>
        <p:nvCxnSpPr>
          <p:cNvPr id="79" name="Straight Arrow Connector 78">
            <a:extLst>
              <a:ext uri="{FF2B5EF4-FFF2-40B4-BE49-F238E27FC236}">
                <a16:creationId xmlns:a16="http://schemas.microsoft.com/office/drawing/2014/main" id="{A6558B07-9DE9-4BF9-A166-7A58D78334A7}"/>
              </a:ext>
            </a:extLst>
          </p:cNvPr>
          <p:cNvCxnSpPr/>
          <p:nvPr/>
        </p:nvCxnSpPr>
        <p:spPr bwMode="auto">
          <a:xfrm>
            <a:off x="3086764" y="3781519"/>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tangle 52">
            <a:extLst>
              <a:ext uri="{FF2B5EF4-FFF2-40B4-BE49-F238E27FC236}">
                <a16:creationId xmlns:a16="http://schemas.microsoft.com/office/drawing/2014/main" id="{5B1E0989-DA06-4552-8770-6C4AD9AA77FF}"/>
              </a:ext>
            </a:extLst>
          </p:cNvPr>
          <p:cNvSpPr>
            <a:spLocks noChangeArrowheads="1"/>
          </p:cNvSpPr>
          <p:nvPr/>
        </p:nvSpPr>
        <p:spPr bwMode="auto">
          <a:xfrm>
            <a:off x="7264331" y="3830178"/>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2" name="Rectangle 53">
            <a:extLst>
              <a:ext uri="{FF2B5EF4-FFF2-40B4-BE49-F238E27FC236}">
                <a16:creationId xmlns:a16="http://schemas.microsoft.com/office/drawing/2014/main" id="{EE898653-C426-4341-BD13-29E14C202D42}"/>
              </a:ext>
            </a:extLst>
          </p:cNvPr>
          <p:cNvSpPr>
            <a:spLocks noChangeArrowheads="1"/>
          </p:cNvSpPr>
          <p:nvPr/>
        </p:nvSpPr>
        <p:spPr bwMode="auto">
          <a:xfrm>
            <a:off x="6583100" y="2112306"/>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iSTA to </a:t>
            </a:r>
            <a:r>
              <a:rPr kumimoji="0" lang="en-US" altLang="en-US" sz="11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mn-cs"/>
              </a:rPr>
              <a:t>rSTA</a:t>
            </a:r>
            <a:endPar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93" name="Rectangle 52">
            <a:extLst>
              <a:ext uri="{FF2B5EF4-FFF2-40B4-BE49-F238E27FC236}">
                <a16:creationId xmlns:a16="http://schemas.microsoft.com/office/drawing/2014/main" id="{9EDAC50B-0260-4BEF-AE55-E730F6F08351}"/>
              </a:ext>
            </a:extLst>
          </p:cNvPr>
          <p:cNvSpPr>
            <a:spLocks noChangeArrowheads="1"/>
          </p:cNvSpPr>
          <p:nvPr/>
        </p:nvSpPr>
        <p:spPr bwMode="auto">
          <a:xfrm>
            <a:off x="5957125" y="2024932"/>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4" name="Rectangle 53">
            <a:extLst>
              <a:ext uri="{FF2B5EF4-FFF2-40B4-BE49-F238E27FC236}">
                <a16:creationId xmlns:a16="http://schemas.microsoft.com/office/drawing/2014/main" id="{0544C364-EDF9-492E-BE50-E71403FC1D2E}"/>
              </a:ext>
            </a:extLst>
          </p:cNvPr>
          <p:cNvSpPr>
            <a:spLocks noChangeArrowheads="1"/>
          </p:cNvSpPr>
          <p:nvPr/>
        </p:nvSpPr>
        <p:spPr bwMode="auto">
          <a:xfrm>
            <a:off x="5977356" y="2051149"/>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mn-cs"/>
              </a:rPr>
              <a:t>rSTA</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to</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iSTA</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96" name="Rectangle 86">
            <a:extLst>
              <a:ext uri="{FF2B5EF4-FFF2-40B4-BE49-F238E27FC236}">
                <a16:creationId xmlns:a16="http://schemas.microsoft.com/office/drawing/2014/main" id="{6552E1E5-EFEE-498A-8BB4-D8AD885EC59A}"/>
              </a:ext>
            </a:extLst>
          </p:cNvPr>
          <p:cNvSpPr>
            <a:spLocks noChangeArrowheads="1"/>
          </p:cNvSpPr>
          <p:nvPr/>
        </p:nvSpPr>
        <p:spPr bwMode="auto">
          <a:xfrm>
            <a:off x="3450242" y="2135826"/>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98" name="Rectangle 133">
            <a:extLst>
              <a:ext uri="{FF2B5EF4-FFF2-40B4-BE49-F238E27FC236}">
                <a16:creationId xmlns:a16="http://schemas.microsoft.com/office/drawing/2014/main" id="{3091DDAE-E704-4C4A-91DD-B177F6500ADD}"/>
              </a:ext>
            </a:extLst>
          </p:cNvPr>
          <p:cNvSpPr>
            <a:spLocks noChangeArrowheads="1"/>
          </p:cNvSpPr>
          <p:nvPr/>
        </p:nvSpPr>
        <p:spPr bwMode="auto">
          <a:xfrm>
            <a:off x="7297380" y="307191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100" name="Rectangle 52">
            <a:extLst>
              <a:ext uri="{FF2B5EF4-FFF2-40B4-BE49-F238E27FC236}">
                <a16:creationId xmlns:a16="http://schemas.microsoft.com/office/drawing/2014/main" id="{B825992D-8FFE-4C8D-AB76-074DAC271B0F}"/>
              </a:ext>
            </a:extLst>
          </p:cNvPr>
          <p:cNvSpPr>
            <a:spLocks noChangeArrowheads="1"/>
          </p:cNvSpPr>
          <p:nvPr/>
        </p:nvSpPr>
        <p:spPr bwMode="auto">
          <a:xfrm>
            <a:off x="7856713"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1" name="Rectangle 52">
            <a:extLst>
              <a:ext uri="{FF2B5EF4-FFF2-40B4-BE49-F238E27FC236}">
                <a16:creationId xmlns:a16="http://schemas.microsoft.com/office/drawing/2014/main" id="{6A5EFF42-55EA-4E4C-8A2E-CC2E46F59428}"/>
              </a:ext>
            </a:extLst>
          </p:cNvPr>
          <p:cNvSpPr>
            <a:spLocks noChangeArrowheads="1"/>
          </p:cNvSpPr>
          <p:nvPr/>
        </p:nvSpPr>
        <p:spPr bwMode="auto">
          <a:xfrm>
            <a:off x="8418958"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2" name="Rectangle 53">
            <a:extLst>
              <a:ext uri="{FF2B5EF4-FFF2-40B4-BE49-F238E27FC236}">
                <a16:creationId xmlns:a16="http://schemas.microsoft.com/office/drawing/2014/main" id="{5352F5BD-2B72-445C-AB3D-5FA839C095DF}"/>
              </a:ext>
            </a:extLst>
          </p:cNvPr>
          <p:cNvSpPr>
            <a:spLocks noChangeArrowheads="1"/>
          </p:cNvSpPr>
          <p:nvPr/>
        </p:nvSpPr>
        <p:spPr bwMode="auto">
          <a:xfrm>
            <a:off x="7867100" y="2057851"/>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Frame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a:t>
            </a:r>
          </a:p>
        </p:txBody>
      </p:sp>
      <p:sp>
        <p:nvSpPr>
          <p:cNvPr id="103" name="Rectangle 53">
            <a:extLst>
              <a:ext uri="{FF2B5EF4-FFF2-40B4-BE49-F238E27FC236}">
                <a16:creationId xmlns:a16="http://schemas.microsoft.com/office/drawing/2014/main" id="{FCEC3ACA-D71B-4FD1-ACB9-3DD0AB53031F}"/>
              </a:ext>
            </a:extLst>
          </p:cNvPr>
          <p:cNvSpPr>
            <a:spLocks noChangeArrowheads="1"/>
          </p:cNvSpPr>
          <p:nvPr/>
        </p:nvSpPr>
        <p:spPr bwMode="auto">
          <a:xfrm>
            <a:off x="8439623" y="2085973"/>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Frame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a:t>
            </a:r>
          </a:p>
        </p:txBody>
      </p:sp>
      <p:sp>
        <p:nvSpPr>
          <p:cNvPr id="105" name="Left Brace 104">
            <a:extLst>
              <a:ext uri="{FF2B5EF4-FFF2-40B4-BE49-F238E27FC236}">
                <a16:creationId xmlns:a16="http://schemas.microsoft.com/office/drawing/2014/main" id="{F8FA1CCE-95EA-4B45-8F62-9F74FA44B375}"/>
              </a:ext>
            </a:extLst>
          </p:cNvPr>
          <p:cNvSpPr/>
          <p:nvPr/>
        </p:nvSpPr>
        <p:spPr bwMode="auto">
          <a:xfrm rot="16200000">
            <a:off x="4402398" y="1976379"/>
            <a:ext cx="245620" cy="6608808"/>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6" name="TextBox 105">
            <a:extLst>
              <a:ext uri="{FF2B5EF4-FFF2-40B4-BE49-F238E27FC236}">
                <a16:creationId xmlns:a16="http://schemas.microsoft.com/office/drawing/2014/main" id="{87E84A74-73C1-47D1-B936-80B60B7E69AD}"/>
              </a:ext>
            </a:extLst>
          </p:cNvPr>
          <p:cNvSpPr txBox="1"/>
          <p:nvPr/>
        </p:nvSpPr>
        <p:spPr>
          <a:xfrm>
            <a:off x="3096322" y="5395293"/>
            <a:ext cx="2841483"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mn-cs"/>
              </a:rPr>
              <a:t>Existing TGaz SFD Protocol</a:t>
            </a:r>
          </a:p>
        </p:txBody>
      </p:sp>
      <p:sp>
        <p:nvSpPr>
          <p:cNvPr id="107" name="Left Brace 106">
            <a:extLst>
              <a:ext uri="{FF2B5EF4-FFF2-40B4-BE49-F238E27FC236}">
                <a16:creationId xmlns:a16="http://schemas.microsoft.com/office/drawing/2014/main" id="{96123795-0126-4D20-AF19-5093017CA2B7}"/>
              </a:ext>
            </a:extLst>
          </p:cNvPr>
          <p:cNvSpPr/>
          <p:nvPr/>
        </p:nvSpPr>
        <p:spPr bwMode="auto">
          <a:xfrm rot="16200000">
            <a:off x="8332551" y="4781224"/>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8" name="TextBox 107">
            <a:extLst>
              <a:ext uri="{FF2B5EF4-FFF2-40B4-BE49-F238E27FC236}">
                <a16:creationId xmlns:a16="http://schemas.microsoft.com/office/drawing/2014/main" id="{32F84FB9-BD1F-4816-9B2E-D8669700CADB}"/>
              </a:ext>
            </a:extLst>
          </p:cNvPr>
          <p:cNvSpPr txBox="1"/>
          <p:nvPr/>
        </p:nvSpPr>
        <p:spPr>
          <a:xfrm>
            <a:off x="7492647" y="5405720"/>
            <a:ext cx="1725793"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Times New Roman" pitchFamily="18" charset="0"/>
                <a:ea typeface="+mn-ea"/>
                <a:cs typeface="+mn-cs"/>
              </a:rPr>
              <a:t>Added Protocol</a:t>
            </a:r>
          </a:p>
        </p:txBody>
      </p:sp>
      <p:sp>
        <p:nvSpPr>
          <p:cNvPr id="68" name="Rectangle 133">
            <a:extLst>
              <a:ext uri="{FF2B5EF4-FFF2-40B4-BE49-F238E27FC236}">
                <a16:creationId xmlns:a16="http://schemas.microsoft.com/office/drawing/2014/main" id="{30A05A1E-3EF9-4239-B1F4-F901DEAA1F79}"/>
              </a:ext>
            </a:extLst>
          </p:cNvPr>
          <p:cNvSpPr>
            <a:spLocks noChangeArrowheads="1"/>
          </p:cNvSpPr>
          <p:nvPr/>
        </p:nvSpPr>
        <p:spPr bwMode="auto">
          <a:xfrm>
            <a:off x="7313543" y="389728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74" name="Left Brace 73">
            <a:extLst>
              <a:ext uri="{FF2B5EF4-FFF2-40B4-BE49-F238E27FC236}">
                <a16:creationId xmlns:a16="http://schemas.microsoft.com/office/drawing/2014/main" id="{83FAF085-D4E2-4D40-9D15-0CA6333052C2}"/>
              </a:ext>
            </a:extLst>
          </p:cNvPr>
          <p:cNvSpPr/>
          <p:nvPr/>
        </p:nvSpPr>
        <p:spPr bwMode="auto">
          <a:xfrm rot="5400000">
            <a:off x="8269136" y="1354288"/>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 name="TextBox 7">
            <a:extLst>
              <a:ext uri="{FF2B5EF4-FFF2-40B4-BE49-F238E27FC236}">
                <a16:creationId xmlns:a16="http://schemas.microsoft.com/office/drawing/2014/main" id="{1F07F36B-A5EE-4F99-8481-5CE15544FB0E}"/>
              </a:ext>
            </a:extLst>
          </p:cNvPr>
          <p:cNvSpPr txBox="1"/>
          <p:nvPr/>
        </p:nvSpPr>
        <p:spPr>
          <a:xfrm>
            <a:off x="7746338" y="1293338"/>
            <a:ext cx="1345240" cy="461665"/>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LMR broadcasting</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(Details TBD)</a:t>
            </a:r>
          </a:p>
        </p:txBody>
      </p:sp>
      <p:sp>
        <p:nvSpPr>
          <p:cNvPr id="71" name="TextBox 70">
            <a:extLst>
              <a:ext uri="{FF2B5EF4-FFF2-40B4-BE49-F238E27FC236}">
                <a16:creationId xmlns:a16="http://schemas.microsoft.com/office/drawing/2014/main" id="{52CFB9CD-74C0-43C3-824C-A4AB37C6640E}"/>
              </a:ext>
            </a:extLst>
          </p:cNvPr>
          <p:cNvSpPr txBox="1"/>
          <p:nvPr/>
        </p:nvSpPr>
        <p:spPr>
          <a:xfrm>
            <a:off x="512342" y="5944177"/>
            <a:ext cx="8449236" cy="307777"/>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B050"/>
                </a:solidFill>
                <a:effectLst/>
                <a:uLnTx/>
                <a:uFillTx/>
                <a:latin typeface="Times New Roman" pitchFamily="18" charset="0"/>
                <a:ea typeface="+mn-ea"/>
                <a:cs typeface="+mn-cs"/>
              </a:rPr>
              <a:t>Enables client station receiving the NDPs and LMR reporting to calculate its location using TDOA relations.</a:t>
            </a:r>
          </a:p>
        </p:txBody>
      </p:sp>
    </p:spTree>
    <p:extLst>
      <p:ext uri="{BB962C8B-B14F-4D97-AF65-F5344CB8AC3E}">
        <p14:creationId xmlns:p14="http://schemas.microsoft.com/office/powerpoint/2010/main" val="24279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D3DC923-FB04-4123-85BF-26E620DFA1E4}"/>
              </a:ext>
            </a:extLst>
          </p:cNvPr>
          <p:cNvSpPr>
            <a:spLocks noGrp="1"/>
          </p:cNvSpPr>
          <p:nvPr>
            <p:ph type="title"/>
          </p:nvPr>
        </p:nvSpPr>
        <p:spPr>
          <a:xfrm>
            <a:off x="685800" y="685800"/>
            <a:ext cx="7772400" cy="726976"/>
          </a:xfrm>
        </p:spPr>
        <p:txBody>
          <a:bodyPr/>
          <a:lstStyle/>
          <a:p>
            <a:r>
              <a:rPr lang="en-US" dirty="0"/>
              <a:t>Proposed Additions</a:t>
            </a:r>
          </a:p>
        </p:txBody>
      </p:sp>
      <p:sp>
        <p:nvSpPr>
          <p:cNvPr id="6" name="Content Placeholder 5">
            <a:extLst>
              <a:ext uri="{FF2B5EF4-FFF2-40B4-BE49-F238E27FC236}">
                <a16:creationId xmlns:a16="http://schemas.microsoft.com/office/drawing/2014/main" id="{8CBFCCEB-54CA-405F-89B4-5CECE59941D5}"/>
              </a:ext>
            </a:extLst>
          </p:cNvPr>
          <p:cNvSpPr>
            <a:spLocks noGrp="1"/>
          </p:cNvSpPr>
          <p:nvPr>
            <p:ph idx="1"/>
          </p:nvPr>
        </p:nvSpPr>
        <p:spPr>
          <a:xfrm>
            <a:off x="685800" y="1628800"/>
            <a:ext cx="7772400" cy="4467200"/>
          </a:xfrm>
        </p:spPr>
        <p:txBody>
          <a:bodyPr>
            <a:normAutofit lnSpcReduction="10000"/>
          </a:bodyPr>
          <a:lstStyle/>
          <a:p>
            <a:pPr>
              <a:buFont typeface="Arial" panose="020B0604020202020204" pitchFamily="34" charset="0"/>
              <a:buChar char="•"/>
            </a:pPr>
            <a:r>
              <a:rPr lang="en-US" dirty="0"/>
              <a:t>Expanded time-stamp reporting in LMRs</a:t>
            </a:r>
          </a:p>
          <a:p>
            <a:pPr marL="800100" lvl="1" indent="-342900">
              <a:buFont typeface="Arial" panose="020B0604020202020204" pitchFamily="34" charset="0"/>
              <a:buChar char="•"/>
            </a:pPr>
            <a:r>
              <a:rPr lang="en-US" dirty="0"/>
              <a:t>To enable reporting of TOAs for all received NDPs</a:t>
            </a:r>
          </a:p>
          <a:p>
            <a:pPr>
              <a:buFont typeface="Arial" panose="020B0604020202020204" pitchFamily="34" charset="0"/>
              <a:buChar char="•"/>
            </a:pPr>
            <a:r>
              <a:rPr lang="en-US" dirty="0"/>
              <a:t>Broadcast of LMRs – See slide 3.</a:t>
            </a:r>
          </a:p>
          <a:p>
            <a:pPr marL="800100" lvl="1" indent="-342900">
              <a:buFont typeface="Arial" panose="020B0604020202020204" pitchFamily="34" charset="0"/>
              <a:buChar char="•"/>
            </a:pPr>
            <a:r>
              <a:rPr lang="en-US" dirty="0"/>
              <a:t>To enable passing LMR info to client to be located</a:t>
            </a:r>
          </a:p>
          <a:p>
            <a:pPr>
              <a:buFont typeface="Arial" panose="020B0604020202020204" pitchFamily="34" charset="0"/>
              <a:buChar char="•"/>
            </a:pPr>
            <a:r>
              <a:rPr lang="en-US" dirty="0"/>
              <a:t>Negotiation request for </a:t>
            </a:r>
            <a:r>
              <a:rPr lang="en-US" dirty="0" err="1"/>
              <a:t>HEz</a:t>
            </a:r>
            <a:r>
              <a:rPr lang="en-US" dirty="0"/>
              <a:t> ranging for scalable location support</a:t>
            </a:r>
          </a:p>
          <a:p>
            <a:pPr marL="800100" lvl="1" indent="-342900">
              <a:buFont typeface="Arial" panose="020B0604020202020204" pitchFamily="34" charset="0"/>
              <a:buChar char="•"/>
            </a:pPr>
            <a:r>
              <a:rPr lang="en-US" dirty="0"/>
              <a:t>To enable AP to co-schedule these ranging exchanges</a:t>
            </a:r>
          </a:p>
          <a:p>
            <a:pPr>
              <a:buFont typeface="Arial" panose="020B0604020202020204" pitchFamily="34" charset="0"/>
              <a:buChar char="•"/>
            </a:pPr>
            <a:r>
              <a:rPr lang="en-US" dirty="0"/>
              <a:t>Schedule announcement</a:t>
            </a:r>
          </a:p>
          <a:p>
            <a:pPr marL="800100" lvl="1" indent="-342900">
              <a:buFont typeface="Arial" panose="020B0604020202020204" pitchFamily="34" charset="0"/>
              <a:buChar char="•"/>
            </a:pPr>
            <a:r>
              <a:rPr lang="en-US" dirty="0"/>
              <a:t>Add AP broadcast of timing/configuration of scalable location </a:t>
            </a:r>
            <a:r>
              <a:rPr lang="en-US" dirty="0" err="1"/>
              <a:t>HEz</a:t>
            </a:r>
            <a:r>
              <a:rPr lang="en-US" dirty="0"/>
              <a:t> ranging opportunities</a:t>
            </a:r>
          </a:p>
          <a:p>
            <a:pPr>
              <a:buFont typeface="Arial" panose="020B0604020202020204" pitchFamily="34" charset="0"/>
              <a:buChar char="•"/>
            </a:pPr>
            <a:r>
              <a:rPr lang="en-US" dirty="0"/>
              <a:t>LCI announcement</a:t>
            </a:r>
          </a:p>
          <a:p>
            <a:pPr marL="800100" lvl="1" indent="-342900">
              <a:buFont typeface="Arial" panose="020B0604020202020204" pitchFamily="34" charset="0"/>
              <a:buChar char="•"/>
            </a:pPr>
            <a:r>
              <a:rPr lang="en-US" dirty="0"/>
              <a:t>In schedule or in LMR</a:t>
            </a:r>
          </a:p>
        </p:txBody>
      </p:sp>
      <p:sp>
        <p:nvSpPr>
          <p:cNvPr id="4" name="Slide Number Placeholder 3">
            <a:extLst>
              <a:ext uri="{FF2B5EF4-FFF2-40B4-BE49-F238E27FC236}">
                <a16:creationId xmlns:a16="http://schemas.microsoft.com/office/drawing/2014/main" id="{1CB0357D-ACA6-436D-BA10-2207BF828BAF}"/>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4</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 name="Footer Placeholder 2">
            <a:extLst>
              <a:ext uri="{FF2B5EF4-FFF2-40B4-BE49-F238E27FC236}">
                <a16:creationId xmlns:a16="http://schemas.microsoft.com/office/drawing/2014/main" id="{0B60F167-5D3C-4048-AFCE-571238060783}"/>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823757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A59560-51E5-48E1-A97C-12EDBDA67F01}"/>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3" name="Slide Number Placeholder 2">
            <a:extLst>
              <a:ext uri="{FF2B5EF4-FFF2-40B4-BE49-F238E27FC236}">
                <a16:creationId xmlns:a16="http://schemas.microsoft.com/office/drawing/2014/main" id="{ED748A3C-0D63-48EA-BAEA-64C69261FE54}"/>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Oval 3">
            <a:extLst>
              <a:ext uri="{FF2B5EF4-FFF2-40B4-BE49-F238E27FC236}">
                <a16:creationId xmlns:a16="http://schemas.microsoft.com/office/drawing/2014/main" id="{B4B1D668-BF49-4CFD-9CE2-3F95C4058EF6}"/>
              </a:ext>
            </a:extLst>
          </p:cNvPr>
          <p:cNvSpPr/>
          <p:nvPr/>
        </p:nvSpPr>
        <p:spPr bwMode="auto">
          <a:xfrm>
            <a:off x="4344988" y="177281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Oval 4">
            <a:extLst>
              <a:ext uri="{FF2B5EF4-FFF2-40B4-BE49-F238E27FC236}">
                <a16:creationId xmlns:a16="http://schemas.microsoft.com/office/drawing/2014/main" id="{B77A3748-D66B-4480-952C-68E8E824ED37}"/>
              </a:ext>
            </a:extLst>
          </p:cNvPr>
          <p:cNvSpPr/>
          <p:nvPr/>
        </p:nvSpPr>
        <p:spPr bwMode="auto">
          <a:xfrm>
            <a:off x="2627784" y="393305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Oval 5">
            <a:extLst>
              <a:ext uri="{FF2B5EF4-FFF2-40B4-BE49-F238E27FC236}">
                <a16:creationId xmlns:a16="http://schemas.microsoft.com/office/drawing/2014/main" id="{B65859AF-2E91-45F2-A4C6-9C765F31E8AF}"/>
              </a:ext>
            </a:extLst>
          </p:cNvPr>
          <p:cNvSpPr/>
          <p:nvPr/>
        </p:nvSpPr>
        <p:spPr bwMode="auto">
          <a:xfrm>
            <a:off x="6012160" y="396746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Isosceles Triangle 6">
            <a:extLst>
              <a:ext uri="{FF2B5EF4-FFF2-40B4-BE49-F238E27FC236}">
                <a16:creationId xmlns:a16="http://schemas.microsoft.com/office/drawing/2014/main" id="{650779F5-91B7-4180-9FC4-47C28D6CE568}"/>
              </a:ext>
            </a:extLst>
          </p:cNvPr>
          <p:cNvSpPr/>
          <p:nvPr/>
        </p:nvSpPr>
        <p:spPr bwMode="auto">
          <a:xfrm>
            <a:off x="2051720" y="4509120"/>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 name="Isosceles Triangle 7">
            <a:extLst>
              <a:ext uri="{FF2B5EF4-FFF2-40B4-BE49-F238E27FC236}">
                <a16:creationId xmlns:a16="http://schemas.microsoft.com/office/drawing/2014/main" id="{401EDB67-5FD9-42A7-BE48-C01A966A660F}"/>
              </a:ext>
            </a:extLst>
          </p:cNvPr>
          <p:cNvSpPr/>
          <p:nvPr/>
        </p:nvSpPr>
        <p:spPr bwMode="auto">
          <a:xfrm>
            <a:off x="3131840" y="4509120"/>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 name="Isosceles Triangle 8">
            <a:extLst>
              <a:ext uri="{FF2B5EF4-FFF2-40B4-BE49-F238E27FC236}">
                <a16:creationId xmlns:a16="http://schemas.microsoft.com/office/drawing/2014/main" id="{FD92FC36-E17B-4314-A483-640E902E6ACD}"/>
              </a:ext>
            </a:extLst>
          </p:cNvPr>
          <p:cNvSpPr/>
          <p:nvPr/>
        </p:nvSpPr>
        <p:spPr bwMode="auto">
          <a:xfrm>
            <a:off x="3898156" y="2384500"/>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 name="Isosceles Triangle 9">
            <a:extLst>
              <a:ext uri="{FF2B5EF4-FFF2-40B4-BE49-F238E27FC236}">
                <a16:creationId xmlns:a16="http://schemas.microsoft.com/office/drawing/2014/main" id="{A46E43A9-CA35-4136-9977-69001FCDDE7D}"/>
              </a:ext>
            </a:extLst>
          </p:cNvPr>
          <p:cNvSpPr/>
          <p:nvPr/>
        </p:nvSpPr>
        <p:spPr bwMode="auto">
          <a:xfrm>
            <a:off x="4879901" y="2420888"/>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1" name="Isosceles Triangle 10">
            <a:extLst>
              <a:ext uri="{FF2B5EF4-FFF2-40B4-BE49-F238E27FC236}">
                <a16:creationId xmlns:a16="http://schemas.microsoft.com/office/drawing/2014/main" id="{88BDE3DC-B4E0-4E9E-B106-6D2ED092409B}"/>
              </a:ext>
            </a:extLst>
          </p:cNvPr>
          <p:cNvSpPr/>
          <p:nvPr/>
        </p:nvSpPr>
        <p:spPr bwMode="auto">
          <a:xfrm>
            <a:off x="5343376" y="4503552"/>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2" name="Isosceles Triangle 11">
            <a:extLst>
              <a:ext uri="{FF2B5EF4-FFF2-40B4-BE49-F238E27FC236}">
                <a16:creationId xmlns:a16="http://schemas.microsoft.com/office/drawing/2014/main" id="{A3D9646F-BC05-44C0-897D-22327D2DF338}"/>
              </a:ext>
            </a:extLst>
          </p:cNvPr>
          <p:cNvSpPr/>
          <p:nvPr/>
        </p:nvSpPr>
        <p:spPr bwMode="auto">
          <a:xfrm>
            <a:off x="6801410" y="4503552"/>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cxnSp>
        <p:nvCxnSpPr>
          <p:cNvPr id="14" name="Straight Arrow Connector 13">
            <a:extLst>
              <a:ext uri="{FF2B5EF4-FFF2-40B4-BE49-F238E27FC236}">
                <a16:creationId xmlns:a16="http://schemas.microsoft.com/office/drawing/2014/main" id="{17ACAE98-49F8-4FDD-9B8F-9E5036B60807}"/>
              </a:ext>
            </a:extLst>
          </p:cNvPr>
          <p:cNvCxnSpPr>
            <a:cxnSpLocks/>
          </p:cNvCxnSpPr>
          <p:nvPr/>
        </p:nvCxnSpPr>
        <p:spPr bwMode="auto">
          <a:xfrm flipH="1">
            <a:off x="2940596" y="2687216"/>
            <a:ext cx="918220" cy="1101824"/>
          </a:xfrm>
          <a:prstGeom prst="straightConnector1">
            <a:avLst/>
          </a:prstGeom>
          <a:solidFill>
            <a:schemeClr val="accent1"/>
          </a:solidFill>
          <a:ln w="19050" cap="flat" cmpd="sng" algn="ctr">
            <a:solidFill>
              <a:schemeClr val="tx1"/>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B8C3D111-BD54-4A4F-A8E0-7C7E7AEF4FAE}"/>
              </a:ext>
            </a:extLst>
          </p:cNvPr>
          <p:cNvCxnSpPr>
            <a:cxnSpLocks/>
          </p:cNvCxnSpPr>
          <p:nvPr/>
        </p:nvCxnSpPr>
        <p:spPr bwMode="auto">
          <a:xfrm flipH="1">
            <a:off x="3131840" y="2852936"/>
            <a:ext cx="1584176" cy="1080120"/>
          </a:xfrm>
          <a:prstGeom prst="straightConnector1">
            <a:avLst/>
          </a:prstGeom>
          <a:solidFill>
            <a:schemeClr val="accent1"/>
          </a:solidFill>
          <a:ln w="1905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F36307AC-ECF8-43E9-B8EC-18A0825D6C73}"/>
              </a:ext>
            </a:extLst>
          </p:cNvPr>
          <p:cNvCxnSpPr>
            <a:cxnSpLocks/>
          </p:cNvCxnSpPr>
          <p:nvPr/>
        </p:nvCxnSpPr>
        <p:spPr bwMode="auto">
          <a:xfrm flipH="1">
            <a:off x="2771800" y="2024844"/>
            <a:ext cx="1440160" cy="1764196"/>
          </a:xfrm>
          <a:prstGeom prst="straightConnector1">
            <a:avLst/>
          </a:prstGeom>
          <a:solidFill>
            <a:schemeClr val="accent1"/>
          </a:solidFill>
          <a:ln w="1905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93C66421-FCCC-428B-8F13-BB204E82673A}"/>
              </a:ext>
            </a:extLst>
          </p:cNvPr>
          <p:cNvCxnSpPr>
            <a:cxnSpLocks/>
          </p:cNvCxnSpPr>
          <p:nvPr/>
        </p:nvCxnSpPr>
        <p:spPr bwMode="auto">
          <a:xfrm flipH="1" flipV="1">
            <a:off x="3193913" y="4044046"/>
            <a:ext cx="2622093" cy="53231"/>
          </a:xfrm>
          <a:prstGeom prst="straightConnector1">
            <a:avLst/>
          </a:prstGeom>
          <a:solidFill>
            <a:schemeClr val="accent1"/>
          </a:solidFill>
          <a:ln w="1905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a:extLst>
              <a:ext uri="{FF2B5EF4-FFF2-40B4-BE49-F238E27FC236}">
                <a16:creationId xmlns:a16="http://schemas.microsoft.com/office/drawing/2014/main" id="{21E9CDE9-4996-435C-8D78-F1DE56A069A2}"/>
              </a:ext>
            </a:extLst>
          </p:cNvPr>
          <p:cNvCxnSpPr>
            <a:cxnSpLocks/>
          </p:cNvCxnSpPr>
          <p:nvPr/>
        </p:nvCxnSpPr>
        <p:spPr bwMode="auto">
          <a:xfrm flipH="1">
            <a:off x="2326060" y="4205288"/>
            <a:ext cx="246821" cy="312800"/>
          </a:xfrm>
          <a:prstGeom prst="straightConnector1">
            <a:avLst/>
          </a:prstGeom>
          <a:solidFill>
            <a:schemeClr val="accent1"/>
          </a:solidFill>
          <a:ln w="1905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a16="http://schemas.microsoft.com/office/drawing/2014/main" id="{1BE86E47-EC86-431D-B7C9-E8CFA9631A68}"/>
              </a:ext>
            </a:extLst>
          </p:cNvPr>
          <p:cNvCxnSpPr>
            <a:cxnSpLocks/>
          </p:cNvCxnSpPr>
          <p:nvPr/>
        </p:nvCxnSpPr>
        <p:spPr bwMode="auto">
          <a:xfrm>
            <a:off x="2915817" y="4275460"/>
            <a:ext cx="262276" cy="242628"/>
          </a:xfrm>
          <a:prstGeom prst="straightConnector1">
            <a:avLst/>
          </a:prstGeom>
          <a:solidFill>
            <a:schemeClr val="accent1"/>
          </a:solidFill>
          <a:ln w="1905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a:extLst>
              <a:ext uri="{FF2B5EF4-FFF2-40B4-BE49-F238E27FC236}">
                <a16:creationId xmlns:a16="http://schemas.microsoft.com/office/drawing/2014/main" id="{76C4199E-FE01-4E69-9DBC-5183BDE5166B}"/>
              </a:ext>
            </a:extLst>
          </p:cNvPr>
          <p:cNvCxnSpPr>
            <a:cxnSpLocks/>
          </p:cNvCxnSpPr>
          <p:nvPr/>
        </p:nvCxnSpPr>
        <p:spPr bwMode="auto">
          <a:xfrm flipH="1" flipV="1">
            <a:off x="3131840" y="4229602"/>
            <a:ext cx="2051308" cy="351526"/>
          </a:xfrm>
          <a:prstGeom prst="straightConnector1">
            <a:avLst/>
          </a:prstGeom>
          <a:solidFill>
            <a:schemeClr val="accent1"/>
          </a:solidFill>
          <a:ln w="1905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FFD6E575-F3EC-43E9-8C3A-74375096965B}"/>
              </a:ext>
            </a:extLst>
          </p:cNvPr>
          <p:cNvCxnSpPr>
            <a:cxnSpLocks/>
          </p:cNvCxnSpPr>
          <p:nvPr/>
        </p:nvCxnSpPr>
        <p:spPr bwMode="auto">
          <a:xfrm flipH="1" flipV="1">
            <a:off x="3178093" y="4135164"/>
            <a:ext cx="3439280" cy="409950"/>
          </a:xfrm>
          <a:prstGeom prst="straightConnector1">
            <a:avLst/>
          </a:prstGeom>
          <a:solidFill>
            <a:schemeClr val="accent1"/>
          </a:solidFill>
          <a:ln w="1905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Box 40">
            <a:extLst>
              <a:ext uri="{FF2B5EF4-FFF2-40B4-BE49-F238E27FC236}">
                <a16:creationId xmlns:a16="http://schemas.microsoft.com/office/drawing/2014/main" id="{3834B604-4657-4FD9-8F03-463D74A6E530}"/>
              </a:ext>
            </a:extLst>
          </p:cNvPr>
          <p:cNvSpPr txBox="1"/>
          <p:nvPr/>
        </p:nvSpPr>
        <p:spPr>
          <a:xfrm>
            <a:off x="299456" y="793291"/>
            <a:ext cx="8368638" cy="46166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Times New Roman" pitchFamily="18" charset="0"/>
                <a:ea typeface="+mn-ea"/>
                <a:cs typeface="+mn-cs"/>
              </a:rPr>
              <a:t>Signaling Topology for Passive Location built on</a:t>
            </a:r>
            <a:r>
              <a:rPr lang="en-US" b="1" dirty="0">
                <a:solidFill>
                  <a:srgbClr val="000000"/>
                </a:solidFill>
                <a:latin typeface="Times New Roman" pitchFamily="18" charset="0"/>
                <a:ea typeface="+mn-ea"/>
              </a:rPr>
              <a:t> </a:t>
            </a:r>
            <a:r>
              <a:rPr kumimoji="0" lang="en-US" b="1" i="0" u="none" strike="noStrike" kern="1200" cap="none" spc="0" normalizeH="0" baseline="0" noProof="0" dirty="0" err="1">
                <a:ln>
                  <a:noFill/>
                </a:ln>
                <a:solidFill>
                  <a:srgbClr val="000000"/>
                </a:solidFill>
                <a:effectLst/>
                <a:uLnTx/>
                <a:uFillTx/>
                <a:latin typeface="Times New Roman" pitchFamily="18" charset="0"/>
                <a:ea typeface="+mn-ea"/>
                <a:cs typeface="+mn-cs"/>
              </a:rPr>
              <a:t>HEz</a:t>
            </a:r>
            <a:r>
              <a:rPr kumimoji="0" lang="en-US" b="1" i="0" u="none" strike="noStrike" kern="1200" cap="none" spc="0" normalizeH="0" baseline="0" noProof="0" dirty="0">
                <a:ln>
                  <a:noFill/>
                </a:ln>
                <a:solidFill>
                  <a:srgbClr val="000000"/>
                </a:solidFill>
                <a:effectLst/>
                <a:uLnTx/>
                <a:uFillTx/>
                <a:latin typeface="Times New Roman" pitchFamily="18" charset="0"/>
                <a:ea typeface="+mn-ea"/>
                <a:cs typeface="+mn-cs"/>
              </a:rPr>
              <a:t> Ranging</a:t>
            </a:r>
          </a:p>
        </p:txBody>
      </p:sp>
      <p:sp>
        <p:nvSpPr>
          <p:cNvPr id="42" name="TextBox 41">
            <a:extLst>
              <a:ext uri="{FF2B5EF4-FFF2-40B4-BE49-F238E27FC236}">
                <a16:creationId xmlns:a16="http://schemas.microsoft.com/office/drawing/2014/main" id="{10576880-13E6-4151-8DD2-3E79D4C48C02}"/>
              </a:ext>
            </a:extLst>
          </p:cNvPr>
          <p:cNvSpPr txBox="1"/>
          <p:nvPr/>
        </p:nvSpPr>
        <p:spPr>
          <a:xfrm>
            <a:off x="3923928" y="1357511"/>
            <a:ext cx="1164742"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n-ea"/>
                <a:cs typeface="+mn-cs"/>
              </a:rPr>
              <a:t>AP (RSTA)</a:t>
            </a:r>
          </a:p>
        </p:txBody>
      </p:sp>
      <p:sp>
        <p:nvSpPr>
          <p:cNvPr id="43" name="TextBox 42">
            <a:extLst>
              <a:ext uri="{FF2B5EF4-FFF2-40B4-BE49-F238E27FC236}">
                <a16:creationId xmlns:a16="http://schemas.microsoft.com/office/drawing/2014/main" id="{1069D66D-723C-4D47-B39F-54EAC23A3945}"/>
              </a:ext>
            </a:extLst>
          </p:cNvPr>
          <p:cNvSpPr txBox="1"/>
          <p:nvPr/>
        </p:nvSpPr>
        <p:spPr>
          <a:xfrm>
            <a:off x="6416430" y="3963519"/>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n-ea"/>
                <a:cs typeface="+mn-cs"/>
              </a:rPr>
              <a:t>AP</a:t>
            </a:r>
          </a:p>
        </p:txBody>
      </p:sp>
      <p:sp>
        <p:nvSpPr>
          <p:cNvPr id="44" name="TextBox 43">
            <a:extLst>
              <a:ext uri="{FF2B5EF4-FFF2-40B4-BE49-F238E27FC236}">
                <a16:creationId xmlns:a16="http://schemas.microsoft.com/office/drawing/2014/main" id="{0C30C389-87ED-4B2A-B8F3-F56D8C6F86E0}"/>
              </a:ext>
            </a:extLst>
          </p:cNvPr>
          <p:cNvSpPr txBox="1"/>
          <p:nvPr/>
        </p:nvSpPr>
        <p:spPr>
          <a:xfrm>
            <a:off x="2130117" y="3711374"/>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n-ea"/>
                <a:cs typeface="+mn-cs"/>
              </a:rPr>
              <a:t>AP</a:t>
            </a:r>
          </a:p>
        </p:txBody>
      </p:sp>
      <p:sp>
        <p:nvSpPr>
          <p:cNvPr id="45" name="TextBox 44">
            <a:extLst>
              <a:ext uri="{FF2B5EF4-FFF2-40B4-BE49-F238E27FC236}">
                <a16:creationId xmlns:a16="http://schemas.microsoft.com/office/drawing/2014/main" id="{50F95ED1-F9C4-468F-B486-02755A113CFD}"/>
              </a:ext>
            </a:extLst>
          </p:cNvPr>
          <p:cNvSpPr txBox="1"/>
          <p:nvPr/>
        </p:nvSpPr>
        <p:spPr>
          <a:xfrm>
            <a:off x="5216160" y="2396708"/>
            <a:ext cx="44595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n-ea"/>
                <a:cs typeface="+mn-cs"/>
              </a:rPr>
              <a:t>AS</a:t>
            </a:r>
          </a:p>
        </p:txBody>
      </p:sp>
      <p:sp>
        <p:nvSpPr>
          <p:cNvPr id="46" name="TextBox 45">
            <a:extLst>
              <a:ext uri="{FF2B5EF4-FFF2-40B4-BE49-F238E27FC236}">
                <a16:creationId xmlns:a16="http://schemas.microsoft.com/office/drawing/2014/main" id="{00C7DA47-A6FE-4C45-B9D4-BE21A82E4F01}"/>
              </a:ext>
            </a:extLst>
          </p:cNvPr>
          <p:cNvSpPr txBox="1"/>
          <p:nvPr/>
        </p:nvSpPr>
        <p:spPr>
          <a:xfrm>
            <a:off x="4145136" y="2300716"/>
            <a:ext cx="44595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n-ea"/>
                <a:cs typeface="+mn-cs"/>
              </a:rPr>
              <a:t>AS</a:t>
            </a:r>
          </a:p>
        </p:txBody>
      </p:sp>
      <p:sp>
        <p:nvSpPr>
          <p:cNvPr id="47" name="TextBox 46">
            <a:extLst>
              <a:ext uri="{FF2B5EF4-FFF2-40B4-BE49-F238E27FC236}">
                <a16:creationId xmlns:a16="http://schemas.microsoft.com/office/drawing/2014/main" id="{9C790B92-EB80-45AD-96E2-33814B4DD7CD}"/>
              </a:ext>
            </a:extLst>
          </p:cNvPr>
          <p:cNvSpPr txBox="1"/>
          <p:nvPr/>
        </p:nvSpPr>
        <p:spPr>
          <a:xfrm>
            <a:off x="1939516" y="4910003"/>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n-ea"/>
                <a:cs typeface="+mn-cs"/>
              </a:rPr>
              <a:t>AS</a:t>
            </a:r>
          </a:p>
        </p:txBody>
      </p:sp>
      <p:sp>
        <p:nvSpPr>
          <p:cNvPr id="48" name="TextBox 47">
            <a:extLst>
              <a:ext uri="{FF2B5EF4-FFF2-40B4-BE49-F238E27FC236}">
                <a16:creationId xmlns:a16="http://schemas.microsoft.com/office/drawing/2014/main" id="{9B3BF8D7-912A-488F-B562-E652878E96B2}"/>
              </a:ext>
            </a:extLst>
          </p:cNvPr>
          <p:cNvSpPr txBox="1"/>
          <p:nvPr/>
        </p:nvSpPr>
        <p:spPr>
          <a:xfrm>
            <a:off x="3130210" y="4870744"/>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n-ea"/>
                <a:cs typeface="+mn-cs"/>
              </a:rPr>
              <a:t>AS</a:t>
            </a:r>
          </a:p>
        </p:txBody>
      </p:sp>
      <p:sp>
        <p:nvSpPr>
          <p:cNvPr id="49" name="TextBox 48">
            <a:extLst>
              <a:ext uri="{FF2B5EF4-FFF2-40B4-BE49-F238E27FC236}">
                <a16:creationId xmlns:a16="http://schemas.microsoft.com/office/drawing/2014/main" id="{8B4E67B4-F2BA-4308-8145-7610305DBC2B}"/>
              </a:ext>
            </a:extLst>
          </p:cNvPr>
          <p:cNvSpPr txBox="1"/>
          <p:nvPr/>
        </p:nvSpPr>
        <p:spPr>
          <a:xfrm>
            <a:off x="5264414" y="4838799"/>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n-ea"/>
                <a:cs typeface="+mn-cs"/>
              </a:rPr>
              <a:t>AS</a:t>
            </a:r>
          </a:p>
        </p:txBody>
      </p:sp>
      <p:sp>
        <p:nvSpPr>
          <p:cNvPr id="50" name="TextBox 49">
            <a:extLst>
              <a:ext uri="{FF2B5EF4-FFF2-40B4-BE49-F238E27FC236}">
                <a16:creationId xmlns:a16="http://schemas.microsoft.com/office/drawing/2014/main" id="{9EA1A09B-1BDD-4FCB-8540-0EF3FC8E2F51}"/>
              </a:ext>
            </a:extLst>
          </p:cNvPr>
          <p:cNvSpPr txBox="1"/>
          <p:nvPr/>
        </p:nvSpPr>
        <p:spPr>
          <a:xfrm>
            <a:off x="6764302" y="4802082"/>
            <a:ext cx="1160498"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n-ea"/>
                <a:cs typeface="+mn-cs"/>
              </a:rPr>
              <a:t>AS (ASTA)</a:t>
            </a:r>
          </a:p>
        </p:txBody>
      </p:sp>
      <p:sp>
        <p:nvSpPr>
          <p:cNvPr id="51" name="TextBox 50">
            <a:extLst>
              <a:ext uri="{FF2B5EF4-FFF2-40B4-BE49-F238E27FC236}">
                <a16:creationId xmlns:a16="http://schemas.microsoft.com/office/drawing/2014/main" id="{5543F67B-4E41-493C-9004-F136E942A7B5}"/>
              </a:ext>
            </a:extLst>
          </p:cNvPr>
          <p:cNvSpPr txBox="1"/>
          <p:nvPr/>
        </p:nvSpPr>
        <p:spPr>
          <a:xfrm>
            <a:off x="485530" y="5171657"/>
            <a:ext cx="8424936" cy="132343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imes New Roman" pitchFamily="18" charset="0"/>
                <a:ea typeface="+mn-ea"/>
                <a:cs typeface="+mn-cs"/>
              </a:rPr>
              <a:t>Note that with scheduled </a:t>
            </a:r>
            <a:r>
              <a:rPr kumimoji="0" lang="en-US" sz="1600" b="1" i="0" u="none" strike="noStrike" kern="1200" cap="none" spc="0" normalizeH="0" baseline="0" noProof="0" dirty="0" err="1">
                <a:ln>
                  <a:noFill/>
                </a:ln>
                <a:solidFill>
                  <a:srgbClr val="FF0000"/>
                </a:solidFill>
                <a:effectLst/>
                <a:uLnTx/>
                <a:uFillTx/>
                <a:latin typeface="Times New Roman" pitchFamily="18" charset="0"/>
                <a:ea typeface="+mn-ea"/>
                <a:cs typeface="+mn-cs"/>
              </a:rPr>
              <a:t>HEz</a:t>
            </a:r>
            <a:r>
              <a:rPr kumimoji="0" lang="en-US" sz="1600" b="1" i="0" u="none" strike="noStrike" kern="1200" cap="none" spc="0" normalizeH="0" baseline="0" noProof="0" dirty="0">
                <a:ln>
                  <a:noFill/>
                </a:ln>
                <a:solidFill>
                  <a:srgbClr val="FF0000"/>
                </a:solidFill>
                <a:effectLst/>
                <a:uLnTx/>
                <a:uFillTx/>
                <a:latin typeface="Times New Roman" pitchFamily="18" charset="0"/>
                <a:ea typeface="+mn-ea"/>
                <a:cs typeface="+mn-cs"/>
              </a:rPr>
              <a:t> ranging opportunities all the neighboring APs (RSTA) and Anchor client Stations (AS/ASTA) can appear on the same channel all at the same time, which enables a very large number of ranging exchanges. Furthermore, if the client to be located also switches channels, it can listen to an even larger set of ranging exchanges, namely one such set in each APs channel.</a:t>
            </a:r>
          </a:p>
        </p:txBody>
      </p:sp>
      <p:sp>
        <p:nvSpPr>
          <p:cNvPr id="52" name="TextBox 51">
            <a:extLst>
              <a:ext uri="{FF2B5EF4-FFF2-40B4-BE49-F238E27FC236}">
                <a16:creationId xmlns:a16="http://schemas.microsoft.com/office/drawing/2014/main" id="{253455ED-6A9B-4A2D-8216-6EC290646E93}"/>
              </a:ext>
            </a:extLst>
          </p:cNvPr>
          <p:cNvSpPr txBox="1"/>
          <p:nvPr/>
        </p:nvSpPr>
        <p:spPr>
          <a:xfrm>
            <a:off x="423992" y="1927639"/>
            <a:ext cx="2235295" cy="181588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7030A0"/>
                </a:solidFill>
                <a:effectLst/>
                <a:uLnTx/>
                <a:uFillTx/>
                <a:latin typeface="Times New Roman" pitchFamily="18" charset="0"/>
                <a:ea typeface="+mn-ea"/>
                <a:cs typeface="+mn-cs"/>
              </a:rPr>
              <a:t>Cross ranging exchanges between the ASs and the secondary APs generally not shown but they appear between any AP/AS-AP/AS pair. </a:t>
            </a:r>
          </a:p>
        </p:txBody>
      </p:sp>
      <p:sp>
        <p:nvSpPr>
          <p:cNvPr id="53" name="Star: 5 Points 52">
            <a:extLst>
              <a:ext uri="{FF2B5EF4-FFF2-40B4-BE49-F238E27FC236}">
                <a16:creationId xmlns:a16="http://schemas.microsoft.com/office/drawing/2014/main" id="{8FC16E1F-4074-4481-9D9C-643D28754B1E}"/>
              </a:ext>
            </a:extLst>
          </p:cNvPr>
          <p:cNvSpPr/>
          <p:nvPr/>
        </p:nvSpPr>
        <p:spPr bwMode="auto">
          <a:xfrm>
            <a:off x="4311920" y="3394153"/>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4" name="TextBox 53">
            <a:extLst>
              <a:ext uri="{FF2B5EF4-FFF2-40B4-BE49-F238E27FC236}">
                <a16:creationId xmlns:a16="http://schemas.microsoft.com/office/drawing/2014/main" id="{DF35AB2F-5146-45CC-936F-11897F3FFFDB}"/>
              </a:ext>
            </a:extLst>
          </p:cNvPr>
          <p:cNvSpPr txBox="1"/>
          <p:nvPr/>
        </p:nvSpPr>
        <p:spPr>
          <a:xfrm>
            <a:off x="6012160" y="2260997"/>
            <a:ext cx="2891045" cy="132343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sng" strike="noStrike" kern="1200" cap="none" spc="0" normalizeH="0" baseline="0" noProof="0" dirty="0">
                <a:ln>
                  <a:noFill/>
                </a:ln>
                <a:solidFill>
                  <a:srgbClr val="FFC000"/>
                </a:solidFill>
                <a:effectLst/>
                <a:uLnTx/>
                <a:uFillTx/>
                <a:latin typeface="Times New Roman" pitchFamily="18" charset="0"/>
                <a:ea typeface="+mn-ea"/>
                <a:cs typeface="+mn-cs"/>
              </a:rPr>
              <a:t>Client to be located </a:t>
            </a:r>
            <a:r>
              <a:rPr kumimoji="0" lang="en-US" sz="1600" b="1" i="0" u="none" strike="noStrike" kern="1200" cap="none" spc="0" normalizeH="0" baseline="0" noProof="0" dirty="0">
                <a:ln>
                  <a:noFill/>
                </a:ln>
                <a:solidFill>
                  <a:srgbClr val="FF0000"/>
                </a:solidFill>
                <a:effectLst/>
                <a:uLnTx/>
                <a:uFillTx/>
                <a:latin typeface="Times New Roman" pitchFamily="18" charset="0"/>
                <a:ea typeface="+mn-ea"/>
                <a:cs typeface="+mn-cs"/>
              </a:rPr>
              <a:t>– Can also switch channels and listen to the corresponding ranging exchanges on each neighboring APs channel.</a:t>
            </a:r>
          </a:p>
        </p:txBody>
      </p:sp>
      <p:cxnSp>
        <p:nvCxnSpPr>
          <p:cNvPr id="56" name="Straight Arrow Connector 55">
            <a:extLst>
              <a:ext uri="{FF2B5EF4-FFF2-40B4-BE49-F238E27FC236}">
                <a16:creationId xmlns:a16="http://schemas.microsoft.com/office/drawing/2014/main" id="{E21167A8-DC7C-483D-B6C8-B1E6565F2E56}"/>
              </a:ext>
            </a:extLst>
          </p:cNvPr>
          <p:cNvCxnSpPr/>
          <p:nvPr/>
        </p:nvCxnSpPr>
        <p:spPr bwMode="auto">
          <a:xfrm flipH="1">
            <a:off x="4831674" y="2953044"/>
            <a:ext cx="984332" cy="476395"/>
          </a:xfrm>
          <a:prstGeom prst="straightConnector1">
            <a:avLst/>
          </a:prstGeom>
          <a:solidFill>
            <a:schemeClr val="accent1"/>
          </a:solidFill>
          <a:ln w="12700" cap="flat" cmpd="sng" algn="ctr">
            <a:solidFill>
              <a:srgbClr val="FF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Arrow Connector 58">
            <a:extLst>
              <a:ext uri="{FF2B5EF4-FFF2-40B4-BE49-F238E27FC236}">
                <a16:creationId xmlns:a16="http://schemas.microsoft.com/office/drawing/2014/main" id="{CA937E62-B461-4B35-8CF6-70C42695BC23}"/>
              </a:ext>
            </a:extLst>
          </p:cNvPr>
          <p:cNvCxnSpPr>
            <a:cxnSpLocks/>
          </p:cNvCxnSpPr>
          <p:nvPr/>
        </p:nvCxnSpPr>
        <p:spPr bwMode="auto">
          <a:xfrm flipH="1">
            <a:off x="2491614" y="4667465"/>
            <a:ext cx="493689" cy="0"/>
          </a:xfrm>
          <a:prstGeom prst="straightConnector1">
            <a:avLst/>
          </a:prstGeom>
          <a:solidFill>
            <a:schemeClr val="accent1"/>
          </a:solidFill>
          <a:ln w="25400" cap="flat" cmpd="sng" algn="ctr">
            <a:solidFill>
              <a:srgbClr val="7030A0"/>
            </a:solidFill>
            <a:prstDash val="sysDash"/>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Arrow Connector 63">
            <a:extLst>
              <a:ext uri="{FF2B5EF4-FFF2-40B4-BE49-F238E27FC236}">
                <a16:creationId xmlns:a16="http://schemas.microsoft.com/office/drawing/2014/main" id="{E051DCB4-D9EE-4751-A840-2728CA5AFB0F}"/>
              </a:ext>
            </a:extLst>
          </p:cNvPr>
          <p:cNvCxnSpPr>
            <a:cxnSpLocks/>
          </p:cNvCxnSpPr>
          <p:nvPr/>
        </p:nvCxnSpPr>
        <p:spPr bwMode="auto">
          <a:xfrm>
            <a:off x="1811213" y="3691351"/>
            <a:ext cx="873150" cy="847921"/>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Arrow Connector 67">
            <a:extLst>
              <a:ext uri="{FF2B5EF4-FFF2-40B4-BE49-F238E27FC236}">
                <a16:creationId xmlns:a16="http://schemas.microsoft.com/office/drawing/2014/main" id="{0A0C369B-B079-4D18-917C-E94E4208CBB1}"/>
              </a:ext>
            </a:extLst>
          </p:cNvPr>
          <p:cNvCxnSpPr/>
          <p:nvPr/>
        </p:nvCxnSpPr>
        <p:spPr bwMode="auto">
          <a:xfrm flipH="1">
            <a:off x="4633020" y="2953044"/>
            <a:ext cx="82996" cy="441109"/>
          </a:xfrm>
          <a:prstGeom prst="straightConnector1">
            <a:avLst/>
          </a:prstGeom>
          <a:solidFill>
            <a:schemeClr val="accent1"/>
          </a:solidFill>
          <a:ln w="12700" cap="flat" cmpd="sng" algn="ctr">
            <a:solidFill>
              <a:srgbClr val="FFC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Arrow Connector 68">
            <a:extLst>
              <a:ext uri="{FF2B5EF4-FFF2-40B4-BE49-F238E27FC236}">
                <a16:creationId xmlns:a16="http://schemas.microsoft.com/office/drawing/2014/main" id="{A3E41E96-B291-4463-B214-FAB21DBBFCB4}"/>
              </a:ext>
            </a:extLst>
          </p:cNvPr>
          <p:cNvCxnSpPr>
            <a:cxnSpLocks/>
          </p:cNvCxnSpPr>
          <p:nvPr/>
        </p:nvCxnSpPr>
        <p:spPr bwMode="auto">
          <a:xfrm flipV="1">
            <a:off x="3347707" y="3630896"/>
            <a:ext cx="933983" cy="259931"/>
          </a:xfrm>
          <a:prstGeom prst="straightConnector1">
            <a:avLst/>
          </a:prstGeom>
          <a:solidFill>
            <a:schemeClr val="accent1"/>
          </a:solidFill>
          <a:ln w="19050" cap="flat" cmpd="sng" algn="ctr">
            <a:solidFill>
              <a:srgbClr val="FFC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TextBox 70">
            <a:extLst>
              <a:ext uri="{FF2B5EF4-FFF2-40B4-BE49-F238E27FC236}">
                <a16:creationId xmlns:a16="http://schemas.microsoft.com/office/drawing/2014/main" id="{E9F35DB5-B2C2-4203-A8BE-8CFA99EE689D}"/>
              </a:ext>
            </a:extLst>
          </p:cNvPr>
          <p:cNvSpPr txBox="1"/>
          <p:nvPr/>
        </p:nvSpPr>
        <p:spPr>
          <a:xfrm>
            <a:off x="5151342" y="1554621"/>
            <a:ext cx="2356395"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2D2DB9"/>
                </a:solidFill>
                <a:effectLst/>
                <a:uLnTx/>
                <a:uFillTx/>
                <a:latin typeface="Times New Roman" pitchFamily="18" charset="0"/>
                <a:ea typeface="+mn-ea"/>
                <a:cs typeface="+mn-cs"/>
              </a:rPr>
              <a:t>APs assumed to operate on different channels</a:t>
            </a:r>
          </a:p>
        </p:txBody>
      </p:sp>
      <p:sp>
        <p:nvSpPr>
          <p:cNvPr id="73" name="TextBox 72">
            <a:extLst>
              <a:ext uri="{FF2B5EF4-FFF2-40B4-BE49-F238E27FC236}">
                <a16:creationId xmlns:a16="http://schemas.microsoft.com/office/drawing/2014/main" id="{DE028C54-B44D-4CD2-861E-8292DE030F66}"/>
              </a:ext>
            </a:extLst>
          </p:cNvPr>
          <p:cNvSpPr txBox="1"/>
          <p:nvPr/>
        </p:nvSpPr>
        <p:spPr>
          <a:xfrm>
            <a:off x="337928" y="4351737"/>
            <a:ext cx="1592088" cy="58498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B050"/>
                </a:solidFill>
                <a:effectLst/>
                <a:uLnTx/>
                <a:uFillTx/>
                <a:latin typeface="Times New Roman" pitchFamily="18" charset="0"/>
                <a:ea typeface="+mn-ea"/>
                <a:cs typeface="+mn-cs"/>
              </a:rPr>
              <a:t>AS - Client Anchor Station</a:t>
            </a:r>
          </a:p>
        </p:txBody>
      </p:sp>
      <p:cxnSp>
        <p:nvCxnSpPr>
          <p:cNvPr id="16" name="Straight Arrow Connector 15">
            <a:extLst>
              <a:ext uri="{FF2B5EF4-FFF2-40B4-BE49-F238E27FC236}">
                <a16:creationId xmlns:a16="http://schemas.microsoft.com/office/drawing/2014/main" id="{F1B7AA84-FDA2-4A40-B1F6-739AA552301A}"/>
              </a:ext>
            </a:extLst>
          </p:cNvPr>
          <p:cNvCxnSpPr>
            <a:cxnSpLocks/>
          </p:cNvCxnSpPr>
          <p:nvPr/>
        </p:nvCxnSpPr>
        <p:spPr bwMode="auto">
          <a:xfrm flipH="1" flipV="1">
            <a:off x="4734774" y="1910064"/>
            <a:ext cx="416568" cy="17575"/>
          </a:xfrm>
          <a:prstGeom prst="straightConnector1">
            <a:avLst/>
          </a:prstGeom>
          <a:solidFill>
            <a:schemeClr val="accent1"/>
          </a:solidFill>
          <a:ln w="19050" cap="flat" cmpd="sng" algn="ctr">
            <a:solidFill>
              <a:srgbClr val="0070C0"/>
            </a:solidFill>
            <a:prstDash val="sys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Arrow Connector 54">
            <a:extLst>
              <a:ext uri="{FF2B5EF4-FFF2-40B4-BE49-F238E27FC236}">
                <a16:creationId xmlns:a16="http://schemas.microsoft.com/office/drawing/2014/main" id="{6F389B7F-0785-4CBE-9D78-AB5CAB473083}"/>
              </a:ext>
            </a:extLst>
          </p:cNvPr>
          <p:cNvCxnSpPr>
            <a:cxnSpLocks/>
          </p:cNvCxnSpPr>
          <p:nvPr/>
        </p:nvCxnSpPr>
        <p:spPr bwMode="auto">
          <a:xfrm flipH="1">
            <a:off x="1691680" y="4636716"/>
            <a:ext cx="317053" cy="0"/>
          </a:xfrm>
          <a:prstGeom prst="straightConnector1">
            <a:avLst/>
          </a:prstGeom>
          <a:solidFill>
            <a:schemeClr val="accent1"/>
          </a:solidFill>
          <a:ln w="19050" cap="flat" cmpd="sng" algn="ctr">
            <a:solidFill>
              <a:srgbClr val="00B05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1508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21D1101-3CB4-412D-AF25-B7F887E6CEE9}"/>
              </a:ext>
            </a:extLst>
          </p:cNvPr>
          <p:cNvSpPr>
            <a:spLocks noGrp="1"/>
          </p:cNvSpPr>
          <p:nvPr>
            <p:ph type="title"/>
          </p:nvPr>
        </p:nvSpPr>
        <p:spPr/>
        <p:txBody>
          <a:bodyPr/>
          <a:lstStyle/>
          <a:p>
            <a:r>
              <a:rPr lang="en-US" dirty="0"/>
              <a:t>Straw poll 1</a:t>
            </a:r>
          </a:p>
        </p:txBody>
      </p:sp>
      <p:sp>
        <p:nvSpPr>
          <p:cNvPr id="6" name="Content Placeholder 5">
            <a:extLst>
              <a:ext uri="{FF2B5EF4-FFF2-40B4-BE49-F238E27FC236}">
                <a16:creationId xmlns:a16="http://schemas.microsoft.com/office/drawing/2014/main" id="{5A019C36-F5A2-470B-BEA4-C76242A9B156}"/>
              </a:ext>
            </a:extLst>
          </p:cNvPr>
          <p:cNvSpPr>
            <a:spLocks noGrp="1"/>
          </p:cNvSpPr>
          <p:nvPr>
            <p:ph idx="1"/>
          </p:nvPr>
        </p:nvSpPr>
        <p:spPr/>
        <p:txBody>
          <a:bodyPr/>
          <a:lstStyle/>
          <a:p>
            <a:pPr marL="0" indent="0"/>
            <a:r>
              <a:rPr lang="en-US" sz="2000" dirty="0"/>
              <a:t>Do you support the following attributes for the </a:t>
            </a:r>
            <a:r>
              <a:rPr lang="en-US" sz="2000" dirty="0" err="1"/>
              <a:t>HEz</a:t>
            </a:r>
            <a:r>
              <a:rPr lang="en-US" sz="2000" dirty="0"/>
              <a:t> Ranging for passive location support:</a:t>
            </a:r>
          </a:p>
          <a:p>
            <a:pPr marL="285750" indent="-285750">
              <a:buFont typeface="Arial" panose="020B0604020202020204" pitchFamily="34" charset="0"/>
              <a:buChar char="•"/>
            </a:pPr>
            <a:r>
              <a:rPr lang="en-US" sz="2000" dirty="0"/>
              <a:t>The Polling part is the same as the </a:t>
            </a:r>
            <a:r>
              <a:rPr lang="en-US" sz="2000" dirty="0" err="1"/>
              <a:t>HEz</a:t>
            </a:r>
            <a:r>
              <a:rPr lang="en-US" sz="2000" dirty="0"/>
              <a:t> Ranging polling part.</a:t>
            </a:r>
          </a:p>
          <a:p>
            <a:pPr marL="285750" indent="-285750">
              <a:buFont typeface="Arial" panose="020B0604020202020204" pitchFamily="34" charset="0"/>
              <a:buChar char="•"/>
            </a:pPr>
            <a:r>
              <a:rPr lang="en-US" sz="2000" dirty="0"/>
              <a:t>The measurement part is the same as the </a:t>
            </a:r>
            <a:r>
              <a:rPr lang="en-US" sz="2000" dirty="0" err="1"/>
              <a:t>HEz</a:t>
            </a:r>
            <a:r>
              <a:rPr lang="en-US" sz="2000" dirty="0"/>
              <a:t> Ranging measurement part with the following attributes:</a:t>
            </a:r>
          </a:p>
          <a:p>
            <a:pPr marL="685800" lvl="1">
              <a:buFont typeface="Arial" panose="020B0604020202020204" pitchFamily="34" charset="0"/>
              <a:buChar char="•"/>
            </a:pPr>
            <a:r>
              <a:rPr lang="en-US" sz="1200" dirty="0"/>
              <a:t>Each TF Sounding solicits a single user ASTA NDP (a subset behavior of the Ranging </a:t>
            </a:r>
            <a:r>
              <a:rPr lang="en-US" sz="1200" dirty="0" err="1"/>
              <a:t>HEz</a:t>
            </a:r>
            <a:r>
              <a:rPr lang="en-US" sz="1200" dirty="0"/>
              <a:t>).</a:t>
            </a:r>
          </a:p>
          <a:p>
            <a:pPr marL="685800" lvl="1">
              <a:buFont typeface="Arial" panose="020B0604020202020204" pitchFamily="34" charset="0"/>
              <a:buChar char="•"/>
            </a:pPr>
            <a:r>
              <a:rPr lang="en-US" sz="1200" dirty="0"/>
              <a:t>The measurements frames are full BW.</a:t>
            </a:r>
          </a:p>
          <a:p>
            <a:pPr marL="685800" lvl="1">
              <a:buFont typeface="Arial" panose="020B0604020202020204" pitchFamily="34" charset="0"/>
              <a:buChar char="•"/>
            </a:pPr>
            <a:r>
              <a:rPr lang="en-US" sz="1200" dirty="0"/>
              <a:t>The ASTA measures the TOA of the NDP transmitted by RSTA and optionally by other ASTAs of the same sequence only. </a:t>
            </a:r>
          </a:p>
          <a:p>
            <a:pPr marL="685800" lvl="1">
              <a:buFont typeface="Arial" panose="020B0604020202020204" pitchFamily="34" charset="0"/>
              <a:buChar char="•"/>
            </a:pPr>
            <a:r>
              <a:rPr lang="en-US" sz="1200" dirty="0"/>
              <a:t>The listening client measures the differential time of flight of pairs of RSTA and/or ASTAs.</a:t>
            </a:r>
          </a:p>
          <a:p>
            <a:pPr marL="685800" lvl="1">
              <a:buFont typeface="Arial" panose="020B0604020202020204" pitchFamily="34" charset="0"/>
              <a:buChar char="•"/>
            </a:pPr>
            <a:r>
              <a:rPr lang="en-US" sz="1200" dirty="0"/>
              <a:t>The measurement sequence (UL and DL) completes in a single </a:t>
            </a:r>
            <a:r>
              <a:rPr lang="en-US" sz="1200" dirty="0" err="1"/>
              <a:t>TxOP</a:t>
            </a:r>
            <a:r>
              <a:rPr lang="en-US" sz="1200" dirty="0"/>
              <a:t>.</a:t>
            </a:r>
          </a:p>
          <a:p>
            <a:pPr marL="285750" indent="-285750">
              <a:buFont typeface="Arial" panose="020B0604020202020204" pitchFamily="34" charset="0"/>
              <a:buChar char="•"/>
            </a:pPr>
            <a:r>
              <a:rPr lang="en-US" sz="2000" dirty="0"/>
              <a:t>The indication of ‘Passive Location </a:t>
            </a:r>
            <a:r>
              <a:rPr lang="en-US" sz="2000" dirty="0" err="1"/>
              <a:t>HEz</a:t>
            </a:r>
            <a:r>
              <a:rPr lang="en-US" sz="2000" dirty="0"/>
              <a:t> Ranging type’ within the TF of the sequence is TBD.</a:t>
            </a:r>
          </a:p>
          <a:p>
            <a:endParaRPr lang="en-US" dirty="0"/>
          </a:p>
        </p:txBody>
      </p:sp>
      <p:sp>
        <p:nvSpPr>
          <p:cNvPr id="4" name="Slide Number Placeholder 3">
            <a:extLst>
              <a:ext uri="{FF2B5EF4-FFF2-40B4-BE49-F238E27FC236}">
                <a16:creationId xmlns:a16="http://schemas.microsoft.com/office/drawing/2014/main" id="{CB003D3B-4FB6-4EFF-BE66-1E49312525D3}"/>
              </a:ext>
            </a:extLst>
          </p:cNvPr>
          <p:cNvSpPr>
            <a:spLocks noGrp="1"/>
          </p:cNvSpPr>
          <p:nvPr>
            <p:ph type="sldNum" idx="12"/>
          </p:nvPr>
        </p:nvSpPr>
        <p:spPr/>
        <p:txBody>
          <a:bodyPr/>
          <a:lstStyle/>
          <a:p>
            <a:r>
              <a:rPr lang="en-GB"/>
              <a:t>Slide </a:t>
            </a:r>
            <a:fld id="{F5D8E26B-7BCF-4D25-9C89-0168A6618F18}" type="slidenum">
              <a:rPr lang="en-GB" smtClean="0"/>
              <a:pPr/>
              <a:t>6</a:t>
            </a:fld>
            <a:endParaRPr lang="en-GB"/>
          </a:p>
        </p:txBody>
      </p:sp>
      <p:sp>
        <p:nvSpPr>
          <p:cNvPr id="3" name="Footer Placeholder 2">
            <a:extLst>
              <a:ext uri="{FF2B5EF4-FFF2-40B4-BE49-F238E27FC236}">
                <a16:creationId xmlns:a16="http://schemas.microsoft.com/office/drawing/2014/main" id="{8FCF906E-E4D5-443C-AABA-BA648E501DFC}"/>
              </a:ext>
            </a:extLst>
          </p:cNvPr>
          <p:cNvSpPr>
            <a:spLocks noGrp="1"/>
          </p:cNvSpPr>
          <p:nvPr>
            <p:ph type="ftr" idx="14"/>
          </p:nvPr>
        </p:nvSpPr>
        <p:spPr/>
        <p:txBody>
          <a:bodyPr/>
          <a:lstStyle/>
          <a:p>
            <a:r>
              <a:rPr lang="da-DK"/>
              <a:t>Erik Lindskog, Qualcomm, et al.</a:t>
            </a:r>
            <a:endParaRPr lang="en-GB"/>
          </a:p>
        </p:txBody>
      </p:sp>
    </p:spTree>
    <p:extLst>
      <p:ext uri="{BB962C8B-B14F-4D97-AF65-F5344CB8AC3E}">
        <p14:creationId xmlns:p14="http://schemas.microsoft.com/office/powerpoint/2010/main" val="1548572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21D1101-3CB4-412D-AF25-B7F887E6CEE9}"/>
              </a:ext>
            </a:extLst>
          </p:cNvPr>
          <p:cNvSpPr>
            <a:spLocks noGrp="1"/>
          </p:cNvSpPr>
          <p:nvPr>
            <p:ph type="title"/>
          </p:nvPr>
        </p:nvSpPr>
        <p:spPr>
          <a:xfrm>
            <a:off x="685800" y="685801"/>
            <a:ext cx="7770813" cy="685800"/>
          </a:xfrm>
        </p:spPr>
        <p:txBody>
          <a:bodyPr/>
          <a:lstStyle/>
          <a:p>
            <a:r>
              <a:rPr lang="en-US" dirty="0"/>
              <a:t>Motion 1</a:t>
            </a:r>
          </a:p>
        </p:txBody>
      </p:sp>
      <p:sp>
        <p:nvSpPr>
          <p:cNvPr id="6" name="Content Placeholder 5">
            <a:extLst>
              <a:ext uri="{FF2B5EF4-FFF2-40B4-BE49-F238E27FC236}">
                <a16:creationId xmlns:a16="http://schemas.microsoft.com/office/drawing/2014/main" id="{5A019C36-F5A2-470B-BEA4-C76242A9B156}"/>
              </a:ext>
            </a:extLst>
          </p:cNvPr>
          <p:cNvSpPr>
            <a:spLocks noGrp="1"/>
          </p:cNvSpPr>
          <p:nvPr>
            <p:ph idx="1"/>
          </p:nvPr>
        </p:nvSpPr>
        <p:spPr>
          <a:xfrm>
            <a:off x="685800" y="1371602"/>
            <a:ext cx="7770813" cy="4722812"/>
          </a:xfrm>
        </p:spPr>
        <p:txBody>
          <a:bodyPr/>
          <a:lstStyle/>
          <a:p>
            <a:pPr marL="0" indent="0"/>
            <a:r>
              <a:rPr lang="en-US" dirty="0"/>
              <a:t>For </a:t>
            </a:r>
            <a:r>
              <a:rPr lang="en-US" dirty="0" err="1"/>
              <a:t>HEz</a:t>
            </a:r>
            <a:r>
              <a:rPr lang="en-US" dirty="0"/>
              <a:t> Ranging for Passive Location, the 11az protocol shall specify that:</a:t>
            </a:r>
          </a:p>
          <a:p>
            <a:pPr marL="285750" indent="-285750">
              <a:buFont typeface="Arial" panose="020B0604020202020204" pitchFamily="34" charset="0"/>
              <a:buChar char="•"/>
            </a:pPr>
            <a:r>
              <a:rPr lang="en-US" dirty="0"/>
              <a:t>The Polling part is the same as the </a:t>
            </a:r>
            <a:r>
              <a:rPr lang="en-US" dirty="0" err="1"/>
              <a:t>HEz</a:t>
            </a:r>
            <a:r>
              <a:rPr lang="en-US" dirty="0"/>
              <a:t> Ranging polling part.</a:t>
            </a:r>
          </a:p>
          <a:p>
            <a:pPr marL="285750" indent="-285750">
              <a:buFont typeface="Arial" panose="020B0604020202020204" pitchFamily="34" charset="0"/>
              <a:buChar char="•"/>
            </a:pPr>
            <a:r>
              <a:rPr lang="en-US" dirty="0"/>
              <a:t>The measurement part is the same as the </a:t>
            </a:r>
            <a:r>
              <a:rPr lang="en-US" dirty="0" err="1"/>
              <a:t>HEz</a:t>
            </a:r>
            <a:r>
              <a:rPr lang="en-US" dirty="0"/>
              <a:t> Ranging measurement part with the following attributes:</a:t>
            </a:r>
          </a:p>
          <a:p>
            <a:pPr marL="685800" lvl="1">
              <a:buFont typeface="Arial" panose="020B0604020202020204" pitchFamily="34" charset="0"/>
              <a:buChar char="•"/>
            </a:pPr>
            <a:r>
              <a:rPr lang="en-US" sz="1400" dirty="0"/>
              <a:t>Each TF Sounding solicits a single user ASTA NDP (a subset behavior of the Ranging </a:t>
            </a:r>
            <a:r>
              <a:rPr lang="en-US" sz="1400" dirty="0" err="1"/>
              <a:t>HEz</a:t>
            </a:r>
            <a:r>
              <a:rPr lang="en-US" sz="1400" dirty="0"/>
              <a:t>).</a:t>
            </a:r>
          </a:p>
          <a:p>
            <a:pPr marL="685800" lvl="1">
              <a:buFont typeface="Arial" panose="020B0604020202020204" pitchFamily="34" charset="0"/>
              <a:buChar char="•"/>
            </a:pPr>
            <a:r>
              <a:rPr lang="en-US" sz="1400" dirty="0"/>
              <a:t>The measurements frames are full BW.</a:t>
            </a:r>
          </a:p>
          <a:p>
            <a:pPr marL="685800" lvl="1">
              <a:buFont typeface="Arial" panose="020B0604020202020204" pitchFamily="34" charset="0"/>
              <a:buChar char="•"/>
            </a:pPr>
            <a:r>
              <a:rPr lang="en-US" sz="1400" dirty="0"/>
              <a:t>The ASTA measures the TOA of the NDP transmitted by RSTA and optionally by other ASTAs of the same sequence only. </a:t>
            </a:r>
          </a:p>
          <a:p>
            <a:pPr marL="685800" lvl="1">
              <a:buFont typeface="Arial" panose="020B0604020202020204" pitchFamily="34" charset="0"/>
              <a:buChar char="•"/>
            </a:pPr>
            <a:r>
              <a:rPr lang="en-US" sz="1400" dirty="0"/>
              <a:t>The listening client measures the differential time of flight of pairs of RSTA and/or ASTAs.</a:t>
            </a:r>
          </a:p>
          <a:p>
            <a:pPr marL="685800" lvl="1">
              <a:buFont typeface="Arial" panose="020B0604020202020204" pitchFamily="34" charset="0"/>
              <a:buChar char="•"/>
            </a:pPr>
            <a:r>
              <a:rPr lang="en-US" sz="1400" dirty="0"/>
              <a:t>The measurement sequence (UL and DL) completes in a single </a:t>
            </a:r>
            <a:r>
              <a:rPr lang="en-US" sz="1400" dirty="0" err="1"/>
              <a:t>TxOP</a:t>
            </a:r>
            <a:r>
              <a:rPr lang="en-US" sz="1400" dirty="0"/>
              <a:t>.</a:t>
            </a:r>
          </a:p>
          <a:p>
            <a:pPr marL="285750" indent="-285750">
              <a:buFont typeface="Arial" panose="020B0604020202020204" pitchFamily="34" charset="0"/>
              <a:buChar char="•"/>
            </a:pPr>
            <a:r>
              <a:rPr lang="en-US" dirty="0"/>
              <a:t>The indication of ‘passive location </a:t>
            </a:r>
            <a:r>
              <a:rPr lang="en-US" dirty="0" err="1"/>
              <a:t>HEz</a:t>
            </a:r>
            <a:r>
              <a:rPr lang="en-US" dirty="0"/>
              <a:t> Ranging type’ within the TF of the sequence is TBD.</a:t>
            </a:r>
          </a:p>
          <a:p>
            <a:endParaRPr lang="en-US" dirty="0"/>
          </a:p>
        </p:txBody>
      </p:sp>
      <p:sp>
        <p:nvSpPr>
          <p:cNvPr id="4" name="Slide Number Placeholder 3">
            <a:extLst>
              <a:ext uri="{FF2B5EF4-FFF2-40B4-BE49-F238E27FC236}">
                <a16:creationId xmlns:a16="http://schemas.microsoft.com/office/drawing/2014/main" id="{CB003D3B-4FB6-4EFF-BE66-1E49312525D3}"/>
              </a:ext>
            </a:extLst>
          </p:cNvPr>
          <p:cNvSpPr>
            <a:spLocks noGrp="1"/>
          </p:cNvSpPr>
          <p:nvPr>
            <p:ph type="sldNum" idx="12"/>
          </p:nvPr>
        </p:nvSpPr>
        <p:spPr/>
        <p:txBody>
          <a:bodyPr/>
          <a:lstStyle/>
          <a:p>
            <a:r>
              <a:rPr lang="en-GB"/>
              <a:t>Slide </a:t>
            </a:r>
            <a:fld id="{F5D8E26B-7BCF-4D25-9C89-0168A6618F18}" type="slidenum">
              <a:rPr lang="en-GB" smtClean="0"/>
              <a:pPr/>
              <a:t>7</a:t>
            </a:fld>
            <a:endParaRPr lang="en-GB"/>
          </a:p>
        </p:txBody>
      </p:sp>
      <p:sp>
        <p:nvSpPr>
          <p:cNvPr id="3" name="Footer Placeholder 2">
            <a:extLst>
              <a:ext uri="{FF2B5EF4-FFF2-40B4-BE49-F238E27FC236}">
                <a16:creationId xmlns:a16="http://schemas.microsoft.com/office/drawing/2014/main" id="{8FCF906E-E4D5-443C-AABA-BA648E501DFC}"/>
              </a:ext>
            </a:extLst>
          </p:cNvPr>
          <p:cNvSpPr>
            <a:spLocks noGrp="1"/>
          </p:cNvSpPr>
          <p:nvPr>
            <p:ph type="ftr" idx="14"/>
          </p:nvPr>
        </p:nvSpPr>
        <p:spPr/>
        <p:txBody>
          <a:bodyPr/>
          <a:lstStyle/>
          <a:p>
            <a:r>
              <a:rPr lang="da-DK"/>
              <a:t>Erik Lindskog, Qualcomm, et al.</a:t>
            </a:r>
            <a:endParaRPr lang="en-GB"/>
          </a:p>
        </p:txBody>
      </p:sp>
    </p:spTree>
    <p:extLst>
      <p:ext uri="{BB962C8B-B14F-4D97-AF65-F5344CB8AC3E}">
        <p14:creationId xmlns:p14="http://schemas.microsoft.com/office/powerpoint/2010/main" val="331185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6474-633F-4A74-BEC9-26DD027A4615}"/>
              </a:ext>
            </a:extLst>
          </p:cNvPr>
          <p:cNvSpPr>
            <a:spLocks noGrp="1"/>
          </p:cNvSpPr>
          <p:nvPr>
            <p:ph type="title"/>
          </p:nvPr>
        </p:nvSpPr>
        <p:spPr>
          <a:xfrm>
            <a:off x="685800" y="685800"/>
            <a:ext cx="7772400" cy="726976"/>
          </a:xfrm>
        </p:spPr>
        <p:txBody>
          <a:bodyPr/>
          <a:lstStyle/>
          <a:p>
            <a:r>
              <a:rPr lang="en-US" dirty="0"/>
              <a:t>Straw Poll 2</a:t>
            </a:r>
          </a:p>
        </p:txBody>
      </p:sp>
      <p:sp>
        <p:nvSpPr>
          <p:cNvPr id="3" name="Content Placeholder 2">
            <a:extLst>
              <a:ext uri="{FF2B5EF4-FFF2-40B4-BE49-F238E27FC236}">
                <a16:creationId xmlns:a16="http://schemas.microsoft.com/office/drawing/2014/main" id="{8C61C9F9-DB44-4C6B-BDC4-04D80CD6E737}"/>
              </a:ext>
            </a:extLst>
          </p:cNvPr>
          <p:cNvSpPr>
            <a:spLocks noGrp="1"/>
          </p:cNvSpPr>
          <p:nvPr>
            <p:ph idx="1"/>
          </p:nvPr>
        </p:nvSpPr>
        <p:spPr>
          <a:xfrm>
            <a:off x="685800" y="1556792"/>
            <a:ext cx="7772400" cy="4539208"/>
          </a:xfrm>
        </p:spPr>
        <p:txBody>
          <a:bodyPr>
            <a:normAutofit fontScale="92500" lnSpcReduction="20000"/>
          </a:bodyPr>
          <a:lstStyle/>
          <a:p>
            <a:pPr marL="0" indent="0">
              <a:buNone/>
            </a:pPr>
            <a:r>
              <a:rPr lang="en-US" dirty="0"/>
              <a:t>Do you support that </a:t>
            </a:r>
            <a:r>
              <a:rPr lang="en-US" dirty="0" err="1"/>
              <a:t>HEz</a:t>
            </a:r>
            <a:r>
              <a:rPr lang="en-US" dirty="0"/>
              <a:t> Ranging for Passive Location shall support: </a:t>
            </a:r>
          </a:p>
          <a:p>
            <a:pPr marL="0" indent="0">
              <a:buNone/>
            </a:pPr>
            <a:endParaRPr lang="en-US" dirty="0"/>
          </a:p>
          <a:p>
            <a:pPr marL="0" indent="0">
              <a:buNone/>
            </a:pPr>
            <a:r>
              <a:rPr lang="en-US" dirty="0"/>
              <a:t>1. Reporting of all TOA measurements by ASTA of the same ranging opportunity (delayed or immediate),</a:t>
            </a:r>
          </a:p>
          <a:p>
            <a:pPr marL="0" indent="0">
              <a:buNone/>
            </a:pPr>
            <a:r>
              <a:rPr lang="en-US" dirty="0"/>
              <a:t>2. Method of conveying LMR to passively locating STA,</a:t>
            </a:r>
          </a:p>
          <a:p>
            <a:pPr marL="0" indent="0">
              <a:buNone/>
            </a:pPr>
            <a:r>
              <a:rPr lang="en-US" dirty="0"/>
              <a:t>3. Negotiation for Passive Location sessions establishment between RSTA and ASTA,</a:t>
            </a:r>
          </a:p>
          <a:p>
            <a:pPr marL="0" indent="0">
              <a:buNone/>
            </a:pPr>
            <a:r>
              <a:rPr lang="en-US" dirty="0"/>
              <a:t>4. Schedule advertisement of </a:t>
            </a:r>
            <a:r>
              <a:rPr lang="en-US" dirty="0" err="1"/>
              <a:t>HEz</a:t>
            </a:r>
            <a:r>
              <a:rPr lang="en-US" dirty="0"/>
              <a:t> Ranging for Passive Location support, and </a:t>
            </a:r>
          </a:p>
          <a:p>
            <a:pPr marL="0" indent="0">
              <a:buNone/>
            </a:pPr>
            <a:r>
              <a:rPr lang="en-US" dirty="0"/>
              <a:t>5. LCI announcement.</a:t>
            </a:r>
          </a:p>
          <a:p>
            <a:pPr marL="0" indent="0">
              <a:buNone/>
            </a:pPr>
            <a:endParaRPr lang="en-US" dirty="0"/>
          </a:p>
          <a:p>
            <a:pPr marL="0" indent="0">
              <a:buNone/>
            </a:pPr>
            <a:r>
              <a:rPr lang="en-US" dirty="0"/>
              <a:t>Y:                  N:                      A:  </a:t>
            </a:r>
          </a:p>
        </p:txBody>
      </p:sp>
      <p:sp>
        <p:nvSpPr>
          <p:cNvPr id="5" name="Slide Number Placeholder 4">
            <a:extLst>
              <a:ext uri="{FF2B5EF4-FFF2-40B4-BE49-F238E27FC236}">
                <a16:creationId xmlns:a16="http://schemas.microsoft.com/office/drawing/2014/main" id="{81428924-8DA2-48E4-A6FE-8D4E158F3301}"/>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8</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04129C3D-BE04-4012-A3DE-61D5E13067EB}"/>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754607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6474-633F-4A74-BEC9-26DD027A4615}"/>
              </a:ext>
            </a:extLst>
          </p:cNvPr>
          <p:cNvSpPr>
            <a:spLocks noGrp="1"/>
          </p:cNvSpPr>
          <p:nvPr>
            <p:ph type="title"/>
          </p:nvPr>
        </p:nvSpPr>
        <p:spPr>
          <a:xfrm>
            <a:off x="685800" y="685800"/>
            <a:ext cx="7772400" cy="726976"/>
          </a:xfrm>
        </p:spPr>
        <p:txBody>
          <a:bodyPr/>
          <a:lstStyle/>
          <a:p>
            <a:r>
              <a:rPr lang="en-US" dirty="0"/>
              <a:t>Motion 2</a:t>
            </a:r>
          </a:p>
        </p:txBody>
      </p:sp>
      <p:sp>
        <p:nvSpPr>
          <p:cNvPr id="3" name="Content Placeholder 2">
            <a:extLst>
              <a:ext uri="{FF2B5EF4-FFF2-40B4-BE49-F238E27FC236}">
                <a16:creationId xmlns:a16="http://schemas.microsoft.com/office/drawing/2014/main" id="{8C61C9F9-DB44-4C6B-BDC4-04D80CD6E737}"/>
              </a:ext>
            </a:extLst>
          </p:cNvPr>
          <p:cNvSpPr>
            <a:spLocks noGrp="1"/>
          </p:cNvSpPr>
          <p:nvPr>
            <p:ph idx="1"/>
          </p:nvPr>
        </p:nvSpPr>
        <p:spPr>
          <a:xfrm>
            <a:off x="685800" y="1556792"/>
            <a:ext cx="7772400" cy="4539208"/>
          </a:xfrm>
        </p:spPr>
        <p:txBody>
          <a:bodyPr>
            <a:normAutofit fontScale="85000" lnSpcReduction="20000"/>
          </a:bodyPr>
          <a:lstStyle/>
          <a:p>
            <a:pPr marL="0" indent="0">
              <a:buNone/>
            </a:pPr>
            <a:r>
              <a:rPr lang="en-US" dirty="0"/>
              <a:t>Add the following text to the TGaz SFD:</a:t>
            </a:r>
          </a:p>
          <a:p>
            <a:pPr marL="0" indent="0">
              <a:buNone/>
            </a:pPr>
            <a:endParaRPr lang="en-US" dirty="0"/>
          </a:p>
          <a:p>
            <a:pPr marL="0" indent="0"/>
            <a:r>
              <a:rPr lang="en-US" dirty="0"/>
              <a:t>For </a:t>
            </a:r>
            <a:r>
              <a:rPr lang="en-US" dirty="0" err="1"/>
              <a:t>HEz</a:t>
            </a:r>
            <a:r>
              <a:rPr lang="en-US" dirty="0"/>
              <a:t> Ranging for Passive Location, the 11az protocol shall support the following attributes: </a:t>
            </a:r>
          </a:p>
          <a:p>
            <a:pPr marL="0" indent="0">
              <a:buNone/>
            </a:pPr>
            <a:endParaRPr lang="en-US" dirty="0"/>
          </a:p>
          <a:p>
            <a:pPr marL="0" indent="0">
              <a:buNone/>
            </a:pPr>
            <a:r>
              <a:rPr lang="en-US" dirty="0"/>
              <a:t>1. Reporting of all TOA measurements by ASTA of the same ranging opportunity (delayed or immediate),</a:t>
            </a:r>
          </a:p>
          <a:p>
            <a:pPr marL="0" indent="0">
              <a:buNone/>
            </a:pPr>
            <a:r>
              <a:rPr lang="en-US" dirty="0"/>
              <a:t>2. Method of conveying LMR to passively locating STA,</a:t>
            </a:r>
          </a:p>
          <a:p>
            <a:pPr marL="0" indent="0">
              <a:buNone/>
            </a:pPr>
            <a:r>
              <a:rPr lang="en-US" dirty="0"/>
              <a:t>3. Negotiation for Passive Location sessions establishment between RSTA and ASTA,</a:t>
            </a:r>
          </a:p>
          <a:p>
            <a:pPr marL="0" indent="0">
              <a:buNone/>
            </a:pPr>
            <a:r>
              <a:rPr lang="en-US" dirty="0"/>
              <a:t>4. Schedule advertisement of </a:t>
            </a:r>
            <a:r>
              <a:rPr lang="en-US" dirty="0" err="1"/>
              <a:t>HEz</a:t>
            </a:r>
            <a:r>
              <a:rPr lang="en-US" dirty="0"/>
              <a:t> Ranging for Passive Location support, and </a:t>
            </a:r>
          </a:p>
          <a:p>
            <a:pPr marL="0" indent="0">
              <a:buNone/>
            </a:pPr>
            <a:r>
              <a:rPr lang="en-US" dirty="0"/>
              <a:t>5. LCI announcement.</a:t>
            </a:r>
          </a:p>
          <a:p>
            <a:pPr marL="0" indent="0">
              <a:buNone/>
            </a:pPr>
            <a:endParaRPr lang="en-US" dirty="0"/>
          </a:p>
          <a:p>
            <a:pPr marL="0" indent="0">
              <a:buNone/>
            </a:pPr>
            <a:r>
              <a:rPr lang="en-US" dirty="0"/>
              <a:t>Y:                  N:                      A:  </a:t>
            </a:r>
          </a:p>
        </p:txBody>
      </p:sp>
      <p:sp>
        <p:nvSpPr>
          <p:cNvPr id="5" name="Slide Number Placeholder 4">
            <a:extLst>
              <a:ext uri="{FF2B5EF4-FFF2-40B4-BE49-F238E27FC236}">
                <a16:creationId xmlns:a16="http://schemas.microsoft.com/office/drawing/2014/main" id="{81428924-8DA2-48E4-A6FE-8D4E158F3301}"/>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9</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04129C3D-BE04-4012-A3DE-61D5E13067EB}"/>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279707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8975</TotalTime>
  <Words>1096</Words>
  <Application>Microsoft Office PowerPoint</Application>
  <PresentationFormat>On-screen Show (4:3)</PresentationFormat>
  <Paragraphs>167</Paragraphs>
  <Slides>10</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Arial Unicode MS</vt:lpstr>
      <vt:lpstr>MS Gothic</vt:lpstr>
      <vt:lpstr>Arial</vt:lpstr>
      <vt:lpstr>Calibri</vt:lpstr>
      <vt:lpstr>Times New Roman</vt:lpstr>
      <vt:lpstr>Office Theme</vt:lpstr>
      <vt:lpstr>Document</vt:lpstr>
      <vt:lpstr>HEz Ranging for Passive Location Support</vt:lpstr>
      <vt:lpstr>Solution Principle</vt:lpstr>
      <vt:lpstr>HEz-Ranging for Passive Location Support</vt:lpstr>
      <vt:lpstr>Proposed Additions</vt:lpstr>
      <vt:lpstr>PowerPoint Presentation</vt:lpstr>
      <vt:lpstr>Straw poll 1</vt:lpstr>
      <vt:lpstr>Motion 1</vt:lpstr>
      <vt:lpstr>Straw Poll 2</vt:lpstr>
      <vt:lpstr>Motion 2</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Scalable Location Protocol Comparion</dc:title>
  <dc:creator>Erik Lindskog, Naveen Kakani, Ali Raissinia</dc:creator>
  <cp:lastModifiedBy>Erik Lindskog</cp:lastModifiedBy>
  <cp:revision>238</cp:revision>
  <cp:lastPrinted>1601-01-01T00:00:00Z</cp:lastPrinted>
  <dcterms:created xsi:type="dcterms:W3CDTF">2017-01-17T13:08:38Z</dcterms:created>
  <dcterms:modified xsi:type="dcterms:W3CDTF">2018-03-07T20:20:26Z</dcterms:modified>
</cp:coreProperties>
</file>