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566" r:id="rId3"/>
    <p:sldId id="567" r:id="rId4"/>
    <p:sldId id="568" r:id="rId5"/>
    <p:sldId id="569" r:id="rId6"/>
    <p:sldId id="574" r:id="rId7"/>
    <p:sldId id="573" r:id="rId8"/>
    <p:sldId id="575" r:id="rId9"/>
    <p:sldId id="571" r:id="rId10"/>
    <p:sldId id="57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98" autoAdjust="0"/>
    <p:restoredTop sz="94660"/>
  </p:normalViewPr>
  <p:slideViewPr>
    <p:cSldViewPr>
      <p:cViewPr varScale="1">
        <p:scale>
          <a:sx n="90" d="100"/>
          <a:sy n="90" d="100"/>
        </p:scale>
        <p:origin x="120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43920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58729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7664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2018                                                                     doc.: IEEE 802.11-18/521r1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HEz</a:t>
            </a:r>
            <a:r>
              <a:rPr lang="en-GB" dirty="0"/>
              <a:t> Ranging for Passive Location Support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2018-03-07</a:t>
            </a:r>
          </a:p>
        </p:txBody>
      </p:sp>
      <p:graphicFrame>
        <p:nvGraphicFramePr>
          <p:cNvPr id="3075" name="Object 3"/>
          <p:cNvGraphicFramePr>
            <a:graphicFrameLocks noChangeAspect="1"/>
          </p:cNvGraphicFramePr>
          <p:nvPr>
            <p:extLst>
              <p:ext uri="{D42A27DB-BD31-4B8C-83A1-F6EECF244321}">
                <p14:modId xmlns:p14="http://schemas.microsoft.com/office/powerpoint/2010/main" val="1286059319"/>
              </p:ext>
            </p:extLst>
          </p:nvPr>
        </p:nvGraphicFramePr>
        <p:xfrm>
          <a:off x="514350" y="2274888"/>
          <a:ext cx="7715250" cy="2365375"/>
        </p:xfrm>
        <a:graphic>
          <a:graphicData uri="http://schemas.openxmlformats.org/presentationml/2006/ole">
            <mc:AlternateContent xmlns:mc="http://schemas.openxmlformats.org/markup-compatibility/2006">
              <mc:Choice xmlns:v="urn:schemas-microsoft-com:vml" Requires="v">
                <p:oleObj spid="_x0000_s3460"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514350" y="2274888"/>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2882127" y="2780928"/>
            <a:ext cx="3455946"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Tree>
    <p:extLst>
      <p:ext uri="{BB962C8B-B14F-4D97-AF65-F5344CB8AC3E}">
        <p14:creationId xmlns:p14="http://schemas.microsoft.com/office/powerpoint/2010/main" val="410913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Principle</a:t>
            </a:r>
          </a:p>
        </p:txBody>
      </p:sp>
      <p:sp>
        <p:nvSpPr>
          <p:cNvPr id="3" name="Content Placeholder 2"/>
          <p:cNvSpPr>
            <a:spLocks noGrp="1"/>
          </p:cNvSpPr>
          <p:nvPr>
            <p:ph idx="1"/>
          </p:nvPr>
        </p:nvSpPr>
        <p:spPr>
          <a:xfrm>
            <a:off x="539552" y="1772940"/>
            <a:ext cx="8372476" cy="4114800"/>
          </a:xfrm>
        </p:spPr>
        <p:txBody>
          <a:bodyPr>
            <a:normAutofit fontScale="85000" lnSpcReduction="10000"/>
          </a:bodyPr>
          <a:lstStyle/>
          <a:p>
            <a:pPr>
              <a:buFont typeface="Arial" panose="020B0604020202020204" pitchFamily="34" charset="0"/>
              <a:buChar char="•"/>
            </a:pPr>
            <a:r>
              <a:rPr lang="en-US" dirty="0"/>
              <a:t>Re-use the </a:t>
            </a:r>
            <a:r>
              <a:rPr lang="en-US" dirty="0" err="1"/>
              <a:t>HEz</a:t>
            </a:r>
            <a:r>
              <a:rPr lang="en-US" dirty="0"/>
              <a:t> Ranging exchanges to support passive location</a:t>
            </a:r>
          </a:p>
          <a:p>
            <a:pPr>
              <a:buFont typeface="Arial" panose="020B0604020202020204" pitchFamily="34" charset="0"/>
              <a:buChar char="•"/>
            </a:pPr>
            <a:r>
              <a:rPr lang="en-US" dirty="0"/>
              <a:t>Supports all requirements:</a:t>
            </a:r>
          </a:p>
          <a:p>
            <a:pPr marL="800100" lvl="1" indent="-342900">
              <a:buFont typeface="Arial" panose="020B0604020202020204" pitchFamily="34" charset="0"/>
              <a:buChar char="•"/>
            </a:pPr>
            <a:r>
              <a:rPr lang="en-US" dirty="0"/>
              <a:t>Reuses protocol for active ranging</a:t>
            </a:r>
          </a:p>
          <a:p>
            <a:pPr marL="800100" lvl="1" indent="-342900">
              <a:buFont typeface="Arial" panose="020B0604020202020204" pitchFamily="34" charset="0"/>
              <a:buChar char="•"/>
            </a:pPr>
            <a:r>
              <a:rPr lang="en-US" dirty="0"/>
              <a:t>Scheduled traffic - supports efficiency, power save and deals with congestion</a:t>
            </a:r>
          </a:p>
          <a:p>
            <a:pPr marL="800100" lvl="1" indent="-342900">
              <a:buFont typeface="Arial" panose="020B0604020202020204" pitchFamily="34" charset="0"/>
              <a:buChar char="•"/>
            </a:pPr>
            <a:r>
              <a:rPr lang="en-US" dirty="0"/>
              <a:t>Is trigger based – Supports future likely preferred/required operation.</a:t>
            </a:r>
          </a:p>
          <a:p>
            <a:pPr marL="800100" lvl="1" indent="-342900">
              <a:buFont typeface="Arial" panose="020B0604020202020204" pitchFamily="34" charset="0"/>
              <a:buChar char="•"/>
            </a:pPr>
            <a:r>
              <a:rPr lang="en-US" dirty="0"/>
              <a:t>Elegantly enables client anchor STAs for scalable location support</a:t>
            </a:r>
          </a:p>
          <a:p>
            <a:pPr marL="1200150" lvl="2" indent="-285750">
              <a:buFont typeface="Arial" panose="020B0604020202020204" pitchFamily="34" charset="0"/>
              <a:buChar char="•"/>
            </a:pPr>
            <a:r>
              <a:rPr lang="en-US" dirty="0"/>
              <a:t>Client anchor STAs operate basically in normal </a:t>
            </a:r>
            <a:r>
              <a:rPr lang="en-US" dirty="0" err="1"/>
              <a:t>HEz</a:t>
            </a:r>
            <a:r>
              <a:rPr lang="en-US" dirty="0"/>
              <a:t> ranging, and</a:t>
            </a:r>
          </a:p>
          <a:p>
            <a:pPr marL="1200150" lvl="2" indent="-285750">
              <a:buFont typeface="Arial" panose="020B0604020202020204" pitchFamily="34" charset="0"/>
              <a:buChar char="•"/>
            </a:pPr>
            <a:r>
              <a:rPr lang="en-US" dirty="0"/>
              <a:t>Client anchor STAs are much more able to change channels than are AP anchor STAs</a:t>
            </a:r>
          </a:p>
          <a:p>
            <a:pPr marL="800100" lvl="1" indent="-342900">
              <a:buFont typeface="Arial" panose="020B0604020202020204" pitchFamily="34" charset="0"/>
              <a:buChar char="•"/>
            </a:pPr>
            <a:r>
              <a:rPr lang="en-US" dirty="0"/>
              <a:t>Does enable AP to AP exchanges for scalable location support</a:t>
            </a:r>
          </a:p>
          <a:p>
            <a:pPr marL="1200150" lvl="2" indent="-285750">
              <a:buFont typeface="Arial" panose="020B0604020202020204" pitchFamily="34" charset="0"/>
              <a:buChar char="•"/>
            </a:pPr>
            <a:r>
              <a:rPr lang="en-US" dirty="0"/>
              <a:t>If an AP desires to signal an adjacent AP is can take on the initiator role in the neighboring APs </a:t>
            </a:r>
            <a:r>
              <a:rPr lang="en-US" dirty="0" err="1"/>
              <a:t>HEz</a:t>
            </a:r>
            <a:r>
              <a:rPr lang="en-US" dirty="0"/>
              <a:t> ranging opportunity</a:t>
            </a:r>
          </a:p>
          <a:p>
            <a:pPr>
              <a:buFont typeface="Arial" panose="020B0604020202020204" pitchFamily="34" charset="0"/>
              <a:buChar char="•"/>
            </a:pPr>
            <a:r>
              <a:rPr lang="en-US" dirty="0"/>
              <a:t>Client to be located listens to transmitted NDPs and reported time-stamps and computes its location.</a:t>
            </a:r>
          </a:p>
          <a:p>
            <a:pPr lvl="1"/>
            <a:endParaRPr lang="en-US" dirty="0"/>
          </a:p>
          <a:p>
            <a:pPr lvl="1"/>
            <a:endParaRPr lang="en-US" dirty="0"/>
          </a:p>
          <a:p>
            <a:pPr marL="457200" lvl="1" indent="0">
              <a:buNone/>
            </a:pPr>
            <a:endParaRPr lang="en-US" dirty="0"/>
          </a:p>
          <a:p>
            <a:pPr lvl="1"/>
            <a:endParaRPr lang="en-US" dirty="0"/>
          </a:p>
          <a:p>
            <a:endParaRPr lang="en-US" dirty="0"/>
          </a:p>
        </p:txBody>
      </p:sp>
      <p:sp>
        <p:nvSpPr>
          <p:cNvPr id="5" name="Slide Number Placeholder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2320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46289" y="723992"/>
            <a:ext cx="7772400" cy="654968"/>
          </a:xfrm>
        </p:spPr>
        <p:txBody>
          <a:bodyPr/>
          <a:lstStyle/>
          <a:p>
            <a:r>
              <a:rPr lang="en-US" sz="2800" dirty="0" err="1"/>
              <a:t>HEz</a:t>
            </a:r>
            <a:r>
              <a:rPr lang="en-US" sz="2800" dirty="0"/>
              <a:t>-Ranging for Passive Location Support</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18" name="Picture 91">
            <a:extLst>
              <a:ext uri="{FF2B5EF4-FFF2-40B4-BE49-F238E27FC236}">
                <a16:creationId xmlns:a16="http://schemas.microsoft.com/office/drawing/2014/main" id="{17991171-024F-45AA-BA65-4BCC28262D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528" y="5462892"/>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Responder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122386" y="3370866"/>
            <a:ext cx="7200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Initiator AS 1</a:t>
            </a: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105448" y="4302201"/>
            <a:ext cx="7963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AS 2</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id="{90FFDC0B-EDF2-4259-85B6-D620DF13AB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293148" y="1328866"/>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49" name="TextBox 48">
            <a:extLst>
              <a:ext uri="{FF2B5EF4-FFF2-40B4-BE49-F238E27FC236}">
                <a16:creationId xmlns:a16="http://schemas.microsoft.com/office/drawing/2014/main" id="{F68F4BA1-6362-4444-A7ED-B056820F89BA}"/>
              </a:ext>
            </a:extLst>
          </p:cNvPr>
          <p:cNvSpPr txBox="1"/>
          <p:nvPr/>
        </p:nvSpPr>
        <p:spPr>
          <a:xfrm>
            <a:off x="1372569" y="4741520"/>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listening opportunities</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62314" y="4358645"/>
            <a:ext cx="248787" cy="379557"/>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a16="http://schemas.microsoft.com/office/drawing/2014/main"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a:t>
            </a:r>
          </a:p>
        </p:txBody>
      </p:sp>
      <p:sp>
        <p:nvSpPr>
          <p:cNvPr id="103" name="Rectangle 53">
            <a:extLst>
              <a:ext uri="{FF2B5EF4-FFF2-40B4-BE49-F238E27FC236}">
                <a16:creationId xmlns:a16="http://schemas.microsoft.com/office/drawing/2014/main"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p:txBody>
      </p:sp>
      <p:sp>
        <p:nvSpPr>
          <p:cNvPr id="105" name="Left Brace 104">
            <a:extLst>
              <a:ext uri="{FF2B5EF4-FFF2-40B4-BE49-F238E27FC236}">
                <a16:creationId xmlns:a16="http://schemas.microsoft.com/office/drawing/2014/main" id="{F8FA1CCE-95EA-4B45-8F62-9F74FA44B375}"/>
              </a:ext>
            </a:extLst>
          </p:cNvPr>
          <p:cNvSpPr/>
          <p:nvPr/>
        </p:nvSpPr>
        <p:spPr bwMode="auto">
          <a:xfrm rot="16200000">
            <a:off x="4402398" y="1976379"/>
            <a:ext cx="245620" cy="6608808"/>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6" name="TextBox 105">
            <a:extLst>
              <a:ext uri="{FF2B5EF4-FFF2-40B4-BE49-F238E27FC236}">
                <a16:creationId xmlns:a16="http://schemas.microsoft.com/office/drawing/2014/main" id="{87E84A74-73C1-47D1-B936-80B60B7E69AD}"/>
              </a:ext>
            </a:extLst>
          </p:cNvPr>
          <p:cNvSpPr txBox="1"/>
          <p:nvPr/>
        </p:nvSpPr>
        <p:spPr>
          <a:xfrm>
            <a:off x="3096322" y="5395293"/>
            <a:ext cx="284148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mn-cs"/>
              </a:rPr>
              <a:t>Existing TGaz SFD Protocol</a:t>
            </a:r>
          </a:p>
        </p:txBody>
      </p:sp>
      <p:sp>
        <p:nvSpPr>
          <p:cNvPr id="107" name="Left Brace 106">
            <a:extLst>
              <a:ext uri="{FF2B5EF4-FFF2-40B4-BE49-F238E27FC236}">
                <a16:creationId xmlns:a16="http://schemas.microsoft.com/office/drawing/2014/main" id="{96123795-0126-4D20-AF19-5093017CA2B7}"/>
              </a:ext>
            </a:extLst>
          </p:cNvPr>
          <p:cNvSpPr/>
          <p:nvPr/>
        </p:nvSpPr>
        <p:spPr bwMode="auto">
          <a:xfrm rot="16200000">
            <a:off x="8332551" y="4781224"/>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8" name="TextBox 107">
            <a:extLst>
              <a:ext uri="{FF2B5EF4-FFF2-40B4-BE49-F238E27FC236}">
                <a16:creationId xmlns:a16="http://schemas.microsoft.com/office/drawing/2014/main" id="{32F84FB9-BD1F-4816-9B2E-D8669700CADB}"/>
              </a:ext>
            </a:extLst>
          </p:cNvPr>
          <p:cNvSpPr txBox="1"/>
          <p:nvPr/>
        </p:nvSpPr>
        <p:spPr>
          <a:xfrm>
            <a:off x="7492647" y="5405720"/>
            <a:ext cx="172579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pitchFamily="18" charset="0"/>
                <a:ea typeface="+mn-ea"/>
                <a:cs typeface="+mn-cs"/>
              </a:rPr>
              <a:t>Added Protocol</a:t>
            </a: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a16="http://schemas.microsoft.com/office/drawing/2014/main" id="{1F07F36B-A5EE-4F99-8481-5CE15544FB0E}"/>
              </a:ext>
            </a:extLst>
          </p:cNvPr>
          <p:cNvSpPr txBox="1"/>
          <p:nvPr/>
        </p:nvSpPr>
        <p:spPr>
          <a:xfrm>
            <a:off x="7746338" y="1293338"/>
            <a:ext cx="1345240" cy="461665"/>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LMR 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(Details TBD)</a:t>
            </a:r>
          </a:p>
        </p:txBody>
      </p:sp>
      <p:sp>
        <p:nvSpPr>
          <p:cNvPr id="71" name="TextBox 70">
            <a:extLst>
              <a:ext uri="{FF2B5EF4-FFF2-40B4-BE49-F238E27FC236}">
                <a16:creationId xmlns:a16="http://schemas.microsoft.com/office/drawing/2014/main" id="{52CFB9CD-74C0-43C3-824C-A4AB37C6640E}"/>
              </a:ext>
            </a:extLst>
          </p:cNvPr>
          <p:cNvSpPr txBox="1"/>
          <p:nvPr/>
        </p:nvSpPr>
        <p:spPr>
          <a:xfrm>
            <a:off x="512342" y="5944177"/>
            <a:ext cx="8449236"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Times New Roman" pitchFamily="18" charset="0"/>
                <a:ea typeface="+mn-ea"/>
                <a:cs typeface="+mn-cs"/>
              </a:rPr>
              <a:t>Enables client station receiving the NDPs and LMR reporting to calculate its location using TDOA relations.</a:t>
            </a:r>
          </a:p>
        </p:txBody>
      </p:sp>
    </p:spTree>
    <p:extLst>
      <p:ext uri="{BB962C8B-B14F-4D97-AF65-F5344CB8AC3E}">
        <p14:creationId xmlns:p14="http://schemas.microsoft.com/office/powerpoint/2010/main" val="2427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3DC923-FB04-4123-85BF-26E620DFA1E4}"/>
              </a:ext>
            </a:extLst>
          </p:cNvPr>
          <p:cNvSpPr>
            <a:spLocks noGrp="1"/>
          </p:cNvSpPr>
          <p:nvPr>
            <p:ph type="title"/>
          </p:nvPr>
        </p:nvSpPr>
        <p:spPr>
          <a:xfrm>
            <a:off x="685800" y="685800"/>
            <a:ext cx="7772400" cy="726976"/>
          </a:xfrm>
        </p:spPr>
        <p:txBody>
          <a:bodyPr/>
          <a:lstStyle/>
          <a:p>
            <a:r>
              <a:rPr lang="en-US" dirty="0"/>
              <a:t>Proposed Additions</a:t>
            </a:r>
          </a:p>
        </p:txBody>
      </p:sp>
      <p:sp>
        <p:nvSpPr>
          <p:cNvPr id="6" name="Content Placeholder 5">
            <a:extLst>
              <a:ext uri="{FF2B5EF4-FFF2-40B4-BE49-F238E27FC236}">
                <a16:creationId xmlns:a16="http://schemas.microsoft.com/office/drawing/2014/main" id="{8CBFCCEB-54CA-405F-89B4-5CECE59941D5}"/>
              </a:ext>
            </a:extLst>
          </p:cNvPr>
          <p:cNvSpPr>
            <a:spLocks noGrp="1"/>
          </p:cNvSpPr>
          <p:nvPr>
            <p:ph idx="1"/>
          </p:nvPr>
        </p:nvSpPr>
        <p:spPr>
          <a:xfrm>
            <a:off x="685800" y="1628800"/>
            <a:ext cx="7772400" cy="4467200"/>
          </a:xfrm>
        </p:spPr>
        <p:txBody>
          <a:bodyPr>
            <a:normAutofit lnSpcReduction="10000"/>
          </a:bodyPr>
          <a:lstStyle/>
          <a:p>
            <a:pPr>
              <a:buFont typeface="Arial" panose="020B0604020202020204" pitchFamily="34" charset="0"/>
              <a:buChar char="•"/>
            </a:pPr>
            <a:r>
              <a:rPr lang="en-US" dirty="0"/>
              <a:t>Expanded time-stamp reporting in LMRs</a:t>
            </a:r>
          </a:p>
          <a:p>
            <a:pPr marL="800100" lvl="1" indent="-342900">
              <a:buFont typeface="Arial" panose="020B0604020202020204" pitchFamily="34" charset="0"/>
              <a:buChar char="•"/>
            </a:pPr>
            <a:r>
              <a:rPr lang="en-US" dirty="0"/>
              <a:t>To enable reporting of TOAs for all received NDPs</a:t>
            </a:r>
          </a:p>
          <a:p>
            <a:pPr>
              <a:buFont typeface="Arial" panose="020B0604020202020204" pitchFamily="34" charset="0"/>
              <a:buChar char="•"/>
            </a:pPr>
            <a:r>
              <a:rPr lang="en-US" dirty="0"/>
              <a:t>Broadcast of LMRs – See slide 3.</a:t>
            </a:r>
          </a:p>
          <a:p>
            <a:pPr marL="800100" lvl="1" indent="-342900">
              <a:buFont typeface="Arial" panose="020B0604020202020204" pitchFamily="34" charset="0"/>
              <a:buChar char="•"/>
            </a:pPr>
            <a:r>
              <a:rPr lang="en-US" dirty="0"/>
              <a:t>To enable passing LMR info to client to be located</a:t>
            </a:r>
          </a:p>
          <a:p>
            <a:pPr>
              <a:buFont typeface="Arial" panose="020B0604020202020204" pitchFamily="34" charset="0"/>
              <a:buChar char="•"/>
            </a:pPr>
            <a:r>
              <a:rPr lang="en-US" dirty="0"/>
              <a:t>Negotiation request for </a:t>
            </a:r>
            <a:r>
              <a:rPr lang="en-US" dirty="0" err="1"/>
              <a:t>HEz</a:t>
            </a:r>
            <a:r>
              <a:rPr lang="en-US" dirty="0"/>
              <a:t> ranging for scalable location support</a:t>
            </a:r>
          </a:p>
          <a:p>
            <a:pPr marL="800100" lvl="1" indent="-342900">
              <a:buFont typeface="Arial" panose="020B0604020202020204" pitchFamily="34" charset="0"/>
              <a:buChar char="•"/>
            </a:pPr>
            <a:r>
              <a:rPr lang="en-US" dirty="0"/>
              <a:t>To enable AP to co-schedule these ranging exchanges</a:t>
            </a:r>
          </a:p>
          <a:p>
            <a:pPr>
              <a:buFont typeface="Arial" panose="020B0604020202020204" pitchFamily="34" charset="0"/>
              <a:buChar char="•"/>
            </a:pPr>
            <a:r>
              <a:rPr lang="en-US" dirty="0"/>
              <a:t>Schedule announcement</a:t>
            </a:r>
          </a:p>
          <a:p>
            <a:pPr marL="800100" lvl="1" indent="-342900">
              <a:buFont typeface="Arial" panose="020B0604020202020204" pitchFamily="34" charset="0"/>
              <a:buChar char="•"/>
            </a:pPr>
            <a:r>
              <a:rPr lang="en-US" dirty="0"/>
              <a:t>Add AP broadcast of timing/configuration of scalable location </a:t>
            </a:r>
            <a:r>
              <a:rPr lang="en-US" dirty="0" err="1"/>
              <a:t>HEz</a:t>
            </a:r>
            <a:r>
              <a:rPr lang="en-US" dirty="0"/>
              <a:t> ranging opportunities</a:t>
            </a:r>
          </a:p>
          <a:p>
            <a:pPr>
              <a:buFont typeface="Arial" panose="020B0604020202020204" pitchFamily="34" charset="0"/>
              <a:buChar char="•"/>
            </a:pPr>
            <a:r>
              <a:rPr lang="en-US" dirty="0"/>
              <a:t>LCI announcement</a:t>
            </a:r>
          </a:p>
          <a:p>
            <a:pPr marL="800100" lvl="1" indent="-342900">
              <a:buFont typeface="Arial" panose="020B0604020202020204" pitchFamily="34" charset="0"/>
              <a:buChar char="•"/>
            </a:pPr>
            <a:r>
              <a:rPr lang="en-US" dirty="0"/>
              <a:t>In schedule or in LMR</a:t>
            </a:r>
          </a:p>
        </p:txBody>
      </p:sp>
      <p:sp>
        <p:nvSpPr>
          <p:cNvPr id="4" name="Slide Number Placeholder 3">
            <a:extLst>
              <a:ext uri="{FF2B5EF4-FFF2-40B4-BE49-F238E27FC236}">
                <a16:creationId xmlns:a16="http://schemas.microsoft.com/office/drawing/2014/main" id="{1CB0357D-ACA6-436D-BA10-2207BF828BAF}"/>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0B60F167-5D3C-4048-AFCE-571238060783}"/>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23757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Isosceles Triangle 6">
            <a:extLst>
              <a:ext uri="{FF2B5EF4-FFF2-40B4-BE49-F238E27FC236}">
                <a16:creationId xmlns:a16="http://schemas.microsoft.com/office/drawing/2014/main" id="{650779F5-91B7-4180-9FC4-47C28D6CE568}"/>
              </a:ext>
            </a:extLst>
          </p:cNvPr>
          <p:cNvSpPr/>
          <p:nvPr/>
        </p:nvSpPr>
        <p:spPr bwMode="auto">
          <a:xfrm>
            <a:off x="2051720" y="4509120"/>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131840" y="4509120"/>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3898156" y="2384500"/>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Isosceles Triangle 9">
            <a:extLst>
              <a:ext uri="{FF2B5EF4-FFF2-40B4-BE49-F238E27FC236}">
                <a16:creationId xmlns:a16="http://schemas.microsoft.com/office/drawing/2014/main" id="{A46E43A9-CA35-4136-9977-69001FCDDE7D}"/>
              </a:ext>
            </a:extLst>
          </p:cNvPr>
          <p:cNvSpPr/>
          <p:nvPr/>
        </p:nvSpPr>
        <p:spPr bwMode="auto">
          <a:xfrm>
            <a:off x="4879901" y="2420888"/>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Isosceles Triangle 11">
            <a:extLst>
              <a:ext uri="{FF2B5EF4-FFF2-40B4-BE49-F238E27FC236}">
                <a16:creationId xmlns:a16="http://schemas.microsoft.com/office/drawing/2014/main" id="{A3D9646F-BC05-44C0-897D-22327D2DF338}"/>
              </a:ext>
            </a:extLst>
          </p:cNvPr>
          <p:cNvSpPr/>
          <p:nvPr/>
        </p:nvSpPr>
        <p:spPr bwMode="auto">
          <a:xfrm>
            <a:off x="6801410"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flipH="1">
            <a:off x="2940596" y="2687216"/>
            <a:ext cx="918220" cy="1101824"/>
          </a:xfrm>
          <a:prstGeom prst="straightConnector1">
            <a:avLst/>
          </a:prstGeom>
          <a:solidFill>
            <a:schemeClr val="accent1"/>
          </a:solidFill>
          <a:ln w="19050" cap="flat" cmpd="sng" algn="ctr">
            <a:solidFill>
              <a:schemeClr val="tx1"/>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B8C3D111-BD54-4A4F-A8E0-7C7E7AEF4FAE}"/>
              </a:ext>
            </a:extLst>
          </p:cNvPr>
          <p:cNvCxnSpPr>
            <a:cxnSpLocks/>
          </p:cNvCxnSpPr>
          <p:nvPr/>
        </p:nvCxnSpPr>
        <p:spPr bwMode="auto">
          <a:xfrm flipH="1">
            <a:off x="3131840" y="2852936"/>
            <a:ext cx="1584176" cy="108012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2771800" y="2024844"/>
            <a:ext cx="1440160" cy="1764196"/>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3193913" y="4044046"/>
            <a:ext cx="2622093" cy="53231"/>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21E9CDE9-4996-435C-8D78-F1DE56A069A2}"/>
              </a:ext>
            </a:extLst>
          </p:cNvPr>
          <p:cNvCxnSpPr>
            <a:cxnSpLocks/>
          </p:cNvCxnSpPr>
          <p:nvPr/>
        </p:nvCxnSpPr>
        <p:spPr bwMode="auto">
          <a:xfrm flipH="1">
            <a:off x="2326060" y="4205288"/>
            <a:ext cx="246821" cy="31280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1BE86E47-EC86-431D-B7C9-E8CFA9631A68}"/>
              </a:ext>
            </a:extLst>
          </p:cNvPr>
          <p:cNvCxnSpPr>
            <a:cxnSpLocks/>
          </p:cNvCxnSpPr>
          <p:nvPr/>
        </p:nvCxnSpPr>
        <p:spPr bwMode="auto">
          <a:xfrm>
            <a:off x="2915817" y="4275460"/>
            <a:ext cx="262276" cy="242628"/>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76C4199E-FE01-4E69-9DBC-5183BDE5166B}"/>
              </a:ext>
            </a:extLst>
          </p:cNvPr>
          <p:cNvCxnSpPr>
            <a:cxnSpLocks/>
          </p:cNvCxnSpPr>
          <p:nvPr/>
        </p:nvCxnSpPr>
        <p:spPr bwMode="auto">
          <a:xfrm flipH="1" flipV="1">
            <a:off x="3131840" y="4229602"/>
            <a:ext cx="2051308" cy="351526"/>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FFD6E575-F3EC-43E9-8C3A-74375096965B}"/>
              </a:ext>
            </a:extLst>
          </p:cNvPr>
          <p:cNvCxnSpPr>
            <a:cxnSpLocks/>
          </p:cNvCxnSpPr>
          <p:nvPr/>
        </p:nvCxnSpPr>
        <p:spPr bwMode="auto">
          <a:xfrm flipH="1" flipV="1">
            <a:off x="3178093" y="4135164"/>
            <a:ext cx="3439280" cy="40995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3834B604-4657-4FD9-8F03-463D74A6E530}"/>
              </a:ext>
            </a:extLst>
          </p:cNvPr>
          <p:cNvSpPr txBox="1"/>
          <p:nvPr/>
        </p:nvSpPr>
        <p:spPr>
          <a:xfrm>
            <a:off x="299456" y="793291"/>
            <a:ext cx="8368638"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Times New Roman" pitchFamily="18" charset="0"/>
                <a:ea typeface="+mn-ea"/>
                <a:cs typeface="+mn-cs"/>
              </a:rPr>
              <a:t>Signaling Topology for Passive Location built on</a:t>
            </a:r>
            <a:r>
              <a:rPr lang="en-US" b="1" dirty="0">
                <a:solidFill>
                  <a:srgbClr val="000000"/>
                </a:solidFill>
                <a:latin typeface="Times New Roman" pitchFamily="18" charset="0"/>
                <a:ea typeface="+mn-ea"/>
              </a:rPr>
              <a:t> </a:t>
            </a:r>
            <a:r>
              <a:rPr kumimoji="0" lang="en-US" b="1" i="0" u="none" strike="noStrike" kern="1200" cap="none" spc="0" normalizeH="0" baseline="0" noProof="0" dirty="0" err="1">
                <a:ln>
                  <a:noFill/>
                </a:ln>
                <a:solidFill>
                  <a:srgbClr val="000000"/>
                </a:solidFill>
                <a:effectLst/>
                <a:uLnTx/>
                <a:uFillTx/>
                <a:latin typeface="Times New Roman" pitchFamily="18" charset="0"/>
                <a:ea typeface="+mn-ea"/>
                <a:cs typeface="+mn-cs"/>
              </a:rPr>
              <a:t>HEz</a:t>
            </a:r>
            <a:r>
              <a:rPr kumimoji="0" lang="en-US" b="1" i="0" u="none" strike="noStrike" kern="1200" cap="none" spc="0" normalizeH="0" baseline="0" noProof="0" dirty="0">
                <a:ln>
                  <a:noFill/>
                </a:ln>
                <a:solidFill>
                  <a:srgbClr val="000000"/>
                </a:solidFill>
                <a:effectLst/>
                <a:uLnTx/>
                <a:uFillTx/>
                <a:latin typeface="Times New Roman" pitchFamily="18" charset="0"/>
                <a:ea typeface="+mn-ea"/>
                <a:cs typeface="+mn-cs"/>
              </a:rPr>
              <a:t> Ranging</a:t>
            </a:r>
          </a:p>
        </p:txBody>
      </p:sp>
      <p:sp>
        <p:nvSpPr>
          <p:cNvPr id="42" name="TextBox 41">
            <a:extLst>
              <a:ext uri="{FF2B5EF4-FFF2-40B4-BE49-F238E27FC236}">
                <a16:creationId xmlns:a16="http://schemas.microsoft.com/office/drawing/2014/main" id="{10576880-13E6-4151-8DD2-3E79D4C48C02}"/>
              </a:ext>
            </a:extLst>
          </p:cNvPr>
          <p:cNvSpPr txBox="1"/>
          <p:nvPr/>
        </p:nvSpPr>
        <p:spPr>
          <a:xfrm>
            <a:off x="3923928" y="1357511"/>
            <a:ext cx="1164742"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AP (RSTA)</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30117" y="3711374"/>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216160" y="239670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6" name="TextBox 45">
            <a:extLst>
              <a:ext uri="{FF2B5EF4-FFF2-40B4-BE49-F238E27FC236}">
                <a16:creationId xmlns:a16="http://schemas.microsoft.com/office/drawing/2014/main" id="{00C7DA47-A6FE-4C45-B9D4-BE21A82E4F01}"/>
              </a:ext>
            </a:extLst>
          </p:cNvPr>
          <p:cNvSpPr txBox="1"/>
          <p:nvPr/>
        </p:nvSpPr>
        <p:spPr>
          <a:xfrm>
            <a:off x="4145136" y="2300716"/>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7" name="TextBox 46">
            <a:extLst>
              <a:ext uri="{FF2B5EF4-FFF2-40B4-BE49-F238E27FC236}">
                <a16:creationId xmlns:a16="http://schemas.microsoft.com/office/drawing/2014/main" id="{9C790B92-EB80-45AD-96E2-33814B4DD7CD}"/>
              </a:ext>
            </a:extLst>
          </p:cNvPr>
          <p:cNvSpPr txBox="1"/>
          <p:nvPr/>
        </p:nvSpPr>
        <p:spPr>
          <a:xfrm>
            <a:off x="1939516" y="4910003"/>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130210" y="4870744"/>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50" name="TextBox 49">
            <a:extLst>
              <a:ext uri="{FF2B5EF4-FFF2-40B4-BE49-F238E27FC236}">
                <a16:creationId xmlns:a16="http://schemas.microsoft.com/office/drawing/2014/main" id="{9EA1A09B-1BDD-4FCB-8540-0EF3FC8E2F51}"/>
              </a:ext>
            </a:extLst>
          </p:cNvPr>
          <p:cNvSpPr txBox="1"/>
          <p:nvPr/>
        </p:nvSpPr>
        <p:spPr>
          <a:xfrm>
            <a:off x="6764302" y="4802082"/>
            <a:ext cx="116049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 (ASTA)</a:t>
            </a:r>
          </a:p>
        </p:txBody>
      </p:sp>
      <p:sp>
        <p:nvSpPr>
          <p:cNvPr id="51" name="TextBox 50">
            <a:extLst>
              <a:ext uri="{FF2B5EF4-FFF2-40B4-BE49-F238E27FC236}">
                <a16:creationId xmlns:a16="http://schemas.microsoft.com/office/drawing/2014/main" id="{5543F67B-4E41-493C-9004-F136E942A7B5}"/>
              </a:ext>
            </a:extLst>
          </p:cNvPr>
          <p:cNvSpPr txBox="1"/>
          <p:nvPr/>
        </p:nvSpPr>
        <p:spPr>
          <a:xfrm>
            <a:off x="485530" y="5171657"/>
            <a:ext cx="8424936" cy="132343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Note that with scheduled </a:t>
            </a:r>
            <a:r>
              <a:rPr kumimoji="0" lang="en-US" sz="1600" b="1" i="0" u="none" strike="noStrike" kern="1200" cap="none" spc="0" normalizeH="0" baseline="0" noProof="0" dirty="0" err="1">
                <a:ln>
                  <a:noFill/>
                </a:ln>
                <a:solidFill>
                  <a:srgbClr val="FF0000"/>
                </a:solidFill>
                <a:effectLst/>
                <a:uLnTx/>
                <a:uFillTx/>
                <a:latin typeface="Times New Roman" pitchFamily="18" charset="0"/>
                <a:ea typeface="+mn-ea"/>
                <a:cs typeface="+mn-cs"/>
              </a:rPr>
              <a:t>HEz</a:t>
            </a: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 ranging opportunities all the neighboring APs (RSTA) and Anchor client Stations (AS/ASTA) can appear on the same channel all at the same time, which enables a very large number of ranging exchanges. Furthermore, if the client to be located also switches channels, it can listen to an even larger set of ranging exchanges, namely one such set in each APs channel.</a:t>
            </a:r>
          </a:p>
        </p:txBody>
      </p:sp>
      <p:sp>
        <p:nvSpPr>
          <p:cNvPr id="52" name="TextBox 51">
            <a:extLst>
              <a:ext uri="{FF2B5EF4-FFF2-40B4-BE49-F238E27FC236}">
                <a16:creationId xmlns:a16="http://schemas.microsoft.com/office/drawing/2014/main" id="{253455ED-6A9B-4A2D-8216-6EC290646E93}"/>
              </a:ext>
            </a:extLst>
          </p:cNvPr>
          <p:cNvSpPr txBox="1"/>
          <p:nvPr/>
        </p:nvSpPr>
        <p:spPr>
          <a:xfrm>
            <a:off x="423992" y="1927639"/>
            <a:ext cx="2235295" cy="181588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Times New Roman" pitchFamily="18" charset="0"/>
                <a:ea typeface="+mn-ea"/>
                <a:cs typeface="+mn-cs"/>
              </a:rPr>
              <a:t>Cross ranging exchanges between the ASs and the secondary APs generally not shown but they appear between any AP/AS-AP/AS pair. </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4311920" y="3394153"/>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012160" y="2260997"/>
            <a:ext cx="2891045" cy="132343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srgbClr val="FFC000"/>
                </a:solidFill>
                <a:effectLst/>
                <a:uLnTx/>
                <a:uFillTx/>
                <a:latin typeface="Times New Roman" pitchFamily="18" charset="0"/>
                <a:ea typeface="+mn-ea"/>
                <a:cs typeface="+mn-cs"/>
              </a:rPr>
              <a:t>Client to be located </a:t>
            </a: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 Can also switch channels and listen to the corresponding ranging exchanges on each neighboring APs channel.</a:t>
            </a:r>
          </a:p>
        </p:txBody>
      </p:sp>
      <p:cxnSp>
        <p:nvCxnSpPr>
          <p:cNvPr id="56" name="Straight Arrow Connector 55">
            <a:extLst>
              <a:ext uri="{FF2B5EF4-FFF2-40B4-BE49-F238E27FC236}">
                <a16:creationId xmlns:a16="http://schemas.microsoft.com/office/drawing/2014/main" id="{E21167A8-DC7C-483D-B6C8-B1E6565F2E56}"/>
              </a:ext>
            </a:extLst>
          </p:cNvPr>
          <p:cNvCxnSpPr/>
          <p:nvPr/>
        </p:nvCxnSpPr>
        <p:spPr bwMode="auto">
          <a:xfrm flipH="1">
            <a:off x="4831674" y="2953044"/>
            <a:ext cx="984332" cy="476395"/>
          </a:xfrm>
          <a:prstGeom prst="straightConnector1">
            <a:avLst/>
          </a:prstGeom>
          <a:solidFill>
            <a:schemeClr val="accent1"/>
          </a:solidFill>
          <a:ln w="12700" cap="flat" cmpd="sng" algn="ctr">
            <a:solidFill>
              <a:srgbClr val="FF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Arrow Connector 58">
            <a:extLst>
              <a:ext uri="{FF2B5EF4-FFF2-40B4-BE49-F238E27FC236}">
                <a16:creationId xmlns:a16="http://schemas.microsoft.com/office/drawing/2014/main" id="{CA937E62-B461-4B35-8CF6-70C42695BC23}"/>
              </a:ext>
            </a:extLst>
          </p:cNvPr>
          <p:cNvCxnSpPr>
            <a:cxnSpLocks/>
          </p:cNvCxnSpPr>
          <p:nvPr/>
        </p:nvCxnSpPr>
        <p:spPr bwMode="auto">
          <a:xfrm flipH="1">
            <a:off x="2491614" y="4667465"/>
            <a:ext cx="493689" cy="0"/>
          </a:xfrm>
          <a:prstGeom prst="straightConnector1">
            <a:avLst/>
          </a:prstGeom>
          <a:solidFill>
            <a:schemeClr val="accent1"/>
          </a:solidFill>
          <a:ln w="25400" cap="flat" cmpd="sng" algn="ctr">
            <a:solidFill>
              <a:srgbClr val="7030A0"/>
            </a:solidFill>
            <a:prstDash val="sysDash"/>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E051DCB4-D9EE-4751-A840-2728CA5AFB0F}"/>
              </a:ext>
            </a:extLst>
          </p:cNvPr>
          <p:cNvCxnSpPr>
            <a:cxnSpLocks/>
          </p:cNvCxnSpPr>
          <p:nvPr/>
        </p:nvCxnSpPr>
        <p:spPr bwMode="auto">
          <a:xfrm>
            <a:off x="1811213" y="3691351"/>
            <a:ext cx="873150" cy="847921"/>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0A0C369B-B079-4D18-917C-E94E4208CBB1}"/>
              </a:ext>
            </a:extLst>
          </p:cNvPr>
          <p:cNvCxnSpPr/>
          <p:nvPr/>
        </p:nvCxnSpPr>
        <p:spPr bwMode="auto">
          <a:xfrm flipH="1">
            <a:off x="4633020" y="2953044"/>
            <a:ext cx="82996" cy="441109"/>
          </a:xfrm>
          <a:prstGeom prst="straightConnector1">
            <a:avLst/>
          </a:prstGeom>
          <a:solidFill>
            <a:schemeClr val="accent1"/>
          </a:solidFill>
          <a:ln w="12700" cap="flat" cmpd="sng" algn="ctr">
            <a:solidFill>
              <a:srgbClr val="FFC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a:extLst>
              <a:ext uri="{FF2B5EF4-FFF2-40B4-BE49-F238E27FC236}">
                <a16:creationId xmlns:a16="http://schemas.microsoft.com/office/drawing/2014/main" id="{A3E41E96-B291-4463-B214-FAB21DBBFCB4}"/>
              </a:ext>
            </a:extLst>
          </p:cNvPr>
          <p:cNvCxnSpPr>
            <a:cxnSpLocks/>
          </p:cNvCxnSpPr>
          <p:nvPr/>
        </p:nvCxnSpPr>
        <p:spPr bwMode="auto">
          <a:xfrm flipV="1">
            <a:off x="3347707" y="3630896"/>
            <a:ext cx="933983" cy="259931"/>
          </a:xfrm>
          <a:prstGeom prst="straightConnector1">
            <a:avLst/>
          </a:prstGeom>
          <a:solidFill>
            <a:schemeClr val="accent1"/>
          </a:solidFill>
          <a:ln w="19050" cap="flat" cmpd="sng" algn="ctr">
            <a:solidFill>
              <a:srgbClr val="FFC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TextBox 70">
            <a:extLst>
              <a:ext uri="{FF2B5EF4-FFF2-40B4-BE49-F238E27FC236}">
                <a16:creationId xmlns:a16="http://schemas.microsoft.com/office/drawing/2014/main" id="{E9F35DB5-B2C2-4203-A8BE-8CFA99EE689D}"/>
              </a:ext>
            </a:extLst>
          </p:cNvPr>
          <p:cNvSpPr txBox="1"/>
          <p:nvPr/>
        </p:nvSpPr>
        <p:spPr>
          <a:xfrm>
            <a:off x="5151342" y="1554621"/>
            <a:ext cx="2356395"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n-ea"/>
                <a:cs typeface="+mn-cs"/>
              </a:rPr>
              <a:t>APs assumed to operate on different channels</a:t>
            </a:r>
          </a:p>
        </p:txBody>
      </p:sp>
      <p:sp>
        <p:nvSpPr>
          <p:cNvPr id="73" name="TextBox 72">
            <a:extLst>
              <a:ext uri="{FF2B5EF4-FFF2-40B4-BE49-F238E27FC236}">
                <a16:creationId xmlns:a16="http://schemas.microsoft.com/office/drawing/2014/main" id="{DE028C54-B44D-4CD2-861E-8292DE030F66}"/>
              </a:ext>
            </a:extLst>
          </p:cNvPr>
          <p:cNvSpPr txBox="1"/>
          <p:nvPr/>
        </p:nvSpPr>
        <p:spPr>
          <a:xfrm>
            <a:off x="337928" y="4351737"/>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n-ea"/>
                <a:cs typeface="+mn-cs"/>
              </a:rPr>
              <a:t>AS - Client Anchor Station</a:t>
            </a:r>
          </a:p>
        </p:txBody>
      </p:sp>
      <p:cxnSp>
        <p:nvCxnSpPr>
          <p:cNvPr id="16" name="Straight Arrow Connector 15">
            <a:extLst>
              <a:ext uri="{FF2B5EF4-FFF2-40B4-BE49-F238E27FC236}">
                <a16:creationId xmlns:a16="http://schemas.microsoft.com/office/drawing/2014/main" id="{F1B7AA84-FDA2-4A40-B1F6-739AA552301A}"/>
              </a:ext>
            </a:extLst>
          </p:cNvPr>
          <p:cNvCxnSpPr>
            <a:cxnSpLocks/>
          </p:cNvCxnSpPr>
          <p:nvPr/>
        </p:nvCxnSpPr>
        <p:spPr bwMode="auto">
          <a:xfrm flipH="1" flipV="1">
            <a:off x="4734774" y="1910064"/>
            <a:ext cx="416568" cy="17575"/>
          </a:xfrm>
          <a:prstGeom prst="straightConnector1">
            <a:avLst/>
          </a:prstGeom>
          <a:solidFill>
            <a:schemeClr val="accent1"/>
          </a:solidFill>
          <a:ln w="19050" cap="flat" cmpd="sng" algn="ctr">
            <a:solidFill>
              <a:srgbClr val="0070C0"/>
            </a:solidFill>
            <a:prstDash val="sys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a:off x="1691680" y="4636716"/>
            <a:ext cx="317053" cy="0"/>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15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1D1101-3CB4-412D-AF25-B7F887E6CEE9}"/>
              </a:ext>
            </a:extLst>
          </p:cNvPr>
          <p:cNvSpPr>
            <a:spLocks noGrp="1"/>
          </p:cNvSpPr>
          <p:nvPr>
            <p:ph type="title"/>
          </p:nvPr>
        </p:nvSpPr>
        <p:spPr/>
        <p:txBody>
          <a:bodyPr/>
          <a:lstStyle/>
          <a:p>
            <a:r>
              <a:rPr lang="en-US" dirty="0"/>
              <a:t>Straw poll 1</a:t>
            </a:r>
          </a:p>
        </p:txBody>
      </p:sp>
      <p:sp>
        <p:nvSpPr>
          <p:cNvPr id="6" name="Content Placeholder 5">
            <a:extLst>
              <a:ext uri="{FF2B5EF4-FFF2-40B4-BE49-F238E27FC236}">
                <a16:creationId xmlns:a16="http://schemas.microsoft.com/office/drawing/2014/main" id="{5A019C36-F5A2-470B-BEA4-C76242A9B156}"/>
              </a:ext>
            </a:extLst>
          </p:cNvPr>
          <p:cNvSpPr>
            <a:spLocks noGrp="1"/>
          </p:cNvSpPr>
          <p:nvPr>
            <p:ph idx="1"/>
          </p:nvPr>
        </p:nvSpPr>
        <p:spPr/>
        <p:txBody>
          <a:bodyPr/>
          <a:lstStyle/>
          <a:p>
            <a:pPr marL="0" indent="0"/>
            <a:r>
              <a:rPr lang="en-US" sz="2000" dirty="0"/>
              <a:t>Do you support the following attributes for the </a:t>
            </a:r>
            <a:r>
              <a:rPr lang="en-US" sz="2000" dirty="0" err="1"/>
              <a:t>HEz</a:t>
            </a:r>
            <a:r>
              <a:rPr lang="en-US" sz="2000" dirty="0"/>
              <a:t> Ranging for passive location support:</a:t>
            </a:r>
          </a:p>
          <a:p>
            <a:pPr marL="285750" indent="-285750">
              <a:buFont typeface="Arial" panose="020B0604020202020204" pitchFamily="34" charset="0"/>
              <a:buChar char="•"/>
            </a:pPr>
            <a:r>
              <a:rPr lang="en-US" sz="2000" dirty="0"/>
              <a:t>The Polling part is the same as the </a:t>
            </a:r>
            <a:r>
              <a:rPr lang="en-US" sz="2000" dirty="0" err="1"/>
              <a:t>HEz</a:t>
            </a:r>
            <a:r>
              <a:rPr lang="en-US" sz="2000" dirty="0"/>
              <a:t> Ranging polling part.</a:t>
            </a:r>
          </a:p>
          <a:p>
            <a:pPr marL="285750" indent="-285750">
              <a:buFont typeface="Arial" panose="020B0604020202020204" pitchFamily="34" charset="0"/>
              <a:buChar char="•"/>
            </a:pPr>
            <a:r>
              <a:rPr lang="en-US" sz="2000" dirty="0"/>
              <a:t>The measurement part is the same as the </a:t>
            </a:r>
            <a:r>
              <a:rPr lang="en-US" sz="2000" dirty="0" err="1"/>
              <a:t>HEz</a:t>
            </a:r>
            <a:r>
              <a:rPr lang="en-US" sz="2000" dirty="0"/>
              <a:t> Ranging measurement part with the following attributes:</a:t>
            </a:r>
          </a:p>
          <a:p>
            <a:pPr marL="685800" lvl="1">
              <a:buFont typeface="Arial" panose="020B0604020202020204" pitchFamily="34" charset="0"/>
              <a:buChar char="•"/>
            </a:pPr>
            <a:r>
              <a:rPr lang="en-US" sz="1200" dirty="0"/>
              <a:t>Each TF Sounding solicits a single user ASTA NDP (a subset behavior of the Ranging </a:t>
            </a:r>
            <a:r>
              <a:rPr lang="en-US" sz="1200" dirty="0" err="1"/>
              <a:t>HEz</a:t>
            </a:r>
            <a:r>
              <a:rPr lang="en-US" sz="1200" dirty="0"/>
              <a:t>).</a:t>
            </a:r>
          </a:p>
          <a:p>
            <a:pPr marL="685800" lvl="1">
              <a:buFont typeface="Arial" panose="020B0604020202020204" pitchFamily="34" charset="0"/>
              <a:buChar char="•"/>
            </a:pPr>
            <a:r>
              <a:rPr lang="en-US" sz="1200" dirty="0"/>
              <a:t>The measurements frames are full BW.</a:t>
            </a:r>
          </a:p>
          <a:p>
            <a:pPr marL="685800" lvl="1">
              <a:buFont typeface="Arial" panose="020B0604020202020204" pitchFamily="34" charset="0"/>
              <a:buChar char="•"/>
            </a:pPr>
            <a:r>
              <a:rPr lang="en-US" sz="1200" dirty="0"/>
              <a:t>The ASTA measures the TOA of the NDP transmitted by RSTA and optionally by other ASTAs of the same sequence only. </a:t>
            </a:r>
          </a:p>
          <a:p>
            <a:pPr marL="685800" lvl="1">
              <a:buFont typeface="Arial" panose="020B0604020202020204" pitchFamily="34" charset="0"/>
              <a:buChar char="•"/>
            </a:pPr>
            <a:r>
              <a:rPr lang="en-US" sz="1200" dirty="0"/>
              <a:t>The listening client measures the differential time of flight of pairs of RSTA and/or ASTAs.</a:t>
            </a:r>
          </a:p>
          <a:p>
            <a:pPr marL="685800" lvl="1">
              <a:buFont typeface="Arial" panose="020B0604020202020204" pitchFamily="34" charset="0"/>
              <a:buChar char="•"/>
            </a:pPr>
            <a:r>
              <a:rPr lang="en-US" sz="1200" dirty="0"/>
              <a:t>The measurement sequence (UL and DL) completes in a single </a:t>
            </a:r>
            <a:r>
              <a:rPr lang="en-US" sz="1200" dirty="0" err="1"/>
              <a:t>TxOP</a:t>
            </a:r>
            <a:r>
              <a:rPr lang="en-US" sz="1200" dirty="0"/>
              <a:t>.</a:t>
            </a:r>
          </a:p>
          <a:p>
            <a:pPr marL="285750" indent="-285750">
              <a:buFont typeface="Arial" panose="020B0604020202020204" pitchFamily="34" charset="0"/>
              <a:buChar char="•"/>
            </a:pPr>
            <a:r>
              <a:rPr lang="en-US" sz="2000" dirty="0"/>
              <a:t>The indication of ‘Passive Location </a:t>
            </a:r>
            <a:r>
              <a:rPr lang="en-US" sz="2000" dirty="0" err="1"/>
              <a:t>HEz</a:t>
            </a:r>
            <a:r>
              <a:rPr lang="en-US" sz="2000" dirty="0"/>
              <a:t> Ranging type’ within the TF of the sequence is TBD.</a:t>
            </a:r>
          </a:p>
          <a:p>
            <a:endParaRPr lang="en-US" dirty="0"/>
          </a:p>
        </p:txBody>
      </p:sp>
      <p:sp>
        <p:nvSpPr>
          <p:cNvPr id="4" name="Slide Number Placeholder 3">
            <a:extLst>
              <a:ext uri="{FF2B5EF4-FFF2-40B4-BE49-F238E27FC236}">
                <a16:creationId xmlns:a16="http://schemas.microsoft.com/office/drawing/2014/main" id="{CB003D3B-4FB6-4EFF-BE66-1E49312525D3}"/>
              </a:ext>
            </a:extLst>
          </p:cNvPr>
          <p:cNvSpPr>
            <a:spLocks noGrp="1"/>
          </p:cNvSpPr>
          <p:nvPr>
            <p:ph type="sldNum" idx="12"/>
          </p:nvPr>
        </p:nvSpPr>
        <p:spPr/>
        <p:txBody>
          <a:bodyPr/>
          <a:lstStyle/>
          <a:p>
            <a:r>
              <a:rPr lang="en-GB"/>
              <a:t>Slide </a:t>
            </a:r>
            <a:fld id="{F5D8E26B-7BCF-4D25-9C89-0168A6618F18}" type="slidenum">
              <a:rPr lang="en-GB" smtClean="0"/>
              <a:pPr/>
              <a:t>6</a:t>
            </a:fld>
            <a:endParaRPr lang="en-GB"/>
          </a:p>
        </p:txBody>
      </p:sp>
      <p:sp>
        <p:nvSpPr>
          <p:cNvPr id="3" name="Footer Placeholder 2">
            <a:extLst>
              <a:ext uri="{FF2B5EF4-FFF2-40B4-BE49-F238E27FC236}">
                <a16:creationId xmlns:a16="http://schemas.microsoft.com/office/drawing/2014/main" id="{8FCF906E-E4D5-443C-AABA-BA648E501DFC}"/>
              </a:ext>
            </a:extLst>
          </p:cNvPr>
          <p:cNvSpPr>
            <a:spLocks noGrp="1"/>
          </p:cNvSpPr>
          <p:nvPr>
            <p:ph type="ftr" idx="14"/>
          </p:nvPr>
        </p:nvSpPr>
        <p:spPr/>
        <p:txBody>
          <a:bodyPr/>
          <a:lstStyle/>
          <a:p>
            <a:r>
              <a:rPr lang="da-DK"/>
              <a:t>Erik Lindskog, Qualcomm, et al.</a:t>
            </a:r>
            <a:endParaRPr lang="en-GB"/>
          </a:p>
        </p:txBody>
      </p:sp>
    </p:spTree>
    <p:extLst>
      <p:ext uri="{BB962C8B-B14F-4D97-AF65-F5344CB8AC3E}">
        <p14:creationId xmlns:p14="http://schemas.microsoft.com/office/powerpoint/2010/main" val="154857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1D1101-3CB4-412D-AF25-B7F887E6CEE9}"/>
              </a:ext>
            </a:extLst>
          </p:cNvPr>
          <p:cNvSpPr>
            <a:spLocks noGrp="1"/>
          </p:cNvSpPr>
          <p:nvPr>
            <p:ph type="title"/>
          </p:nvPr>
        </p:nvSpPr>
        <p:spPr>
          <a:xfrm>
            <a:off x="685800" y="685801"/>
            <a:ext cx="7770813" cy="685800"/>
          </a:xfrm>
        </p:spPr>
        <p:txBody>
          <a:bodyPr/>
          <a:lstStyle/>
          <a:p>
            <a:r>
              <a:rPr lang="en-US" dirty="0"/>
              <a:t>Motion 1</a:t>
            </a:r>
          </a:p>
        </p:txBody>
      </p:sp>
      <p:sp>
        <p:nvSpPr>
          <p:cNvPr id="6" name="Content Placeholder 5">
            <a:extLst>
              <a:ext uri="{FF2B5EF4-FFF2-40B4-BE49-F238E27FC236}">
                <a16:creationId xmlns:a16="http://schemas.microsoft.com/office/drawing/2014/main" id="{5A019C36-F5A2-470B-BEA4-C76242A9B156}"/>
              </a:ext>
            </a:extLst>
          </p:cNvPr>
          <p:cNvSpPr>
            <a:spLocks noGrp="1"/>
          </p:cNvSpPr>
          <p:nvPr>
            <p:ph idx="1"/>
          </p:nvPr>
        </p:nvSpPr>
        <p:spPr>
          <a:xfrm>
            <a:off x="685800" y="1371602"/>
            <a:ext cx="7770813" cy="4722812"/>
          </a:xfrm>
        </p:spPr>
        <p:txBody>
          <a:bodyPr/>
          <a:lstStyle/>
          <a:p>
            <a:pPr marL="0" indent="0"/>
            <a:r>
              <a:rPr lang="en-US" dirty="0"/>
              <a:t>For </a:t>
            </a:r>
            <a:r>
              <a:rPr lang="en-US" dirty="0" err="1"/>
              <a:t>HEz</a:t>
            </a:r>
            <a:r>
              <a:rPr lang="en-US" dirty="0"/>
              <a:t> Ranging for Passive Location, the 11az protocol shall specify that:</a:t>
            </a:r>
          </a:p>
          <a:p>
            <a:pPr marL="285750" indent="-285750">
              <a:buFont typeface="Arial" panose="020B0604020202020204" pitchFamily="34" charset="0"/>
              <a:buChar char="•"/>
            </a:pPr>
            <a:r>
              <a:rPr lang="en-US" dirty="0"/>
              <a:t>The Polling part is the same as the </a:t>
            </a:r>
            <a:r>
              <a:rPr lang="en-US" dirty="0" err="1"/>
              <a:t>HEz</a:t>
            </a:r>
            <a:r>
              <a:rPr lang="en-US" dirty="0"/>
              <a:t> Ranging polling part.</a:t>
            </a:r>
          </a:p>
          <a:p>
            <a:pPr marL="285750" indent="-285750">
              <a:buFont typeface="Arial" panose="020B0604020202020204" pitchFamily="34" charset="0"/>
              <a:buChar char="•"/>
            </a:pPr>
            <a:r>
              <a:rPr lang="en-US" dirty="0"/>
              <a:t>The measurement part is the same as the </a:t>
            </a:r>
            <a:r>
              <a:rPr lang="en-US" dirty="0" err="1"/>
              <a:t>HEz</a:t>
            </a:r>
            <a:r>
              <a:rPr lang="en-US" dirty="0"/>
              <a:t> Ranging measurement part with the following attributes:</a:t>
            </a:r>
          </a:p>
          <a:p>
            <a:pPr marL="685800" lvl="1">
              <a:buFont typeface="Arial" panose="020B0604020202020204" pitchFamily="34" charset="0"/>
              <a:buChar char="•"/>
            </a:pPr>
            <a:r>
              <a:rPr lang="en-US" sz="1400" dirty="0"/>
              <a:t>Each TF Sounding solicits a single user ASTA NDP (a subset behavior of the Ranging </a:t>
            </a:r>
            <a:r>
              <a:rPr lang="en-US" sz="1400" dirty="0" err="1"/>
              <a:t>HEz</a:t>
            </a:r>
            <a:r>
              <a:rPr lang="en-US" sz="1400" dirty="0"/>
              <a:t>).</a:t>
            </a:r>
          </a:p>
          <a:p>
            <a:pPr marL="685800" lvl="1">
              <a:buFont typeface="Arial" panose="020B0604020202020204" pitchFamily="34" charset="0"/>
              <a:buChar char="•"/>
            </a:pPr>
            <a:r>
              <a:rPr lang="en-US" sz="1400" dirty="0"/>
              <a:t>The measurements frames are full BW.</a:t>
            </a:r>
          </a:p>
          <a:p>
            <a:pPr marL="685800" lvl="1">
              <a:buFont typeface="Arial" panose="020B0604020202020204" pitchFamily="34" charset="0"/>
              <a:buChar char="•"/>
            </a:pPr>
            <a:r>
              <a:rPr lang="en-US" sz="1400" dirty="0"/>
              <a:t>The ASTA measures the TOA of the NDP transmitted by RSTA and optionally by other ASTAs of the same sequence only. </a:t>
            </a:r>
          </a:p>
          <a:p>
            <a:pPr marL="685800" lvl="1">
              <a:buFont typeface="Arial" panose="020B0604020202020204" pitchFamily="34" charset="0"/>
              <a:buChar char="•"/>
            </a:pPr>
            <a:r>
              <a:rPr lang="en-US" sz="1400" dirty="0"/>
              <a:t>The listening client measures the differential time of flight of pairs of RSTA and/or ASTAs.</a:t>
            </a:r>
          </a:p>
          <a:p>
            <a:pPr marL="685800" lvl="1">
              <a:buFont typeface="Arial" panose="020B0604020202020204" pitchFamily="34" charset="0"/>
              <a:buChar char="•"/>
            </a:pPr>
            <a:r>
              <a:rPr lang="en-US" sz="1400" dirty="0"/>
              <a:t>The measurement sequence (UL and DL) completes in a single </a:t>
            </a:r>
            <a:r>
              <a:rPr lang="en-US" sz="1400" dirty="0" err="1"/>
              <a:t>TxOP</a:t>
            </a:r>
            <a:r>
              <a:rPr lang="en-US" sz="1400" dirty="0"/>
              <a:t>.</a:t>
            </a:r>
          </a:p>
          <a:p>
            <a:pPr marL="285750" indent="-285750">
              <a:buFont typeface="Arial" panose="020B0604020202020204" pitchFamily="34" charset="0"/>
              <a:buChar char="•"/>
            </a:pPr>
            <a:r>
              <a:rPr lang="en-US" dirty="0"/>
              <a:t>The indication of ‘passive location </a:t>
            </a:r>
            <a:r>
              <a:rPr lang="en-US" dirty="0" err="1"/>
              <a:t>HEz</a:t>
            </a:r>
            <a:r>
              <a:rPr lang="en-US" dirty="0"/>
              <a:t> Ranging type’ within the TF of the sequence is TBD.</a:t>
            </a:r>
          </a:p>
          <a:p>
            <a:endParaRPr lang="en-US" dirty="0"/>
          </a:p>
        </p:txBody>
      </p:sp>
      <p:sp>
        <p:nvSpPr>
          <p:cNvPr id="4" name="Slide Number Placeholder 3">
            <a:extLst>
              <a:ext uri="{FF2B5EF4-FFF2-40B4-BE49-F238E27FC236}">
                <a16:creationId xmlns:a16="http://schemas.microsoft.com/office/drawing/2014/main" id="{CB003D3B-4FB6-4EFF-BE66-1E49312525D3}"/>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3" name="Footer Placeholder 2">
            <a:extLst>
              <a:ext uri="{FF2B5EF4-FFF2-40B4-BE49-F238E27FC236}">
                <a16:creationId xmlns:a16="http://schemas.microsoft.com/office/drawing/2014/main" id="{8FCF906E-E4D5-443C-AABA-BA648E501DFC}"/>
              </a:ext>
            </a:extLst>
          </p:cNvPr>
          <p:cNvSpPr>
            <a:spLocks noGrp="1"/>
          </p:cNvSpPr>
          <p:nvPr>
            <p:ph type="ftr" idx="14"/>
          </p:nvPr>
        </p:nvSpPr>
        <p:spPr/>
        <p:txBody>
          <a:bodyPr/>
          <a:lstStyle/>
          <a:p>
            <a:r>
              <a:rPr lang="da-DK"/>
              <a:t>Erik Lindskog, Qualcomm, et al.</a:t>
            </a:r>
            <a:endParaRPr lang="en-GB"/>
          </a:p>
        </p:txBody>
      </p:sp>
    </p:spTree>
    <p:extLst>
      <p:ext uri="{BB962C8B-B14F-4D97-AF65-F5344CB8AC3E}">
        <p14:creationId xmlns:p14="http://schemas.microsoft.com/office/powerpoint/2010/main" val="33118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726976"/>
          </a:xfrm>
        </p:spPr>
        <p:txBody>
          <a:bodyPr/>
          <a:lstStyle/>
          <a:p>
            <a:r>
              <a:rPr lang="en-US" dirty="0"/>
              <a:t>Straw Poll 2</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685800" y="1556792"/>
            <a:ext cx="7772400" cy="4539208"/>
          </a:xfrm>
        </p:spPr>
        <p:txBody>
          <a:bodyPr>
            <a:normAutofit fontScale="92500" lnSpcReduction="20000"/>
          </a:bodyPr>
          <a:lstStyle/>
          <a:p>
            <a:pPr marL="0" indent="0">
              <a:buNone/>
            </a:pPr>
            <a:r>
              <a:rPr lang="en-US" dirty="0"/>
              <a:t>Do you support that </a:t>
            </a:r>
            <a:r>
              <a:rPr lang="en-US" dirty="0" err="1"/>
              <a:t>HEz</a:t>
            </a:r>
            <a:r>
              <a:rPr lang="en-US" dirty="0"/>
              <a:t> Ranging for Passive Location shall support: </a:t>
            </a:r>
          </a:p>
          <a:p>
            <a:pPr marL="0" indent="0">
              <a:buNone/>
            </a:pPr>
            <a:endParaRPr lang="en-US" dirty="0"/>
          </a:p>
          <a:p>
            <a:pPr marL="0" indent="0">
              <a:buNone/>
            </a:pPr>
            <a:r>
              <a:rPr lang="en-US" dirty="0"/>
              <a:t>1. Reporting of all TOA measurements by ASTA of the same ranging opportunity (delayed or immediate),</a:t>
            </a:r>
          </a:p>
          <a:p>
            <a:pPr marL="0" indent="0">
              <a:buNone/>
            </a:pPr>
            <a:r>
              <a:rPr lang="en-US" dirty="0"/>
              <a:t>2. Method of conveying LMR to passively locating STA,</a:t>
            </a:r>
          </a:p>
          <a:p>
            <a:pPr marL="0" indent="0">
              <a:buNone/>
            </a:pPr>
            <a:r>
              <a:rPr lang="en-US" dirty="0"/>
              <a:t>3. Negotiation for Passive Location sessions establishment between RSTA and ASTA,</a:t>
            </a:r>
          </a:p>
          <a:p>
            <a:pPr marL="0" indent="0">
              <a:buNone/>
            </a:pPr>
            <a:r>
              <a:rPr lang="en-US" dirty="0"/>
              <a:t>4. Schedule advertisement of </a:t>
            </a:r>
            <a:r>
              <a:rPr lang="en-US" dirty="0" err="1"/>
              <a:t>HEz</a:t>
            </a:r>
            <a:r>
              <a:rPr lang="en-US" dirty="0"/>
              <a:t> Ranging for Passive Location support, and </a:t>
            </a:r>
          </a:p>
          <a:p>
            <a:pPr marL="0" indent="0">
              <a:buNone/>
            </a:pPr>
            <a:r>
              <a:rPr lang="en-US" dirty="0"/>
              <a:t>5. LCI announcement.</a:t>
            </a:r>
          </a:p>
          <a:p>
            <a:pPr marL="0" indent="0">
              <a:buNone/>
            </a:pPr>
            <a:endParaRPr lang="en-US" dirty="0"/>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75460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726976"/>
          </a:xfrm>
        </p:spPr>
        <p:txBody>
          <a:bodyPr/>
          <a:lstStyle/>
          <a:p>
            <a:r>
              <a:rPr lang="en-US" dirty="0"/>
              <a:t>Motion 2</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685800" y="1556792"/>
            <a:ext cx="7772400" cy="4539208"/>
          </a:xfrm>
        </p:spPr>
        <p:txBody>
          <a:bodyPr>
            <a:normAutofit fontScale="85000" lnSpcReduction="20000"/>
          </a:bodyPr>
          <a:lstStyle/>
          <a:p>
            <a:pPr marL="0" indent="0">
              <a:buNone/>
            </a:pPr>
            <a:r>
              <a:rPr lang="en-US" dirty="0"/>
              <a:t>Add the following text to the TGaz SFD:</a:t>
            </a:r>
          </a:p>
          <a:p>
            <a:pPr marL="0" indent="0">
              <a:buNone/>
            </a:pPr>
            <a:endParaRPr lang="en-US" dirty="0"/>
          </a:p>
          <a:p>
            <a:pPr marL="0" indent="0"/>
            <a:r>
              <a:rPr lang="en-US" dirty="0"/>
              <a:t>For </a:t>
            </a:r>
            <a:r>
              <a:rPr lang="en-US" dirty="0" err="1"/>
              <a:t>HEz</a:t>
            </a:r>
            <a:r>
              <a:rPr lang="en-US" dirty="0"/>
              <a:t> Ranging for Passive Location, the 11az protocol shall support the following attributes: </a:t>
            </a:r>
          </a:p>
          <a:p>
            <a:pPr marL="0" indent="0">
              <a:buNone/>
            </a:pPr>
            <a:endParaRPr lang="en-US" dirty="0"/>
          </a:p>
          <a:p>
            <a:pPr marL="0" indent="0">
              <a:buNone/>
            </a:pPr>
            <a:r>
              <a:rPr lang="en-US" dirty="0"/>
              <a:t>1. Reporting of all TOA measurements by ASTA of the same ranging opportunity (delayed or immediate),</a:t>
            </a:r>
          </a:p>
          <a:p>
            <a:pPr marL="0" indent="0">
              <a:buNone/>
            </a:pPr>
            <a:r>
              <a:rPr lang="en-US" dirty="0"/>
              <a:t>2. Method of conveying LMR to passively locating STA,</a:t>
            </a:r>
          </a:p>
          <a:p>
            <a:pPr marL="0" indent="0">
              <a:buNone/>
            </a:pPr>
            <a:r>
              <a:rPr lang="en-US" dirty="0"/>
              <a:t>3. Negotiation for Passive Location sessions establishment between RSTA and ASTA,</a:t>
            </a:r>
          </a:p>
          <a:p>
            <a:pPr marL="0" indent="0">
              <a:buNone/>
            </a:pPr>
            <a:r>
              <a:rPr lang="en-US" dirty="0"/>
              <a:t>4. Schedule advertisement of </a:t>
            </a:r>
            <a:r>
              <a:rPr lang="en-US" dirty="0" err="1"/>
              <a:t>HEz</a:t>
            </a:r>
            <a:r>
              <a:rPr lang="en-US" dirty="0"/>
              <a:t> Ranging for Passive Location support, and </a:t>
            </a:r>
          </a:p>
          <a:p>
            <a:pPr marL="0" indent="0">
              <a:buNone/>
            </a:pPr>
            <a:r>
              <a:rPr lang="en-US" dirty="0"/>
              <a:t>5. LCI announcement.</a:t>
            </a:r>
          </a:p>
          <a:p>
            <a:pPr marL="0" indent="0">
              <a:buNone/>
            </a:pPr>
            <a:endParaRPr lang="en-US" dirty="0"/>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79707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8975</TotalTime>
  <Words>1096</Words>
  <Application>Microsoft Office PowerPoint</Application>
  <PresentationFormat>On-screen Show (4:3)</PresentationFormat>
  <Paragraphs>167</Paragraphs>
  <Slides>10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 Unicode MS</vt:lpstr>
      <vt:lpstr>MS Gothic</vt:lpstr>
      <vt:lpstr>Arial</vt:lpstr>
      <vt:lpstr>Calibri</vt:lpstr>
      <vt:lpstr>Times New Roman</vt:lpstr>
      <vt:lpstr>Office Theme</vt:lpstr>
      <vt:lpstr>Document</vt:lpstr>
      <vt:lpstr>HEz Ranging for Passive Location Support</vt:lpstr>
      <vt:lpstr>Solution Principle</vt:lpstr>
      <vt:lpstr>HEz-Ranging for Passive Location Support</vt:lpstr>
      <vt:lpstr>Proposed Additions</vt:lpstr>
      <vt:lpstr>PowerPoint Presentation</vt:lpstr>
      <vt:lpstr>Straw poll 1</vt:lpstr>
      <vt:lpstr>Motion 1</vt:lpstr>
      <vt:lpstr>Straw Poll 2</vt:lpstr>
      <vt:lpstr>Motion 2</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Location Protocol Comparion</dc:title>
  <dc:creator>Erik Lindskog, Naveen Kakani, Ali Raissinia</dc:creator>
  <cp:lastModifiedBy>Erik Lindskog</cp:lastModifiedBy>
  <cp:revision>238</cp:revision>
  <cp:lastPrinted>1601-01-01T00:00:00Z</cp:lastPrinted>
  <dcterms:created xsi:type="dcterms:W3CDTF">2017-01-17T13:08:38Z</dcterms:created>
  <dcterms:modified xsi:type="dcterms:W3CDTF">2018-03-07T20:20:26Z</dcterms:modified>
</cp:coreProperties>
</file>