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62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F608494-8392-4095-A190-A284939721AE}">
          <p14:sldIdLst>
            <p14:sldId id="256"/>
            <p14:sldId id="257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6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>
      <p:cViewPr varScale="1">
        <p:scale>
          <a:sx n="114" d="100"/>
          <a:sy n="114" d="100"/>
        </p:scale>
        <p:origin x="1560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655640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838371" cy="21544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802.11-18/0515r1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FCS size for WUR frames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Authors:</a:t>
            </a:r>
          </a:p>
          <a:p>
            <a:r>
              <a:rPr lang="en-US" dirty="0"/>
              <a:t>Alfred Asterjadhi,</a:t>
            </a:r>
          </a:p>
          <a:p>
            <a:r>
              <a:rPr lang="en-US" dirty="0"/>
              <a:t>George Cherian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Alfred Asterjadhi, Qualcomm Inc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86284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082DA-F281-47FE-94C0-AD0870776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F40877-73C4-4E60-B0F9-86E10590F7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Move to add to the </a:t>
            </a:r>
            <a:r>
              <a:rPr lang="en-US" dirty="0" err="1"/>
              <a:t>TGba</a:t>
            </a:r>
            <a:r>
              <a:rPr lang="en-US" dirty="0"/>
              <a:t> SFD: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FCS field of WUR frames has a size of 16 bits.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4087B3-4904-4B6C-8C7A-009ADA8889F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7A3286-12BF-4354-AA0C-8207AD9C589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93140AF-1B28-449D-9193-CBD74EB92CA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96336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0AC60-50EF-4B34-968C-9DC43A45A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9198BD-13BF-45C3-A07F-0BFBD354EE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Move to amend the following text in the </a:t>
            </a:r>
            <a:r>
              <a:rPr lang="en-US" sz="2000" dirty="0" err="1"/>
              <a:t>TGba</a:t>
            </a:r>
            <a:r>
              <a:rPr lang="en-US" sz="2000" dirty="0"/>
              <a:t>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The CRC of WUR frames shall use </a:t>
            </a:r>
            <a:r>
              <a:rPr lang="en-US" sz="1800" strike="sngStrike" dirty="0"/>
              <a:t>one of the following</a:t>
            </a:r>
            <a:r>
              <a:rPr lang="en-US" sz="1800" u="sng" dirty="0"/>
              <a:t> the </a:t>
            </a:r>
            <a:r>
              <a:rPr lang="en-US" sz="1800" u="sng" dirty="0">
                <a:solidFill>
                  <a:srgbClr val="FF0000"/>
                </a:solidFill>
              </a:rPr>
              <a:t>16</a:t>
            </a:r>
            <a:r>
              <a:rPr lang="en-US" sz="1800" u="sng" dirty="0"/>
              <a:t>-bit</a:t>
            </a:r>
            <a:r>
              <a:rPr lang="en-US" sz="1800" dirty="0"/>
              <a:t> CRC engine</a:t>
            </a:r>
            <a:r>
              <a:rPr lang="en-US" sz="1800" strike="sngStrike" dirty="0"/>
              <a:t>s</a:t>
            </a:r>
            <a:r>
              <a:rPr lang="en-US" sz="1800" dirty="0"/>
              <a:t> from IEEE 802.11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strike="sngStrike" dirty="0"/>
              <a:t>32-bit CRC, 16-bit CRC, 8-bit CRC</a:t>
            </a:r>
          </a:p>
          <a:p>
            <a:pPr marL="914400" lvl="2" indent="0"/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D8708E-52BF-47C5-9E87-CD86E7B6EB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E92C1E-DC48-446A-8767-362CC09D3F7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83EFB5B-CB90-4696-8717-AA0B452A74F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39230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AC167-137A-4113-A686-884EED024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7F82DD-26FE-479B-B071-CAF93472C2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[1] 11-17/575r9 specification framework (P.K. Huang, et. al.)</a:t>
            </a:r>
          </a:p>
          <a:p>
            <a:r>
              <a:rPr lang="en-US" sz="1600" dirty="0"/>
              <a:t>[2] 11/18/0094r1 Fixing TBDs in WUR frame (A. Asterjadhi, et. al.)</a:t>
            </a:r>
          </a:p>
          <a:p>
            <a:r>
              <a:rPr lang="en-US" sz="1600" dirty="0"/>
              <a:t>[2] 11-17/1004r4 Considerations on WUR frame format (A. Asterjadhi, et. al.)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104C88-151A-4343-8E3E-FBE7CDABFE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E01788-9C52-4494-86F9-16359FA235F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96691C7-1758-4166-AEE5-CE75DD3D1F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8604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  <a:endParaRPr lang="en-US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4C5321DD-F636-419A-9012-6B00533D5C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The WUR frame  has an FCS which carries the CRC of the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Length and computation of the FCS is TBD [1]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1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During the last F2F we made some progress in one aspect [2]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The CRC of WUR frames shall use one of the following CRC engines from IEEE 802.11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32-bit CRC, 16-bit CRC, 8-bit CRC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en-US" sz="1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In [2] there were additional discussions on the FCS length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Pointing out the different options we have and certain benefits/drawbacks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We continue those discussions and propose to conclude the FCS topic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Determine the FCS size and consequently all other aspects of the design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Which CRC engine to use from the three possibilities,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0412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65804-3A78-4A0B-8E60-82C0D28C7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68C38D-A7B3-4B86-8F4C-CA6FFCA7CC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743200"/>
            <a:ext cx="7770813" cy="368587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FCS field length has been and continues to be debated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Several options are candidates (8, 16, 24 bits)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Longer FCS provides better protection but higher overhead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Shorter FCS provides lesser protection but lower overhead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A trade-off between the two properties need to be found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Ensuring acceptable protection and low overhead for WUR frames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To make a decision we might need to consider that we have: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Constant length (CL) WUR frames (only 4 bytes)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Variable length (VL) WUR frames (up to 12 or 20 bytes (TBD))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And that the FCS could carry the MIC as well [3]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650396-BCE8-41B0-B406-536D1719274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AB4ED7-B0A4-450C-8BCF-6218ACCFB0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2A6D618-E370-4D37-B585-295A50CF761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F3A59FB-C4D1-4F10-B786-B83BF45CD9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8282539"/>
              </p:ext>
            </p:extLst>
          </p:nvPr>
        </p:nvGraphicFramePr>
        <p:xfrm>
          <a:off x="3200400" y="1524000"/>
          <a:ext cx="2558863" cy="304564"/>
        </p:xfrm>
        <a:graphic>
          <a:graphicData uri="http://schemas.openxmlformats.org/drawingml/2006/table">
            <a:tbl>
              <a:tblPr/>
              <a:tblGrid>
                <a:gridCol w="9660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6068">
                  <a:extLst>
                    <a:ext uri="{9D8B030D-6E8A-4147-A177-3AD203B41FA5}">
                      <a16:colId xmlns:a16="http://schemas.microsoft.com/office/drawing/2014/main" val="1887921575"/>
                    </a:ext>
                  </a:extLst>
                </a:gridCol>
                <a:gridCol w="6267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BA2C789-70B8-4759-829D-78B7F44C09D7}"/>
              </a:ext>
            </a:extLst>
          </p:cNvPr>
          <p:cNvCxnSpPr/>
          <p:nvPr/>
        </p:nvCxnSpPr>
        <p:spPr bwMode="auto">
          <a:xfrm>
            <a:off x="4155452" y="1827979"/>
            <a:ext cx="688171" cy="21396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A070DF5-088A-45D6-BD3F-040231FDBDC0}"/>
              </a:ext>
            </a:extLst>
          </p:cNvPr>
          <p:cNvCxnSpPr/>
          <p:nvPr/>
        </p:nvCxnSpPr>
        <p:spPr bwMode="auto">
          <a:xfrm flipH="1">
            <a:off x="2571735" y="1821025"/>
            <a:ext cx="644286" cy="23772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337CB70E-7072-487B-A48A-B56795A58E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4679885"/>
              </p:ext>
            </p:extLst>
          </p:nvPr>
        </p:nvGraphicFramePr>
        <p:xfrm>
          <a:off x="2133600" y="2034402"/>
          <a:ext cx="2710023" cy="708798"/>
        </p:xfrm>
        <a:graphic>
          <a:graphicData uri="http://schemas.openxmlformats.org/drawingml/2006/table">
            <a:tbl>
              <a:tblPr/>
              <a:tblGrid>
                <a:gridCol w="469696">
                  <a:extLst>
                    <a:ext uri="{9D8B030D-6E8A-4147-A177-3AD203B41FA5}">
                      <a16:colId xmlns:a16="http://schemas.microsoft.com/office/drawing/2014/main" val="2539054846"/>
                    </a:ext>
                  </a:extLst>
                </a:gridCol>
                <a:gridCol w="820403">
                  <a:extLst>
                    <a:ext uri="{9D8B030D-6E8A-4147-A177-3AD203B41FA5}">
                      <a16:colId xmlns:a16="http://schemas.microsoft.com/office/drawing/2014/main" val="4129908872"/>
                    </a:ext>
                  </a:extLst>
                </a:gridCol>
                <a:gridCol w="632524">
                  <a:extLst>
                    <a:ext uri="{9D8B030D-6E8A-4147-A177-3AD203B41FA5}">
                      <a16:colId xmlns:a16="http://schemas.microsoft.com/office/drawing/2014/main" val="735905952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1623248372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224222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8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12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12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555960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1AB3FFA1-C4EB-4AC0-9E9F-B86D37E2CD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3036291"/>
              </p:ext>
            </p:extLst>
          </p:nvPr>
        </p:nvGraphicFramePr>
        <p:xfrm>
          <a:off x="5105400" y="2034402"/>
          <a:ext cx="847725" cy="662461"/>
        </p:xfrm>
        <a:graphic>
          <a:graphicData uri="http://schemas.openxmlformats.org/drawingml/2006/table">
            <a:tbl>
              <a:tblPr/>
              <a:tblGrid>
                <a:gridCol w="847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999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CRC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46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TBD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7887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60928-AA19-46F8-AA7E-188E659D2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numbers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34C78B-E95E-475E-86CD-05F7F66106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4"/>
            <a:ext cx="7770813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Overhead (FCS length/MPDU length)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1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100" dirty="0"/>
              <a:t>The lower the overhead the better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100" dirty="0"/>
              <a:t>Overhead of &gt; </a:t>
            </a:r>
            <a:r>
              <a:rPr lang="en-US" sz="1100" dirty="0">
                <a:solidFill>
                  <a:srgbClr val="00B0F0"/>
                </a:solidFill>
              </a:rPr>
              <a:t>25% </a:t>
            </a:r>
            <a:r>
              <a:rPr lang="en-US" sz="1100" dirty="0"/>
              <a:t>is not desirable, but if false positives and collisions are important then </a:t>
            </a:r>
            <a:r>
              <a:rPr lang="en-US" sz="1100" dirty="0">
                <a:solidFill>
                  <a:srgbClr val="00B050"/>
                </a:solidFill>
              </a:rPr>
              <a:t>33%</a:t>
            </a:r>
            <a:r>
              <a:rPr lang="en-US" sz="1100" dirty="0"/>
              <a:t> could be acceptable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False positive rate (worst case)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100" dirty="0"/>
              <a:t>The lower the false positive rate the better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100" dirty="0"/>
              <a:t>The actual false positive rate will be lower* since Address field has to check for frame to be addressed to the 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Collision probability expected to be minimal* because there is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100" dirty="0"/>
              <a:t>At least 12b of Address field present in every WUR frame (each STA expected to have unique identifier within the BSS)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100" dirty="0"/>
              <a:t>Embedded BSSID information in the FCS of post-association WUR frames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900" dirty="0"/>
              <a:t>WUR frames generated by OBSS APs will very likely appear as corrupted at the WUR STA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100" dirty="0"/>
              <a:t>WUR frames transmission at scheduled times that can reduce overlap with OBSS activities</a:t>
            </a:r>
          </a:p>
          <a:p>
            <a:pPr marL="57150" indent="0"/>
            <a:r>
              <a:rPr lang="en-US" sz="1200" dirty="0"/>
              <a:t>*Considerations assume random properties of identifiers in Address field and Embedded BSSID field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8671BA-65EB-4B89-8434-3A0C81ADB5C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D55D99-2E8B-45AF-A6C9-5176DA03DA5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B2B49D-59D4-47E3-945B-D0738D819A5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graphicFrame>
        <p:nvGraphicFramePr>
          <p:cNvPr id="12" name="Content Placeholder 6">
            <a:extLst>
              <a:ext uri="{FF2B5EF4-FFF2-40B4-BE49-F238E27FC236}">
                <a16:creationId xmlns:a16="http://schemas.microsoft.com/office/drawing/2014/main" id="{DC83DDDE-3890-488E-A992-AEE8F7A4C3D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3718409"/>
              </p:ext>
            </p:extLst>
          </p:nvPr>
        </p:nvGraphicFramePr>
        <p:xfrm>
          <a:off x="1156334" y="2025429"/>
          <a:ext cx="6829743" cy="12419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41487">
                  <a:extLst>
                    <a:ext uri="{9D8B030D-6E8A-4147-A177-3AD203B41FA5}">
                      <a16:colId xmlns:a16="http://schemas.microsoft.com/office/drawing/2014/main" val="2158009291"/>
                    </a:ext>
                  </a:extLst>
                </a:gridCol>
                <a:gridCol w="922655">
                  <a:extLst>
                    <a:ext uri="{9D8B030D-6E8A-4147-A177-3AD203B41FA5}">
                      <a16:colId xmlns:a16="http://schemas.microsoft.com/office/drawing/2014/main" val="3672766270"/>
                    </a:ext>
                  </a:extLst>
                </a:gridCol>
                <a:gridCol w="1722898">
                  <a:extLst>
                    <a:ext uri="{9D8B030D-6E8A-4147-A177-3AD203B41FA5}">
                      <a16:colId xmlns:a16="http://schemas.microsoft.com/office/drawing/2014/main" val="2463135608"/>
                    </a:ext>
                  </a:extLst>
                </a:gridCol>
                <a:gridCol w="1942703">
                  <a:extLst>
                    <a:ext uri="{9D8B030D-6E8A-4147-A177-3AD203B41FA5}">
                      <a16:colId xmlns:a16="http://schemas.microsoft.com/office/drawing/2014/main" val="52649773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Overhead [%]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/>
                        <a:t>8-bit FCS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/>
                        <a:t>16-bit FCS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/>
                        <a:t>24-bit FCS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528552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000" b="1" dirty="0"/>
                        <a:t>CL WUR frame (4B)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rgbClr val="00B0F0"/>
                          </a:solidFill>
                        </a:rPr>
                        <a:t>~20%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rgbClr val="00B050"/>
                          </a:solidFill>
                        </a:rPr>
                        <a:t>~33%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~43%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08494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000" b="1" dirty="0"/>
                        <a:t>Min VL WUR frame (6B)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rgbClr val="00B0F0"/>
                          </a:solidFill>
                        </a:rPr>
                        <a:t>~14%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rgbClr val="00B0F0"/>
                          </a:solidFill>
                        </a:rPr>
                        <a:t>~25%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~33%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262267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000" b="1" dirty="0"/>
                        <a:t>Max VL WUR frame(20B)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rgbClr val="00B0F0"/>
                          </a:solidFill>
                        </a:rPr>
                        <a:t>~5%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rgbClr val="00B0F0"/>
                          </a:solidFill>
                        </a:rPr>
                        <a:t>~9%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~13%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8010419"/>
                  </a:ext>
                </a:extLst>
              </a:tr>
              <a:tr h="266578">
                <a:tc gridSpan="4">
                  <a:txBody>
                    <a:bodyPr/>
                    <a:lstStyle/>
                    <a:p>
                      <a:r>
                        <a:rPr lang="en-US" sz="1000" dirty="0"/>
                        <a:t>NOTE-Every octet costs ~0.13ms of airtime@62.5kbps, and ~0.03ms of airtime@250kbps.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170392"/>
                  </a:ext>
                </a:extLst>
              </a:tr>
            </a:tbl>
          </a:graphicData>
        </a:graphic>
      </p:graphicFrame>
      <p:graphicFrame>
        <p:nvGraphicFramePr>
          <p:cNvPr id="13" name="Content Placeholder 6">
            <a:extLst>
              <a:ext uri="{FF2B5EF4-FFF2-40B4-BE49-F238E27FC236}">
                <a16:creationId xmlns:a16="http://schemas.microsoft.com/office/drawing/2014/main" id="{555AB48A-1D0D-44A9-99CD-59B3EA1208B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9292766"/>
              </p:ext>
            </p:extLst>
          </p:nvPr>
        </p:nvGraphicFramePr>
        <p:xfrm>
          <a:off x="1156334" y="3962400"/>
          <a:ext cx="6829743" cy="487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41487">
                  <a:extLst>
                    <a:ext uri="{9D8B030D-6E8A-4147-A177-3AD203B41FA5}">
                      <a16:colId xmlns:a16="http://schemas.microsoft.com/office/drawing/2014/main" val="2158009291"/>
                    </a:ext>
                  </a:extLst>
                </a:gridCol>
                <a:gridCol w="922655">
                  <a:extLst>
                    <a:ext uri="{9D8B030D-6E8A-4147-A177-3AD203B41FA5}">
                      <a16:colId xmlns:a16="http://schemas.microsoft.com/office/drawing/2014/main" val="3672766270"/>
                    </a:ext>
                  </a:extLst>
                </a:gridCol>
                <a:gridCol w="1722898">
                  <a:extLst>
                    <a:ext uri="{9D8B030D-6E8A-4147-A177-3AD203B41FA5}">
                      <a16:colId xmlns:a16="http://schemas.microsoft.com/office/drawing/2014/main" val="2463135608"/>
                    </a:ext>
                  </a:extLst>
                </a:gridCol>
                <a:gridCol w="1942703">
                  <a:extLst>
                    <a:ext uri="{9D8B030D-6E8A-4147-A177-3AD203B41FA5}">
                      <a16:colId xmlns:a16="http://schemas.microsoft.com/office/drawing/2014/main" val="52649773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FPR [%]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/>
                        <a:t>8-bit FCS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/>
                        <a:t>16-bit FCS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/>
                        <a:t>24-bit FCS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5285527"/>
                  </a:ext>
                </a:extLst>
              </a:tr>
              <a:tr h="196680">
                <a:tc>
                  <a:txBody>
                    <a:bodyPr/>
                    <a:lstStyle/>
                    <a:p>
                      <a:r>
                        <a:rPr lang="en-US" sz="1000" b="1" dirty="0"/>
                        <a:t>1/2</a:t>
                      </a:r>
                      <a:r>
                        <a:rPr lang="en-US" sz="1000" b="1" baseline="30000" dirty="0"/>
                        <a:t>n </a:t>
                      </a:r>
                      <a:r>
                        <a:rPr lang="en-US" sz="1000" b="1" baseline="-25000" dirty="0"/>
                        <a:t>,</a:t>
                      </a:r>
                      <a:r>
                        <a:rPr lang="en-US" sz="1000" b="1" dirty="0"/>
                        <a:t> </a:t>
                      </a:r>
                      <a:r>
                        <a:rPr lang="en-US" sz="1000" b="0" dirty="0"/>
                        <a:t>where n is the FCS size</a:t>
                      </a:r>
                      <a:endParaRPr lang="en-US" sz="1000" b="0" baseline="300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~4*10</a:t>
                      </a:r>
                      <a:r>
                        <a:rPr lang="en-US" sz="1000" baseline="30000" dirty="0">
                          <a:solidFill>
                            <a:schemeClr val="tx1"/>
                          </a:solidFill>
                        </a:rPr>
                        <a:t>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~1.5*10</a:t>
                      </a:r>
                      <a:r>
                        <a:rPr lang="en-US" sz="1000" baseline="30000" dirty="0">
                          <a:solidFill>
                            <a:schemeClr val="tx1"/>
                          </a:solidFill>
                        </a:rPr>
                        <a:t>-5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~6*10</a:t>
                      </a:r>
                      <a:r>
                        <a:rPr lang="en-US" sz="1000" baseline="30000" dirty="0">
                          <a:solidFill>
                            <a:schemeClr val="tx1"/>
                          </a:solidFill>
                        </a:rPr>
                        <a:t>-8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08494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91442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AE077-367A-4DA9-AE27-BFA8B9264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Additional considerations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4EEA10-A035-4153-A491-8D29E7323E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Since the impact of the FCS length may vary for different frames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We might want to consider an FCS that is: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100" dirty="0"/>
              <a:t>Shorter for the CL WUR frames (4 Bytes)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100" dirty="0"/>
              <a:t>Longer for the VL WUR frames (12 or 20 Bytes)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en-US" sz="9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For example we could use a 16-bit CRC polynomial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8 bit CRC included in the FCS (e.g., 8 MSBs of the 16-bit CRC)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100" dirty="0"/>
              <a:t>Common for all WUR frames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Additional 8 bit CRC included in the Frame Body of VL WUR frames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100" dirty="0"/>
              <a:t>Suppressed in transmission for CL WUR frames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en-US" sz="9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These considerations are only noteworthy if the group does not converge on a unified FCS design for all WUR frames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I.e., all WUR frames contain a TBD-bit FCS field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100" dirty="0"/>
              <a:t>Where TBD could be for example 8, 16, 24, …</a:t>
            </a:r>
          </a:p>
          <a:p>
            <a:pPr marL="2114550" lvl="4" indent="-285750">
              <a:buFont typeface="Arial" panose="020B0604020202020204" pitchFamily="34" charset="0"/>
              <a:buChar char="•"/>
            </a:pPr>
            <a:endParaRPr lang="en-US" sz="9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Based on the previous discussions the recommendation is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Have a unified FCS design with FCS field length of 16-bits and 16-bit CRC engine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F950DA-7B16-4DAE-AEB2-15CFAE2752A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62254A-8192-4F89-A7D2-AF08DCDA24A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23FE626-F9A4-4707-9697-D0CCA89D6F1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88170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07B1A6-FF6A-458A-9268-C8E910D65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B48C07-4268-4D14-AC1E-525D9ECAD0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support to add the following to the TGba SFD: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FCS field of all WUR frames has the same size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3642CF-27E4-40AB-B329-DBFF3DE19D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D76590-1D7D-4E1C-80FF-A18C3E4858E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F1D54CB-1AB6-4691-9BFA-9BBE31A203C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933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082DA-F281-47FE-94C0-AD0870776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F40877-73C4-4E60-B0F9-86E10590F7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Which option do you support for the FCS field length?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1: 8 bits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2: 16 bits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4087B3-4904-4B6C-8C7A-009ADA8889F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7A3286-12BF-4354-AA0C-8207AD9C589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93140AF-1B28-449D-9193-CBD74EB92CA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9412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0AC60-50EF-4B34-968C-9DC43A45A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Straw Poll 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9198BD-13BF-45C3-A07F-0BFBD354EE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Do you support to amend the following text in the </a:t>
            </a:r>
            <a:r>
              <a:rPr lang="en-US" sz="2000" dirty="0" err="1"/>
              <a:t>TGba</a:t>
            </a:r>
            <a:r>
              <a:rPr lang="en-US" sz="2000" dirty="0"/>
              <a:t>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The CRC of WUR frames shall use </a:t>
            </a:r>
            <a:r>
              <a:rPr lang="en-US" sz="1800" strike="sngStrike" dirty="0"/>
              <a:t>one of the following</a:t>
            </a:r>
            <a:r>
              <a:rPr lang="en-US" sz="1800" u="sng" dirty="0"/>
              <a:t> the </a:t>
            </a:r>
            <a:r>
              <a:rPr lang="en-US" sz="1800" u="sng" dirty="0">
                <a:solidFill>
                  <a:srgbClr val="FF0000"/>
                </a:solidFill>
              </a:rPr>
              <a:t>16</a:t>
            </a:r>
            <a:r>
              <a:rPr lang="en-US" sz="1800" u="sng" dirty="0"/>
              <a:t>-bit</a:t>
            </a:r>
            <a:r>
              <a:rPr lang="en-US" sz="1800" dirty="0"/>
              <a:t> CRC engine</a:t>
            </a:r>
            <a:r>
              <a:rPr lang="en-US" sz="1800" strike="sngStrike" dirty="0"/>
              <a:t>s</a:t>
            </a:r>
            <a:r>
              <a:rPr lang="en-US" sz="1800" dirty="0"/>
              <a:t> from IEEE 802.11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strike="sngStrike" dirty="0"/>
              <a:t>32-bit CRC, 16-bit CRC, 8-bit CRC</a:t>
            </a:r>
          </a:p>
          <a:p>
            <a:pPr marL="914400" lvl="2" indent="0"/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D8708E-52BF-47C5-9E87-CD86E7B6EB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E92C1E-DC48-446A-8767-362CC09D3F7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83EFB5B-CB90-4696-8717-AA0B452A74F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7944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07B1A6-FF6A-458A-9268-C8E910D65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B48C07-4268-4D14-AC1E-525D9ECAD0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Move to add the following to the TGba SFD: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FCS field of all WUR frames has the </a:t>
            </a:r>
            <a:r>
              <a:rPr lang="en-US"/>
              <a:t>same size.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3642CF-27E4-40AB-B329-DBFF3DE19D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D76590-1D7D-4E1C-80FF-A18C3E4858E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F1D54CB-1AB6-4691-9BFA-9BBE31A203C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27679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802-11-Submission-template</Template>
  <TotalTime>22119</TotalTime>
  <Words>1029</Words>
  <Application>Microsoft Office PowerPoint</Application>
  <PresentationFormat>On-screen Show (4:3)</PresentationFormat>
  <Paragraphs>168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MS Gothic</vt:lpstr>
      <vt:lpstr>Arial</vt:lpstr>
      <vt:lpstr>Arial Unicode MS</vt:lpstr>
      <vt:lpstr>Calibri</vt:lpstr>
      <vt:lpstr>Times New Roman</vt:lpstr>
      <vt:lpstr>Office Theme</vt:lpstr>
      <vt:lpstr>FCS size for WUR frames</vt:lpstr>
      <vt:lpstr>Introduction</vt:lpstr>
      <vt:lpstr>General considerations</vt:lpstr>
      <vt:lpstr>Some numbers</vt:lpstr>
      <vt:lpstr>Additional considerations</vt:lpstr>
      <vt:lpstr>Straw Poll 1</vt:lpstr>
      <vt:lpstr>Straw Poll 2</vt:lpstr>
      <vt:lpstr>Straw Poll 3</vt:lpstr>
      <vt:lpstr>Motion 1</vt:lpstr>
      <vt:lpstr>Motion 2</vt:lpstr>
      <vt:lpstr>Motion 3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Sun, Yanjun</dc:creator>
  <cp:lastModifiedBy>Alfred Asterjadhi</cp:lastModifiedBy>
  <cp:revision>1733</cp:revision>
  <cp:lastPrinted>1601-01-01T00:00:00Z</cp:lastPrinted>
  <dcterms:created xsi:type="dcterms:W3CDTF">2017-01-24T18:47:07Z</dcterms:created>
  <dcterms:modified xsi:type="dcterms:W3CDTF">2018-03-06T20:45:31Z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-188307452</vt:i4>
  </property>
  <property fmtid="{D5CDD505-2E9C-101B-9397-08002B2CF9AE}" pid="3" name="_NewReviewCycle">
    <vt:lpwstr/>
  </property>
  <property fmtid="{D5CDD505-2E9C-101B-9397-08002B2CF9AE}" pid="4" name="_EmailSubject">
    <vt:lpwstr>WUR synch up</vt:lpwstr>
  </property>
  <property fmtid="{D5CDD505-2E9C-101B-9397-08002B2CF9AE}" pid="5" name="_AuthorEmail">
    <vt:lpwstr>aasterja@qti.qualcomm.com</vt:lpwstr>
  </property>
  <property fmtid="{D5CDD505-2E9C-101B-9397-08002B2CF9AE}" pid="6" name="_AuthorEmailDisplayName">
    <vt:lpwstr>Alfred Asterjadhi</vt:lpwstr>
  </property>
  <property fmtid="{D5CDD505-2E9C-101B-9397-08002B2CF9AE}" pid="7" name="_PreviousAdHocReviewCycleID">
    <vt:i4>2045528492</vt:i4>
  </property>
</Properties>
</file>