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3" r:id="rId4"/>
    <p:sldId id="266" r:id="rId5"/>
    <p:sldId id="267" r:id="rId6"/>
    <p:sldId id="268" r:id="rId7"/>
    <p:sldId id="271" r:id="rId8"/>
    <p:sldId id="272" r:id="rId9"/>
    <p:sldId id="276" r:id="rId10"/>
    <p:sldId id="269" r:id="rId11"/>
    <p:sldId id="275" r:id="rId12"/>
    <p:sldId id="278" r:id="rId13"/>
    <p:sldId id="279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F608494-8392-4095-A190-A284939721AE}">
          <p14:sldIdLst>
            <p14:sldId id="256"/>
            <p14:sldId id="257"/>
            <p14:sldId id="263"/>
            <p14:sldId id="266"/>
            <p14:sldId id="267"/>
            <p14:sldId id="268"/>
            <p14:sldId id="271"/>
            <p14:sldId id="272"/>
            <p14:sldId id="276"/>
            <p14:sldId id="269"/>
            <p14:sldId id="275"/>
            <p14:sldId id="278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114" d="100"/>
          <a:sy n="114" d="100"/>
        </p:scale>
        <p:origin x="1560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802.11-18/0514r2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Addressing in WUR frames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Authors:</a:t>
            </a:r>
          </a:p>
          <a:p>
            <a:r>
              <a:rPr lang="en-US" dirty="0"/>
              <a:t>Alfred Asterjadhi,</a:t>
            </a:r>
          </a:p>
          <a:p>
            <a:r>
              <a:rPr lang="en-US" dirty="0"/>
              <a:t>George Cherian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D2546-4B73-4BB4-B1AF-BEEE9F7D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1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74B16B9-4C5C-43F0-8E1F-AAB5B3334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support to add the following to the TGba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Transmit ID is algorithmically obtained from the BSSID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Embedded BSSID is algorithmically obtained from the BSSID</a:t>
            </a:r>
          </a:p>
          <a:p>
            <a:pPr marL="457200" lvl="1" indent="0"/>
            <a:endParaRPr lang="en-US" sz="1600" dirty="0"/>
          </a:p>
          <a:p>
            <a:pPr marL="57150" indent="0"/>
            <a:r>
              <a:rPr lang="en-US" sz="2000" dirty="0"/>
              <a:t>Result: 16Y, 0N, 9A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EF62F-403D-47F5-8215-A740C44FA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69652-1FCD-41DB-BB73-AAA7EA5D2CB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48970E-B533-4602-BF2D-2140E14630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0093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24BF2-2DE9-4911-8B48-077265CAD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E9625-206B-4428-A80F-A74F87B0C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support to add the following to the TGba SFD?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 STA that declares support of Group IDs is required to store at least one group ID and shall declare the Group ID bitmap size that it is capable of storing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57150" indent="0"/>
            <a:r>
              <a:rPr lang="en-US" sz="2000"/>
              <a:t>Result: 16Y, 0N, 9A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7B296-DDB4-4578-8A3F-6B824B659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D43A2-3811-42A8-917F-0C3E2D613E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9BF1D8-AE76-4FB4-8481-2C5118E706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6668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D2546-4B73-4BB4-B1AF-BEEE9F7D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74B16B9-4C5C-43F0-8E1F-AAB5B3334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Move to add the following to the TGba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Transmit ID is algorithmically obtained from the BSSID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Embedded BSSID is algorithmically obtained from the BSSID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7200" lvl="1" indent="0"/>
            <a:r>
              <a:rPr lang="en-US" sz="1600" dirty="0"/>
              <a:t>Moved: Alfred			Second: Leif</a:t>
            </a:r>
          </a:p>
          <a:p>
            <a:pPr marL="457200" lvl="1" indent="0"/>
            <a:endParaRPr lang="en-US" sz="1600" dirty="0"/>
          </a:p>
          <a:p>
            <a:pPr marL="457200" lvl="1" indent="0"/>
            <a:r>
              <a:rPr lang="en-US" sz="1600" dirty="0"/>
              <a:t>Results: Passes with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EF62F-403D-47F5-8215-A740C44FA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69652-1FCD-41DB-BB73-AAA7EA5D2CB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48970E-B533-4602-BF2D-2140E14630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47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24BF2-2DE9-4911-8B48-077265CAD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E9625-206B-4428-A80F-A74F87B0C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Move to add the following to the TGba SFD?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 STA that declares support of Group IDs is required to store at least one group ID and shall declare the Group ID bitmap size that it is capable of storing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7200" lvl="1" indent="0"/>
            <a:r>
              <a:rPr lang="en-US" sz="1600" dirty="0"/>
              <a:t>Moved: Alfred			Second: Leif</a:t>
            </a:r>
          </a:p>
          <a:p>
            <a:pPr marL="457200" lvl="1" indent="0"/>
            <a:endParaRPr lang="en-US" sz="1600" dirty="0"/>
          </a:p>
          <a:p>
            <a:pPr marL="457200" lvl="1" indent="0"/>
            <a:r>
              <a:rPr lang="en-US" sz="1600" dirty="0"/>
              <a:t>Result: Passes with </a:t>
            </a:r>
            <a:r>
              <a:rPr lang="en-US" sz="1600"/>
              <a:t>unanimous consent</a:t>
            </a:r>
            <a:endParaRPr lang="en-US" sz="1600" dirty="0"/>
          </a:p>
          <a:p>
            <a:pPr marL="57150" indent="0"/>
            <a:endParaRPr lang="en-US" sz="2000" dirty="0"/>
          </a:p>
          <a:p>
            <a:pPr marL="5715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7B296-DDB4-4578-8A3F-6B824B659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D43A2-3811-42A8-917F-0C3E2D613E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9BF1D8-AE76-4FB4-8481-2C5118E706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8171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474C4A1-295A-42B1-988D-A99C63652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WUR STAs rely on the Address field of WUR frames to identify if the frame 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Individually addressed to them (Wake Up ID),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Broadcasted to them (Transmit ID),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Group addressed to a group to which the STA belongs (Group ID)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WUR STAs also rely in additional information that 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Implicitly contained in the WUR frame (Embedded BSSID)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Explicitly contained in the WUR frame (e.g., in TD Control field)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Which lead to increased likelihood that received addressing info. is reliable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Minimize false wake ups due to WUR frames generated by OBSS APs</a:t>
            </a:r>
            <a:endParaRPr lang="en-US" sz="1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Maximize filtering opportunities for WUR frames that are not intended to the WUR STA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We propose rules on how to select the above identifiers to ensure that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values selected by the AP for these identifiers are as random as possible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management of identifiers is as simple as possible (and inline with existing PCR architecture)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memory requirement for storing these identifiers is as low as possible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41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29C1B-F2FD-4860-BBEC-19E9AEAB4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Addressing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82AA0-6EB4-4DD3-A14A-32B345BCA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An AP maintains the following main identifiers: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BSSID which is the basic service set identifier of the BSS (6 Bytes)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i="1" dirty="0"/>
              <a:t>N</a:t>
            </a:r>
            <a:r>
              <a:rPr lang="en-US" sz="1200" dirty="0"/>
              <a:t>-1 other BSSID identifiers that identify non-transmitted BSSIDs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AIDs for each of the STAs that is associated with it (12 bits)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It additionally maintains a TIM bitmap that identifies: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Existence of broadcast BU delivery for its STAs (bit 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Existence of broadcast BU delivery for the non-transmitted BSSID (bits 1 to </a:t>
            </a:r>
            <a:r>
              <a:rPr lang="en-US" sz="1200" i="1" dirty="0"/>
              <a:t>n</a:t>
            </a:r>
            <a:r>
              <a:rPr lang="en-US" sz="1200" dirty="0"/>
              <a:t>-1)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Existence of individual BUs for each STA (bit AID)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Every non-AP STA is required to maintain all these identifiers when its PCR is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PS mechanisms in the PCR heavily rely on these indications to deliver buffered BUs to the PS STAs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Every WUR STA should maintain the minimum possible identifiers: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Transmit ID (12 bits), which has a conceptual equivalency with bit 0 of TIM bitmap)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Wake Up ID (12 bits), which has a conceptual equivalency with bit equal to the AID of the STA of TIM bitmap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Group ID (12 bits), which has a conceptual equivalency with bits (1 to </a:t>
            </a:r>
            <a:r>
              <a:rPr lang="en-US" sz="1100" i="1" dirty="0"/>
              <a:t>n</a:t>
            </a:r>
            <a:r>
              <a:rPr lang="en-US" sz="1100" dirty="0"/>
              <a:t>-1) of the TIM bitmap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/>
              <a:t>However not limited to these cases only since even within the same BSS the AP can allocate multiple groups (similar to 11ac)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48394-5203-4FE1-B68B-944082E954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C0F5B-7364-452C-BA98-4536A7A9D1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E151E0-13B6-4DEA-8B78-DD14AB25EB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5516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8D157-A4C7-4454-9CA1-545B045F6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PCR to WUR 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8A79F-3CFF-4428-AB9F-09807E769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428999"/>
            <a:ext cx="7770813" cy="303539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Simplest approach would be to use the same mapping as TIM bitmap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 architectural changes and no increased memory for AP to maintain a separate ID space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Minimum memory required for a WUR STA to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Store value 0 for TXID and WID: at most 3 octets (+ up to 8 bits if multiple BSSID operating)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Store values for group IDs (with 12 bits each then # GIDs times 12 bits)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000" dirty="0"/>
              <a:t>However if GIDs are in a contiguous space then storage can significantly reduced (see next slide)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Drawback: All APs use same AID assignment (start low and go high)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Address field values selected by all APs would be concentrated in the low end of the ID space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Increases likelihood of collisions and false wake ups due to OBSS frames (rely only on Embed BSSID)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Note: Issue incurred in the development of other amendments as well (11ac, 11ah, etc.)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C1F72-89B3-4A74-AE35-A250A2368B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1DC0F-F1CE-4807-A869-BF131FCD40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49697F-77F0-4F39-893D-5AEC12EE8F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00CF86-5736-42DD-B808-0E6098B5A0DB}"/>
              </a:ext>
            </a:extLst>
          </p:cNvPr>
          <p:cNvSpPr/>
          <p:nvPr/>
        </p:nvSpPr>
        <p:spPr bwMode="auto">
          <a:xfrm>
            <a:off x="1371600" y="1447800"/>
            <a:ext cx="914400" cy="38258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6" charset="0"/>
                <a:ea typeface="MS Gothic" charset="-128"/>
              </a:rPr>
              <a:t>BSSID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C1430FE-16DE-4321-AACB-E571B129CD66}"/>
              </a:ext>
            </a:extLst>
          </p:cNvPr>
          <p:cNvCxnSpPr>
            <a:cxnSpLocks/>
          </p:cNvCxnSpPr>
          <p:nvPr/>
        </p:nvCxnSpPr>
        <p:spPr bwMode="auto">
          <a:xfrm flipV="1">
            <a:off x="1371600" y="2133600"/>
            <a:ext cx="5867400" cy="7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0FEAB94-7161-4B1E-B125-44BB5E20875B}"/>
              </a:ext>
            </a:extLst>
          </p:cNvPr>
          <p:cNvSpPr txBox="1"/>
          <p:nvPr/>
        </p:nvSpPr>
        <p:spPr>
          <a:xfrm>
            <a:off x="3577560" y="1433682"/>
            <a:ext cx="1184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TIM bitmap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1B22D6-A196-4D17-B922-AA90644B15E5}"/>
              </a:ext>
            </a:extLst>
          </p:cNvPr>
          <p:cNvSpPr txBox="1"/>
          <p:nvPr/>
        </p:nvSpPr>
        <p:spPr>
          <a:xfrm>
            <a:off x="2101308" y="1795046"/>
            <a:ext cx="30040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0</a:t>
            </a:r>
            <a:r>
              <a:rPr lang="en-US" sz="1600" dirty="0">
                <a:solidFill>
                  <a:schemeClr val="tx1"/>
                </a:solidFill>
              </a:rPr>
              <a:t>, 1, …,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-1, AID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, …, AID </a:t>
            </a:r>
            <a:r>
              <a:rPr lang="en-US" sz="1600" i="1" dirty="0">
                <a:solidFill>
                  <a:schemeClr val="tx1"/>
                </a:solidFill>
              </a:rPr>
              <a:t>m, 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032040-8606-4CB5-8293-2A05DC985AD9}"/>
              </a:ext>
            </a:extLst>
          </p:cNvPr>
          <p:cNvSpPr txBox="1"/>
          <p:nvPr/>
        </p:nvSpPr>
        <p:spPr>
          <a:xfrm>
            <a:off x="6643965" y="182644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2047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EC9887-C886-400F-A955-6A9DEA9DFE3B}"/>
              </a:ext>
            </a:extLst>
          </p:cNvPr>
          <p:cNvCxnSpPr>
            <a:cxnSpLocks/>
          </p:cNvCxnSpPr>
          <p:nvPr/>
        </p:nvCxnSpPr>
        <p:spPr bwMode="auto">
          <a:xfrm>
            <a:off x="1371600" y="2050919"/>
            <a:ext cx="0" cy="1539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36F68B3-2C34-456B-AB02-48844CCB357F}"/>
              </a:ext>
            </a:extLst>
          </p:cNvPr>
          <p:cNvCxnSpPr>
            <a:cxnSpLocks/>
          </p:cNvCxnSpPr>
          <p:nvPr/>
        </p:nvCxnSpPr>
        <p:spPr bwMode="auto">
          <a:xfrm>
            <a:off x="6972449" y="2057400"/>
            <a:ext cx="0" cy="1539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60EB278-DB79-430E-8462-5A285BA4253C}"/>
              </a:ext>
            </a:extLst>
          </p:cNvPr>
          <p:cNvSpPr txBox="1"/>
          <p:nvPr/>
        </p:nvSpPr>
        <p:spPr>
          <a:xfrm>
            <a:off x="315058" y="1755354"/>
            <a:ext cx="617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PCR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F046355-0ED9-4D6A-A5EF-E534D39DB9A2}"/>
              </a:ext>
            </a:extLst>
          </p:cNvPr>
          <p:cNvCxnSpPr>
            <a:cxnSpLocks/>
          </p:cNvCxnSpPr>
          <p:nvPr/>
        </p:nvCxnSpPr>
        <p:spPr bwMode="auto">
          <a:xfrm>
            <a:off x="990600" y="1964323"/>
            <a:ext cx="26471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8143F59-17E6-4E24-BD5D-A3003523EEC1}"/>
              </a:ext>
            </a:extLst>
          </p:cNvPr>
          <p:cNvSpPr txBox="1"/>
          <p:nvPr/>
        </p:nvSpPr>
        <p:spPr>
          <a:xfrm>
            <a:off x="269151" y="2879327"/>
            <a:ext cx="827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WUR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521043A-BA5B-4B8E-91A7-A89C8C2D08E2}"/>
              </a:ext>
            </a:extLst>
          </p:cNvPr>
          <p:cNvCxnSpPr>
            <a:cxnSpLocks/>
          </p:cNvCxnSpPr>
          <p:nvPr/>
        </p:nvCxnSpPr>
        <p:spPr bwMode="auto">
          <a:xfrm>
            <a:off x="990600" y="3075079"/>
            <a:ext cx="26471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8B44CC6-801E-4713-9141-A6213928610F}"/>
              </a:ext>
            </a:extLst>
          </p:cNvPr>
          <p:cNvSpPr txBox="1"/>
          <p:nvPr/>
        </p:nvSpPr>
        <p:spPr>
          <a:xfrm>
            <a:off x="1524000" y="2905802"/>
            <a:ext cx="3861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TXID 0</a:t>
            </a:r>
            <a:r>
              <a:rPr lang="en-US" sz="1600" dirty="0">
                <a:solidFill>
                  <a:schemeClr val="tx1"/>
                </a:solidFill>
              </a:rPr>
              <a:t>, 1 , …,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-1, WID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, …, WID </a:t>
            </a:r>
            <a:r>
              <a:rPr lang="en-US" sz="1600" i="1" dirty="0">
                <a:solidFill>
                  <a:schemeClr val="tx1"/>
                </a:solidFill>
              </a:rPr>
              <a:t>m</a:t>
            </a:r>
            <a:r>
              <a:rPr lang="en-US" sz="1600" dirty="0">
                <a:solidFill>
                  <a:schemeClr val="tx1"/>
                </a:solidFill>
              </a:rPr>
              <a:t>, … </a:t>
            </a:r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564F8F-A8C0-4688-A7FB-505D10742DD4}"/>
              </a:ext>
            </a:extLst>
          </p:cNvPr>
          <p:cNvSpPr txBox="1"/>
          <p:nvPr/>
        </p:nvSpPr>
        <p:spPr>
          <a:xfrm>
            <a:off x="6674931" y="291523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2047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774CA1D-C4BE-4CE5-B1EC-CCE69DFD04CB}"/>
              </a:ext>
            </a:extLst>
          </p:cNvPr>
          <p:cNvCxnSpPr>
            <a:cxnSpLocks/>
          </p:cNvCxnSpPr>
          <p:nvPr/>
        </p:nvCxnSpPr>
        <p:spPr bwMode="auto">
          <a:xfrm>
            <a:off x="7010400" y="3196206"/>
            <a:ext cx="0" cy="1539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D90F78F-14EB-4CE3-91BA-2A56E2114E6C}"/>
              </a:ext>
            </a:extLst>
          </p:cNvPr>
          <p:cNvCxnSpPr>
            <a:cxnSpLocks/>
          </p:cNvCxnSpPr>
          <p:nvPr/>
        </p:nvCxnSpPr>
        <p:spPr bwMode="auto">
          <a:xfrm flipV="1">
            <a:off x="1411288" y="3254583"/>
            <a:ext cx="5867400" cy="7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25590FBE-54D3-4B19-95DB-FB6363899D15}"/>
              </a:ext>
            </a:extLst>
          </p:cNvPr>
          <p:cNvSpPr/>
          <p:nvPr/>
        </p:nvSpPr>
        <p:spPr bwMode="auto">
          <a:xfrm>
            <a:off x="7278688" y="2869453"/>
            <a:ext cx="1712912" cy="38258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Embed BSSID</a:t>
            </a:r>
          </a:p>
        </p:txBody>
      </p:sp>
    </p:spTree>
    <p:extLst>
      <p:ext uri="{BB962C8B-B14F-4D97-AF65-F5344CB8AC3E}">
        <p14:creationId xmlns:p14="http://schemas.microsoft.com/office/powerpoint/2010/main" val="4282620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8D157-A4C7-4454-9CA1-545B045F6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Proposal: PCR to WUR mapping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8A79F-3CFF-4428-AB9F-09807E769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265602"/>
            <a:ext cx="7770813" cy="31964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Proposal: Use a hash of the BSSID to randomize the assignments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Simplest hash function is to XOR different portions of the BSSID (widely used in 802.11)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 1: Allows to use the same mapping as TIM bitmap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No architectural changes and no increased memory for AP to maintain a separate ID space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Minimum memory required for a WUR STA to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Store one value for TXID and one for WID: at most 3 octets (+ up to 3 bits if multiple BSSID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Store values for group IDs (with 12 bits each then # GIDs times 12 bits)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100" dirty="0"/>
              <a:t>However if GIDs are contiguous space then storage can be significantly reduced (see next slide)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 2: All identifiers are randomly distributed in the ID space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Allowing early packet filtering, reduced collisions,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C1F72-89B3-4A74-AE35-A250A2368B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1DC0F-F1CE-4807-A869-BF131FCD40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49697F-77F0-4F39-893D-5AEC12EE8F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00CF86-5736-42DD-B808-0E6098B5A0DB}"/>
              </a:ext>
            </a:extLst>
          </p:cNvPr>
          <p:cNvSpPr/>
          <p:nvPr/>
        </p:nvSpPr>
        <p:spPr bwMode="auto">
          <a:xfrm>
            <a:off x="1371600" y="1465634"/>
            <a:ext cx="914400" cy="38258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BSSID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C1430FE-16DE-4321-AACB-E571B129CD66}"/>
              </a:ext>
            </a:extLst>
          </p:cNvPr>
          <p:cNvCxnSpPr>
            <a:cxnSpLocks/>
          </p:cNvCxnSpPr>
          <p:nvPr/>
        </p:nvCxnSpPr>
        <p:spPr bwMode="auto">
          <a:xfrm flipV="1">
            <a:off x="1371600" y="2133600"/>
            <a:ext cx="5867400" cy="7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0FEAB94-7161-4B1E-B125-44BB5E20875B}"/>
              </a:ext>
            </a:extLst>
          </p:cNvPr>
          <p:cNvSpPr txBox="1"/>
          <p:nvPr/>
        </p:nvSpPr>
        <p:spPr>
          <a:xfrm>
            <a:off x="3577560" y="1433682"/>
            <a:ext cx="1184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TIM bitmap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1B22D6-A196-4D17-B922-AA90644B15E5}"/>
              </a:ext>
            </a:extLst>
          </p:cNvPr>
          <p:cNvSpPr txBox="1"/>
          <p:nvPr/>
        </p:nvSpPr>
        <p:spPr>
          <a:xfrm>
            <a:off x="2101308" y="1795046"/>
            <a:ext cx="30040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0</a:t>
            </a:r>
            <a:r>
              <a:rPr lang="en-US" sz="1600" dirty="0">
                <a:solidFill>
                  <a:schemeClr val="tx1"/>
                </a:solidFill>
              </a:rPr>
              <a:t>, 1, …,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-1, AID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, …, AID </a:t>
            </a:r>
            <a:r>
              <a:rPr lang="en-US" sz="1600" i="1" dirty="0">
                <a:solidFill>
                  <a:schemeClr val="tx1"/>
                </a:solidFill>
              </a:rPr>
              <a:t>m, 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032040-8606-4CB5-8293-2A05DC985AD9}"/>
              </a:ext>
            </a:extLst>
          </p:cNvPr>
          <p:cNvSpPr txBox="1"/>
          <p:nvPr/>
        </p:nvSpPr>
        <p:spPr>
          <a:xfrm>
            <a:off x="6643965" y="182644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2047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EC9887-C886-400F-A955-6A9DEA9DFE3B}"/>
              </a:ext>
            </a:extLst>
          </p:cNvPr>
          <p:cNvCxnSpPr>
            <a:cxnSpLocks/>
          </p:cNvCxnSpPr>
          <p:nvPr/>
        </p:nvCxnSpPr>
        <p:spPr bwMode="auto">
          <a:xfrm>
            <a:off x="1371600" y="2050919"/>
            <a:ext cx="0" cy="1539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36F68B3-2C34-456B-AB02-48844CCB357F}"/>
              </a:ext>
            </a:extLst>
          </p:cNvPr>
          <p:cNvCxnSpPr>
            <a:cxnSpLocks/>
          </p:cNvCxnSpPr>
          <p:nvPr/>
        </p:nvCxnSpPr>
        <p:spPr bwMode="auto">
          <a:xfrm>
            <a:off x="6972449" y="2057400"/>
            <a:ext cx="0" cy="1539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60EB278-DB79-430E-8462-5A285BA4253C}"/>
              </a:ext>
            </a:extLst>
          </p:cNvPr>
          <p:cNvSpPr txBox="1"/>
          <p:nvPr/>
        </p:nvSpPr>
        <p:spPr>
          <a:xfrm>
            <a:off x="315058" y="1755354"/>
            <a:ext cx="617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PCR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F046355-0ED9-4D6A-A5EF-E534D39DB9A2}"/>
              </a:ext>
            </a:extLst>
          </p:cNvPr>
          <p:cNvCxnSpPr>
            <a:cxnSpLocks/>
          </p:cNvCxnSpPr>
          <p:nvPr/>
        </p:nvCxnSpPr>
        <p:spPr bwMode="auto">
          <a:xfrm>
            <a:off x="990600" y="1964323"/>
            <a:ext cx="26471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8143F59-17E6-4E24-BD5D-A3003523EEC1}"/>
              </a:ext>
            </a:extLst>
          </p:cNvPr>
          <p:cNvSpPr txBox="1"/>
          <p:nvPr/>
        </p:nvSpPr>
        <p:spPr>
          <a:xfrm>
            <a:off x="269151" y="2879327"/>
            <a:ext cx="827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WUR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521043A-BA5B-4B8E-91A7-A89C8C2D08E2}"/>
              </a:ext>
            </a:extLst>
          </p:cNvPr>
          <p:cNvCxnSpPr>
            <a:cxnSpLocks/>
          </p:cNvCxnSpPr>
          <p:nvPr/>
        </p:nvCxnSpPr>
        <p:spPr bwMode="auto">
          <a:xfrm>
            <a:off x="990600" y="3075079"/>
            <a:ext cx="26471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8B44CC6-801E-4713-9141-A6213928610F}"/>
              </a:ext>
            </a:extLst>
          </p:cNvPr>
          <p:cNvSpPr txBox="1"/>
          <p:nvPr/>
        </p:nvSpPr>
        <p:spPr>
          <a:xfrm>
            <a:off x="1524000" y="2905802"/>
            <a:ext cx="3861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TXID 0</a:t>
            </a:r>
            <a:r>
              <a:rPr lang="en-US" sz="1600" dirty="0">
                <a:solidFill>
                  <a:schemeClr val="tx1"/>
                </a:solidFill>
              </a:rPr>
              <a:t>, 1 , …,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-1, WID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dirty="0">
                <a:solidFill>
                  <a:schemeClr val="tx1"/>
                </a:solidFill>
              </a:rPr>
              <a:t>, …, WID </a:t>
            </a:r>
            <a:r>
              <a:rPr lang="en-US" sz="1600" i="1" dirty="0">
                <a:solidFill>
                  <a:schemeClr val="tx1"/>
                </a:solidFill>
              </a:rPr>
              <a:t>m</a:t>
            </a:r>
            <a:r>
              <a:rPr lang="en-US" sz="1600" dirty="0">
                <a:solidFill>
                  <a:schemeClr val="tx1"/>
                </a:solidFill>
              </a:rPr>
              <a:t>, … </a:t>
            </a:r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564F8F-A8C0-4688-A7FB-505D10742DD4}"/>
              </a:ext>
            </a:extLst>
          </p:cNvPr>
          <p:cNvSpPr txBox="1"/>
          <p:nvPr/>
        </p:nvSpPr>
        <p:spPr>
          <a:xfrm>
            <a:off x="6674931" y="291523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2047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774CA1D-C4BE-4CE5-B1EC-CCE69DFD04CB}"/>
              </a:ext>
            </a:extLst>
          </p:cNvPr>
          <p:cNvCxnSpPr>
            <a:cxnSpLocks/>
          </p:cNvCxnSpPr>
          <p:nvPr/>
        </p:nvCxnSpPr>
        <p:spPr bwMode="auto">
          <a:xfrm>
            <a:off x="7010400" y="3196206"/>
            <a:ext cx="0" cy="1539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D90F78F-14EB-4CE3-91BA-2A56E2114E6C}"/>
              </a:ext>
            </a:extLst>
          </p:cNvPr>
          <p:cNvCxnSpPr>
            <a:cxnSpLocks/>
          </p:cNvCxnSpPr>
          <p:nvPr/>
        </p:nvCxnSpPr>
        <p:spPr bwMode="auto">
          <a:xfrm flipV="1">
            <a:off x="1411288" y="3254583"/>
            <a:ext cx="5867400" cy="7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25590FBE-54D3-4B19-95DB-FB6363899D15}"/>
              </a:ext>
            </a:extLst>
          </p:cNvPr>
          <p:cNvSpPr/>
          <p:nvPr/>
        </p:nvSpPr>
        <p:spPr bwMode="auto">
          <a:xfrm>
            <a:off x="7278688" y="2869453"/>
            <a:ext cx="1712912" cy="38258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Embed BSSID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00923D8-71EA-4687-BDDD-5B13AABA046E}"/>
              </a:ext>
            </a:extLst>
          </p:cNvPr>
          <p:cNvSpPr txBox="1"/>
          <p:nvPr/>
        </p:nvSpPr>
        <p:spPr>
          <a:xfrm>
            <a:off x="3482181" y="2355532"/>
            <a:ext cx="1375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Hash (BSSID)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0FA5FDC-AACC-4313-8A01-43C8F73AC3AC}"/>
              </a:ext>
            </a:extLst>
          </p:cNvPr>
          <p:cNvCxnSpPr>
            <a:cxnSpLocks/>
          </p:cNvCxnSpPr>
          <p:nvPr/>
        </p:nvCxnSpPr>
        <p:spPr bwMode="auto">
          <a:xfrm>
            <a:off x="4175976" y="2633208"/>
            <a:ext cx="0" cy="2362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Right Brace 32">
            <a:extLst>
              <a:ext uri="{FF2B5EF4-FFF2-40B4-BE49-F238E27FC236}">
                <a16:creationId xmlns:a16="http://schemas.microsoft.com/office/drawing/2014/main" id="{985C2D37-8A63-4DEE-8BAB-C47F16B553A8}"/>
              </a:ext>
            </a:extLst>
          </p:cNvPr>
          <p:cNvSpPr/>
          <p:nvPr/>
        </p:nvSpPr>
        <p:spPr bwMode="auto">
          <a:xfrm rot="5400000">
            <a:off x="4040628" y="-544048"/>
            <a:ext cx="262743" cy="5600801"/>
          </a:xfrm>
          <a:prstGeom prst="rightBrace">
            <a:avLst>
              <a:gd name="adj1" fmla="val 7031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485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86E90-BE1E-4C0A-AD20-B391742F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737B2-F966-4E78-813D-7C6EB6142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By some chance two APs in the same neighborhood: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I.e., have 2 IDs (12b) that match and Embedded BSSID (16b) match as well?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This is an extremely low probability event (28 bits to coincide)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But if it occurs it would be good to have a countermeasure</a:t>
            </a:r>
          </a:p>
          <a:p>
            <a:pPr marL="914400" lvl="2" indent="0"/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Can either of the AP be able to change its hashing function?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1: The AP optionally advertises an alternative WUR BSSID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Simplest approach but requires extra 6 bytes exchanged in the main radio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2: The AP optionally advertises a change in the hashing function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Increase in computation logics but does not require change of BSSID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1 is preferred since keeps WUR STA’s complexity low</a:t>
            </a:r>
          </a:p>
          <a:p>
            <a:pPr marL="457200" lvl="1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97C9F-D70F-4A90-A5C8-F8239A4607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27810-D1CF-4F72-A4A2-954B3959CE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469365-184F-4199-8342-0386FE721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012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21EF27BA-31FB-4C19-A656-95B8FD74B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side: XOR-based options</a:t>
            </a: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D7A32F9-8783-48B0-89FF-B1E1A1851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AP generates the identifiers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Transmit ID =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Option 1: = BSSID[36: 47]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Option 2: = BSSID[0: 11] </a:t>
            </a:r>
            <a:r>
              <a:rPr lang="en-US" sz="1200" i="1" dirty="0"/>
              <a:t>XOR </a:t>
            </a:r>
            <a:r>
              <a:rPr lang="en-US" sz="1200" dirty="0"/>
              <a:t>BSSID[12: 23] </a:t>
            </a:r>
            <a:r>
              <a:rPr lang="en-US" sz="1200" i="1" dirty="0"/>
              <a:t>XOR</a:t>
            </a:r>
            <a:r>
              <a:rPr lang="en-US" sz="1200" dirty="0"/>
              <a:t> BSSID[24: 35] </a:t>
            </a:r>
            <a:r>
              <a:rPr lang="en-US" sz="1200" i="1" dirty="0"/>
              <a:t>XOR</a:t>
            </a:r>
            <a:r>
              <a:rPr lang="en-US" sz="1200" dirty="0"/>
              <a:t> BSSID[36: 47]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Option 3: = Other?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Wake Up ID = (AID + Transmit ID) </a:t>
            </a:r>
            <a:r>
              <a:rPr lang="en-US" sz="1200" i="1" dirty="0"/>
              <a:t>mod</a:t>
            </a:r>
            <a:r>
              <a:rPr lang="en-US" sz="1200" dirty="0"/>
              <a:t> 2</a:t>
            </a:r>
            <a:r>
              <a:rPr lang="en-US" sz="1200" baseline="30000" dirty="0"/>
              <a:t>12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As part of the Group ID procedure: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Transmit ID </a:t>
            </a:r>
            <a:r>
              <a:rPr lang="en-US" sz="1200" i="1" dirty="0"/>
              <a:t>n</a:t>
            </a:r>
            <a:r>
              <a:rPr lang="en-US" sz="1200" dirty="0"/>
              <a:t> =  (</a:t>
            </a:r>
            <a:r>
              <a:rPr lang="en-US" sz="1200" i="1" dirty="0"/>
              <a:t>n </a:t>
            </a:r>
            <a:r>
              <a:rPr lang="en-US" sz="1200" dirty="0"/>
              <a:t>+ Transmit ID) </a:t>
            </a:r>
            <a:r>
              <a:rPr lang="en-US" sz="1200" i="1" dirty="0"/>
              <a:t>mod</a:t>
            </a:r>
            <a:r>
              <a:rPr lang="en-US" sz="1200" dirty="0"/>
              <a:t> 2</a:t>
            </a:r>
            <a:r>
              <a:rPr lang="en-US" sz="1200" baseline="30000" dirty="0"/>
              <a:t>12</a:t>
            </a:r>
            <a:r>
              <a:rPr lang="en-US" sz="1200" dirty="0"/>
              <a:t>, where </a:t>
            </a:r>
            <a:r>
              <a:rPr lang="en-US" sz="1200" i="1" dirty="0"/>
              <a:t>n</a:t>
            </a:r>
            <a:r>
              <a:rPr lang="en-US" sz="1200" dirty="0"/>
              <a:t> in TIM bitmap for non-TX BSSID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Group ID = (</a:t>
            </a:r>
            <a:r>
              <a:rPr lang="en-US" sz="1200" i="1" dirty="0"/>
              <a:t>m</a:t>
            </a:r>
            <a:r>
              <a:rPr lang="en-US" sz="1200" dirty="0"/>
              <a:t> + Transmit ID) </a:t>
            </a:r>
            <a:r>
              <a:rPr lang="en-US" sz="1200" i="1" dirty="0"/>
              <a:t>mod</a:t>
            </a:r>
            <a:r>
              <a:rPr lang="en-US" sz="1200" dirty="0"/>
              <a:t> 212, where </a:t>
            </a:r>
            <a:r>
              <a:rPr lang="en-US" sz="1200" i="1" dirty="0"/>
              <a:t>m</a:t>
            </a:r>
            <a:r>
              <a:rPr lang="en-US" sz="1200" dirty="0"/>
              <a:t> in TIM bitmap for that group ID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Same hashing function applied to Embedded BSSID: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Embedded BSSID =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Option 1: =  BSSID[20: 35]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Option 2: = BSSID [0 : 15] </a:t>
            </a:r>
            <a:r>
              <a:rPr lang="en-US" sz="1200" i="1" dirty="0"/>
              <a:t>XOR</a:t>
            </a:r>
            <a:r>
              <a:rPr lang="en-US" sz="1200" dirty="0"/>
              <a:t> BSSID [16:31] </a:t>
            </a:r>
            <a:r>
              <a:rPr lang="en-US" sz="1200" i="1" dirty="0"/>
              <a:t>XOR</a:t>
            </a:r>
            <a:r>
              <a:rPr lang="en-US" sz="1200" dirty="0"/>
              <a:t> BSSID [32: 47]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Option 3: Other?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Where BSSID is the address of the transmitting AP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Unless the AP advertises a WUR BSSID in WUR elements it transmits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70134-2C45-4C75-A006-909E7F3701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3E442-E044-4235-9179-2C8041F793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08E3CC-0B30-45B6-8FA6-5BFB96DF2D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734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D19DE-43D3-4F7B-A73D-31D319A3F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 side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A7C24-11F9-4739-B9C4-870D4B304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When in WUR mode the STA needs to store only: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Basic: Transmit ID (12b), Wake Up ID (up to 12b), Embedded BSSID (16b)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Plus Multi-BSSID: Another 8 bits to identify its non-transmitted BSSID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Plus Group IDs: Depends on how it is designed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Worst case: Random assignment of Group IDs: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Things can go north linearly 12b X # Group IDs (e.g., 10 IDs would need 15 bytes)</a:t>
            </a:r>
          </a:p>
          <a:p>
            <a:pPr marL="914400" lvl="2" indent="0"/>
            <a:endParaRPr lang="en-US" sz="14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To control the amount of memory required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The AP allocates the Group IDs in a contiguous ID space: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That can be identified by a Start ID + Group Bitmap (12 bits plus bitmap size)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WUR STA together with Group ID support also declares bitmap size it supports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0AD70-0288-4E5B-840E-DE8F9BA59A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DD5DF-8E8E-425B-85EE-1164170407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814DE9-2A80-4E34-95ED-8341FE5F93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759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9CF08-3061-4294-92B7-EC0286F9D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14BE9-46FD-4F1C-BA2D-477C91E8B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rules for address assignment that: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Keep maintenance complexity at the AP to a minimum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Require minimum storage at the STA side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Ensure false wake ups and address collisions are kept to a minimum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Provide seamless transition between PCR and WUR operation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Maintain assignment flexibility for a wide range of use cases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3385F5-6391-4728-9AA8-9342ACBBF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443EC-DD8D-4922-BA85-150BFACDA6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B996DB-74CC-4B5B-BEB8-2EF04CA585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382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29289</TotalTime>
  <Words>1615</Words>
  <Application>Microsoft Office PowerPoint</Application>
  <PresentationFormat>On-screen Show (4:3)</PresentationFormat>
  <Paragraphs>201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MS Gothic</vt:lpstr>
      <vt:lpstr>Arial</vt:lpstr>
      <vt:lpstr>Arial Unicode MS</vt:lpstr>
      <vt:lpstr>Calibri</vt:lpstr>
      <vt:lpstr>Times New Roman</vt:lpstr>
      <vt:lpstr>Office Theme</vt:lpstr>
      <vt:lpstr>Addressing in WUR frames</vt:lpstr>
      <vt:lpstr>Introduction</vt:lpstr>
      <vt:lpstr>Addressing considerations</vt:lpstr>
      <vt:lpstr>PCR to WUR mapping</vt:lpstr>
      <vt:lpstr>Proposal: PCR to WUR mapping</vt:lpstr>
      <vt:lpstr>What if?</vt:lpstr>
      <vt:lpstr>AP side: XOR-based options</vt:lpstr>
      <vt:lpstr>STA side</vt:lpstr>
      <vt:lpstr>Conclusion</vt:lpstr>
      <vt:lpstr>Straw Poll 1</vt:lpstr>
      <vt:lpstr>Straw Poll 2</vt:lpstr>
      <vt:lpstr>Motion 1</vt:lpstr>
      <vt:lpstr>Motion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Alfred Asterjadhi</cp:lastModifiedBy>
  <cp:revision>1952</cp:revision>
  <cp:lastPrinted>1601-01-01T00:00:00Z</cp:lastPrinted>
  <dcterms:created xsi:type="dcterms:W3CDTF">2017-01-24T18:47:07Z</dcterms:created>
  <dcterms:modified xsi:type="dcterms:W3CDTF">2018-03-08T18:36:42Z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