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22" r:id="rId3"/>
    <p:sldId id="343" r:id="rId4"/>
    <p:sldId id="364" r:id="rId5"/>
    <p:sldId id="345" r:id="rId6"/>
    <p:sldId id="366" r:id="rId7"/>
    <p:sldId id="367" r:id="rId8"/>
    <p:sldId id="368" r:id="rId9"/>
    <p:sldId id="371" r:id="rId10"/>
    <p:sldId id="370" r:id="rId11"/>
    <p:sldId id="321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D6CBB4-39BB-854F-9DC5-33BF7D643B56}">
          <p14:sldIdLst>
            <p14:sldId id="269"/>
            <p14:sldId id="322"/>
            <p14:sldId id="343"/>
            <p14:sldId id="364"/>
            <p14:sldId id="345"/>
            <p14:sldId id="366"/>
            <p14:sldId id="367"/>
            <p14:sldId id="368"/>
            <p14:sldId id="371"/>
            <p14:sldId id="370"/>
            <p14:sldId id="321"/>
          </p14:sldIdLst>
        </p14:section>
        <p14:section name="Untitled Section" id="{D13174EE-DFF1-F244-99F6-072289F5F36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82" d="100"/>
          <a:sy n="82" d="100"/>
        </p:scale>
        <p:origin x="90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2672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263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02858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8</a:t>
            </a:fld>
            <a:endParaRPr lang="en-US"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3"/>
          </p:nvPr>
        </p:nvSpPr>
        <p:spPr>
          <a:xfrm>
            <a:off x="1147763" y="696913"/>
            <a:ext cx="4640262" cy="3479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93737" y="4408487"/>
            <a:ext cx="5546724" cy="4175125"/>
          </a:xfrm>
          <a:prstGeom prst="rect">
            <a:avLst/>
          </a:prstGeom>
          <a:noFill/>
          <a:ln>
            <a:noFill/>
          </a:ln>
        </p:spPr>
        <p:txBody>
          <a:bodyPr lIns="93650" tIns="46025" rIns="93650" bIns="460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7671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82087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175584" y="332601"/>
            <a:ext cx="22699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11-18/0495r1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url=http://phandroid.com/lg-g3/&amp;rct=j&amp;frm=1&amp;q=&amp;esrc=s&amp;sa=U&amp;ei=xSz5VPS2BcehmQXY1YLoCQ&amp;ved=0CBYQ9QEwAA&amp;sig2=BOmsxcGia2M_gDccDvS0_A&amp;usg=AFQjCNH40QFEZqF7sxbyaXvJxxAiAQ1Ecg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url=http://tweakers.net/pricewatch/237038/lg-bd370.html&amp;rct=j&amp;frm=1&amp;q=&amp;esrc=s&amp;sa=U&amp;ei=QSz5VKGBHYLEmAX7qoLwAQ&amp;ved=0CBYQ9QEwAA&amp;sig2=cKSiXaMCzXiDuH2s2EJk_Q&amp;usg=AFQjCNGE6FerZGH_Pk4rtX4GPv9mfNYUgQ" TargetMode="External"/><Relationship Id="rId11" Type="http://schemas.openxmlformats.org/officeDocument/2006/relationships/image" Target="../media/image2.png"/><Relationship Id="rId5" Type="http://schemas.openxmlformats.org/officeDocument/2006/relationships/image" Target="../media/image6.jpeg"/><Relationship Id="rId10" Type="http://schemas.openxmlformats.org/officeDocument/2006/relationships/image" Target="../media/image1.png"/><Relationship Id="rId4" Type="http://schemas.openxmlformats.org/officeDocument/2006/relationships/hyperlink" Target="http://www.google.com/url?url=http://www.lg.com/de/blu-ray-dvd-player/lg-TN530V&amp;rct=j&amp;frm=1&amp;q=&amp;esrc=s&amp;sa=U&amp;ei=kCv5VOjhOqa7mwX0xIHoCA&amp;ved=0CBgQ9QEwAQ&amp;sig2=SLwctNKmpkUDioWOS4dxhw&amp;usg=AFQjCNHEzi6NUYJr8qK5qbeApVArWBCLCw" TargetMode="External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smtClean="0"/>
              <a:t>March 2018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Home use case addition proposal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2018-03-08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35986"/>
              </p:ext>
            </p:extLst>
          </p:nvPr>
        </p:nvGraphicFramePr>
        <p:xfrm>
          <a:off x="535905" y="3263623"/>
          <a:ext cx="8148390" cy="17678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you think it is beneficial to include additional consideration in slide 6-8 to IEEE 802.11-15/625r7 </a:t>
            </a:r>
            <a:r>
              <a:rPr lang="en-US" b="0" dirty="0"/>
              <a:t>“IEEE 802.11 </a:t>
            </a:r>
            <a:r>
              <a:rPr lang="en-US" b="0" dirty="0" err="1"/>
              <a:t>TGay</a:t>
            </a:r>
            <a:r>
              <a:rPr lang="en-US" b="0" dirty="0"/>
              <a:t> Use Cases</a:t>
            </a:r>
            <a:r>
              <a:rPr lang="en-US" b="0" dirty="0" smtClean="0"/>
              <a:t>”?</a:t>
            </a:r>
          </a:p>
          <a:p>
            <a:pPr lvl="1"/>
            <a:r>
              <a:rPr lang="en-US" sz="1800" b="0" dirty="0" smtClean="0"/>
              <a:t>Yes:</a:t>
            </a:r>
          </a:p>
          <a:p>
            <a:pPr lvl="1"/>
            <a:r>
              <a:rPr lang="en-US" sz="1800" dirty="0" smtClean="0"/>
              <a:t>No:</a:t>
            </a:r>
          </a:p>
          <a:p>
            <a:pPr lvl="1"/>
            <a:r>
              <a:rPr lang="en-US" sz="1800" b="0" dirty="0" smtClean="0"/>
              <a:t>Don’t care</a:t>
            </a:r>
          </a:p>
          <a:p>
            <a:pPr lvl="1"/>
            <a:endParaRPr lang="en-US" sz="18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smtClean="0"/>
              <a:t>March 2018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21262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</a:t>
            </a:r>
            <a:r>
              <a:rPr lang="en-US" sz="2000" b="0" dirty="0"/>
              <a:t>1</a:t>
            </a:r>
            <a:r>
              <a:rPr lang="en-US" sz="2000" b="0" dirty="0" smtClean="0"/>
              <a:t>] IEEE 802.11-15/625r7 </a:t>
            </a:r>
            <a:r>
              <a:rPr lang="en-US" sz="2000" b="0" dirty="0"/>
              <a:t>“IEEE 802.11 </a:t>
            </a:r>
            <a:r>
              <a:rPr lang="en-US" sz="2000" b="0" dirty="0" err="1"/>
              <a:t>TGay</a:t>
            </a:r>
            <a:r>
              <a:rPr lang="en-US" sz="2000" b="0" dirty="0"/>
              <a:t> Use Cases</a:t>
            </a:r>
            <a:r>
              <a:rPr lang="en-US" sz="2000" b="0" dirty="0" smtClean="0"/>
              <a:t>”, Rob Sun, et.al.</a:t>
            </a:r>
          </a:p>
          <a:p>
            <a:r>
              <a:rPr lang="en-US" sz="2000" b="0" dirty="0" smtClean="0"/>
              <a:t>[</a:t>
            </a:r>
            <a:r>
              <a:rPr lang="en-US" sz="2000" b="0" dirty="0"/>
              <a:t>2</a:t>
            </a:r>
            <a:r>
              <a:rPr lang="en-US" sz="2000" b="0" dirty="0" smtClean="0"/>
              <a:t>] IEEE 802.11-18/194r0, “Distribution network use cases for consumer devices”, Kazuyuki Sakoda, et.al.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smtClean="0"/>
              <a:t>March 2018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Recap </a:t>
            </a:r>
            <a:r>
              <a:rPr lang="en-US" dirty="0"/>
              <a:t>on </a:t>
            </a:r>
            <a:r>
              <a:rPr lang="en-US" dirty="0" smtClean="0"/>
              <a:t>consumer device use cases</a:t>
            </a:r>
            <a:endParaRPr lang="en-US" dirty="0"/>
          </a:p>
          <a:p>
            <a:r>
              <a:rPr lang="en-US" dirty="0" smtClean="0"/>
              <a:t>Proposed addition to the 802.11ay use case document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smtClean="0"/>
              <a:t>March 2018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704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dirty="0" smtClean="0"/>
              <a:t>11-18/194r1 (distribution network use case for consumer devices) introduces additional considerations for home use case</a:t>
            </a:r>
          </a:p>
          <a:p>
            <a:r>
              <a:rPr lang="en-US" dirty="0" smtClean="0"/>
              <a:t>11-15/625r7 (802.11 </a:t>
            </a:r>
            <a:r>
              <a:rPr lang="en-US" dirty="0" err="1" smtClean="0"/>
              <a:t>TGay</a:t>
            </a:r>
            <a:r>
              <a:rPr lang="en-US" dirty="0" smtClean="0"/>
              <a:t> usage scenarios) summarizes comprehensive potential use cases of 802.11ay.</a:t>
            </a:r>
          </a:p>
          <a:p>
            <a:r>
              <a:rPr lang="en-US" dirty="0" smtClean="0"/>
              <a:t>It might be useful to </a:t>
            </a:r>
            <a:r>
              <a:rPr lang="en-US" dirty="0"/>
              <a:t>complement 11-15/625r7 </a:t>
            </a:r>
            <a:r>
              <a:rPr lang="en-US" dirty="0" smtClean="0"/>
              <a:t>with additional considerations in 11-18/194r1.</a:t>
            </a:r>
          </a:p>
          <a:p>
            <a:r>
              <a:rPr lang="en-US" dirty="0" smtClean="0"/>
              <a:t>This presentation includes proposal to the addition to 11-15/625r7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smtClean="0"/>
              <a:t>March 2018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8995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on consumer device use cases from 11-18/194r1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smtClean="0"/>
              <a:t>March 2018</a:t>
            </a:r>
            <a:endParaRPr lang="en-US" altLang="en-US" sz="18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932180"/>
              </p:ext>
            </p:extLst>
          </p:nvPr>
        </p:nvGraphicFramePr>
        <p:xfrm>
          <a:off x="75226" y="2073497"/>
          <a:ext cx="4824538" cy="21818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6589"/>
                <a:gridCol w="831817"/>
                <a:gridCol w="623863"/>
                <a:gridCol w="956589"/>
                <a:gridCol w="748635"/>
                <a:gridCol w="707045"/>
              </a:tblGrid>
              <a:tr h="33886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Use case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Venue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Range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Bandwidth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Latency</a:t>
                      </a:r>
                      <a:endParaRPr lang="en-US" sz="1100" dirty="0"/>
                    </a:p>
                  </a:txBody>
                  <a:tcPr/>
                </a:tc>
              </a:tr>
              <a:tr h="4720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UHD transfer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Video</a:t>
                      </a:r>
                      <a:r>
                        <a:rPr lang="en-US" sz="1100" baseline="0" dirty="0" smtClean="0"/>
                        <a:t> streaming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Indoor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5-10m (~20m)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&gt;</a:t>
                      </a:r>
                      <a:r>
                        <a:rPr lang="en-US" sz="1100" dirty="0" err="1" smtClean="0"/>
                        <a:t>Gbps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&lt;5msec</a:t>
                      </a:r>
                      <a:endParaRPr lang="en-US" sz="1100" dirty="0"/>
                    </a:p>
                  </a:txBody>
                  <a:tcPr/>
                </a:tc>
              </a:tr>
              <a:tr h="4720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VR headset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Video</a:t>
                      </a:r>
                      <a:r>
                        <a:rPr lang="en-US" sz="1100" baseline="0" dirty="0" smtClean="0"/>
                        <a:t> streaming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Indoor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5-10m</a:t>
                      </a:r>
                      <a:r>
                        <a:rPr lang="en-US" sz="1100" baseline="0" dirty="0" smtClean="0"/>
                        <a:t> (~20m)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&gt;</a:t>
                      </a:r>
                      <a:r>
                        <a:rPr lang="en-US" sz="1100" dirty="0" err="1" smtClean="0"/>
                        <a:t>Gbps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&lt;5msec</a:t>
                      </a:r>
                      <a:endParaRPr lang="en-US" sz="1100" dirty="0"/>
                    </a:p>
                  </a:txBody>
                  <a:tcPr/>
                </a:tc>
              </a:tr>
              <a:tr h="4720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Camera video transfer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Video</a:t>
                      </a:r>
                      <a:r>
                        <a:rPr lang="en-US" sz="1100" baseline="0" dirty="0" smtClean="0"/>
                        <a:t> streaming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Indoor/</a:t>
                      </a:r>
                      <a:br>
                        <a:rPr lang="en-US" sz="1100" dirty="0" smtClean="0"/>
                      </a:br>
                      <a:r>
                        <a:rPr lang="en-US" sz="1100" dirty="0" smtClean="0"/>
                        <a:t>outdoor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10-50m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&lt;</a:t>
                      </a:r>
                      <a:r>
                        <a:rPr lang="en-US" sz="1100" dirty="0" err="1" smtClean="0"/>
                        <a:t>Gpbs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&lt;20msec</a:t>
                      </a:r>
                      <a:endParaRPr lang="en-US" sz="1100" dirty="0"/>
                    </a:p>
                  </a:txBody>
                  <a:tcPr/>
                </a:tc>
              </a:tr>
              <a:tr h="33886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5" name="Group 34"/>
          <p:cNvGrpSpPr/>
          <p:nvPr/>
        </p:nvGrpSpPr>
        <p:grpSpPr>
          <a:xfrm>
            <a:off x="160814" y="4440649"/>
            <a:ext cx="2666077" cy="1823979"/>
            <a:chOff x="179512" y="4361981"/>
            <a:chExt cx="2953928" cy="1995149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9512" y="4361981"/>
              <a:ext cx="2953928" cy="1995149"/>
            </a:xfrm>
            <a:prstGeom prst="rect">
              <a:avLst/>
            </a:prstGeom>
          </p:spPr>
        </p:pic>
        <p:sp>
          <p:nvSpPr>
            <p:cNvPr id="14" name="Oval 13"/>
            <p:cNvSpPr/>
            <p:nvPr/>
          </p:nvSpPr>
          <p:spPr bwMode="auto">
            <a:xfrm>
              <a:off x="891707" y="5834852"/>
              <a:ext cx="615893" cy="406527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03863" y="5611113"/>
              <a:ext cx="463493" cy="321088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042371" y="1653401"/>
            <a:ext cx="3940373" cy="3985241"/>
            <a:chOff x="4242723" y="1625872"/>
            <a:chExt cx="4721765" cy="4693586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48064" y="1625872"/>
              <a:ext cx="3816424" cy="4693586"/>
            </a:xfrm>
            <a:prstGeom prst="rect">
              <a:avLst/>
            </a:prstGeom>
          </p:spPr>
        </p:pic>
        <p:sp>
          <p:nvSpPr>
            <p:cNvPr id="17" name="Oval 16"/>
            <p:cNvSpPr/>
            <p:nvPr/>
          </p:nvSpPr>
          <p:spPr bwMode="auto">
            <a:xfrm>
              <a:off x="5324015" y="2053765"/>
              <a:ext cx="360040" cy="840829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7495717" y="3248225"/>
              <a:ext cx="360040" cy="420415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7727493" y="4701580"/>
              <a:ext cx="942662" cy="256876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ight Arrow 19"/>
            <p:cNvSpPr/>
            <p:nvPr/>
          </p:nvSpPr>
          <p:spPr bwMode="auto">
            <a:xfrm rot="19507325">
              <a:off x="4966580" y="2751317"/>
              <a:ext cx="360040" cy="275265"/>
            </a:xfrm>
            <a:prstGeom prst="rightArrow">
              <a:avLst/>
            </a:prstGeom>
            <a:solidFill>
              <a:srgbClr val="002060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42723" y="2935524"/>
              <a:ext cx="98456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Sink</a:t>
              </a:r>
            </a:p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(Display)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2" name="Right Arrow 21"/>
            <p:cNvSpPr/>
            <p:nvPr/>
          </p:nvSpPr>
          <p:spPr bwMode="auto">
            <a:xfrm rot="6925997">
              <a:off x="7697322" y="2926093"/>
              <a:ext cx="360040" cy="275265"/>
            </a:xfrm>
            <a:prstGeom prst="rightArrow">
              <a:avLst/>
            </a:prstGeom>
            <a:solidFill>
              <a:srgbClr val="002060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784482" y="2267234"/>
              <a:ext cx="785280" cy="584775"/>
            </a:xfrm>
            <a:prstGeom prst="rect">
              <a:avLst/>
            </a:prstGeom>
            <a:solidFill>
              <a:srgbClr val="F8F8F8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Source</a:t>
              </a:r>
            </a:p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(STB)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003435" y="5122615"/>
              <a:ext cx="984565" cy="584775"/>
            </a:xfrm>
            <a:prstGeom prst="rect">
              <a:avLst/>
            </a:prstGeom>
            <a:solidFill>
              <a:srgbClr val="F8F8F8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Sink</a:t>
              </a:r>
            </a:p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(Display)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5" name="Right Arrow 24"/>
            <p:cNvSpPr/>
            <p:nvPr/>
          </p:nvSpPr>
          <p:spPr bwMode="auto">
            <a:xfrm rot="19507325">
              <a:off x="7656775" y="4984983"/>
              <a:ext cx="360040" cy="275265"/>
            </a:xfrm>
            <a:prstGeom prst="rightArrow">
              <a:avLst/>
            </a:prstGeom>
            <a:solidFill>
              <a:srgbClr val="002060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977087" y="4440649"/>
            <a:ext cx="2886916" cy="1823979"/>
            <a:chOff x="824662" y="2420888"/>
            <a:chExt cx="3501235" cy="2161645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4662" y="2420888"/>
              <a:ext cx="3315519" cy="2150607"/>
            </a:xfrm>
            <a:prstGeom prst="rect">
              <a:avLst/>
            </a:prstGeom>
          </p:spPr>
        </p:pic>
        <p:sp>
          <p:nvSpPr>
            <p:cNvPr id="28" name="Oval 27"/>
            <p:cNvSpPr/>
            <p:nvPr/>
          </p:nvSpPr>
          <p:spPr bwMode="auto">
            <a:xfrm rot="16200000">
              <a:off x="3027413" y="3566607"/>
              <a:ext cx="315101" cy="433611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 rot="16200000">
              <a:off x="987373" y="3551592"/>
              <a:ext cx="794780" cy="433611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010037" y="3019009"/>
              <a:ext cx="1018227" cy="584775"/>
            </a:xfrm>
            <a:prstGeom prst="rect">
              <a:avLst/>
            </a:prstGeom>
            <a:solidFill>
              <a:srgbClr val="F8F8F8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Source</a:t>
              </a:r>
            </a:p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(Console)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24662" y="3964949"/>
              <a:ext cx="1031051" cy="584775"/>
            </a:xfrm>
            <a:prstGeom prst="rect">
              <a:avLst/>
            </a:prstGeom>
            <a:solidFill>
              <a:srgbClr val="F8F8F8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Sink</a:t>
              </a:r>
            </a:p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(Headset)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Left-Right Arrow 31"/>
            <p:cNvSpPr/>
            <p:nvPr/>
          </p:nvSpPr>
          <p:spPr bwMode="auto">
            <a:xfrm rot="986776">
              <a:off x="1793145" y="3775010"/>
              <a:ext cx="1590444" cy="237574"/>
            </a:xfrm>
            <a:prstGeom prst="leftRightArrow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376598" y="3997758"/>
              <a:ext cx="949299" cy="584775"/>
            </a:xfrm>
            <a:prstGeom prst="rect">
              <a:avLst/>
            </a:prstGeom>
            <a:solidFill>
              <a:srgbClr val="F8F8F8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Blockers</a:t>
              </a:r>
            </a:p>
            <a:p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move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 rot="16200000">
            <a:off x="6806999" y="2628360"/>
            <a:ext cx="332742" cy="204579"/>
            <a:chOff x="6498222" y="1592560"/>
            <a:chExt cx="450042" cy="290028"/>
          </a:xfrm>
          <a:solidFill>
            <a:srgbClr val="FFC000"/>
          </a:solidFill>
        </p:grpSpPr>
        <p:sp>
          <p:nvSpPr>
            <p:cNvPr id="37" name="Rounded Rectangle 36"/>
            <p:cNvSpPr/>
            <p:nvPr/>
          </p:nvSpPr>
          <p:spPr bwMode="auto">
            <a:xfrm>
              <a:off x="6498222" y="1628800"/>
              <a:ext cx="450042" cy="216024"/>
            </a:xfrm>
            <a:prstGeom prst="round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6615953" y="1592560"/>
              <a:ext cx="223862" cy="290028"/>
            </a:xfrm>
            <a:prstGeom prst="ellips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9" name="Right Arrow 38"/>
          <p:cNvSpPr/>
          <p:nvPr/>
        </p:nvSpPr>
        <p:spPr bwMode="auto">
          <a:xfrm>
            <a:off x="7119212" y="2656110"/>
            <a:ext cx="705291" cy="225626"/>
          </a:xfrm>
          <a:prstGeom prst="rightArrow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03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attribute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smtClean="0"/>
              <a:t>March 2018</a:t>
            </a:r>
            <a:endParaRPr lang="en-US" alt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119232"/>
            <a:ext cx="5529189" cy="41779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467544" y="3276750"/>
            <a:ext cx="5040560" cy="130437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 rot="9269923">
            <a:off x="5601039" y="3510477"/>
            <a:ext cx="791388" cy="455352"/>
          </a:xfrm>
          <a:prstGeom prst="rightArrow">
            <a:avLst/>
          </a:prstGeom>
          <a:solidFill>
            <a:srgbClr val="002060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85362" y="3069911"/>
            <a:ext cx="21910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Highlights from </a:t>
            </a: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11-18/194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992"/>
          </a:xfrm>
          <a:noFill/>
          <a:ln/>
        </p:spPr>
        <p:txBody>
          <a:bodyPr/>
          <a:lstStyle/>
          <a:p>
            <a:pPr latinLnBrk="0"/>
            <a:r>
              <a:rPr lang="en-US" altLang="zh-CN" sz="2400" dirty="0" smtClean="0"/>
              <a:t>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Usage Model 2: 8K UHD Wireless Transfer at Smart Home</a:t>
            </a:r>
            <a:endParaRPr lang="en-CA" altLang="zh-C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9552" y="1423708"/>
            <a:ext cx="4320480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Pre-Conditions:  </a:t>
            </a:r>
          </a:p>
          <a:p>
            <a:pPr marL="0" marR="0" lvl="0" indent="0" algn="l" defTabSz="449263" rtl="0" eaLnBrk="1" fontAlgn="base" latin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11ay </a:t>
            </a:r>
            <a:r>
              <a:rPr lang="en-US" altLang="ko-KR" sz="1200" kern="0" dirty="0" smtClean="0">
                <a:solidFill>
                  <a:srgbClr val="000000"/>
                </a:solidFill>
                <a:latin typeface="+mn-lt"/>
                <a:ea typeface="+mn-ea"/>
              </a:rPr>
              <a:t>is interfaced between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source device (e.g. set-top</a:t>
            </a:r>
            <a:r>
              <a:rPr kumimoji="0" lang="en-US" altLang="ko-KR" sz="1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box, blu-ray player, tablet, smart phone)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a sink device (e.g. smart TV, thin display) to stream</a:t>
            </a:r>
            <a:r>
              <a:rPr kumimoji="0" lang="en-US" altLang="ko-KR" sz="1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8K UHD contents at home.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49263" rtl="0" eaLnBrk="1" fontAlgn="base" latin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Environment: </a:t>
            </a:r>
          </a:p>
          <a:p>
            <a:pPr marL="88900" marR="0" lvl="0" indent="-88900" algn="l" defTabSz="449263" rtl="0" eaLnBrk="1" fontAlgn="base" latin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Devices are operating in close proximity at home. Typical distance between devices are &lt; 5m. </a:t>
            </a:r>
          </a:p>
          <a:p>
            <a:pPr marL="88900" marR="0" lvl="0" indent="-88900" algn="l" defTabSz="449263" rtl="0" eaLnBrk="1" fontAlgn="base" latin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altLang="ko-KR" sz="1200" kern="0" dirty="0" smtClean="0">
                <a:solidFill>
                  <a:srgbClr val="000000"/>
                </a:solidFill>
                <a:latin typeface="+mn-lt"/>
                <a:ea typeface="+mn-ea"/>
              </a:rPr>
              <a:t>When it comes to the link between a set-top box and a thin display (or smart TV), the set-top box can be inside a table which may provide some SNR loss.  </a:t>
            </a:r>
          </a:p>
          <a:p>
            <a:pPr marL="88900" marR="0" lvl="0" indent="-88900" algn="l" defTabSz="449263" rtl="0" eaLnBrk="1" fontAlgn="base" latin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ko-K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Source device and sink</a:t>
            </a:r>
            <a:r>
              <a:rPr kumimoji="0" lang="en-US" altLang="ko-KR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 device might be located at places where LOS signal cannot reach</a:t>
            </a:r>
          </a:p>
          <a:p>
            <a:pPr marL="88900" indent="-88900" defTabSz="449263" eaLnBrk="1" latinLnBrk="1" hangingPunct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Source </a:t>
            </a:r>
            <a:r>
              <a:rPr lang="en-US" altLang="ko-KR" kern="0" dirty="0">
                <a:solidFill>
                  <a:srgbClr val="000000"/>
                </a:solidFill>
              </a:rPr>
              <a:t>device and sink device might be located at </a:t>
            </a:r>
            <a:r>
              <a:rPr lang="en-US" altLang="ko-KR" kern="0" dirty="0" smtClean="0">
                <a:solidFill>
                  <a:srgbClr val="000000"/>
                </a:solidFill>
              </a:rPr>
              <a:t>far side of the room and the link may experience human blockage</a:t>
            </a:r>
          </a:p>
          <a:p>
            <a:pPr marL="88900" indent="-88900" defTabSz="449263" eaLnBrk="1" latinLnBrk="1" hangingPunct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Some users may try to install source device and sink device to different rooms</a:t>
            </a:r>
          </a:p>
          <a:p>
            <a:pPr marL="0" marR="0" lvl="0" indent="0" algn="l" defTabSz="449263" rtl="0" eaLnBrk="1" fontAlgn="base" latin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Application: </a:t>
            </a:r>
          </a:p>
          <a:p>
            <a:pPr marL="0" marR="0" lvl="0" indent="0" algn="l" defTabSz="449263" rtl="0" eaLnBrk="1" fontAlgn="base" latin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least 28 Gbps data rate is required for a link to stream</a:t>
            </a:r>
            <a:r>
              <a:rPr kumimoji="0" lang="en-US" altLang="ko-KR" sz="1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uncompressed 8K UHD streaming (60 frames</a:t>
            </a:r>
            <a:r>
              <a:rPr kumimoji="0" lang="en-US" altLang="ko-KR" sz="1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second, 24 bits per pixel, 4:2:2 Chroma sampling at minimum)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l" defTabSz="449263" rtl="0" eaLnBrk="1" fontAlgn="base" latin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ko-KR" sz="1200" kern="0" dirty="0" smtClean="0">
                <a:solidFill>
                  <a:srgbClr val="000000"/>
                </a:solidFill>
                <a:latin typeface="+mn-lt"/>
                <a:ea typeface="+mn-ea"/>
              </a:rPr>
              <a:t>Jitter &lt;5ms, delay&lt;5ms.</a:t>
            </a:r>
            <a:endParaRPr kumimoji="0" lang="en-US" altLang="ko-KR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788024" y="1423708"/>
            <a:ext cx="4320480" cy="305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latinLnBrk="1">
              <a:lnSpc>
                <a:spcPct val="90000"/>
              </a:lnSpc>
              <a:spcBef>
                <a:spcPts val="600"/>
              </a:spcBef>
              <a:buNone/>
              <a:defRPr/>
            </a:pPr>
            <a:r>
              <a:rPr lang="en-US" sz="1200" u="sng" kern="0" dirty="0">
                <a:solidFill>
                  <a:srgbClr val="000000"/>
                </a:solidFill>
              </a:rPr>
              <a:t>Traffic Conditions</a:t>
            </a:r>
          </a:p>
          <a:p>
            <a:pPr marL="88900" indent="-88900" latinLnBrk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ko-KR" sz="1200" b="0" kern="0" dirty="0">
                <a:solidFill>
                  <a:srgbClr val="000000"/>
                </a:solidFill>
              </a:rPr>
              <a:t>Only a single link may exist at a time. </a:t>
            </a:r>
          </a:p>
          <a:p>
            <a:pPr marL="88900" indent="-88900" latinLnBrk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ko-KR" sz="1200" b="0" kern="0" dirty="0">
                <a:solidFill>
                  <a:srgbClr val="000000"/>
                </a:solidFill>
              </a:rPr>
              <a:t>There is typically </a:t>
            </a:r>
            <a:r>
              <a:rPr lang="en-US" altLang="ko-KR" sz="1200" b="0" dirty="0"/>
              <a:t>minimum</a:t>
            </a:r>
            <a:r>
              <a:rPr lang="en-US" altLang="ko-KR" sz="1200" b="0" kern="0" dirty="0">
                <a:solidFill>
                  <a:srgbClr val="000000"/>
                </a:solidFill>
              </a:rPr>
              <a:t> interference from other mm-wave links at home.</a:t>
            </a:r>
          </a:p>
          <a:p>
            <a:pPr marL="88900" indent="-88900" latinLnBrk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ko-KR" sz="1200" b="0" kern="0" dirty="0">
                <a:solidFill>
                  <a:srgbClr val="000000"/>
                </a:solidFill>
              </a:rPr>
              <a:t>Traffic is mostly unidirectional</a:t>
            </a:r>
            <a:r>
              <a:rPr lang="en-US" altLang="ko-KR" sz="1200" b="0" kern="0" dirty="0" smtClean="0">
                <a:solidFill>
                  <a:srgbClr val="000000"/>
                </a:solidFill>
              </a:rPr>
              <a:t>.</a:t>
            </a:r>
          </a:p>
          <a:p>
            <a:pPr marL="88900" indent="-88900" latinLnBrk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200" b="0" dirty="0"/>
              <a:t>Robustness is essential. Video streaming needs to be maintained </a:t>
            </a:r>
            <a:r>
              <a:rPr lang="en-US" altLang="zh-CN" sz="1200" b="0" dirty="0" smtClean="0"/>
              <a:t/>
            </a:r>
            <a:br>
              <a:rPr lang="en-US" altLang="zh-CN" sz="1200" b="0" dirty="0" smtClean="0"/>
            </a:br>
            <a:r>
              <a:rPr lang="en-US" altLang="zh-CN" sz="1200" b="0" dirty="0" smtClean="0"/>
              <a:t>continuously </a:t>
            </a:r>
            <a:r>
              <a:rPr lang="en-US" altLang="zh-CN" sz="1200" b="0" dirty="0"/>
              <a:t>even when the link is obstructed or the D2D link </a:t>
            </a:r>
            <a:r>
              <a:rPr lang="en-US" altLang="zh-CN" sz="1200" b="0" dirty="0" smtClean="0"/>
              <a:t>between source device and sink device is </a:t>
            </a:r>
            <a:r>
              <a:rPr lang="en-US" altLang="zh-CN" sz="1200" b="0" dirty="0"/>
              <a:t>weak due to lack of link </a:t>
            </a:r>
            <a:r>
              <a:rPr lang="en-US" altLang="zh-CN" sz="1200" b="0" dirty="0" smtClean="0"/>
              <a:t/>
            </a:r>
            <a:br>
              <a:rPr lang="en-US" altLang="zh-CN" sz="1200" b="0" dirty="0" smtClean="0"/>
            </a:br>
            <a:r>
              <a:rPr lang="en-US" altLang="zh-CN" sz="1200" b="0" dirty="0" smtClean="0"/>
              <a:t>budget </a:t>
            </a:r>
            <a:endParaRPr lang="en-US" altLang="zh-CN" sz="1200" b="0" dirty="0"/>
          </a:p>
          <a:p>
            <a:pPr marL="88900" indent="-88900" latinLnBrk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1400" u="sng" kern="0" dirty="0" smtClean="0"/>
          </a:p>
          <a:p>
            <a:pPr marL="88900" indent="-88900" latinLnBrk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1400" u="sng" kern="0" dirty="0"/>
          </a:p>
          <a:p>
            <a:pPr marL="0" indent="0">
              <a:buFontTx/>
              <a:buNone/>
            </a:pPr>
            <a:r>
              <a:rPr lang="en-US" sz="1400" u="sng" kern="0" dirty="0" smtClean="0"/>
              <a:t>Use Case</a:t>
            </a:r>
          </a:p>
          <a:p>
            <a:pPr marL="0" indent="0">
              <a:buFontTx/>
              <a:buChar char="-"/>
            </a:pPr>
            <a:r>
              <a:rPr lang="en-US" sz="1200" b="0" kern="0" dirty="0" smtClean="0"/>
              <a:t>  Split TV: TV is on the wall as a thin display and set-top box works as a controller, wirelessly interfaced by 11ay to replace wired interfaces. </a:t>
            </a:r>
          </a:p>
          <a:p>
            <a:pPr marL="0" indent="0">
              <a:buFontTx/>
              <a:buChar char="-"/>
            </a:pPr>
            <a:r>
              <a:rPr lang="en-US" sz="1200" b="0" kern="0" dirty="0" smtClean="0"/>
              <a:t>Smart display (Mirroring): Uncompressed 8K UHD streaming is through smart TV. 8K UHD video can be real-time transferred from Smartphone/tablet to smart TV. When </a:t>
            </a:r>
            <a:r>
              <a:rPr lang="en-US" altLang="ko-KR" sz="1200" b="0" kern="0" dirty="0" smtClean="0"/>
              <a:t>user enters home, the video which the user is watching in his/her smart phone is seamlessly played in the smart TV. </a:t>
            </a:r>
            <a:endParaRPr lang="en-US" sz="1200" b="0" kern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March 2018</a:t>
            </a:r>
            <a:endParaRPr lang="en-GB" altLang="ko-KR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39552" y="3429000"/>
            <a:ext cx="4248472" cy="122413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 rot="10631785">
            <a:off x="4855079" y="3447351"/>
            <a:ext cx="626664" cy="321654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01160" y="3429000"/>
            <a:ext cx="1845082" cy="33855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Proposed addition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31172" y="6315000"/>
            <a:ext cx="3135088" cy="504056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Capture from </a:t>
            </a:r>
            <a:r>
              <a:rPr lang="en-US" sz="2000" dirty="0" smtClean="0"/>
              <a:t>11-15/625r7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4824028" y="2513373"/>
            <a:ext cx="4248472" cy="771611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20604411">
            <a:off x="7494182" y="3367066"/>
            <a:ext cx="626664" cy="355247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806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683568" y="476672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lvl="0">
              <a:buSzPct val="25000"/>
            </a:pPr>
            <a:r>
              <a:rPr lang="en-US" sz="24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Usage Model </a:t>
            </a:r>
            <a:r>
              <a:rPr lang="en-US" sz="24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2400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8K UHD Wireless Transfer at Smart Home</a:t>
            </a:r>
            <a:endParaRPr lang="en-US" sz="2400" b="1" i="0" u="none" strike="noStrike" cap="none" baseline="0" dirty="0">
              <a:solidFill>
                <a:schemeClr val="dk2"/>
              </a:solidFill>
              <a:latin typeface="Times New Roman" pitchFamily="18" charset="0"/>
              <a:ea typeface="Times New Roman"/>
              <a:cs typeface="Times New Roman" pitchFamily="18" charset="0"/>
              <a:sym typeface="Times New Roman"/>
            </a:endParaRP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457199" y="1600200"/>
            <a:ext cx="6347049" cy="491274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96428"/>
              <a:buFont typeface="Times New Roman"/>
              <a:buChar char="•"/>
            </a:pPr>
            <a:r>
              <a:rPr lang="en-US" sz="1600" b="1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</a:t>
            </a:r>
            <a:endParaRPr lang="en-US" sz="1600" b="1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6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- </a:t>
            </a:r>
            <a:r>
              <a:rPr lang="en-US" sz="1600" b="1" i="0" u="none" strike="noStrike" cap="none" baseline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Provides full rate  </a:t>
            </a:r>
            <a:r>
              <a:rPr lang="en-US" sz="1600" b="1" i="0" u="none" strike="noStrike" cap="none" baseline="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&gt;28 Gbps </a:t>
            </a:r>
            <a:endParaRPr lang="en-US" sz="1600" b="1" i="0" u="none" strike="noStrike" cap="none" baseline="0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600" b="1" i="0" u="none" strike="noStrike" cap="none" baseline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-US" sz="1600" b="1" i="0" u="none" strike="noStrike" cap="none" baseline="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High QoS/QoE</a:t>
            </a:r>
            <a:r>
              <a:rPr lang="en-US" sz="1600" b="1" i="0" u="none" strike="noStrike" cap="none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sz="1600" b="1" i="0" u="none" strike="noStrike" cap="none" baseline="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latency </a:t>
            </a:r>
            <a:r>
              <a:rPr lang="en-US" sz="1600" b="1" i="0" u="none" strike="noStrike" cap="none" baseline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 </a:t>
            </a:r>
            <a:r>
              <a:rPr lang="en-US" sz="1600" b="1" i="0" u="none" strike="noStrike" cap="none" baseline="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5ms, jitter&lt;5ms)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- P2P </a:t>
            </a:r>
            <a:endParaRPr lang="en-US" sz="1600" b="1" i="0" u="none" strike="noStrike" cap="none" baseline="0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600" b="1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endParaRPr lang="en-US" sz="1600" b="1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61" name="그룹 41"/>
          <p:cNvGrpSpPr/>
          <p:nvPr/>
        </p:nvGrpSpPr>
        <p:grpSpPr>
          <a:xfrm>
            <a:off x="249324" y="2871287"/>
            <a:ext cx="4948718" cy="2029792"/>
            <a:chOff x="4427984" y="4077072"/>
            <a:chExt cx="4948718" cy="2029792"/>
          </a:xfrm>
        </p:grpSpPr>
        <p:sp>
          <p:nvSpPr>
            <p:cNvPr id="62" name="TextBox 61"/>
            <p:cNvSpPr txBox="1"/>
            <p:nvPr/>
          </p:nvSpPr>
          <p:spPr>
            <a:xfrm>
              <a:off x="4427984" y="5621178"/>
              <a:ext cx="20882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00" kern="0" dirty="0" smtClean="0">
                  <a:solidFill>
                    <a:sysClr val="windowText" lastClr="000000"/>
                  </a:solidFill>
                </a:rPr>
                <a:t>TV or Display</a:t>
              </a:r>
              <a:endParaRPr kumimoji="0" lang="ko-KR" altLang="en-US" sz="10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63" name="그룹 31"/>
            <p:cNvGrpSpPr/>
            <p:nvPr/>
          </p:nvGrpSpPr>
          <p:grpSpPr>
            <a:xfrm>
              <a:off x="4932040" y="4077072"/>
              <a:ext cx="4444662" cy="2029792"/>
              <a:chOff x="589558" y="2298324"/>
              <a:chExt cx="6004978" cy="2742360"/>
            </a:xfrm>
          </p:grpSpPr>
          <p:pic>
            <p:nvPicPr>
              <p:cNvPr id="66" name="Picture 2" descr="http://nimage.newsway.kr/photo/2015/02/24/2015022409162369226_20150224091809_1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2281" t="10889" r="15789" b="23775"/>
              <a:stretch>
                <a:fillRect/>
              </a:stretch>
            </p:blipFill>
            <p:spPr bwMode="auto">
              <a:xfrm>
                <a:off x="589558" y="3076617"/>
                <a:ext cx="1483153" cy="1302281"/>
              </a:xfrm>
              <a:prstGeom prst="rect">
                <a:avLst/>
              </a:prstGeom>
              <a:noFill/>
            </p:spPr>
          </p:pic>
          <p:pic>
            <p:nvPicPr>
              <p:cNvPr id="67" name="Picture 4" descr="https://encrypted-tbn1.gstatic.com/images?q=tbn:ANd9GcRLC5R5iSEz6MmQwFi4lrD0g7MG_1WyLuPFTSIbqQl1VFj1ajfDe4I0-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t="28180" b="15459"/>
              <a:stretch>
                <a:fillRect/>
              </a:stretch>
            </p:blipFill>
            <p:spPr bwMode="auto">
              <a:xfrm>
                <a:off x="3605445" y="2298324"/>
                <a:ext cx="1395863" cy="644245"/>
              </a:xfrm>
              <a:prstGeom prst="rect">
                <a:avLst/>
              </a:prstGeom>
              <a:noFill/>
            </p:spPr>
          </p:pic>
          <p:sp>
            <p:nvSpPr>
              <p:cNvPr id="68" name="TextBox 67"/>
              <p:cNvSpPr txBox="1"/>
              <p:nvPr/>
            </p:nvSpPr>
            <p:spPr>
              <a:xfrm>
                <a:off x="4578312" y="2395611"/>
                <a:ext cx="2016224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 kern="0" dirty="0" smtClean="0">
                    <a:solidFill>
                      <a:sysClr val="windowText" lastClr="000000"/>
                    </a:solidFill>
                  </a:rPr>
                  <a:t>Set-top box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 kern="0" dirty="0" smtClean="0">
                    <a:solidFill>
                      <a:sysClr val="windowText" lastClr="000000"/>
                    </a:solidFill>
                  </a:rPr>
                  <a:t>(TV controller)</a:t>
                </a:r>
                <a:endParaRPr kumimoji="0" lang="ko-KR" altLang="en-US" sz="10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pic>
            <p:nvPicPr>
              <p:cNvPr id="69" name="Picture 6" descr="https://encrypted-tbn3.gstatic.com/images?q=tbn:ANd9GcTIjdwqNoeakwq05XWf0cSoY9zD3wh9G-ykSTDk-CGB0PXQ11IYsK2a4QM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3994592" y="3271191"/>
                <a:ext cx="1207387" cy="903304"/>
              </a:xfrm>
              <a:prstGeom prst="rect">
                <a:avLst/>
              </a:prstGeom>
              <a:noFill/>
            </p:spPr>
          </p:pic>
          <p:sp>
            <p:nvSpPr>
              <p:cNvPr id="70" name="TextBox 69"/>
              <p:cNvSpPr txBox="1"/>
              <p:nvPr/>
            </p:nvSpPr>
            <p:spPr>
              <a:xfrm>
                <a:off x="4623959" y="3900551"/>
                <a:ext cx="1656184" cy="332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 kern="0" dirty="0" smtClean="0">
                    <a:solidFill>
                      <a:sysClr val="windowText" lastClr="000000"/>
                    </a:solidFill>
                  </a:rPr>
                  <a:t>Blu-ray player</a:t>
                </a:r>
                <a:endParaRPr kumimoji="0" lang="ko-KR" altLang="en-US" sz="10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pic>
            <p:nvPicPr>
              <p:cNvPr id="71" name="Picture 8" descr="https://encrypted-tbn3.gstatic.com/images?q=tbn:ANd9GcQhHQMNWdGnqAK1ekRNjfgs8cg9uRghIdJRIJ0qMAgUMrcjNQ3o3YPbDJo">
                <a:hlinkClick r:id="rId8"/>
              </p:cNvPr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 l="26761" t="15120" r="19718" b="14321"/>
              <a:stretch>
                <a:fillRect/>
              </a:stretch>
            </p:blipFill>
            <p:spPr bwMode="auto">
              <a:xfrm>
                <a:off x="4091879" y="4329778"/>
                <a:ext cx="406232" cy="710906"/>
              </a:xfrm>
              <a:prstGeom prst="rect">
                <a:avLst/>
              </a:prstGeom>
              <a:noFill/>
            </p:spPr>
          </p:pic>
          <p:sp>
            <p:nvSpPr>
              <p:cNvPr id="72" name="TextBox 71"/>
              <p:cNvSpPr txBox="1"/>
              <p:nvPr/>
            </p:nvSpPr>
            <p:spPr>
              <a:xfrm>
                <a:off x="4189166" y="4535919"/>
                <a:ext cx="2016224" cy="246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 kern="0" dirty="0" smtClean="0">
                    <a:solidFill>
                      <a:sysClr val="windowText" lastClr="000000"/>
                    </a:solidFill>
                  </a:rPr>
                  <a:t>Smart phone/Tablet</a:t>
                </a:r>
                <a:endParaRPr kumimoji="0" lang="ko-KR" altLang="en-US" sz="10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73" name="직선 연결선 24"/>
              <p:cNvCxnSpPr>
                <a:stCxn id="66" idx="3"/>
                <a:endCxn id="67" idx="1"/>
              </p:cNvCxnSpPr>
              <p:nvPr/>
            </p:nvCxnSpPr>
            <p:spPr bwMode="auto">
              <a:xfrm flipV="1">
                <a:off x="2072711" y="2620447"/>
                <a:ext cx="1532734" cy="1107312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4" name="TextBox 73"/>
              <p:cNvSpPr txBox="1"/>
              <p:nvPr/>
            </p:nvSpPr>
            <p:spPr>
              <a:xfrm>
                <a:off x="1854285" y="2298324"/>
                <a:ext cx="2016224" cy="540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 b="1" kern="0" dirty="0" smtClean="0">
                    <a:solidFill>
                      <a:srgbClr val="FF0000"/>
                    </a:solidFill>
                  </a:rPr>
                  <a:t>Replacement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 b="1" kern="0" dirty="0" smtClean="0">
                    <a:solidFill>
                      <a:srgbClr val="FF0000"/>
                    </a:solidFill>
                  </a:rPr>
                  <a:t>of  wired interface </a:t>
                </a:r>
                <a:endParaRPr kumimoji="0" lang="ko-KR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75" name="직선 연결선 26"/>
              <p:cNvCxnSpPr>
                <a:stCxn id="66" idx="3"/>
                <a:endCxn id="69" idx="1"/>
              </p:cNvCxnSpPr>
              <p:nvPr/>
            </p:nvCxnSpPr>
            <p:spPr bwMode="auto">
              <a:xfrm flipV="1">
                <a:off x="2072711" y="3722844"/>
                <a:ext cx="1921881" cy="491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6" name="TextBox 75"/>
              <p:cNvSpPr txBox="1"/>
              <p:nvPr/>
            </p:nvSpPr>
            <p:spPr>
              <a:xfrm>
                <a:off x="2367515" y="3173905"/>
                <a:ext cx="2016224" cy="540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 b="1" kern="0" dirty="0" smtClean="0">
                    <a:solidFill>
                      <a:srgbClr val="FF0000"/>
                    </a:solidFill>
                  </a:rPr>
                  <a:t>Wireless Transfer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 b="1" kern="0" dirty="0" smtClean="0">
                    <a:solidFill>
                      <a:srgbClr val="FF0000"/>
                    </a:solidFill>
                  </a:rPr>
                  <a:t> from fixed device</a:t>
                </a:r>
                <a:endParaRPr kumimoji="0" lang="ko-KR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77" name="직선 연결선 28"/>
              <p:cNvCxnSpPr>
                <a:stCxn id="66" idx="3"/>
                <a:endCxn id="71" idx="1"/>
              </p:cNvCxnSpPr>
              <p:nvPr/>
            </p:nvCxnSpPr>
            <p:spPr bwMode="auto">
              <a:xfrm>
                <a:off x="2072711" y="3727759"/>
                <a:ext cx="2019168" cy="957472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4" name="TextBox 63"/>
            <p:cNvSpPr txBox="1"/>
            <p:nvPr/>
          </p:nvSpPr>
          <p:spPr>
            <a:xfrm>
              <a:off x="5652120" y="5661248"/>
              <a:ext cx="20162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00" b="1" kern="0" dirty="0" smtClean="0">
                  <a:solidFill>
                    <a:srgbClr val="FF0000"/>
                  </a:solidFill>
                </a:rPr>
                <a:t>Wireless Transfer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000" b="1" kern="0" dirty="0" smtClean="0">
                  <a:solidFill>
                    <a:srgbClr val="FF0000"/>
                  </a:solidFill>
                </a:rPr>
                <a:t> from mobile device</a:t>
              </a:r>
              <a:endParaRPr kumimoji="0" lang="ko-KR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모서리가 둥근 직사각형 32"/>
            <p:cNvSpPr/>
            <p:nvPr/>
          </p:nvSpPr>
          <p:spPr bwMode="auto">
            <a:xfrm>
              <a:off x="5076056" y="4149080"/>
              <a:ext cx="900608" cy="462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8K UHD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200" dirty="0" smtClean="0"/>
                <a:t>Service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559115" y="1448069"/>
            <a:ext cx="3082628" cy="2046230"/>
            <a:chOff x="179512" y="4361981"/>
            <a:chExt cx="2953928" cy="1995149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79512" y="4361981"/>
              <a:ext cx="2953928" cy="1995149"/>
            </a:xfrm>
            <a:prstGeom prst="rect">
              <a:avLst/>
            </a:prstGeom>
          </p:spPr>
        </p:pic>
        <p:sp>
          <p:nvSpPr>
            <p:cNvPr id="39" name="Oval 38"/>
            <p:cNvSpPr/>
            <p:nvPr/>
          </p:nvSpPr>
          <p:spPr bwMode="auto">
            <a:xfrm>
              <a:off x="891707" y="5834852"/>
              <a:ext cx="615893" cy="406527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303863" y="5611113"/>
              <a:ext cx="463493" cy="321088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391721" y="3735325"/>
            <a:ext cx="3079215" cy="2681348"/>
            <a:chOff x="4242723" y="1625872"/>
            <a:chExt cx="4721765" cy="4693586"/>
          </a:xfrm>
        </p:grpSpPr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148064" y="1625872"/>
              <a:ext cx="3816424" cy="4693586"/>
            </a:xfrm>
            <a:prstGeom prst="rect">
              <a:avLst/>
            </a:prstGeom>
          </p:spPr>
        </p:pic>
        <p:sp>
          <p:nvSpPr>
            <p:cNvPr id="43" name="Oval 42"/>
            <p:cNvSpPr/>
            <p:nvPr/>
          </p:nvSpPr>
          <p:spPr bwMode="auto">
            <a:xfrm>
              <a:off x="5324015" y="2053765"/>
              <a:ext cx="360040" cy="840829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7495717" y="3248225"/>
              <a:ext cx="360040" cy="420415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7727493" y="4701580"/>
              <a:ext cx="942662" cy="256876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ight Arrow 45"/>
            <p:cNvSpPr/>
            <p:nvPr/>
          </p:nvSpPr>
          <p:spPr bwMode="auto">
            <a:xfrm rot="19507325">
              <a:off x="4966580" y="2751317"/>
              <a:ext cx="360040" cy="275265"/>
            </a:xfrm>
            <a:prstGeom prst="rightArrow">
              <a:avLst/>
            </a:prstGeom>
            <a:solidFill>
              <a:srgbClr val="002060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42723" y="2935524"/>
              <a:ext cx="1188682" cy="7539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Sink</a:t>
              </a:r>
            </a:p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(Display)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8" name="Right Arrow 47"/>
            <p:cNvSpPr/>
            <p:nvPr/>
          </p:nvSpPr>
          <p:spPr bwMode="auto">
            <a:xfrm rot="6925997">
              <a:off x="7697322" y="2926093"/>
              <a:ext cx="360040" cy="275265"/>
            </a:xfrm>
            <a:prstGeom prst="rightArrow">
              <a:avLst/>
            </a:prstGeom>
            <a:solidFill>
              <a:srgbClr val="002060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784482" y="2267235"/>
              <a:ext cx="965359" cy="753936"/>
            </a:xfrm>
            <a:prstGeom prst="rect">
              <a:avLst/>
            </a:prstGeom>
            <a:solidFill>
              <a:srgbClr val="F8F8F8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Source</a:t>
              </a:r>
            </a:p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(STB)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003434" y="5122615"/>
              <a:ext cx="1188682" cy="753936"/>
            </a:xfrm>
            <a:prstGeom prst="rect">
              <a:avLst/>
            </a:prstGeom>
            <a:solidFill>
              <a:srgbClr val="F8F8F8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Sink</a:t>
              </a:r>
            </a:p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(Display)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51" name="Right Arrow 50"/>
            <p:cNvSpPr/>
            <p:nvPr/>
          </p:nvSpPr>
          <p:spPr bwMode="auto">
            <a:xfrm rot="19507325">
              <a:off x="7656775" y="4984983"/>
              <a:ext cx="360040" cy="275265"/>
            </a:xfrm>
            <a:prstGeom prst="rightArrow">
              <a:avLst/>
            </a:prstGeom>
            <a:solidFill>
              <a:srgbClr val="002060"/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 rot="16200000">
            <a:off x="6640364" y="4541529"/>
            <a:ext cx="239966" cy="161395"/>
            <a:chOff x="6498222" y="1592560"/>
            <a:chExt cx="450042" cy="290028"/>
          </a:xfrm>
          <a:solidFill>
            <a:srgbClr val="FFC000"/>
          </a:solidFill>
        </p:grpSpPr>
        <p:sp>
          <p:nvSpPr>
            <p:cNvPr id="53" name="Rounded Rectangle 52"/>
            <p:cNvSpPr/>
            <p:nvPr/>
          </p:nvSpPr>
          <p:spPr bwMode="auto">
            <a:xfrm>
              <a:off x="6498222" y="1628800"/>
              <a:ext cx="450042" cy="216024"/>
            </a:xfrm>
            <a:prstGeom prst="round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6615953" y="1592560"/>
              <a:ext cx="223862" cy="290028"/>
            </a:xfrm>
            <a:prstGeom prst="ellipse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5" name="Right Arrow 54"/>
          <p:cNvSpPr/>
          <p:nvPr/>
        </p:nvSpPr>
        <p:spPr bwMode="auto">
          <a:xfrm>
            <a:off x="7033467" y="4594075"/>
            <a:ext cx="556420" cy="162717"/>
          </a:xfrm>
          <a:prstGeom prst="rightArrow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874230" y="1999995"/>
            <a:ext cx="1113262" cy="514873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953275" y="2374097"/>
            <a:ext cx="782587" cy="461665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Sink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(Display)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184471" y="2461727"/>
            <a:ext cx="635559" cy="461665"/>
          </a:xfrm>
          <a:prstGeom prst="rect">
            <a:avLst/>
          </a:prstGeom>
          <a:solidFill>
            <a:srgbClr val="F8F8F8">
              <a:alpha val="60000"/>
            </a:srgb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Source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(STB)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5359166" y="1184292"/>
            <a:ext cx="3474497" cy="5328649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ight Arrow 78"/>
          <p:cNvSpPr/>
          <p:nvPr/>
        </p:nvSpPr>
        <p:spPr bwMode="auto">
          <a:xfrm rot="20505896">
            <a:off x="4668499" y="5130510"/>
            <a:ext cx="626664" cy="408774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783167" y="5427241"/>
            <a:ext cx="1845082" cy="33855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Proposed addition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31172" y="6315000"/>
            <a:ext cx="3135088" cy="504056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Capture from </a:t>
            </a:r>
            <a:r>
              <a:rPr lang="en-US" sz="2000" dirty="0" smtClean="0"/>
              <a:t>11-15/625r7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092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 idx="4294967295"/>
          </p:nvPr>
        </p:nvSpPr>
        <p:spPr>
          <a:xfrm>
            <a:off x="899592" y="685800"/>
            <a:ext cx="7272808" cy="5829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Usage Model </a:t>
            </a:r>
            <a:r>
              <a:rPr lang="en-US" sz="18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-US" sz="18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 Augmented Reality</a:t>
            </a:r>
            <a:r>
              <a:rPr lang="en-US" sz="18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/Virtual Reality Headsets and Other High-End Wearables</a:t>
            </a:r>
            <a:endParaRPr lang="en-US" sz="1800" b="1" i="0" u="none" strike="noStrike" cap="none" baseline="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5076056" y="1340768"/>
            <a:ext cx="3816424" cy="4896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en-US" sz="1200" b="1" u="sng" dirty="0">
                <a:solidFill>
                  <a:schemeClr val="dk1"/>
                </a:solidFill>
              </a:rPr>
              <a:t>Traffic Conditions: </a:t>
            </a:r>
          </a:p>
          <a:p>
            <a:pPr lvl="0">
              <a:buClr>
                <a:schemeClr val="dk1"/>
              </a:buClr>
              <a:buSzPct val="100000"/>
            </a:pPr>
            <a:r>
              <a:rPr lang="en-US" altLang="zh-CN" sz="1200" dirty="0" smtClean="0">
                <a:solidFill>
                  <a:schemeClr val="tx1"/>
                </a:solidFill>
              </a:rPr>
              <a:t>The D2D link may be obstructed (i.e. NLOS) and there may be significant interference from other 11ay users  (e.g. other wearables, access points, etc.).</a:t>
            </a:r>
          </a:p>
          <a:p>
            <a:pPr lvl="0">
              <a:buClr>
                <a:schemeClr val="dk1"/>
              </a:buClr>
              <a:buSzPct val="100000"/>
            </a:pPr>
            <a:r>
              <a:rPr lang="en-US" altLang="zh-CN" sz="1200" dirty="0" smtClean="0">
                <a:solidFill>
                  <a:schemeClr val="tx1"/>
                </a:solidFill>
              </a:rPr>
              <a:t>Devices may be stationary or moving (pedestrian speed) while in use.</a:t>
            </a:r>
          </a:p>
          <a:p>
            <a:pPr lvl="0">
              <a:buClr>
                <a:schemeClr val="dk1"/>
              </a:buClr>
              <a:buSzPct val="100000"/>
            </a:pPr>
            <a:r>
              <a:rPr lang="en-US" altLang="zh-CN" dirty="0" smtClean="0"/>
              <a:t>Robustness is essential. Video streaming needs to be maintained continuously even when the link is obstructed.</a:t>
            </a:r>
            <a:endParaRPr lang="en-US" altLang="zh-CN" sz="1200" dirty="0" smtClean="0">
              <a:solidFill>
                <a:schemeClr val="tx1"/>
              </a:solidFill>
            </a:endParaRPr>
          </a:p>
          <a:p>
            <a:pPr lvl="0">
              <a:buClr>
                <a:schemeClr val="dk1"/>
              </a:buClr>
              <a:buSzPct val="100000"/>
            </a:pPr>
            <a:endParaRPr sz="1200" b="0" i="0" strike="noStrike" cap="none" baseline="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en-US" sz="1200" b="1" u="sng" dirty="0" smtClean="0">
                <a:solidFill>
                  <a:schemeClr val="dk1"/>
                </a:solidFill>
              </a:rPr>
              <a:t>Use </a:t>
            </a:r>
            <a:r>
              <a:rPr lang="en-US" sz="1200" b="1" u="sng" dirty="0">
                <a:solidFill>
                  <a:schemeClr val="dk1"/>
                </a:solidFill>
              </a:rPr>
              <a:t>Case</a:t>
            </a:r>
            <a:r>
              <a:rPr lang="en-US" sz="1200" b="1" u="sng" dirty="0" smtClean="0">
                <a:solidFill>
                  <a:schemeClr val="dk1"/>
                </a:solidFill>
              </a:rPr>
              <a:t>:</a:t>
            </a:r>
          </a:p>
          <a:p>
            <a:pPr marL="0" lvl="0" indent="0"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en-US" b="1" dirty="0" smtClean="0">
                <a:solidFill>
                  <a:schemeClr val="dk1"/>
                </a:solidFill>
              </a:rPr>
              <a:t>Public use case:</a:t>
            </a:r>
            <a:endParaRPr lang="en-US" sz="1200" b="1" dirty="0">
              <a:solidFill>
                <a:schemeClr val="dk1"/>
              </a:solidFill>
            </a:endParaRPr>
          </a:p>
          <a:p>
            <a:pPr lvl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1200" dirty="0">
                <a:solidFill>
                  <a:schemeClr val="dk1"/>
                </a:solidFill>
              </a:rPr>
              <a:t> </a:t>
            </a:r>
            <a:r>
              <a:rPr lang="en-US" sz="1200" dirty="0" smtClean="0">
                <a:solidFill>
                  <a:schemeClr val="dk1"/>
                </a:solidFill>
              </a:rPr>
              <a:t>A </a:t>
            </a:r>
            <a:r>
              <a:rPr lang="en-US" sz="1200" dirty="0">
                <a:solidFill>
                  <a:schemeClr val="dk1"/>
                </a:solidFill>
              </a:rPr>
              <a:t>passenger on a crowded commuter train is playing a game using his AR/VR </a:t>
            </a:r>
            <a:r>
              <a:rPr lang="en-US" sz="1200" dirty="0" smtClean="0">
                <a:solidFill>
                  <a:schemeClr val="dk1"/>
                </a:solidFill>
              </a:rPr>
              <a:t>headset </a:t>
            </a:r>
            <a:r>
              <a:rPr lang="en-US" sz="1200" dirty="0">
                <a:solidFill>
                  <a:schemeClr val="dk1"/>
                </a:solidFill>
              </a:rPr>
              <a:t>and smartphone.  </a:t>
            </a:r>
          </a:p>
          <a:p>
            <a:pPr lvl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1200" dirty="0">
                <a:solidFill>
                  <a:schemeClr val="dk1"/>
                </a:solidFill>
              </a:rPr>
              <a:t> Some percentage of his fellow passengers are also playing a game using their AR/VR </a:t>
            </a:r>
            <a:r>
              <a:rPr lang="en-US" sz="1200" dirty="0" smtClean="0">
                <a:solidFill>
                  <a:schemeClr val="dk1"/>
                </a:solidFill>
              </a:rPr>
              <a:t>headsets and </a:t>
            </a:r>
            <a:r>
              <a:rPr lang="en-US" sz="1200" dirty="0">
                <a:solidFill>
                  <a:schemeClr val="dk1"/>
                </a:solidFill>
              </a:rPr>
              <a:t>smartphones.</a:t>
            </a:r>
          </a:p>
          <a:p>
            <a:pPr lvl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1200" dirty="0">
                <a:solidFill>
                  <a:schemeClr val="dk1"/>
                </a:solidFill>
              </a:rPr>
              <a:t> All passengers are semi-stationary, i.e. they shift and move in response to the game.</a:t>
            </a:r>
          </a:p>
          <a:p>
            <a:pPr lvl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1200" dirty="0">
                <a:solidFill>
                  <a:schemeClr val="dk1"/>
                </a:solidFill>
              </a:rPr>
              <a:t> The QoS/QoE requirements of the gaming application are met.</a:t>
            </a:r>
            <a:endParaRPr lang="en-US" sz="14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b="1" dirty="0" smtClean="0">
                <a:solidFill>
                  <a:schemeClr val="dk1"/>
                </a:solidFill>
              </a:rPr>
              <a:t>Home </a:t>
            </a:r>
            <a:r>
              <a:rPr lang="en-US" b="1" dirty="0">
                <a:solidFill>
                  <a:schemeClr val="dk1"/>
                </a:solidFill>
              </a:rPr>
              <a:t>use case</a:t>
            </a:r>
            <a:r>
              <a:rPr lang="en-US" b="1" dirty="0" smtClean="0">
                <a:solidFill>
                  <a:schemeClr val="dk1"/>
                </a:solidFill>
              </a:rPr>
              <a:t>:</a:t>
            </a:r>
            <a:endParaRPr lang="en-US" sz="800" dirty="0">
              <a:solidFill>
                <a:schemeClr val="dk1"/>
              </a:solidFill>
              <a:latin typeface="Arial"/>
              <a:cs typeface="Arial"/>
              <a:sym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altLang="zh-CN" dirty="0" smtClean="0"/>
              <a:t>User installed game console to a room and enjoy game with VR headsets. The link might experience human blockage. There might be multiple VR headsets in a room.</a:t>
            </a:r>
            <a:endParaRPr lang="en-US" b="1" dirty="0">
              <a:solidFill>
                <a:schemeClr val="dk1"/>
              </a:solidFill>
            </a:endParaRPr>
          </a:p>
        </p:txBody>
      </p:sp>
      <p:sp>
        <p:nvSpPr>
          <p:cNvPr id="143" name="Shape 143"/>
          <p:cNvSpPr txBox="1"/>
          <p:nvPr/>
        </p:nvSpPr>
        <p:spPr>
          <a:xfrm>
            <a:off x="457449" y="1340768"/>
            <a:ext cx="4546599" cy="52565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SzPct val="25000"/>
              <a:buNone/>
            </a:pPr>
            <a:r>
              <a:rPr lang="en-US" sz="1200" b="1" i="0" u="sng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Pre-Conditions: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 lvl="0">
              <a:buSzPct val="25000"/>
            </a:pPr>
            <a:r>
              <a:rPr lang="en-US" altLang="zh-CN" sz="1200" dirty="0" smtClean="0">
                <a:solidFill>
                  <a:schemeClr val="tx1"/>
                </a:solidFill>
              </a:rPr>
              <a:t>The high-end wearable (e.g. augmented reality/virtual reality headsets, high-def glasses, etc.) and its managing device (e.g. gaming console, smartphone, etc.) are equipped with 11ay interfaces and form a PBSS. All desired media content, processing power, and control needed by the high-end wearable resides on the managing device (i.e. internet connectivity not required).</a:t>
            </a:r>
          </a:p>
          <a:p>
            <a:pPr lvl="0">
              <a:buSzPct val="25000"/>
            </a:pPr>
            <a:endParaRPr sz="12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SzPct val="25000"/>
              <a:buNone/>
            </a:pPr>
            <a:r>
              <a:rPr lang="en-US" sz="1200" b="1" u="sng" dirty="0">
                <a:solidFill>
                  <a:schemeClr val="dk1"/>
                </a:solidFill>
              </a:rPr>
              <a:t>Application: </a:t>
            </a:r>
          </a:p>
          <a:p>
            <a:pPr lvl="0">
              <a:buSzPct val="25000"/>
            </a:pPr>
            <a:r>
              <a:rPr lang="en-US" altLang="zh-CN" sz="1200" dirty="0" smtClean="0">
                <a:solidFill>
                  <a:schemeClr val="tx1"/>
                </a:solidFill>
              </a:rPr>
              <a:t>User plays a game, watches a movie, etc. using his high-end wearable, which is communicating with the managing device (e.g. gaming console, smartphone). Both devices must be able to tolerate moderate user movement. </a:t>
            </a:r>
          </a:p>
          <a:p>
            <a:pPr lvl="0">
              <a:buSzPct val="25000"/>
            </a:pPr>
            <a:endParaRPr lang="en-US" altLang="zh-CN" sz="1200" strike="sngStrike" dirty="0" smtClean="0">
              <a:solidFill>
                <a:schemeClr val="tx1"/>
              </a:solidFill>
            </a:endParaRPr>
          </a:p>
          <a:p>
            <a:pPr>
              <a:buSzPct val="25000"/>
            </a:pPr>
            <a:r>
              <a:rPr lang="en-US" altLang="zh-CN" sz="1200" dirty="0" smtClean="0">
                <a:solidFill>
                  <a:srgbClr val="FF0000"/>
                </a:solidFill>
              </a:rPr>
              <a:t>Data rate at ~20 Gbps, latency &lt; 5 ms,  jitter &lt;5 ms, PER&lt;10E-2</a:t>
            </a:r>
            <a:r>
              <a:rPr lang="en-US" altLang="zh-CN" sz="1200" dirty="0" smtClean="0">
                <a:solidFill>
                  <a:schemeClr val="tx1"/>
                </a:solidFill>
              </a:rPr>
              <a:t>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200" b="1" i="0" strike="noStrike" cap="none" baseline="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Aft>
                <a:spcPts val="600"/>
              </a:spcAft>
              <a:buSzPct val="25000"/>
            </a:pPr>
            <a:r>
              <a:rPr lang="en-US" sz="1200" b="1" u="sng" dirty="0">
                <a:solidFill>
                  <a:schemeClr val="dk1"/>
                </a:solidFill>
              </a:rPr>
              <a:t>Environment: </a:t>
            </a:r>
          </a:p>
          <a:p>
            <a:pPr>
              <a:buSzPct val="25000"/>
            </a:pPr>
            <a:r>
              <a:rPr lang="en-US" altLang="zh-CN" sz="1200" dirty="0" smtClean="0">
                <a:solidFill>
                  <a:schemeClr val="tx1"/>
                </a:solidFill>
              </a:rPr>
              <a:t>The high-end wearable may be used at home or in public.  </a:t>
            </a:r>
          </a:p>
          <a:p>
            <a:pPr>
              <a:buSzPct val="25000"/>
            </a:pPr>
            <a:r>
              <a:rPr lang="en-US" altLang="zh-CN" sz="1200" dirty="0" smtClean="0">
                <a:solidFill>
                  <a:schemeClr val="tx1"/>
                </a:solidFill>
              </a:rPr>
              <a:t>At home, there are less than 4 interferers. In public (e.g. commuter train) there can be up to 120 interferers. Interferers have varying QoS requirements.</a:t>
            </a:r>
          </a:p>
          <a:p>
            <a:pPr>
              <a:buSzPct val="25000"/>
            </a:pPr>
            <a:endParaRPr lang="en-US" altLang="zh-CN" sz="1200" dirty="0" smtClean="0">
              <a:solidFill>
                <a:schemeClr val="tx1"/>
              </a:solidFill>
            </a:endParaRPr>
          </a:p>
          <a:p>
            <a:pPr>
              <a:buSzPct val="25000"/>
            </a:pPr>
            <a:r>
              <a:rPr lang="en-US" altLang="zh-CN" sz="1200" dirty="0" smtClean="0">
                <a:solidFill>
                  <a:schemeClr val="tx1"/>
                </a:solidFill>
              </a:rPr>
              <a:t>Transmissions (both desired signal and interference) can be LOS or NLOS. The D2D link between the high-end wearable and its managing device &lt; 5 m.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004048" y="2564904"/>
            <a:ext cx="3888432" cy="43204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31172" y="6315000"/>
            <a:ext cx="3135088" cy="504056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Capture from </a:t>
            </a:r>
            <a:r>
              <a:rPr lang="en-US" sz="2000" dirty="0" smtClean="0"/>
              <a:t>11-15/625r7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003470" y="5553236"/>
            <a:ext cx="3888432" cy="86409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000276" y="3356992"/>
            <a:ext cx="3888432" cy="252028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CC207694-CE22-4B71-AB21-68A1BA6616A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536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539552" y="1628800"/>
            <a:ext cx="4464496" cy="439042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97500"/>
              <a:buFont typeface="Times New Roman"/>
              <a:buChar char="•"/>
            </a:pPr>
            <a:r>
              <a:rPr lang="en-US" sz="1400" b="1" i="0" strike="noStrike" cap="none" baseline="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High-end</a:t>
            </a:r>
            <a:r>
              <a:rPr lang="en-US" sz="1400" b="1" i="0" strike="noStrike" cap="none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400" b="1" i="0" strike="noStrike" cap="none" baseline="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wearable</a:t>
            </a:r>
            <a:r>
              <a:rPr lang="en-US" sz="1400" b="1" i="0" strike="noStrike" cap="none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be</a:t>
            </a:r>
            <a:r>
              <a:rPr lang="en-US" sz="1400" b="1" i="0" strike="noStrike" cap="none" baseline="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used at home and in public</a:t>
            </a:r>
          </a:p>
          <a:p>
            <a:pPr marL="228600" lvl="0" indent="-228600">
              <a:lnSpc>
                <a:spcPct val="90000"/>
              </a:lnSpc>
              <a:spcBef>
                <a:spcPts val="600"/>
              </a:spcBef>
              <a:buSzPct val="97500"/>
            </a:pPr>
            <a:r>
              <a:rPr lang="en-US" sz="1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High-end wearable and its managing device may both be subject to low level movement</a:t>
            </a:r>
          </a:p>
          <a:p>
            <a:pPr marL="228600" lvl="0" indent="-228600">
              <a:lnSpc>
                <a:spcPct val="90000"/>
              </a:lnSpc>
              <a:spcBef>
                <a:spcPts val="600"/>
              </a:spcBef>
              <a:buSzPct val="97500"/>
            </a:pPr>
            <a:r>
              <a:rPr lang="en-US"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environment is usually indoor &lt; 5 </a:t>
            </a:r>
            <a:r>
              <a:rPr lang="en-US" sz="1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endParaRPr lang="en-US" sz="1400" b="1" i="0" strike="noStrike" cap="none" baseline="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97500"/>
              <a:buFont typeface="Times New Roman"/>
              <a:buChar char="•"/>
            </a:pPr>
            <a:r>
              <a:rPr lang="en-US" sz="1400" b="1" i="0" strike="noStrike" cap="none" baseline="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AR/VR headsets touting close-to-reality user experience with 3D video and 7.1 audio </a:t>
            </a:r>
          </a:p>
          <a:p>
            <a:pPr marL="400050" lvl="2" indent="-171450">
              <a:lnSpc>
                <a:spcPct val="90000"/>
              </a:lnSpc>
              <a:spcBef>
                <a:spcPts val="600"/>
              </a:spcBef>
              <a:buSzPct val="96875"/>
              <a:buFont typeface="Times New Roman"/>
              <a:buChar char="–"/>
            </a:pP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Times New Roman"/>
                <a:sym typeface="Times New Roman"/>
              </a:rPr>
              <a:t>V</a:t>
            </a:r>
            <a:r>
              <a:rPr lang="en-US" sz="1100" b="0" i="0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Times New Roman"/>
                <a:sym typeface="Times New Roman"/>
              </a:rPr>
              <a:t>ideo quality can support up to 3D 4K </a:t>
            </a:r>
          </a:p>
          <a:p>
            <a:pPr marL="400050" lvl="2" indent="-171450">
              <a:lnSpc>
                <a:spcPct val="90000"/>
              </a:lnSpc>
              <a:spcBef>
                <a:spcPts val="600"/>
              </a:spcBef>
              <a:buSzPct val="96875"/>
              <a:buFont typeface="Times New Roman"/>
              <a:buChar char="–"/>
            </a:pPr>
            <a:r>
              <a:rPr lang="en-US" sz="1100" b="0" i="0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Times New Roman"/>
                <a:sym typeface="Times New Roman"/>
              </a:rPr>
              <a:t>Current products include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Times New Roman"/>
                <a:sym typeface="Times New Roman"/>
              </a:rPr>
              <a:t>Sony HMZ-T3 goggles and Oculus VR headsets</a:t>
            </a:r>
            <a:endParaRPr sz="1400" b="1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6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</a:p>
        </p:txBody>
      </p:sp>
      <p:graphicFrame>
        <p:nvGraphicFramePr>
          <p:cNvPr id="156" name="Shape 156"/>
          <p:cNvGraphicFramePr/>
          <p:nvPr>
            <p:extLst/>
          </p:nvPr>
        </p:nvGraphicFramePr>
        <p:xfrm>
          <a:off x="4932040" y="1688574"/>
          <a:ext cx="3810000" cy="18377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270000"/>
                <a:gridCol w="1270000"/>
                <a:gridCol w="1270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>
                          <a:solidFill>
                            <a:schemeClr val="dk1"/>
                          </a:solidFill>
                        </a:rPr>
                        <a:t>Features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>
                          <a:solidFill>
                            <a:schemeClr val="dk1"/>
                          </a:solidFill>
                        </a:rPr>
                        <a:t>Requirements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>
                          <a:solidFill>
                            <a:schemeClr val="dk1"/>
                          </a:solidFill>
                        </a:rPr>
                        <a:t>Notes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 </a:t>
                      </a:r>
                      <a:r>
                        <a:rPr lang="en-US" sz="1050" u="none" strike="noStrike" cap="none" baseline="0" dirty="0">
                          <a:solidFill>
                            <a:schemeClr val="dk1"/>
                          </a:solidFill>
                        </a:rPr>
                        <a:t>Distance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5 m</a:t>
                      </a:r>
                      <a:endParaRPr lang="en-US" sz="105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Video Quality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3D 4K [1]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HDMI 2.0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875"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Range of </a:t>
                      </a:r>
                      <a:r>
                        <a:rPr lang="en-US" sz="1050" u="none" strike="noStrike" cap="none" baseline="0" dirty="0" smtClean="0"/>
                        <a:t>Motion for head-worn wearable</a:t>
                      </a: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Neck </a:t>
                      </a:r>
                      <a:r>
                        <a:rPr lang="en-US" sz="1050" u="none" strike="noStrike" cap="none" baseline="0" dirty="0"/>
                        <a:t>Roll [2]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0.17 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Neck </a:t>
                      </a:r>
                      <a:r>
                        <a:rPr lang="en-US" sz="1050" u="none" strike="noStrike" cap="none" baseline="0" dirty="0"/>
                        <a:t>Pitch[2]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0.14(s/60deg)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Neck </a:t>
                      </a:r>
                      <a:r>
                        <a:rPr lang="en-US" sz="1050" u="none" strike="noStrike" cap="none" baseline="0" dirty="0"/>
                        <a:t>Yaw[2]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0.13 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>
                          <a:solidFill>
                            <a:schemeClr val="tx1"/>
                          </a:solidFill>
                        </a:rPr>
                        <a:t>Device mobility</a:t>
                      </a:r>
                      <a:endParaRPr lang="en-US" sz="105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>
                          <a:solidFill>
                            <a:schemeClr val="tx1"/>
                          </a:solidFill>
                        </a:rPr>
                        <a:t>Pedestrian speeds </a:t>
                      </a:r>
                      <a:endParaRPr lang="en-US" sz="105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&lt; 4km/hr </a:t>
                      </a: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Picture 5" descr="C:\Users\kjohnsso\Desktop\Image_0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285" y="4827984"/>
            <a:ext cx="6568251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sony-head-mount-hm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3092" y="4020697"/>
            <a:ext cx="2817377" cy="1614574"/>
          </a:xfrm>
          <a:prstGeom prst="rect">
            <a:avLst/>
          </a:prstGeom>
        </p:spPr>
      </p:pic>
      <p:sp>
        <p:nvSpPr>
          <p:cNvPr id="11" name="Shape 141"/>
          <p:cNvSpPr txBox="1">
            <a:spLocks noGrp="1"/>
          </p:cNvSpPr>
          <p:nvPr>
            <p:ph type="title"/>
          </p:nvPr>
        </p:nvSpPr>
        <p:spPr>
          <a:xfrm>
            <a:off x="899592" y="685800"/>
            <a:ext cx="7272808" cy="5829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Usage Model </a:t>
            </a:r>
            <a:r>
              <a:rPr lang="en-US" sz="18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-US" sz="18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 Augmented Reality</a:t>
            </a:r>
            <a:r>
              <a:rPr lang="en-US" sz="18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/Virtual Reality Headsets and Other High-End Wearables</a:t>
            </a:r>
            <a:endParaRPr lang="en-US" sz="1800" b="1" i="0" u="none" strike="noStrike" cap="none" baseline="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1172" y="6315000"/>
            <a:ext cx="3135088" cy="504056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Capture from </a:t>
            </a:r>
            <a:r>
              <a:rPr lang="en-US" sz="2000" dirty="0" smtClean="0"/>
              <a:t>11-15/625r7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6698" y="5909880"/>
            <a:ext cx="2401086" cy="33855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No need to add here.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March 2018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672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37583</TotalTime>
  <Words>1268</Words>
  <Application>Microsoft Office PowerPoint</Application>
  <PresentationFormat>On-screen Show (4:3)</PresentationFormat>
  <Paragraphs>234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MS Gothic</vt:lpstr>
      <vt:lpstr>Arial</vt:lpstr>
      <vt:lpstr>Times New Roman</vt:lpstr>
      <vt:lpstr>802-11-Submission</vt:lpstr>
      <vt:lpstr>Home use case addition proposal</vt:lpstr>
      <vt:lpstr>Agenda</vt:lpstr>
      <vt:lpstr>Motivation</vt:lpstr>
      <vt:lpstr>Recap on consumer device use cases from 11-18/194r1</vt:lpstr>
      <vt:lpstr>Key attribute</vt:lpstr>
      <vt:lpstr> Usage Model 2: 8K UHD Wireless Transfer at Smart Home</vt:lpstr>
      <vt:lpstr>Usage Model 2: 8K UHD Wireless Transfer at Smart Home</vt:lpstr>
      <vt:lpstr>Usage Model 3:   Augmented Reality/Virtual Reality Headsets and Other High-End Wearables</vt:lpstr>
      <vt:lpstr>Usage Model 3:   Augmented Reality/Virtual Reality Headsets and Other High-End Wearables</vt:lpstr>
      <vt:lpstr>Straw polls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154</cp:revision>
  <cp:lastPrinted>2016-10-04T20:51:11Z</cp:lastPrinted>
  <dcterms:created xsi:type="dcterms:W3CDTF">2015-03-24T14:22:58Z</dcterms:created>
  <dcterms:modified xsi:type="dcterms:W3CDTF">2018-03-07T22:39:31Z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