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2" r:id="rId2"/>
    <p:sldId id="298" r:id="rId3"/>
    <p:sldId id="299" r:id="rId4"/>
    <p:sldId id="273" r:id="rId5"/>
    <p:sldId id="312" r:id="rId6"/>
    <p:sldId id="307" r:id="rId7"/>
    <p:sldId id="274" r:id="rId8"/>
    <p:sldId id="277" r:id="rId9"/>
    <p:sldId id="313" r:id="rId10"/>
    <p:sldId id="301" r:id="rId11"/>
    <p:sldId id="302" r:id="rId12"/>
    <p:sldId id="304" r:id="rId13"/>
    <p:sldId id="311" r:id="rId14"/>
    <p:sldId id="305" r:id="rId15"/>
    <p:sldId id="30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5622" autoAdjust="0"/>
    <p:restoredTop sz="92970" autoAdjust="0"/>
  </p:normalViewPr>
  <p:slideViewPr>
    <p:cSldViewPr snapToGrid="0">
      <p:cViewPr varScale="1">
        <p:scale>
          <a:sx n="83" d="100"/>
          <a:sy n="83" d="100"/>
        </p:scale>
        <p:origin x="658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802.11-18/-0493r0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WUR performance study with multiple TX antennas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11913"/>
            <a:ext cx="10361084" cy="1065213"/>
          </a:xfrm>
        </p:spPr>
        <p:txBody>
          <a:bodyPr/>
          <a:lstStyle/>
          <a:p>
            <a:r>
              <a:rPr lang="en-US" dirty="0" smtClean="0"/>
              <a:t>Performance in </a:t>
            </a:r>
            <a:r>
              <a:rPr lang="en-US" dirty="0"/>
              <a:t>AWGN (Implementation 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1" y="5518513"/>
            <a:ext cx="10475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Performance degradation of </a:t>
            </a:r>
            <a:r>
              <a:rPr lang="en-US" dirty="0" smtClean="0"/>
              <a:t>around 0.25 </a:t>
            </a:r>
            <a:r>
              <a:rPr lang="en-US" dirty="0" smtClean="0"/>
              <a:t>dB due to multi antenna transmission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0" y="1288473"/>
            <a:ext cx="6169819" cy="411321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205" y="1344589"/>
            <a:ext cx="6001471" cy="400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in Channel </a:t>
            </a:r>
            <a:r>
              <a:rPr lang="en-US" dirty="0"/>
              <a:t>D (Implementation 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401" y="5518513"/>
            <a:ext cx="10475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Performance degradation of </a:t>
            </a:r>
            <a:r>
              <a:rPr lang="en-US" dirty="0" smtClean="0"/>
              <a:t>0.4 </a:t>
            </a:r>
            <a:r>
              <a:rPr lang="en-US" dirty="0" smtClean="0"/>
              <a:t>dB </a:t>
            </a:r>
            <a:r>
              <a:rPr lang="en-US" dirty="0" smtClean="0"/>
              <a:t>(with 2 </a:t>
            </a:r>
            <a:r>
              <a:rPr lang="en-US" dirty="0" err="1" smtClean="0"/>
              <a:t>Tx</a:t>
            </a:r>
            <a:r>
              <a:rPr lang="en-US" dirty="0" smtClean="0"/>
              <a:t>) and 0.6 dB (with 4 </a:t>
            </a:r>
            <a:r>
              <a:rPr lang="en-US" dirty="0" err="1" smtClean="0"/>
              <a:t>Tx</a:t>
            </a:r>
            <a:r>
              <a:rPr lang="en-US" dirty="0" smtClean="0"/>
              <a:t>) due </a:t>
            </a:r>
            <a:r>
              <a:rPr lang="en-US" dirty="0" smtClean="0"/>
              <a:t>to multi antenna transmission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Note that applying CSD is equivalent to transmitting a different 4 us/2 us OOK pulse on air. 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5300"/>
            <a:ext cx="6169819" cy="4113213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544" y="1405300"/>
            <a:ext cx="6560342" cy="411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2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Preliminary studies on impact of multiple antennas on WUR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Considered two implementations of multi antenna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Implementation 1: A Delay was applied to the whole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Implementation 2: CSD was applied to each OFDM symbol in the packet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implementation 1, the performance degraded by 0.5-1 dB with multi antenna transmission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Due to spilling of energy </a:t>
            </a:r>
            <a:r>
              <a:rPr lang="en-US" dirty="0" smtClean="0"/>
              <a:t>into </a:t>
            </a:r>
            <a:r>
              <a:rPr lang="en-US" dirty="0" smtClean="0"/>
              <a:t>OFF period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implementation </a:t>
            </a:r>
            <a:r>
              <a:rPr lang="en-US" dirty="0" smtClean="0"/>
              <a:t>2, p</a:t>
            </a:r>
            <a:r>
              <a:rPr lang="en-US" dirty="0" smtClean="0"/>
              <a:t>erformance </a:t>
            </a:r>
            <a:r>
              <a:rPr lang="en-US" dirty="0" smtClean="0"/>
              <a:t>degradation of 0.4 dB and 0.2 dB were observed in Channel D and AWGN respectively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Applying CSD is equivalent to transmission of different OOK pulse on the air.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Pulse optimized for single TX antenna might not be the best for multi antenna case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23846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[1] Vinod </a:t>
            </a:r>
            <a:r>
              <a:rPr lang="en-US" dirty="0"/>
              <a:t>Kristem, Shahrnaz Azizi, Thomas Kenney, “2 us OOK pulse</a:t>
            </a:r>
          </a:p>
          <a:p>
            <a:r>
              <a:rPr lang="en-US" dirty="0"/>
              <a:t>for high rate, IEEE 802.11-18/97r0,” January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556944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2745510"/>
            <a:ext cx="10361084" cy="1065213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186076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861963" cy="1065213"/>
          </a:xfrm>
        </p:spPr>
        <p:txBody>
          <a:bodyPr/>
          <a:lstStyle/>
          <a:p>
            <a:r>
              <a:rPr lang="en-US" dirty="0"/>
              <a:t>Performance in </a:t>
            </a:r>
            <a:r>
              <a:rPr lang="en-US" dirty="0" smtClean="0"/>
              <a:t>Channel D (Zero </a:t>
            </a:r>
            <a:r>
              <a:rPr lang="en-US" dirty="0"/>
              <a:t>delay in </a:t>
            </a:r>
            <a:r>
              <a:rPr lang="en-US" dirty="0" smtClean="0"/>
              <a:t>Implementation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3201" y="5488553"/>
            <a:ext cx="98022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With zero CDD values, the gap seems to be negligible.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Not sure if the channel model can capture the spatial nulls as this requires random drops of STA locations?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097" y="1445491"/>
            <a:ext cx="6169819" cy="3990275"/>
          </a:xfrm>
        </p:spPr>
      </p:pic>
    </p:spTree>
    <p:extLst>
      <p:ext uri="{BB962C8B-B14F-4D97-AF65-F5344CB8AC3E}">
        <p14:creationId xmlns:p14="http://schemas.microsoft.com/office/powerpoint/2010/main" val="27005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Studies so far looked at WUR performance with single </a:t>
            </a:r>
            <a:r>
              <a:rPr lang="en-US" dirty="0" err="1" smtClean="0"/>
              <a:t>Tx</a:t>
            </a:r>
            <a:r>
              <a:rPr lang="en-US" dirty="0" smtClean="0"/>
              <a:t> antenna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 will Transmit with multiple antennas, to be compatible with legacy WLAN devices (Example: .11ax, .11ac)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to best make use of multiple </a:t>
            </a:r>
            <a:r>
              <a:rPr lang="en-US" dirty="0" err="1" smtClean="0"/>
              <a:t>Tx</a:t>
            </a:r>
            <a:r>
              <a:rPr lang="en-US" dirty="0" smtClean="0"/>
              <a:t> antennas for the WUR transmission?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Legacy preamble uses CSD for multi antenna transmission, with CSD of 200 ns for second </a:t>
            </a:r>
            <a:r>
              <a:rPr lang="en-US" dirty="0" err="1" smtClean="0"/>
              <a:t>Tx</a:t>
            </a:r>
            <a:r>
              <a:rPr lang="en-US" dirty="0" smtClean="0"/>
              <a:t> antenna (Table 19-9 in the Spec)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Should we do CSD for WUR as well?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What CSD values to use?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Should the CSD be same for Legacy portion and WUR?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7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CSD on WUR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 using any CSD can create undesired nulls at some of the STA 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RF signals from the multiple antennas can add up destructively at the receiver, depending on the location of the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Impact of CSD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CSD can increase the delay spread of the effective channel.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Might result in increased ISI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CSD can create increased frequency selectivity of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How much more frequency selectivity can we observe in 4 MHz bandwidth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4633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202937" y="1348646"/>
            <a:ext cx="9998463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877" y="720933"/>
            <a:ext cx="8685214" cy="556034"/>
          </a:xfrm>
        </p:spPr>
        <p:txBody>
          <a:bodyPr/>
          <a:lstStyle/>
          <a:p>
            <a:r>
              <a:rPr lang="en-US" dirty="0" smtClean="0"/>
              <a:t>WUR packet 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2498284" y="2019755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 err="1">
                <a:solidFill>
                  <a:srgbClr val="000000"/>
                </a:solidFill>
              </a:rPr>
              <a:t>Legacy+WUR</a:t>
            </a:r>
            <a:r>
              <a:rPr lang="en-US" sz="1200" dirty="0">
                <a:solidFill>
                  <a:srgbClr val="000000"/>
                </a:solidFill>
              </a:rPr>
              <a:t> mark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266484" y="2196083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Wake-up preamble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47514" y="2207128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MAC header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902108" y="2207128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Payload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94236" y="2207129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FCS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47514" y="3243006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4860484" y="2531856"/>
            <a:ext cx="1761367" cy="6528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2509962" y="1909955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163144" y="1614008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24 µs 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003484" y="3796992"/>
            <a:ext cx="3445316" cy="14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366909" y="3832208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128 µs </a:t>
            </a: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6003484" y="5388347"/>
            <a:ext cx="1735969" cy="24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542875" y="5478866"/>
            <a:ext cx="718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64 µs 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4650262" y="2550209"/>
            <a:ext cx="1826165" cy="2179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397618" y="3246447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Low Rate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397618" y="4775867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Higher Rate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4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7739453" y="3243005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41637" y="4846250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 Complement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93214" y="5852708"/>
            <a:ext cx="967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S: 32 bit sequence, with bit duration of 2 </a:t>
            </a:r>
            <a:r>
              <a:rPr lang="en-US" sz="2400" dirty="0" err="1" smtClean="0">
                <a:solidFill>
                  <a:srgbClr val="000000"/>
                </a:solidFill>
              </a:rPr>
              <a:t>usec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4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73" y="685801"/>
            <a:ext cx="11804072" cy="1065213"/>
          </a:xfrm>
        </p:spPr>
        <p:txBody>
          <a:bodyPr/>
          <a:lstStyle/>
          <a:p>
            <a:r>
              <a:rPr lang="en-US" dirty="0"/>
              <a:t>Implementation </a:t>
            </a:r>
            <a:r>
              <a:rPr lang="en-US" dirty="0" smtClean="0"/>
              <a:t>1: </a:t>
            </a:r>
            <a:r>
              <a:rPr lang="en-US" dirty="0"/>
              <a:t>WUR </a:t>
            </a:r>
            <a:r>
              <a:rPr lang="en-US" dirty="0" smtClean="0"/>
              <a:t>multi antenna transmission </a:t>
            </a:r>
            <a:r>
              <a:rPr lang="en-US" dirty="0" smtClean="0"/>
              <a:t>with delay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7" name="Isosceles Triangle 6"/>
          <p:cNvSpPr/>
          <p:nvPr/>
        </p:nvSpPr>
        <p:spPr bwMode="auto">
          <a:xfrm flipV="1">
            <a:off x="1427017" y="2147454"/>
            <a:ext cx="381001" cy="270164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/>
          <p:cNvCxnSpPr>
            <a:stCxn id="7" idx="0"/>
          </p:cNvCxnSpPr>
          <p:nvPr/>
        </p:nvCxnSpPr>
        <p:spPr bwMode="auto">
          <a:xfrm flipH="1">
            <a:off x="1614055" y="2417618"/>
            <a:ext cx="3463" cy="678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Isosceles Triangle 9"/>
          <p:cNvSpPr/>
          <p:nvPr/>
        </p:nvSpPr>
        <p:spPr bwMode="auto">
          <a:xfrm flipV="1">
            <a:off x="1423554" y="3512915"/>
            <a:ext cx="381001" cy="270164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/>
          <p:cNvCxnSpPr>
            <a:stCxn id="10" idx="0"/>
          </p:cNvCxnSpPr>
          <p:nvPr/>
        </p:nvCxnSpPr>
        <p:spPr bwMode="auto">
          <a:xfrm flipH="1">
            <a:off x="1610592" y="3783079"/>
            <a:ext cx="3463" cy="678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83672" y="221453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69817" y="374388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Tx2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856510" y="2532707"/>
            <a:ext cx="2275608" cy="122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882485" y="2185873"/>
            <a:ext cx="1111829" cy="3325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WUR packet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816680" y="4137628"/>
            <a:ext cx="2275608" cy="122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15"/>
          <p:cNvSpPr txBox="1">
            <a:spLocks/>
          </p:cNvSpPr>
          <p:nvPr/>
        </p:nvSpPr>
        <p:spPr bwMode="auto">
          <a:xfrm>
            <a:off x="2563092" y="3805128"/>
            <a:ext cx="1111829" cy="332500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2160" tIns="46080" rIns="92160" bIns="46080" numCol="1" rtlCol="0" anchor="ctr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0"/>
              </a:spcBef>
            </a:pPr>
            <a:r>
              <a:rPr lang="en-US" sz="1200" kern="0" dirty="0" smtClean="0">
                <a:solidFill>
                  <a:srgbClr val="000000"/>
                </a:solidFill>
              </a:rPr>
              <a:t>WUR packet</a:t>
            </a:r>
            <a:endParaRPr lang="en-US" sz="1200" kern="0" dirty="0">
              <a:solidFill>
                <a:srgbClr val="00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842655" y="3928548"/>
            <a:ext cx="67887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831687" y="3559216"/>
            <a:ext cx="80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24" name="Isosceles Triangle 23"/>
          <p:cNvSpPr/>
          <p:nvPr/>
        </p:nvSpPr>
        <p:spPr bwMode="auto">
          <a:xfrm flipV="1">
            <a:off x="8257308" y="3368531"/>
            <a:ext cx="381001" cy="270164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Connector 24"/>
          <p:cNvCxnSpPr>
            <a:stCxn id="24" idx="0"/>
          </p:cNvCxnSpPr>
          <p:nvPr/>
        </p:nvCxnSpPr>
        <p:spPr bwMode="auto">
          <a:xfrm flipH="1">
            <a:off x="8444346" y="3638695"/>
            <a:ext cx="3463" cy="678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952509" y="364799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3674921" y="2282536"/>
            <a:ext cx="4229097" cy="1356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003966" y="3743882"/>
            <a:ext cx="3900052" cy="2734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256072" y="2514839"/>
            <a:ext cx="164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56072" y="3559216"/>
            <a:ext cx="164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60714" y="4943090"/>
            <a:ext cx="9857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Signal from second </a:t>
            </a:r>
            <a:r>
              <a:rPr lang="en-US" dirty="0" err="1" smtClean="0"/>
              <a:t>Tx</a:t>
            </a:r>
            <a:r>
              <a:rPr lang="en-US" dirty="0" smtClean="0"/>
              <a:t> antenna was delayed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overall </a:t>
            </a:r>
            <a:r>
              <a:rPr lang="en-US" dirty="0" err="1"/>
              <a:t>Tx</a:t>
            </a:r>
            <a:r>
              <a:rPr lang="en-US" dirty="0"/>
              <a:t> power was equally divided among the </a:t>
            </a:r>
            <a:r>
              <a:rPr lang="en-US" dirty="0" err="1"/>
              <a:t>Tx</a:t>
            </a:r>
            <a:r>
              <a:rPr lang="en-US" dirty="0"/>
              <a:t> antennas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MISO channel with </a:t>
            </a:r>
            <a:r>
              <a:rPr lang="en-US" dirty="0" smtClean="0"/>
              <a:t>correlated </a:t>
            </a:r>
            <a:r>
              <a:rPr lang="en-US" dirty="0"/>
              <a:t>small scale fading </a:t>
            </a:r>
            <a:r>
              <a:rPr lang="en-US" dirty="0" smtClean="0"/>
              <a:t>across </a:t>
            </a:r>
            <a:r>
              <a:rPr lang="en-US" dirty="0"/>
              <a:t>the TX </a:t>
            </a:r>
            <a:r>
              <a:rPr lang="en-US" dirty="0" smtClean="0"/>
              <a:t>antennas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RF signal </a:t>
            </a:r>
            <a:r>
              <a:rPr lang="en-US" dirty="0"/>
              <a:t>from Tx1 and Tx2 are combined at the Rx</a:t>
            </a:r>
          </a:p>
        </p:txBody>
      </p:sp>
    </p:spTree>
    <p:extLst>
      <p:ext uri="{BB962C8B-B14F-4D97-AF65-F5344CB8AC3E}">
        <p14:creationId xmlns:p14="http://schemas.microsoft.com/office/powerpoint/2010/main" val="1202181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47261"/>
            <a:ext cx="10361084" cy="1065213"/>
          </a:xfrm>
        </p:spPr>
        <p:txBody>
          <a:bodyPr/>
          <a:lstStyle/>
          <a:p>
            <a:r>
              <a:rPr lang="en-US" dirty="0" smtClean="0"/>
              <a:t>Implementation 2: WUR </a:t>
            </a:r>
            <a:r>
              <a:rPr lang="en-US" dirty="0" smtClean="0"/>
              <a:t>multi antenna </a:t>
            </a:r>
            <a:r>
              <a:rPr lang="en-US" dirty="0" smtClean="0"/>
              <a:t>transmission with CSD per OFDM symbol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7" name="Isosceles Triangle 6"/>
          <p:cNvSpPr/>
          <p:nvPr/>
        </p:nvSpPr>
        <p:spPr bwMode="auto">
          <a:xfrm flipV="1">
            <a:off x="1427017" y="2147454"/>
            <a:ext cx="381001" cy="270164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/>
          <p:cNvCxnSpPr>
            <a:stCxn id="7" idx="0"/>
          </p:cNvCxnSpPr>
          <p:nvPr/>
        </p:nvCxnSpPr>
        <p:spPr bwMode="auto">
          <a:xfrm flipH="1">
            <a:off x="1614055" y="2417618"/>
            <a:ext cx="3463" cy="678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Isosceles Triangle 9"/>
          <p:cNvSpPr/>
          <p:nvPr/>
        </p:nvSpPr>
        <p:spPr bwMode="auto">
          <a:xfrm flipV="1">
            <a:off x="1423554" y="3512915"/>
            <a:ext cx="381001" cy="270164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/>
          <p:cNvCxnSpPr>
            <a:stCxn id="10" idx="0"/>
          </p:cNvCxnSpPr>
          <p:nvPr/>
        </p:nvCxnSpPr>
        <p:spPr bwMode="auto">
          <a:xfrm flipH="1">
            <a:off x="1610592" y="3783079"/>
            <a:ext cx="3463" cy="678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83672" y="221453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69817" y="374388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Tx2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816680" y="4137628"/>
            <a:ext cx="2275608" cy="122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Isosceles Triangle 23"/>
          <p:cNvSpPr/>
          <p:nvPr/>
        </p:nvSpPr>
        <p:spPr bwMode="auto">
          <a:xfrm flipV="1">
            <a:off x="8257308" y="3368531"/>
            <a:ext cx="381001" cy="270164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Connector 24"/>
          <p:cNvCxnSpPr>
            <a:stCxn id="24" idx="0"/>
          </p:cNvCxnSpPr>
          <p:nvPr/>
        </p:nvCxnSpPr>
        <p:spPr bwMode="auto">
          <a:xfrm flipH="1">
            <a:off x="8444346" y="3638695"/>
            <a:ext cx="3463" cy="678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952509" y="364799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3674921" y="2282536"/>
            <a:ext cx="4229097" cy="1356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5017373" y="3743883"/>
            <a:ext cx="2886645" cy="4263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256072" y="2514839"/>
            <a:ext cx="164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56072" y="3559216"/>
            <a:ext cx="164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60714" y="4943090"/>
            <a:ext cx="98575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For Tx2, the </a:t>
            </a:r>
            <a:r>
              <a:rPr lang="en-US" dirty="0" smtClean="0"/>
              <a:t>WUR packet is constructed by applying </a:t>
            </a:r>
            <a:r>
              <a:rPr lang="en-US" dirty="0" smtClean="0"/>
              <a:t>cyclic shift to </a:t>
            </a:r>
            <a:r>
              <a:rPr lang="en-US" dirty="0" smtClean="0"/>
              <a:t>each OFDM symbol in the STF/LTF/Preamble/Data fields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overall </a:t>
            </a:r>
            <a:r>
              <a:rPr lang="en-US" dirty="0" err="1"/>
              <a:t>Tx</a:t>
            </a:r>
            <a:r>
              <a:rPr lang="en-US" dirty="0"/>
              <a:t> power was equally divided among the </a:t>
            </a:r>
            <a:r>
              <a:rPr lang="en-US" dirty="0" err="1"/>
              <a:t>Tx</a:t>
            </a:r>
            <a:r>
              <a:rPr lang="en-US" dirty="0"/>
              <a:t> antennas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MISO channel with </a:t>
            </a:r>
            <a:r>
              <a:rPr lang="en-US" dirty="0" smtClean="0"/>
              <a:t>correlated </a:t>
            </a:r>
            <a:r>
              <a:rPr lang="en-US" dirty="0"/>
              <a:t>small scale fading </a:t>
            </a:r>
            <a:r>
              <a:rPr lang="en-US" dirty="0" smtClean="0"/>
              <a:t>across </a:t>
            </a:r>
            <a:r>
              <a:rPr lang="en-US" dirty="0"/>
              <a:t>the TX </a:t>
            </a:r>
            <a:r>
              <a:rPr lang="en-US" dirty="0" smtClean="0"/>
              <a:t>antennas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RF signal </a:t>
            </a:r>
            <a:r>
              <a:rPr lang="en-US" dirty="0"/>
              <a:t>from Tx1 and Tx2 are combined at the Rx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882772" y="1945195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625723" y="1946974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2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256811" y="1967633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N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9134" y="1977571"/>
            <a:ext cx="968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--------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82772" y="1594002"/>
            <a:ext cx="3111220" cy="781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778418" y="1570993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Packet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1898934" y="3651805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641885" y="3653584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2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272973" y="3674243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N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45296" y="3684181"/>
            <a:ext cx="968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--------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898934" y="3300612"/>
            <a:ext cx="3111220" cy="781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794580" y="3277603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Packet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216727" y="2417618"/>
            <a:ext cx="9237" cy="1221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2941205" y="2390973"/>
            <a:ext cx="9237" cy="1221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4612701" y="2425355"/>
            <a:ext cx="9237" cy="1221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182669" y="2822603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CSD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915230" y="2817422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CSD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581237" y="2781750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845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RF </a:t>
            </a:r>
            <a:r>
              <a:rPr lang="en-US" dirty="0" smtClean="0"/>
              <a:t>signals from multiple </a:t>
            </a:r>
            <a:r>
              <a:rPr lang="en-US" dirty="0" err="1" smtClean="0"/>
              <a:t>Tx</a:t>
            </a:r>
            <a:r>
              <a:rPr lang="en-US" dirty="0" smtClean="0"/>
              <a:t> are </a:t>
            </a:r>
            <a:r>
              <a:rPr lang="en-US" dirty="0"/>
              <a:t>combined at the Rx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combined RF signal correlated </a:t>
            </a:r>
            <a:r>
              <a:rPr lang="en-US" dirty="0"/>
              <a:t>with </a:t>
            </a:r>
            <a:r>
              <a:rPr lang="en-US" dirty="0" smtClean="0"/>
              <a:t>32-bit sequence 2S-1, to determine rate and timing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 theory, </a:t>
            </a:r>
            <a:r>
              <a:rPr lang="en-US" dirty="0"/>
              <a:t>the preamble template used for sync detection </a:t>
            </a:r>
            <a:r>
              <a:rPr lang="en-US" dirty="0" smtClean="0"/>
              <a:t>needs </a:t>
            </a:r>
            <a:r>
              <a:rPr lang="en-US" dirty="0"/>
              <a:t>to be modified for </a:t>
            </a:r>
            <a:r>
              <a:rPr lang="en-US" dirty="0" smtClean="0"/>
              <a:t>multiple </a:t>
            </a:r>
            <a:r>
              <a:rPr lang="en-US" dirty="0" err="1"/>
              <a:t>Tx</a:t>
            </a:r>
            <a:r>
              <a:rPr lang="en-US" dirty="0"/>
              <a:t> case, accounting for </a:t>
            </a:r>
            <a:r>
              <a:rPr lang="en-US" dirty="0" smtClean="0"/>
              <a:t>the delay</a:t>
            </a:r>
            <a:endParaRPr lang="en-US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But the Rx is not aware of the number of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two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smtClean="0"/>
              <a:t>case, </a:t>
            </a:r>
            <a:r>
              <a:rPr lang="en-US" dirty="0" smtClean="0"/>
              <a:t>the delay </a:t>
            </a:r>
            <a:r>
              <a:rPr lang="en-US" dirty="0"/>
              <a:t>= </a:t>
            </a:r>
            <a:r>
              <a:rPr lang="en-US" dirty="0" smtClean="0"/>
              <a:t>200ns = 0.8 </a:t>
            </a:r>
            <a:r>
              <a:rPr lang="en-US" dirty="0"/>
              <a:t>sample (@ 4 MHz sampling). </a:t>
            </a:r>
            <a:endParaRPr lang="en-US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does not seem significant </a:t>
            </a:r>
            <a:r>
              <a:rPr lang="en-US" dirty="0" smtClean="0"/>
              <a:t>enough?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OOK decoding based on the estimated timing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17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50977"/>
            <a:ext cx="9906000" cy="456882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TX Parameters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2 Transmit antennas, with </a:t>
            </a:r>
            <a:r>
              <a:rPr lang="en-US" dirty="0" smtClean="0">
                <a:sym typeface="Wingdings" panose="05000000000000000000" pitchFamily="2" charset="2"/>
              </a:rPr>
              <a:t>CSD </a:t>
            </a:r>
            <a:r>
              <a:rPr lang="en-US" dirty="0" smtClean="0">
                <a:sym typeface="Wingdings" panose="05000000000000000000" pitchFamily="2" charset="2"/>
              </a:rPr>
              <a:t>= 200 </a:t>
            </a:r>
            <a:r>
              <a:rPr lang="en-US" dirty="0" smtClean="0">
                <a:sym typeface="Wingdings" panose="05000000000000000000" pitchFamily="2" charset="2"/>
              </a:rPr>
              <a:t>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4 </a:t>
            </a:r>
            <a:r>
              <a:rPr lang="en-US" dirty="0">
                <a:sym typeface="Wingdings" panose="05000000000000000000" pitchFamily="2" charset="2"/>
              </a:rPr>
              <a:t>Transmit antennas, with </a:t>
            </a:r>
            <a:r>
              <a:rPr lang="en-US" dirty="0" smtClean="0">
                <a:sym typeface="Wingdings" panose="05000000000000000000" pitchFamily="2" charset="2"/>
              </a:rPr>
              <a:t>CSD </a:t>
            </a:r>
            <a:r>
              <a:rPr lang="en-US" dirty="0">
                <a:sym typeface="Wingdings" panose="05000000000000000000" pitchFamily="2" charset="2"/>
              </a:rPr>
              <a:t>= </a:t>
            </a:r>
            <a:r>
              <a:rPr lang="en-US" dirty="0" smtClean="0">
                <a:sym typeface="Wingdings" panose="05000000000000000000" pitchFamily="2" charset="2"/>
              </a:rPr>
              <a:t>[50 100 150] </a:t>
            </a:r>
            <a:r>
              <a:rPr lang="en-US" dirty="0">
                <a:sym typeface="Wingdings" panose="05000000000000000000" pitchFamily="2" charset="2"/>
              </a:rPr>
              <a:t>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For </a:t>
            </a:r>
            <a:r>
              <a:rPr lang="en-US" dirty="0" smtClean="0">
                <a:sym typeface="Wingdings" panose="05000000000000000000" pitchFamily="2" charset="2"/>
              </a:rPr>
              <a:t>low rate, we use 13 L-STF coefficients to generate 4 us OOK pulse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For high rate, we use optimized 7 IFFT coefficients (with 32 pt. FFT approach) to generate 2 us OOK pulse [1]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RX Parameters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4 </a:t>
            </a:r>
            <a:r>
              <a:rPr lang="en-US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Third order Butterworth filter</a:t>
            </a:r>
            <a:endParaRPr lang="en-US" sz="1600" dirty="0">
              <a:sym typeface="Wingdings" panose="05000000000000000000" pitchFamily="2" charset="2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Cutoff </a:t>
            </a:r>
            <a:r>
              <a:rPr lang="en-US" sz="1600" dirty="0">
                <a:sym typeface="Wingdings" panose="05000000000000000000" pitchFamily="2" charset="2"/>
              </a:rPr>
              <a:t>freq. = </a:t>
            </a:r>
            <a:r>
              <a:rPr lang="en-US" sz="1600" dirty="0" smtClean="0">
                <a:sym typeface="Wingdings" panose="05000000000000000000" pitchFamily="2" charset="2"/>
              </a:rPr>
              <a:t>2.5 MHz, </a:t>
            </a:r>
            <a:r>
              <a:rPr lang="en-US" sz="1600" dirty="0">
                <a:sym typeface="Wingdings" panose="05000000000000000000" pitchFamily="2" charset="2"/>
              </a:rPr>
              <a:t>Sampling freq. =</a:t>
            </a:r>
            <a:r>
              <a:rPr lang="en-US" sz="1600" dirty="0" smtClean="0">
                <a:sym typeface="Wingdings" panose="05000000000000000000" pitchFamily="2" charset="2"/>
              </a:rPr>
              <a:t>160 MHz</a:t>
            </a:r>
            <a:endParaRPr lang="en-US" sz="16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Processed both I and Q component of received signal</a:t>
            </a:r>
            <a:endParaRPr lang="en-US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Channels: AWGN and Channel 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No </a:t>
            </a:r>
            <a:r>
              <a:rPr lang="en-US" dirty="0">
                <a:sym typeface="Wingdings" panose="05000000000000000000" pitchFamily="2" charset="2"/>
              </a:rPr>
              <a:t>phase noise </a:t>
            </a:r>
            <a:r>
              <a:rPr lang="en-US" dirty="0" smtClean="0">
                <a:sym typeface="Wingdings" panose="05000000000000000000" pitchFamily="2" charset="2"/>
              </a:rPr>
              <a:t>and No ACI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2.4 </a:t>
            </a:r>
            <a:r>
              <a:rPr lang="en-US" dirty="0">
                <a:sym typeface="Wingdings" panose="05000000000000000000" pitchFamily="2" charset="2"/>
              </a:rPr>
              <a:t>GHz band operation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SNR </a:t>
            </a:r>
            <a:r>
              <a:rPr lang="en-US" dirty="0">
                <a:sym typeface="Wingdings" panose="05000000000000000000" pitchFamily="2" charset="2"/>
              </a:rPr>
              <a:t>is measured </a:t>
            </a:r>
            <a:r>
              <a:rPr lang="en-US" dirty="0" smtClean="0">
                <a:sym typeface="Wingdings" panose="05000000000000000000" pitchFamily="2" charset="2"/>
              </a:rPr>
              <a:t>at 20 MHz bandwidth</a:t>
            </a:r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8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30385"/>
            <a:ext cx="10361084" cy="1065213"/>
          </a:xfrm>
        </p:spPr>
        <p:txBody>
          <a:bodyPr/>
          <a:lstStyle/>
          <a:p>
            <a:r>
              <a:rPr lang="en-US" dirty="0" smtClean="0"/>
              <a:t>Performance in Channel </a:t>
            </a:r>
            <a:r>
              <a:rPr lang="en-US" dirty="0"/>
              <a:t>D </a:t>
            </a:r>
            <a:r>
              <a:rPr lang="en-US" dirty="0" smtClean="0"/>
              <a:t>(Implementation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7252" y="5251748"/>
            <a:ext cx="101120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200 ns CDD seems to degrade the WUR performance by 0.5 dB – 1 dB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Interestingly, it is more noticeable for low rate case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Performance degradation not because of timing, but due to OOK decoding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Low rate: spilling of energy in OFF period due to CDD happens twice and hence more degradation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4" y="1392243"/>
            <a:ext cx="5975855" cy="3859505"/>
          </a:xfr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233" y="1392243"/>
            <a:ext cx="6361689" cy="385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883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3552</TotalTime>
  <Words>1073</Words>
  <Application>Microsoft Office PowerPoint</Application>
  <PresentationFormat>Widescreen</PresentationFormat>
  <Paragraphs>173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MS Gothic</vt:lpstr>
      <vt:lpstr>Arial</vt:lpstr>
      <vt:lpstr>Calibri</vt:lpstr>
      <vt:lpstr>Times New Roman</vt:lpstr>
      <vt:lpstr>Wingdings</vt:lpstr>
      <vt:lpstr>1_Office Theme</vt:lpstr>
      <vt:lpstr>Document</vt:lpstr>
      <vt:lpstr>WUR performance study with multiple TX antennas </vt:lpstr>
      <vt:lpstr>Introduction</vt:lpstr>
      <vt:lpstr>Impact of CSD on WUR performance</vt:lpstr>
      <vt:lpstr>WUR packet structure </vt:lpstr>
      <vt:lpstr>Implementation 1: WUR multi antenna transmission with delay</vt:lpstr>
      <vt:lpstr>Implementation 2: WUR multi antenna transmission with CSD per OFDM symbol</vt:lpstr>
      <vt:lpstr>Receiver Processing</vt:lpstr>
      <vt:lpstr>Simulation parameters</vt:lpstr>
      <vt:lpstr>Performance in Channel D (Implementation 1)</vt:lpstr>
      <vt:lpstr>Performance in AWGN (Implementation 2)</vt:lpstr>
      <vt:lpstr>Performance in Channel D (Implementation 2)</vt:lpstr>
      <vt:lpstr>Summary</vt:lpstr>
      <vt:lpstr>References</vt:lpstr>
      <vt:lpstr>Appendix</vt:lpstr>
      <vt:lpstr>Performance in Channel D (Zero delay in Implementation 1)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113</cp:revision>
  <dcterms:created xsi:type="dcterms:W3CDTF">2017-12-18T22:02:15Z</dcterms:created>
  <dcterms:modified xsi:type="dcterms:W3CDTF">2018-03-05T09:38:33Z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315020fc-3be2-48fb-a93f-e61e2f540e03</vt:lpwstr>
  </property>
  <property fmtid="{D5CDD505-2E9C-101B-9397-08002B2CF9AE}" pid="3" name="CTP_BU">
    <vt:lpwstr>INTEL LABS GRP</vt:lpwstr>
  </property>
  <property fmtid="{D5CDD505-2E9C-101B-9397-08002B2CF9AE}" pid="4" name="CTP_TimeStamp">
    <vt:lpwstr>2018-03-05 09:38:31Z</vt:lpwstr>
  </property>
  <property fmtid="{D5CDD505-2E9C-101B-9397-08002B2CF9AE}" pid="5" name="CTPClassification">
    <vt:lpwstr>CTP_IC</vt:lpwstr>
  </property>
</Properties>
</file>