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56" r:id="rId2"/>
    <p:sldId id="281" r:id="rId3"/>
    <p:sldId id="280" r:id="rId4"/>
    <p:sldId id="289" r:id="rId5"/>
    <p:sldId id="290" r:id="rId6"/>
    <p:sldId id="291" r:id="rId7"/>
    <p:sldId id="292" r:id="rId8"/>
    <p:sldId id="259" r:id="rId9"/>
    <p:sldId id="287" r:id="rId10"/>
    <p:sldId id="284" r:id="rId11"/>
    <p:sldId id="270" r:id="rId12"/>
    <p:sldId id="265" r:id="rId13"/>
    <p:sldId id="282" r:id="rId14"/>
    <p:sldId id="261" r:id="rId15"/>
    <p:sldId id="264" r:id="rId16"/>
    <p:sldId id="271" r:id="rId17"/>
    <p:sldId id="274" r:id="rId18"/>
    <p:sldId id="288" r:id="rId19"/>
    <p:sldId id="285" r:id="rId20"/>
    <p:sldId id="269" r:id="rId21"/>
    <p:sldId id="294" r:id="rId22"/>
    <p:sldId id="293" r:id="rId23"/>
  </p:sldIdLst>
  <p:sldSz cx="12192000" cy="6858000"/>
  <p:notesSz cx="6858000" cy="9144000"/>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yam Torab" initials="PT" lastIdx="1" clrIdx="0">
    <p:extLst>
      <p:ext uri="{19B8F6BF-5375-455C-9EA6-DF929625EA0E}">
        <p15:presenceInfo xmlns:p15="http://schemas.microsoft.com/office/powerpoint/2012/main" userId="6674092a-861a-4eb3-a43c-032eeb64042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43C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46" autoAdjust="0"/>
    <p:restoredTop sz="94033"/>
  </p:normalViewPr>
  <p:slideViewPr>
    <p:cSldViewPr snapToGrid="0">
      <p:cViewPr>
        <p:scale>
          <a:sx n="90" d="100"/>
          <a:sy n="90" d="100"/>
        </p:scale>
        <p:origin x="1184" y="68"/>
      </p:cViewPr>
      <p:guideLst/>
    </p:cSldViewPr>
  </p:slideViewPr>
  <p:notesTextViewPr>
    <p:cViewPr>
      <p:scale>
        <a:sx n="1" d="1"/>
        <a:sy n="1" d="1"/>
      </p:scale>
      <p:origin x="0" y="0"/>
    </p:cViewPr>
  </p:notesTextViewPr>
  <p:notesViewPr>
    <p:cSldViewPr snapToGrid="0">
      <p:cViewPr varScale="1">
        <p:scale>
          <a:sx n="71" d="100"/>
          <a:sy n="71" d="100"/>
        </p:scale>
        <p:origin x="3540"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12DAB2-1856-42FE-A276-740F7E385F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5B07CDE-656B-45F6-9905-4044B30ED4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6C6277-5491-43AB-BE7F-394E14BCA7A5}" type="datetimeFigureOut">
              <a:rPr lang="en-US" smtClean="0"/>
              <a:t>3/8/2018</a:t>
            </a:fld>
            <a:endParaRPr lang="en-US"/>
          </a:p>
        </p:txBody>
      </p:sp>
      <p:sp>
        <p:nvSpPr>
          <p:cNvPr id="4" name="Footer Placeholder 3">
            <a:extLst>
              <a:ext uri="{FF2B5EF4-FFF2-40B4-BE49-F238E27FC236}">
                <a16:creationId xmlns:a16="http://schemas.microsoft.com/office/drawing/2014/main" id="{8028FED5-3402-4FD4-BB3E-0EAF3493833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B8D1BE2-0331-41F0-963B-3620B204EC0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0BE907C-7F1F-4660-925B-C5EE4BFCB39D}" type="slidenum">
              <a:rPr lang="en-US" smtClean="0"/>
              <a:t>‹#›</a:t>
            </a:fld>
            <a:endParaRPr lang="en-US"/>
          </a:p>
        </p:txBody>
      </p:sp>
    </p:spTree>
    <p:extLst>
      <p:ext uri="{BB962C8B-B14F-4D97-AF65-F5344CB8AC3E}">
        <p14:creationId xmlns:p14="http://schemas.microsoft.com/office/powerpoint/2010/main" val="28194923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F04A85-5B24-4430-956D-BDD7359A2501}" type="datetimeFigureOut">
              <a:rPr lang="en-US" smtClean="0"/>
              <a:t>3/8/2018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0F92D4-EA85-4DCC-AD6B-EDAAF0411871}" type="slidenum">
              <a:rPr lang="en-US" smtClean="0"/>
              <a:t>‹#›</a:t>
            </a:fld>
            <a:endParaRPr lang="en-US"/>
          </a:p>
        </p:txBody>
      </p:sp>
    </p:spTree>
    <p:extLst>
      <p:ext uri="{BB962C8B-B14F-4D97-AF65-F5344CB8AC3E}">
        <p14:creationId xmlns:p14="http://schemas.microsoft.com/office/powerpoint/2010/main" val="1609323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0F92D4-EA85-4DCC-AD6B-EDAAF0411871}" type="slidenum">
              <a:rPr lang="en-US" smtClean="0"/>
              <a:t>9</a:t>
            </a:fld>
            <a:endParaRPr lang="en-US"/>
          </a:p>
        </p:txBody>
      </p:sp>
    </p:spTree>
    <p:extLst>
      <p:ext uri="{BB962C8B-B14F-4D97-AF65-F5344CB8AC3E}">
        <p14:creationId xmlns:p14="http://schemas.microsoft.com/office/powerpoint/2010/main" val="151545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0F92D4-EA85-4DCC-AD6B-EDAAF0411871}" type="slidenum">
              <a:rPr lang="en-US" smtClean="0"/>
              <a:t>15</a:t>
            </a:fld>
            <a:endParaRPr lang="en-US"/>
          </a:p>
        </p:txBody>
      </p:sp>
    </p:spTree>
    <p:extLst>
      <p:ext uri="{BB962C8B-B14F-4D97-AF65-F5344CB8AC3E}">
        <p14:creationId xmlns:p14="http://schemas.microsoft.com/office/powerpoint/2010/main" val="887726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0F92D4-EA85-4DCC-AD6B-EDAAF0411871}" type="slidenum">
              <a:rPr lang="en-US" smtClean="0"/>
              <a:t>17</a:t>
            </a:fld>
            <a:endParaRPr lang="en-US"/>
          </a:p>
        </p:txBody>
      </p:sp>
    </p:spTree>
    <p:extLst>
      <p:ext uri="{BB962C8B-B14F-4D97-AF65-F5344CB8AC3E}">
        <p14:creationId xmlns:p14="http://schemas.microsoft.com/office/powerpoint/2010/main" val="1192797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a:p>
        </p:txBody>
      </p:sp>
      <p:sp>
        <p:nvSpPr>
          <p:cNvPr id="13" name="Date Placeholder 12">
            <a:extLst>
              <a:ext uri="{FF2B5EF4-FFF2-40B4-BE49-F238E27FC236}">
                <a16:creationId xmlns:a16="http://schemas.microsoft.com/office/drawing/2014/main" id="{CC5BADCD-0C17-45EF-B7F9-6FF305BCFEA1}"/>
              </a:ext>
            </a:extLst>
          </p:cNvPr>
          <p:cNvSpPr>
            <a:spLocks noGrp="1"/>
          </p:cNvSpPr>
          <p:nvPr>
            <p:ph type="dt" idx="10"/>
          </p:nvPr>
        </p:nvSpPr>
        <p:spPr/>
        <p:txBody>
          <a:bodyPr/>
          <a:lstStyle/>
          <a:p>
            <a:r>
              <a:rPr lang="en-US"/>
              <a:t>March 2018</a:t>
            </a:r>
            <a:endParaRPr lang="en-US" dirty="0"/>
          </a:p>
        </p:txBody>
      </p:sp>
      <p:sp>
        <p:nvSpPr>
          <p:cNvPr id="14" name="Footer Placeholder 13">
            <a:extLst>
              <a:ext uri="{FF2B5EF4-FFF2-40B4-BE49-F238E27FC236}">
                <a16:creationId xmlns:a16="http://schemas.microsoft.com/office/drawing/2014/main" id="{FA3E7BFA-D800-4FC0-BC0D-0782D1E0964D}"/>
              </a:ext>
            </a:extLst>
          </p:cNvPr>
          <p:cNvSpPr>
            <a:spLocks noGrp="1"/>
          </p:cNvSpPr>
          <p:nvPr>
            <p:ph type="ftr" idx="11"/>
          </p:nvPr>
        </p:nvSpPr>
        <p:spPr/>
        <p:txBody>
          <a:bodyPr/>
          <a:lstStyle/>
          <a:p>
            <a:r>
              <a:rPr lang="en-US"/>
              <a:t>Sam Alex et al.</a:t>
            </a:r>
            <a:endParaRPr lang="en-US" dirty="0"/>
          </a:p>
        </p:txBody>
      </p:sp>
      <p:sp>
        <p:nvSpPr>
          <p:cNvPr id="15" name="Slide Number Placeholder 14">
            <a:extLst>
              <a:ext uri="{FF2B5EF4-FFF2-40B4-BE49-F238E27FC236}">
                <a16:creationId xmlns:a16="http://schemas.microsoft.com/office/drawing/2014/main" id="{838C098C-38E8-40D1-9411-706C60AD2A96}"/>
              </a:ext>
            </a:extLst>
          </p:cNvPr>
          <p:cNvSpPr>
            <a:spLocks noGrp="1"/>
          </p:cNvSpPr>
          <p:nvPr>
            <p:ph type="sldNum" idx="12"/>
          </p:nvPr>
        </p:nvSpPr>
        <p:spPr/>
        <p:txBody>
          <a:bodyPr/>
          <a:lstStyle/>
          <a:p>
            <a:fld id="{463940AA-CE12-47DA-8C84-98164C6EAD73}" type="slidenum">
              <a:rPr lang="en-US" smtClean="0"/>
              <a:t>‹#›</a:t>
            </a:fld>
            <a:endParaRPr lang="en-US"/>
          </a:p>
        </p:txBody>
      </p:sp>
      <p:sp>
        <p:nvSpPr>
          <p:cNvPr id="16" name="Title 15">
            <a:extLst>
              <a:ext uri="{FF2B5EF4-FFF2-40B4-BE49-F238E27FC236}">
                <a16:creationId xmlns:a16="http://schemas.microsoft.com/office/drawing/2014/main" id="{47E7668E-A45A-4D8C-9D44-7EA881A29B4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31333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fld id="{463940AA-CE12-47DA-8C84-98164C6EAD73}" type="slidenum">
              <a:rPr lang="en-US" smtClean="0"/>
              <a:t>‹#›</a:t>
            </a:fld>
            <a:endParaRPr lang="en-US"/>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Sam Alex et al.</a:t>
            </a:r>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March 2018</a:t>
            </a:r>
          </a:p>
        </p:txBody>
      </p:sp>
    </p:spTree>
    <p:extLst>
      <p:ext uri="{BB962C8B-B14F-4D97-AF65-F5344CB8AC3E}">
        <p14:creationId xmlns:p14="http://schemas.microsoft.com/office/powerpoint/2010/main" val="2191378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idx="10"/>
          </p:nvPr>
        </p:nvSpPr>
        <p:spPr/>
        <p:txBody>
          <a:bodyPr/>
          <a:lstStyle/>
          <a:p>
            <a:r>
              <a:rPr lang="en-US"/>
              <a:t>March 2018</a:t>
            </a:r>
          </a:p>
        </p:txBody>
      </p:sp>
      <p:sp>
        <p:nvSpPr>
          <p:cNvPr id="6" name="Footer Placeholder 5"/>
          <p:cNvSpPr>
            <a:spLocks noGrp="1"/>
          </p:cNvSpPr>
          <p:nvPr>
            <p:ph type="ftr" idx="11"/>
          </p:nvPr>
        </p:nvSpPr>
        <p:spPr/>
        <p:txBody>
          <a:bodyPr/>
          <a:lstStyle/>
          <a:p>
            <a:r>
              <a:rPr lang="en-US"/>
              <a:t>Sam Alex et al.</a:t>
            </a:r>
          </a:p>
        </p:txBody>
      </p:sp>
      <p:sp>
        <p:nvSpPr>
          <p:cNvPr id="10" name="Slide Number Placeholder 9"/>
          <p:cNvSpPr>
            <a:spLocks noGrp="1"/>
          </p:cNvSpPr>
          <p:nvPr>
            <p:ph type="sldNum" idx="12"/>
          </p:nvPr>
        </p:nvSpPr>
        <p:spPr/>
        <p:txBody>
          <a:bodyPr/>
          <a:lstStyle/>
          <a:p>
            <a:fld id="{463940AA-CE12-47DA-8C84-98164C6EAD73}" type="slidenum">
              <a:rPr lang="en-US" smtClean="0"/>
              <a:t>‹#›</a:t>
            </a:fld>
            <a:endParaRPr lang="en-US"/>
          </a:p>
        </p:txBody>
      </p:sp>
    </p:spTree>
    <p:extLst>
      <p:ext uri="{BB962C8B-B14F-4D97-AF65-F5344CB8AC3E}">
        <p14:creationId xmlns:p14="http://schemas.microsoft.com/office/powerpoint/2010/main" val="2049300426"/>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Date Placeholder 12">
            <a:extLst>
              <a:ext uri="{FF2B5EF4-FFF2-40B4-BE49-F238E27FC236}">
                <a16:creationId xmlns:a16="http://schemas.microsoft.com/office/drawing/2014/main" id="{372E2491-A128-4744-BC7F-2C9079DD17FE}"/>
              </a:ext>
            </a:extLst>
          </p:cNvPr>
          <p:cNvSpPr>
            <a:spLocks noGrp="1"/>
          </p:cNvSpPr>
          <p:nvPr>
            <p:ph type="dt" idx="10"/>
          </p:nvPr>
        </p:nvSpPr>
        <p:spPr/>
        <p:txBody>
          <a:bodyPr/>
          <a:lstStyle/>
          <a:p>
            <a:r>
              <a:rPr lang="en-US"/>
              <a:t>March 2018</a:t>
            </a:r>
          </a:p>
        </p:txBody>
      </p:sp>
      <p:sp>
        <p:nvSpPr>
          <p:cNvPr id="14" name="Footer Placeholder 13">
            <a:extLst>
              <a:ext uri="{FF2B5EF4-FFF2-40B4-BE49-F238E27FC236}">
                <a16:creationId xmlns:a16="http://schemas.microsoft.com/office/drawing/2014/main" id="{50AB0B2B-B6B3-41D5-A7F2-600F905E1098}"/>
              </a:ext>
            </a:extLst>
          </p:cNvPr>
          <p:cNvSpPr>
            <a:spLocks noGrp="1"/>
          </p:cNvSpPr>
          <p:nvPr>
            <p:ph type="ftr" idx="11"/>
          </p:nvPr>
        </p:nvSpPr>
        <p:spPr/>
        <p:txBody>
          <a:bodyPr/>
          <a:lstStyle/>
          <a:p>
            <a:r>
              <a:rPr lang="en-US"/>
              <a:t>Sam Alex et al.</a:t>
            </a:r>
          </a:p>
        </p:txBody>
      </p:sp>
      <p:sp>
        <p:nvSpPr>
          <p:cNvPr id="15" name="Slide Number Placeholder 14">
            <a:extLst>
              <a:ext uri="{FF2B5EF4-FFF2-40B4-BE49-F238E27FC236}">
                <a16:creationId xmlns:a16="http://schemas.microsoft.com/office/drawing/2014/main" id="{78945AFA-4455-4164-A6B3-F684689225BD}"/>
              </a:ext>
            </a:extLst>
          </p:cNvPr>
          <p:cNvSpPr>
            <a:spLocks noGrp="1"/>
          </p:cNvSpPr>
          <p:nvPr>
            <p:ph type="sldNum" idx="12"/>
          </p:nvPr>
        </p:nvSpPr>
        <p:spPr/>
        <p:txBody>
          <a:bodyPr/>
          <a:lstStyle/>
          <a:p>
            <a:fld id="{463940AA-CE12-47DA-8C84-98164C6EAD73}" type="slidenum">
              <a:rPr lang="en-US" smtClean="0"/>
              <a:t>‹#›</a:t>
            </a:fld>
            <a:endParaRPr lang="en-US"/>
          </a:p>
        </p:txBody>
      </p:sp>
      <p:sp>
        <p:nvSpPr>
          <p:cNvPr id="16" name="Title 15">
            <a:extLst>
              <a:ext uri="{FF2B5EF4-FFF2-40B4-BE49-F238E27FC236}">
                <a16:creationId xmlns:a16="http://schemas.microsoft.com/office/drawing/2014/main" id="{5EE24225-A014-4329-951B-71823BA63B0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07799141"/>
      </p:ext>
    </p:extLst>
  </p:cSld>
  <p:clrMapOvr>
    <a:masterClrMapping/>
  </p:clrMapOvr>
  <p:extLst mod="1">
    <p:ext uri="{DCECCB84-F9BA-43D5-87BE-67443E8EF086}">
      <p15:sldGuideLst xmlns:p15="http://schemas.microsoft.com/office/powerpoint/2012/main">
        <p15:guide id="3" orient="horz" pos="2160">
          <p15:clr>
            <a:srgbClr val="FBAE40"/>
          </p15:clr>
        </p15:guide>
        <p15:guide id="4"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Edit Master text styles</a:t>
            </a:r>
          </a:p>
        </p:txBody>
      </p:sp>
      <p:sp>
        <p:nvSpPr>
          <p:cNvPr id="4" name="Date Placeholder 3"/>
          <p:cNvSpPr>
            <a:spLocks noGrp="1"/>
          </p:cNvSpPr>
          <p:nvPr>
            <p:ph type="dt" idx="10"/>
          </p:nvPr>
        </p:nvSpPr>
        <p:spPr/>
        <p:txBody>
          <a:bodyPr/>
          <a:lstStyle>
            <a:lvl1pPr>
              <a:defRPr/>
            </a:lvl1pPr>
          </a:lstStyle>
          <a:p>
            <a:r>
              <a:rPr lang="en-US"/>
              <a:t>March 2018</a:t>
            </a:r>
          </a:p>
        </p:txBody>
      </p:sp>
      <p:sp>
        <p:nvSpPr>
          <p:cNvPr id="5" name="Footer Placeholder 4"/>
          <p:cNvSpPr>
            <a:spLocks noGrp="1"/>
          </p:cNvSpPr>
          <p:nvPr>
            <p:ph type="ftr" idx="11"/>
          </p:nvPr>
        </p:nvSpPr>
        <p:spPr/>
        <p:txBody>
          <a:bodyPr/>
          <a:lstStyle>
            <a:lvl1pPr>
              <a:defRPr/>
            </a:lvl1pPr>
          </a:lstStyle>
          <a:p>
            <a:r>
              <a:rPr lang="en-US"/>
              <a:t>Sam Alex et al.</a:t>
            </a:r>
          </a:p>
        </p:txBody>
      </p:sp>
      <p:sp>
        <p:nvSpPr>
          <p:cNvPr id="6" name="Slide Number Placeholder 5"/>
          <p:cNvSpPr>
            <a:spLocks noGrp="1"/>
          </p:cNvSpPr>
          <p:nvPr>
            <p:ph type="sldNum" idx="12"/>
          </p:nvPr>
        </p:nvSpPr>
        <p:spPr/>
        <p:txBody>
          <a:bodyPr/>
          <a:lstStyle>
            <a:lvl1pPr>
              <a:defRPr/>
            </a:lvl1pPr>
          </a:lstStyle>
          <a:p>
            <a:fld id="{463940AA-CE12-47DA-8C84-98164C6EAD73}" type="slidenum">
              <a:rPr lang="en-US" smtClean="0"/>
              <a:t>‹#›</a:t>
            </a:fld>
            <a:endParaRPr lang="en-US"/>
          </a:p>
        </p:txBody>
      </p:sp>
    </p:spTree>
    <p:extLst>
      <p:ext uri="{BB962C8B-B14F-4D97-AF65-F5344CB8AC3E}">
        <p14:creationId xmlns:p14="http://schemas.microsoft.com/office/powerpoint/2010/main" val="613266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2" y="1508759"/>
            <a:ext cx="5077884" cy="5029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508759"/>
            <a:ext cx="5080000" cy="5029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March 2018</a:t>
            </a:r>
          </a:p>
        </p:txBody>
      </p:sp>
      <p:sp>
        <p:nvSpPr>
          <p:cNvPr id="6" name="Footer Placeholder 5"/>
          <p:cNvSpPr>
            <a:spLocks noGrp="1"/>
          </p:cNvSpPr>
          <p:nvPr>
            <p:ph type="ftr" idx="11"/>
          </p:nvPr>
        </p:nvSpPr>
        <p:spPr/>
        <p:txBody>
          <a:bodyPr/>
          <a:lstStyle>
            <a:lvl1pPr>
              <a:defRPr/>
            </a:lvl1pPr>
          </a:lstStyle>
          <a:p>
            <a:r>
              <a:rPr lang="en-US"/>
              <a:t>Sam Alex et al.</a:t>
            </a:r>
          </a:p>
        </p:txBody>
      </p:sp>
      <p:sp>
        <p:nvSpPr>
          <p:cNvPr id="7" name="Slide Number Placeholder 6"/>
          <p:cNvSpPr>
            <a:spLocks noGrp="1"/>
          </p:cNvSpPr>
          <p:nvPr>
            <p:ph type="sldNum" idx="12"/>
          </p:nvPr>
        </p:nvSpPr>
        <p:spPr/>
        <p:txBody>
          <a:bodyPr/>
          <a:lstStyle>
            <a:lvl1pPr>
              <a:defRPr/>
            </a:lvl1pPr>
          </a:lstStyle>
          <a:p>
            <a:fld id="{463940AA-CE12-47DA-8C84-98164C6EAD73}" type="slidenum">
              <a:rPr lang="en-US" smtClean="0"/>
              <a:t>‹#›</a:t>
            </a:fld>
            <a:endParaRPr lang="en-US"/>
          </a:p>
        </p:txBody>
      </p:sp>
    </p:spTree>
    <p:extLst>
      <p:ext uri="{BB962C8B-B14F-4D97-AF65-F5344CB8AC3E}">
        <p14:creationId xmlns:p14="http://schemas.microsoft.com/office/powerpoint/2010/main" val="3360872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March 2018</a:t>
            </a:r>
          </a:p>
        </p:txBody>
      </p:sp>
      <p:sp>
        <p:nvSpPr>
          <p:cNvPr id="8" name="Footer Placeholder 7"/>
          <p:cNvSpPr>
            <a:spLocks noGrp="1"/>
          </p:cNvSpPr>
          <p:nvPr>
            <p:ph type="ftr" idx="11"/>
          </p:nvPr>
        </p:nvSpPr>
        <p:spPr>
          <a:xfrm>
            <a:off x="7524760" y="6475416"/>
            <a:ext cx="3865024" cy="180975"/>
          </a:xfrm>
        </p:spPr>
        <p:txBody>
          <a:bodyPr/>
          <a:lstStyle>
            <a:lvl1pPr>
              <a:defRPr/>
            </a:lvl1pPr>
          </a:lstStyle>
          <a:p>
            <a:r>
              <a:rPr lang="en-US"/>
              <a:t>Sam Alex et al.</a:t>
            </a:r>
          </a:p>
        </p:txBody>
      </p:sp>
      <p:sp>
        <p:nvSpPr>
          <p:cNvPr id="9" name="Slide Number Placeholder 8"/>
          <p:cNvSpPr>
            <a:spLocks noGrp="1"/>
          </p:cNvSpPr>
          <p:nvPr>
            <p:ph type="sldNum" idx="12"/>
          </p:nvPr>
        </p:nvSpPr>
        <p:spPr/>
        <p:txBody>
          <a:bodyPr/>
          <a:lstStyle>
            <a:lvl1pPr>
              <a:defRPr/>
            </a:lvl1pPr>
          </a:lstStyle>
          <a:p>
            <a:fld id="{463940AA-CE12-47DA-8C84-98164C6EAD73}" type="slidenum">
              <a:rPr lang="en-US" smtClean="0"/>
              <a:t>‹#›</a:t>
            </a:fld>
            <a:endParaRPr lang="en-US"/>
          </a:p>
        </p:txBody>
      </p:sp>
    </p:spTree>
    <p:extLst>
      <p:ext uri="{BB962C8B-B14F-4D97-AF65-F5344CB8AC3E}">
        <p14:creationId xmlns:p14="http://schemas.microsoft.com/office/powerpoint/2010/main" val="2902980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March 2018</a:t>
            </a:r>
          </a:p>
        </p:txBody>
      </p:sp>
      <p:sp>
        <p:nvSpPr>
          <p:cNvPr id="4" name="Footer Placeholder 3"/>
          <p:cNvSpPr>
            <a:spLocks noGrp="1"/>
          </p:cNvSpPr>
          <p:nvPr>
            <p:ph type="ftr" idx="11"/>
          </p:nvPr>
        </p:nvSpPr>
        <p:spPr/>
        <p:txBody>
          <a:bodyPr/>
          <a:lstStyle>
            <a:lvl1pPr>
              <a:defRPr/>
            </a:lvl1pPr>
          </a:lstStyle>
          <a:p>
            <a:r>
              <a:rPr lang="en-US"/>
              <a:t>Sam Alex et al.</a:t>
            </a:r>
          </a:p>
        </p:txBody>
      </p:sp>
      <p:sp>
        <p:nvSpPr>
          <p:cNvPr id="5" name="Slide Number Placeholder 4"/>
          <p:cNvSpPr>
            <a:spLocks noGrp="1"/>
          </p:cNvSpPr>
          <p:nvPr>
            <p:ph type="sldNum" idx="12"/>
          </p:nvPr>
        </p:nvSpPr>
        <p:spPr/>
        <p:txBody>
          <a:bodyPr/>
          <a:lstStyle>
            <a:lvl1pPr>
              <a:defRPr/>
            </a:lvl1pPr>
          </a:lstStyle>
          <a:p>
            <a:fld id="{463940AA-CE12-47DA-8C84-98164C6EAD73}" type="slidenum">
              <a:rPr lang="en-US" smtClean="0"/>
              <a:t>‹#›</a:t>
            </a:fld>
            <a:endParaRPr lang="en-US"/>
          </a:p>
        </p:txBody>
      </p:sp>
    </p:spTree>
    <p:extLst>
      <p:ext uri="{BB962C8B-B14F-4D97-AF65-F5344CB8AC3E}">
        <p14:creationId xmlns:p14="http://schemas.microsoft.com/office/powerpoint/2010/main" val="481512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March 2018</a:t>
            </a:r>
          </a:p>
        </p:txBody>
      </p:sp>
      <p:sp>
        <p:nvSpPr>
          <p:cNvPr id="3" name="Footer Placeholder 2"/>
          <p:cNvSpPr>
            <a:spLocks noGrp="1"/>
          </p:cNvSpPr>
          <p:nvPr>
            <p:ph type="ftr" idx="11"/>
          </p:nvPr>
        </p:nvSpPr>
        <p:spPr/>
        <p:txBody>
          <a:bodyPr/>
          <a:lstStyle>
            <a:lvl1pPr>
              <a:defRPr/>
            </a:lvl1pPr>
          </a:lstStyle>
          <a:p>
            <a:r>
              <a:rPr lang="en-US"/>
              <a:t>Sam Alex et al.</a:t>
            </a:r>
          </a:p>
        </p:txBody>
      </p:sp>
      <p:sp>
        <p:nvSpPr>
          <p:cNvPr id="4" name="Slide Number Placeholder 3"/>
          <p:cNvSpPr>
            <a:spLocks noGrp="1"/>
          </p:cNvSpPr>
          <p:nvPr>
            <p:ph type="sldNum" idx="12"/>
          </p:nvPr>
        </p:nvSpPr>
        <p:spPr/>
        <p:txBody>
          <a:bodyPr/>
          <a:lstStyle>
            <a:lvl1pPr>
              <a:defRPr/>
            </a:lvl1pPr>
          </a:lstStyle>
          <a:p>
            <a:fld id="{463940AA-CE12-47DA-8C84-98164C6EAD73}" type="slidenum">
              <a:rPr lang="en-US" smtClean="0"/>
              <a:t>‹#›</a:t>
            </a:fld>
            <a:endParaRPr lang="en-US"/>
          </a:p>
        </p:txBody>
      </p:sp>
    </p:spTree>
    <p:extLst>
      <p:ext uri="{BB962C8B-B14F-4D97-AF65-F5344CB8AC3E}">
        <p14:creationId xmlns:p14="http://schemas.microsoft.com/office/powerpoint/2010/main" val="618764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March 2018</a:t>
            </a:r>
          </a:p>
        </p:txBody>
      </p:sp>
      <p:sp>
        <p:nvSpPr>
          <p:cNvPr id="5" name="Footer Placeholder 4"/>
          <p:cNvSpPr>
            <a:spLocks noGrp="1"/>
          </p:cNvSpPr>
          <p:nvPr>
            <p:ph type="ftr" idx="11"/>
          </p:nvPr>
        </p:nvSpPr>
        <p:spPr/>
        <p:txBody>
          <a:bodyPr/>
          <a:lstStyle>
            <a:lvl1pPr>
              <a:defRPr/>
            </a:lvl1pPr>
          </a:lstStyle>
          <a:p>
            <a:r>
              <a:rPr lang="en-US"/>
              <a:t>Sam Alex et al.</a:t>
            </a:r>
          </a:p>
        </p:txBody>
      </p:sp>
      <p:sp>
        <p:nvSpPr>
          <p:cNvPr id="6" name="Slide Number Placeholder 5"/>
          <p:cNvSpPr>
            <a:spLocks noGrp="1"/>
          </p:cNvSpPr>
          <p:nvPr>
            <p:ph type="sldNum" idx="12"/>
          </p:nvPr>
        </p:nvSpPr>
        <p:spPr/>
        <p:txBody>
          <a:bodyPr/>
          <a:lstStyle>
            <a:lvl1pPr>
              <a:defRPr/>
            </a:lvl1pPr>
          </a:lstStyle>
          <a:p>
            <a:fld id="{463940AA-CE12-47DA-8C84-98164C6EAD73}" type="slidenum">
              <a:rPr lang="en-US" smtClean="0"/>
              <a:t>‹#›</a:t>
            </a:fld>
            <a:endParaRPr lang="en-US"/>
          </a:p>
        </p:txBody>
      </p:sp>
    </p:spTree>
    <p:extLst>
      <p:ext uri="{BB962C8B-B14F-4D97-AF65-F5344CB8AC3E}">
        <p14:creationId xmlns:p14="http://schemas.microsoft.com/office/powerpoint/2010/main" val="2858730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2" y="685803"/>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3"/>
            <a:ext cx="7569200" cy="5408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March 2018</a:t>
            </a:r>
          </a:p>
        </p:txBody>
      </p:sp>
      <p:sp>
        <p:nvSpPr>
          <p:cNvPr id="5" name="Footer Placeholder 4"/>
          <p:cNvSpPr>
            <a:spLocks noGrp="1"/>
          </p:cNvSpPr>
          <p:nvPr>
            <p:ph type="ftr" idx="11"/>
          </p:nvPr>
        </p:nvSpPr>
        <p:spPr/>
        <p:txBody>
          <a:bodyPr/>
          <a:lstStyle>
            <a:lvl1pPr>
              <a:defRPr/>
            </a:lvl1pPr>
          </a:lstStyle>
          <a:p>
            <a:r>
              <a:rPr lang="en-US"/>
              <a:t>Sam Alex et al.</a:t>
            </a:r>
          </a:p>
        </p:txBody>
      </p:sp>
      <p:sp>
        <p:nvSpPr>
          <p:cNvPr id="6" name="Slide Number Placeholder 5"/>
          <p:cNvSpPr>
            <a:spLocks noGrp="1"/>
          </p:cNvSpPr>
          <p:nvPr>
            <p:ph type="sldNum" idx="12"/>
          </p:nvPr>
        </p:nvSpPr>
        <p:spPr/>
        <p:txBody>
          <a:bodyPr/>
          <a:lstStyle>
            <a:lvl1pPr>
              <a:defRPr/>
            </a:lvl1pPr>
          </a:lstStyle>
          <a:p>
            <a:fld id="{463940AA-CE12-47DA-8C84-98164C6EAD73}" type="slidenum">
              <a:rPr lang="en-US" smtClean="0"/>
              <a:t>‹#›</a:t>
            </a:fld>
            <a:endParaRPr lang="en-US"/>
          </a:p>
        </p:txBody>
      </p:sp>
    </p:spTree>
    <p:extLst>
      <p:ext uri="{BB962C8B-B14F-4D97-AF65-F5344CB8AC3E}">
        <p14:creationId xmlns:p14="http://schemas.microsoft.com/office/powerpoint/2010/main" val="4260504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594360"/>
            <a:ext cx="10515600" cy="914400"/>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7" name="Rectangle 3"/>
          <p:cNvSpPr>
            <a:spLocks noGrp="1" noChangeArrowheads="1"/>
          </p:cNvSpPr>
          <p:nvPr>
            <p:ph type="dt"/>
          </p:nvPr>
        </p:nvSpPr>
        <p:spPr bwMode="auto">
          <a:xfrm>
            <a:off x="912285" y="365760"/>
            <a:ext cx="3657600" cy="2286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sz="1350" b="1">
                <a:solidFill>
                  <a:srgbClr val="000000"/>
                </a:solidFill>
                <a:cs typeface="Arial Unicode MS" charset="0"/>
              </a:defRPr>
            </a:lvl1pPr>
          </a:lstStyle>
          <a:p>
            <a:r>
              <a:rPr lang="en-US"/>
              <a:t>March 2018</a:t>
            </a:r>
            <a:endParaRPr lang="en-US" dirty="0"/>
          </a:p>
        </p:txBody>
      </p:sp>
      <p:sp>
        <p:nvSpPr>
          <p:cNvPr id="10" name="Date Placeholder 3"/>
          <p:cNvSpPr txBox="1">
            <a:spLocks/>
          </p:cNvSpPr>
          <p:nvPr/>
        </p:nvSpPr>
        <p:spPr bwMode="auto">
          <a:xfrm>
            <a:off x="7772400" y="365760"/>
            <a:ext cx="3657600" cy="2286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336947"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r>
              <a:rPr kumimoji="0" lang="en-GB" sz="135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802.11-18/0488r1</a:t>
            </a:r>
          </a:p>
        </p:txBody>
      </p:sp>
      <p:sp>
        <p:nvSpPr>
          <p:cNvPr id="1026" name="Rectangle 2"/>
          <p:cNvSpPr>
            <a:spLocks noGrp="1" noChangeArrowheads="1"/>
          </p:cNvSpPr>
          <p:nvPr>
            <p:ph type="body" idx="1"/>
          </p:nvPr>
        </p:nvSpPr>
        <p:spPr bwMode="auto">
          <a:xfrm>
            <a:off x="914400" y="1508760"/>
            <a:ext cx="10515600" cy="502920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8" name="Rectangle 4"/>
          <p:cNvSpPr>
            <a:spLocks noGrp="1" noChangeArrowheads="1"/>
          </p:cNvSpPr>
          <p:nvPr>
            <p:ph type="ftr"/>
          </p:nvPr>
        </p:nvSpPr>
        <p:spPr bwMode="auto">
          <a:xfrm>
            <a:off x="7132320" y="6537960"/>
            <a:ext cx="4297680" cy="2286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sz="900">
                <a:solidFill>
                  <a:srgbClr val="000000"/>
                </a:solidFill>
                <a:cs typeface="Arial Unicode MS" charset="0"/>
              </a:defRPr>
            </a:lvl1pPr>
          </a:lstStyle>
          <a:p>
            <a:r>
              <a:rPr lang="en-US"/>
              <a:t>Sam Alex et al.</a:t>
            </a:r>
            <a:endParaRPr lang="en-US" dirty="0"/>
          </a:p>
        </p:txBody>
      </p:sp>
      <p:sp>
        <p:nvSpPr>
          <p:cNvPr id="1029" name="Rectangle 5"/>
          <p:cNvSpPr>
            <a:spLocks noGrp="1" noChangeArrowheads="1"/>
          </p:cNvSpPr>
          <p:nvPr>
            <p:ph type="sldNum"/>
          </p:nvPr>
        </p:nvSpPr>
        <p:spPr bwMode="auto">
          <a:xfrm>
            <a:off x="5711957" y="6537960"/>
            <a:ext cx="1070768" cy="2286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sz="900">
                <a:solidFill>
                  <a:srgbClr val="000000"/>
                </a:solidFill>
                <a:cs typeface="Arial Unicode MS" charset="0"/>
              </a:defRPr>
            </a:lvl1pPr>
          </a:lstStyle>
          <a:p>
            <a:fld id="{463940AA-CE12-47DA-8C84-98164C6EAD73}" type="slidenum">
              <a:rPr lang="en-US" smtClean="0"/>
              <a:t>‹#›</a:t>
            </a:fld>
            <a:endParaRPr lang="en-US"/>
          </a:p>
        </p:txBody>
      </p:sp>
      <p:sp>
        <p:nvSpPr>
          <p:cNvPr id="1030" name="Line 6"/>
          <p:cNvSpPr>
            <a:spLocks noChangeShapeType="1"/>
          </p:cNvSpPr>
          <p:nvPr/>
        </p:nvSpPr>
        <p:spPr bwMode="auto">
          <a:xfrm>
            <a:off x="914396" y="594360"/>
            <a:ext cx="10515600" cy="1588"/>
          </a:xfrm>
          <a:prstGeom prst="line">
            <a:avLst/>
          </a:prstGeom>
          <a:noFill/>
          <a:ln w="12600">
            <a:solidFill>
              <a:srgbClr val="000000"/>
            </a:solidFill>
            <a:miter lim="800000"/>
            <a:headEnd/>
            <a:tailEnd/>
          </a:ln>
          <a:effectLst/>
        </p:spPr>
        <p:txBody>
          <a:bodyPr/>
          <a:lstStyle/>
          <a:p>
            <a:endParaRPr lang="en-GB" sz="1350" dirty="0"/>
          </a:p>
        </p:txBody>
      </p:sp>
      <p:sp>
        <p:nvSpPr>
          <p:cNvPr id="1031" name="Rectangle 7"/>
          <p:cNvSpPr>
            <a:spLocks noChangeArrowheads="1"/>
          </p:cNvSpPr>
          <p:nvPr/>
        </p:nvSpPr>
        <p:spPr bwMode="auto">
          <a:xfrm>
            <a:off x="912286" y="6537962"/>
            <a:ext cx="538609" cy="138499"/>
          </a:xfrm>
          <a:prstGeom prst="rect">
            <a:avLst/>
          </a:prstGeom>
          <a:noFill/>
          <a:ln w="9525">
            <a:noFill/>
            <a:round/>
            <a:headEnd/>
            <a:tailEnd/>
          </a:ln>
          <a:effectLst/>
        </p:spPr>
        <p:txBody>
          <a:bodyPr wrap="none" lIns="0" tIns="0" rIns="0" bIns="0">
            <a:spAutoFit/>
          </a:bodyPr>
          <a:lstStyle/>
          <a:p>
            <a:pP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900" dirty="0">
                <a:solidFill>
                  <a:srgbClr val="000000"/>
                </a:solidFill>
              </a:rPr>
              <a:t>Submission</a:t>
            </a:r>
          </a:p>
        </p:txBody>
      </p:sp>
      <p:sp>
        <p:nvSpPr>
          <p:cNvPr id="1032" name="Line 8"/>
          <p:cNvSpPr>
            <a:spLocks noChangeShapeType="1"/>
          </p:cNvSpPr>
          <p:nvPr/>
        </p:nvSpPr>
        <p:spPr bwMode="auto">
          <a:xfrm>
            <a:off x="914400" y="6537960"/>
            <a:ext cx="10515600" cy="1588"/>
          </a:xfrm>
          <a:prstGeom prst="line">
            <a:avLst/>
          </a:prstGeom>
          <a:noFill/>
          <a:ln w="12600">
            <a:solidFill>
              <a:srgbClr val="000000"/>
            </a:solidFill>
            <a:miter lim="800000"/>
            <a:headEnd/>
            <a:tailEnd/>
          </a:ln>
          <a:effectLst/>
        </p:spPr>
        <p:txBody>
          <a:bodyPr/>
          <a:lstStyle/>
          <a:p>
            <a:endParaRPr lang="en-GB" sz="1350" dirty="0"/>
          </a:p>
        </p:txBody>
      </p:sp>
    </p:spTree>
    <p:extLst>
      <p:ext uri="{BB962C8B-B14F-4D97-AF65-F5344CB8AC3E}">
        <p14:creationId xmlns:p14="http://schemas.microsoft.com/office/powerpoint/2010/main" val="40576435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mj-lt"/>
          <a:ea typeface="+mj-ea"/>
          <a:cs typeface="+mj-cs"/>
        </a:defRPr>
      </a:lvl1pPr>
      <a:lvl2pPr marL="557213" indent="-214313"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2pPr>
      <a:lvl3pPr marL="8572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3pPr>
      <a:lvl4pPr marL="12001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4pPr>
      <a:lvl5pPr marL="15430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5pPr>
      <a:lvl6pPr marL="18859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6pPr>
      <a:lvl7pPr marL="22288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7pPr>
      <a:lvl8pPr marL="25717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8pPr>
      <a:lvl9pPr marL="29146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9pPr>
    </p:titleStyle>
    <p:bodyStyle>
      <a:lvl1pPr marL="257175" indent="-257175" algn="l" defTabSz="336947" rtl="0" eaLnBrk="1" fontAlgn="base" hangingPunct="1">
        <a:spcBef>
          <a:spcPts val="450"/>
        </a:spcBef>
        <a:spcAft>
          <a:spcPct val="0"/>
        </a:spcAft>
        <a:buClr>
          <a:srgbClr val="000000"/>
        </a:buClr>
        <a:buSzPct val="100000"/>
        <a:buFont typeface="Arial" charset="0"/>
        <a:buChar char="•"/>
        <a:defRPr sz="1800" b="1">
          <a:solidFill>
            <a:srgbClr val="000000"/>
          </a:solidFill>
          <a:latin typeface="+mn-lt"/>
          <a:ea typeface="+mn-ea"/>
          <a:cs typeface="+mn-cs"/>
        </a:defRPr>
      </a:lvl1pPr>
      <a:lvl2pPr marL="600075" indent="-257175" algn="l" defTabSz="336947" rtl="0" eaLnBrk="1" fontAlgn="base" hangingPunct="1">
        <a:spcBef>
          <a:spcPts val="375"/>
        </a:spcBef>
        <a:spcAft>
          <a:spcPct val="0"/>
        </a:spcAft>
        <a:buClr>
          <a:srgbClr val="000000"/>
        </a:buClr>
        <a:buSzPct val="100000"/>
        <a:buFont typeface="Courier New" charset="0"/>
        <a:buChar char="o"/>
        <a:defRPr sz="1600">
          <a:solidFill>
            <a:srgbClr val="000000"/>
          </a:solidFill>
          <a:latin typeface="+mn-lt"/>
          <a:ea typeface="+mn-ea"/>
        </a:defRPr>
      </a:lvl2pPr>
      <a:lvl3pPr marL="900113" indent="-214313" algn="l" defTabSz="336947" rtl="0" eaLnBrk="1" fontAlgn="base" hangingPunct="1">
        <a:spcBef>
          <a:spcPts val="338"/>
        </a:spcBef>
        <a:spcAft>
          <a:spcPct val="0"/>
        </a:spcAft>
        <a:buClr>
          <a:srgbClr val="000000"/>
        </a:buClr>
        <a:buSzPct val="100000"/>
        <a:buFont typeface="Arial" charset="0"/>
        <a:buChar char="•"/>
        <a:defRPr sz="1400">
          <a:solidFill>
            <a:srgbClr val="000000"/>
          </a:solidFill>
          <a:latin typeface="+mn-lt"/>
          <a:ea typeface="+mn-ea"/>
        </a:defRPr>
      </a:lvl3pPr>
      <a:lvl4pPr marL="1243013" indent="-214313" algn="l" defTabSz="336947" rtl="0" eaLnBrk="1" fontAlgn="base" hangingPunct="1">
        <a:spcBef>
          <a:spcPts val="300"/>
        </a:spcBef>
        <a:spcAft>
          <a:spcPct val="0"/>
        </a:spcAft>
        <a:buClr>
          <a:srgbClr val="000000"/>
        </a:buClr>
        <a:buSzPct val="100000"/>
        <a:buFont typeface="Wingdings" charset="2"/>
        <a:buChar char="§"/>
        <a:defRPr sz="1200">
          <a:solidFill>
            <a:srgbClr val="000000"/>
          </a:solidFill>
          <a:latin typeface="+mn-lt"/>
          <a:ea typeface="+mn-ea"/>
        </a:defRPr>
      </a:lvl4pPr>
      <a:lvl5pPr marL="15430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5pPr>
      <a:lvl6pPr marL="18859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6pPr>
      <a:lvl7pPr marL="22288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7pPr>
      <a:lvl8pPr marL="25717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8pPr>
      <a:lvl9pPr marL="29146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5.emf"/><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C06C8-99E0-4B83-B2FB-34D4BF01DE89}"/>
              </a:ext>
            </a:extLst>
          </p:cNvPr>
          <p:cNvSpPr>
            <a:spLocks noGrp="1"/>
          </p:cNvSpPr>
          <p:nvPr>
            <p:ph type="ctrTitle"/>
          </p:nvPr>
        </p:nvSpPr>
        <p:spPr>
          <a:xfrm>
            <a:off x="1001485" y="726170"/>
            <a:ext cx="10363200" cy="1470025"/>
          </a:xfrm>
        </p:spPr>
        <p:txBody>
          <a:bodyPr>
            <a:normAutofit/>
          </a:bodyPr>
          <a:lstStyle/>
          <a:p>
            <a:r>
              <a:rPr lang="en-US" dirty="0"/>
              <a:t>Field Measurement Results for Distribution Networks and Short Range Devices Coexistence</a:t>
            </a:r>
          </a:p>
        </p:txBody>
      </p:sp>
      <p:graphicFrame>
        <p:nvGraphicFramePr>
          <p:cNvPr id="4" name="Table 3">
            <a:extLst>
              <a:ext uri="{FF2B5EF4-FFF2-40B4-BE49-F238E27FC236}">
                <a16:creationId xmlns:a16="http://schemas.microsoft.com/office/drawing/2014/main" id="{09D8790A-ADC3-4ED9-9C0D-A33B0FF167C4}"/>
              </a:ext>
            </a:extLst>
          </p:cNvPr>
          <p:cNvGraphicFramePr>
            <a:graphicFrameLocks noGrp="1"/>
          </p:cNvGraphicFramePr>
          <p:nvPr>
            <p:extLst>
              <p:ext uri="{D42A27DB-BD31-4B8C-83A1-F6EECF244321}">
                <p14:modId xmlns:p14="http://schemas.microsoft.com/office/powerpoint/2010/main" val="2031089024"/>
              </p:ext>
            </p:extLst>
          </p:nvPr>
        </p:nvGraphicFramePr>
        <p:xfrm>
          <a:off x="1862037" y="2922531"/>
          <a:ext cx="8770608" cy="2545080"/>
        </p:xfrm>
        <a:graphic>
          <a:graphicData uri="http://schemas.openxmlformats.org/drawingml/2006/table">
            <a:tbl>
              <a:tblPr firstRow="1">
                <a:tableStyleId>{5940675A-B579-460E-94D1-54222C63F5DA}</a:tableStyleId>
              </a:tblPr>
              <a:tblGrid>
                <a:gridCol w="1629678">
                  <a:extLst>
                    <a:ext uri="{9D8B030D-6E8A-4147-A177-3AD203B41FA5}">
                      <a16:colId xmlns:a16="http://schemas.microsoft.com/office/drawing/2014/main" val="20000"/>
                    </a:ext>
                  </a:extLst>
                </a:gridCol>
                <a:gridCol w="1629678">
                  <a:extLst>
                    <a:ext uri="{9D8B030D-6E8A-4147-A177-3AD203B41FA5}">
                      <a16:colId xmlns:a16="http://schemas.microsoft.com/office/drawing/2014/main" val="20001"/>
                    </a:ext>
                  </a:extLst>
                </a:gridCol>
                <a:gridCol w="2360915">
                  <a:extLst>
                    <a:ext uri="{9D8B030D-6E8A-4147-A177-3AD203B41FA5}">
                      <a16:colId xmlns:a16="http://schemas.microsoft.com/office/drawing/2014/main" val="20002"/>
                    </a:ext>
                  </a:extLst>
                </a:gridCol>
                <a:gridCol w="676496">
                  <a:extLst>
                    <a:ext uri="{9D8B030D-6E8A-4147-A177-3AD203B41FA5}">
                      <a16:colId xmlns:a16="http://schemas.microsoft.com/office/drawing/2014/main" val="20003"/>
                    </a:ext>
                  </a:extLst>
                </a:gridCol>
                <a:gridCol w="2473841">
                  <a:extLst>
                    <a:ext uri="{9D8B030D-6E8A-4147-A177-3AD203B41FA5}">
                      <a16:colId xmlns:a16="http://schemas.microsoft.com/office/drawing/2014/main" val="20004"/>
                    </a:ext>
                  </a:extLst>
                </a:gridCol>
              </a:tblGrid>
              <a:tr h="304800">
                <a:tc>
                  <a:txBody>
                    <a:bodyPr/>
                    <a:lstStyle/>
                    <a:p>
                      <a:r>
                        <a:rPr lang="en-US" sz="1400" b="1" dirty="0"/>
                        <a:t>Name</a:t>
                      </a:r>
                    </a:p>
                  </a:txBody>
                  <a:tcPr/>
                </a:tc>
                <a:tc>
                  <a:txBody>
                    <a:bodyPr/>
                    <a:lstStyle/>
                    <a:p>
                      <a:r>
                        <a:rPr lang="en-US" sz="1400" b="1" dirty="0"/>
                        <a:t>Affiliation</a:t>
                      </a:r>
                    </a:p>
                  </a:txBody>
                  <a:tcPr/>
                </a:tc>
                <a:tc>
                  <a:txBody>
                    <a:bodyPr/>
                    <a:lstStyle/>
                    <a:p>
                      <a:r>
                        <a:rPr lang="en-US" sz="1400" b="1" dirty="0"/>
                        <a:t>Address</a:t>
                      </a:r>
                    </a:p>
                  </a:txBody>
                  <a:tcPr/>
                </a:tc>
                <a:tc>
                  <a:txBody>
                    <a:bodyPr/>
                    <a:lstStyle/>
                    <a:p>
                      <a:r>
                        <a:rPr lang="en-US" sz="1400" b="1" dirty="0"/>
                        <a:t>Phone</a:t>
                      </a:r>
                    </a:p>
                  </a:txBody>
                  <a:tcPr/>
                </a:tc>
                <a:tc>
                  <a:txBody>
                    <a:bodyPr/>
                    <a:lstStyle/>
                    <a:p>
                      <a:r>
                        <a:rPr lang="en-US" sz="1400" b="1" dirty="0"/>
                        <a:t>Email</a:t>
                      </a:r>
                    </a:p>
                  </a:txBody>
                  <a:tcPr/>
                </a:tc>
                <a:extLst>
                  <a:ext uri="{0D108BD9-81ED-4DB2-BD59-A6C34878D82A}">
                    <a16:rowId xmlns:a16="http://schemas.microsoft.com/office/drawing/2014/main" val="10000"/>
                  </a:ext>
                </a:extLst>
              </a:tr>
              <a:tr h="304800">
                <a:tc>
                  <a:txBody>
                    <a:bodyPr/>
                    <a:lstStyle/>
                    <a:p>
                      <a:r>
                        <a:rPr lang="en-US" sz="1400" dirty="0"/>
                        <a:t>Sam Alex</a:t>
                      </a:r>
                    </a:p>
                  </a:txBody>
                  <a:tcPr/>
                </a:tc>
                <a:tc rowSpan="4">
                  <a:txBody>
                    <a:bodyPr/>
                    <a:lstStyle/>
                    <a:p>
                      <a:r>
                        <a:rPr lang="en-US" sz="1400" dirty="0"/>
                        <a:t>Facebook</a:t>
                      </a:r>
                    </a:p>
                  </a:txBody>
                  <a:tcPr/>
                </a:tc>
                <a:tc rowSpan="4">
                  <a:txBody>
                    <a:bodyPr/>
                    <a:lstStyle/>
                    <a:p>
                      <a:r>
                        <a:rPr lang="en-GB" sz="1350" kern="1200" dirty="0">
                          <a:solidFill>
                            <a:schemeClr val="tx1"/>
                          </a:solidFill>
                          <a:effectLst/>
                          <a:latin typeface="+mn-lt"/>
                          <a:ea typeface="+mn-ea"/>
                          <a:cs typeface="+mn-cs"/>
                        </a:rPr>
                        <a:t>1 Hacker Way</a:t>
                      </a:r>
                    </a:p>
                    <a:p>
                      <a:r>
                        <a:rPr lang="en-GB" sz="1350" kern="1200" dirty="0">
                          <a:solidFill>
                            <a:schemeClr val="tx1"/>
                          </a:solidFill>
                          <a:effectLst/>
                          <a:latin typeface="+mn-lt"/>
                          <a:ea typeface="+mn-ea"/>
                          <a:cs typeface="+mn-cs"/>
                        </a:rPr>
                        <a:t>Menlo Park, CA 94025</a:t>
                      </a:r>
                    </a:p>
                    <a:p>
                      <a:r>
                        <a:rPr lang="en-GB" sz="1350" kern="1200" dirty="0">
                          <a:solidFill>
                            <a:schemeClr val="tx1"/>
                          </a:solidFill>
                          <a:effectLst/>
                          <a:latin typeface="+mn-lt"/>
                          <a:ea typeface="+mn-ea"/>
                          <a:cs typeface="+mn-cs"/>
                        </a:rPr>
                        <a:t>USA </a:t>
                      </a:r>
                      <a:endParaRPr lang="en-US" sz="14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sz="1400" dirty="0"/>
                    </a:p>
                  </a:txBody>
                  <a:tcPr/>
                </a:tc>
                <a:tc>
                  <a:txBody>
                    <a:bodyPr/>
                    <a:lstStyle/>
                    <a:p>
                      <a:r>
                        <a:rPr lang="en-GB" sz="1350" kern="1200" dirty="0">
                          <a:solidFill>
                            <a:schemeClr val="tx1"/>
                          </a:solidFill>
                          <a:effectLst/>
                          <a:latin typeface="+mn-lt"/>
                          <a:ea typeface="+mn-ea"/>
                          <a:cs typeface="+mn-cs"/>
                        </a:rPr>
                        <a:t>sampalex@fb.com </a:t>
                      </a:r>
                      <a:endParaRPr lang="en-US" sz="1400" dirty="0"/>
                    </a:p>
                  </a:txBody>
                  <a:tcPr/>
                </a:tc>
                <a:extLst>
                  <a:ext uri="{0D108BD9-81ED-4DB2-BD59-A6C34878D82A}">
                    <a16:rowId xmlns:a16="http://schemas.microsoft.com/office/drawing/2014/main" val="10004"/>
                  </a:ext>
                </a:extLst>
              </a:tr>
              <a:tr h="304800">
                <a:tc>
                  <a:txBody>
                    <a:bodyPr/>
                    <a:lstStyle/>
                    <a:p>
                      <a:r>
                        <a:rPr lang="en-US" sz="1400" dirty="0"/>
                        <a:t>Nabeel Ahmed</a:t>
                      </a:r>
                    </a:p>
                  </a:txBody>
                  <a:tcPr/>
                </a:tc>
                <a:tc vMerge="1">
                  <a:txBody>
                    <a:bodyPr/>
                    <a:lstStyle/>
                    <a:p>
                      <a:endParaRPr lang="en-US" sz="1400" dirty="0"/>
                    </a:p>
                  </a:txBody>
                  <a:tcPr/>
                </a:tc>
                <a:tc vMerge="1">
                  <a:txBody>
                    <a:bodyPr/>
                    <a:lstStyle/>
                    <a:p>
                      <a:endParaRPr lang="en-US" sz="14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sz="1400" dirty="0"/>
                    </a:p>
                  </a:txBody>
                  <a:tcPr/>
                </a:tc>
                <a:tc>
                  <a:txBody>
                    <a:bodyPr/>
                    <a:lstStyle/>
                    <a:p>
                      <a:r>
                        <a:rPr lang="en-GB" sz="1350" kern="1200" dirty="0" err="1">
                          <a:solidFill>
                            <a:schemeClr val="tx1"/>
                          </a:solidFill>
                          <a:effectLst/>
                          <a:latin typeface="+mn-lt"/>
                          <a:ea typeface="+mn-ea"/>
                          <a:cs typeface="+mn-cs"/>
                        </a:rPr>
                        <a:t>nabeel@fb.com</a:t>
                      </a:r>
                      <a:r>
                        <a:rPr lang="en-GB" sz="1350" kern="1200" dirty="0">
                          <a:solidFill>
                            <a:schemeClr val="tx1"/>
                          </a:solidFill>
                          <a:effectLst/>
                          <a:latin typeface="+mn-lt"/>
                          <a:ea typeface="+mn-ea"/>
                          <a:cs typeface="+mn-cs"/>
                        </a:rPr>
                        <a:t> </a:t>
                      </a:r>
                      <a:endParaRPr lang="en-US" sz="1400" dirty="0"/>
                    </a:p>
                  </a:txBody>
                  <a:tcPr/>
                </a:tc>
                <a:extLst>
                  <a:ext uri="{0D108BD9-81ED-4DB2-BD59-A6C34878D82A}">
                    <a16:rowId xmlns:a16="http://schemas.microsoft.com/office/drawing/2014/main" val="10005"/>
                  </a:ext>
                </a:extLst>
              </a:tr>
              <a:tr h="304800">
                <a:tc>
                  <a:txBody>
                    <a:bodyPr/>
                    <a:lstStyle/>
                    <a:p>
                      <a:r>
                        <a:rPr lang="en-US" sz="1400" dirty="0"/>
                        <a:t>Payam Torab</a:t>
                      </a:r>
                    </a:p>
                  </a:txBody>
                  <a:tcPr/>
                </a:tc>
                <a:tc vMerge="1">
                  <a:txBody>
                    <a:bodyPr/>
                    <a:lstStyle/>
                    <a:p>
                      <a:endParaRPr lang="en-US" sz="1400" dirty="0"/>
                    </a:p>
                  </a:txBody>
                  <a:tcPr/>
                </a:tc>
                <a:tc vMerge="1">
                  <a:txBody>
                    <a:bodyPr/>
                    <a:lstStyle/>
                    <a:p>
                      <a:endParaRPr lang="en-US" sz="14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mn-lt"/>
                        <a:ea typeface="+mn-ea"/>
                        <a:cs typeface="+mn-cs"/>
                      </a:endParaRPr>
                    </a:p>
                  </a:txBody>
                  <a:tcPr/>
                </a:tc>
                <a:tc>
                  <a:txBody>
                    <a:bodyPr/>
                    <a:lstStyle/>
                    <a:p>
                      <a:r>
                        <a:rPr lang="en-GB" sz="1350" kern="1200" dirty="0" err="1">
                          <a:solidFill>
                            <a:schemeClr val="tx1"/>
                          </a:solidFill>
                          <a:effectLst/>
                          <a:latin typeface="+mn-lt"/>
                          <a:ea typeface="+mn-ea"/>
                          <a:cs typeface="+mn-cs"/>
                        </a:rPr>
                        <a:t>ptorab@fb.com</a:t>
                      </a:r>
                      <a:r>
                        <a:rPr lang="en-US" sz="1400" dirty="0">
                          <a:effectLst/>
                        </a:rPr>
                        <a:t> </a:t>
                      </a:r>
                      <a:endParaRPr lang="en-US" sz="1400" dirty="0"/>
                    </a:p>
                  </a:txBody>
                  <a:tcPr/>
                </a:tc>
                <a:extLst>
                  <a:ext uri="{0D108BD9-81ED-4DB2-BD59-A6C34878D82A}">
                    <a16:rowId xmlns:a16="http://schemas.microsoft.com/office/drawing/2014/main" val="4021600414"/>
                  </a:ext>
                </a:extLst>
              </a:tr>
              <a:tr h="304800">
                <a:tc>
                  <a:txBody>
                    <a:bodyPr/>
                    <a:lstStyle/>
                    <a:p>
                      <a:r>
                        <a:rPr lang="en-US" sz="1400" dirty="0"/>
                        <a:t>Djordje Tujkovic</a:t>
                      </a:r>
                    </a:p>
                  </a:txBody>
                  <a:tcPr/>
                </a:tc>
                <a:tc vMerge="1">
                  <a:txBody>
                    <a:bodyPr/>
                    <a:lstStyle/>
                    <a:p>
                      <a:endParaRPr lang="en-US" sz="1400" dirty="0"/>
                    </a:p>
                  </a:txBody>
                  <a:tcPr/>
                </a:tc>
                <a:tc vMerge="1">
                  <a:txBody>
                    <a:bodyPr/>
                    <a:lstStyle/>
                    <a:p>
                      <a:endParaRPr lang="en-US" sz="1400" dirty="0"/>
                    </a:p>
                  </a:txBody>
                  <a:tcPr/>
                </a:tc>
                <a:tc>
                  <a:txBody>
                    <a:bodyPr/>
                    <a:lstStyle/>
                    <a:p>
                      <a:endParaRPr lang="en-US" sz="1400" dirty="0"/>
                    </a:p>
                  </a:txBody>
                  <a:tcPr/>
                </a:tc>
                <a:tc>
                  <a:txBody>
                    <a:bodyPr/>
                    <a:lstStyle/>
                    <a:p>
                      <a:r>
                        <a:rPr lang="en-GB" sz="1350" kern="1200" dirty="0" err="1">
                          <a:solidFill>
                            <a:schemeClr val="tx1"/>
                          </a:solidFill>
                          <a:effectLst/>
                          <a:latin typeface="+mn-lt"/>
                          <a:ea typeface="+mn-ea"/>
                          <a:cs typeface="+mn-cs"/>
                        </a:rPr>
                        <a:t>djordjet@fb.com</a:t>
                      </a:r>
                      <a:r>
                        <a:rPr lang="en-GB" sz="1350" kern="1200" dirty="0">
                          <a:solidFill>
                            <a:schemeClr val="tx1"/>
                          </a:solidFill>
                          <a:effectLst/>
                          <a:latin typeface="+mn-lt"/>
                          <a:ea typeface="+mn-ea"/>
                          <a:cs typeface="+mn-cs"/>
                        </a:rPr>
                        <a:t> </a:t>
                      </a:r>
                      <a:endParaRPr lang="en-US" sz="1400" dirty="0"/>
                    </a:p>
                  </a:txBody>
                  <a:tcPr/>
                </a:tc>
                <a:extLst>
                  <a:ext uri="{0D108BD9-81ED-4DB2-BD59-A6C34878D82A}">
                    <a16:rowId xmlns:a16="http://schemas.microsoft.com/office/drawing/2014/main" val="3545495696"/>
                  </a:ext>
                </a:extLst>
              </a:tr>
              <a:tr h="304800">
                <a:tc>
                  <a:txBody>
                    <a:bodyPr/>
                    <a:lstStyle/>
                    <a:p>
                      <a:r>
                        <a:rPr lang="en-US" sz="1400" dirty="0"/>
                        <a:t>Michael Grigat</a:t>
                      </a:r>
                    </a:p>
                  </a:txBody>
                  <a:tcPr/>
                </a:tc>
                <a:tc>
                  <a:txBody>
                    <a:bodyPr/>
                    <a:lstStyle/>
                    <a:p>
                      <a:r>
                        <a:rPr lang="en-US" sz="1400" dirty="0"/>
                        <a:t>Deutsche Telekom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Deutsche-Telekom-</a:t>
                      </a:r>
                      <a:r>
                        <a:rPr lang="en-US" sz="1400" dirty="0" err="1"/>
                        <a:t>Allee</a:t>
                      </a:r>
                      <a:r>
                        <a:rPr lang="en-US" sz="1400" dirty="0"/>
                        <a:t> 7, 64372 Darmstadt, Germany </a:t>
                      </a:r>
                    </a:p>
                  </a:txBody>
                  <a:tcPr/>
                </a:tc>
                <a:tc>
                  <a:txBody>
                    <a:bodyPr/>
                    <a:lstStyle/>
                    <a:p>
                      <a:endParaRPr lang="en-US" sz="1400" dirty="0"/>
                    </a:p>
                  </a:txBody>
                  <a:tcPr/>
                </a:tc>
                <a:tc>
                  <a:txBody>
                    <a:bodyPr/>
                    <a:lstStyle/>
                    <a:p>
                      <a:r>
                        <a:rPr lang="en-US" sz="1400" dirty="0" err="1"/>
                        <a:t>m.grigat@telekom.de</a:t>
                      </a:r>
                      <a:endParaRPr lang="en-US" sz="1400" dirty="0"/>
                    </a:p>
                  </a:txBody>
                  <a:tcPr/>
                </a:tc>
                <a:extLst>
                  <a:ext uri="{0D108BD9-81ED-4DB2-BD59-A6C34878D82A}">
                    <a16:rowId xmlns:a16="http://schemas.microsoft.com/office/drawing/2014/main" val="2985165809"/>
                  </a:ext>
                </a:extLst>
              </a:tr>
              <a:tr h="304800">
                <a:tc>
                  <a:txBody>
                    <a:bodyPr/>
                    <a:lstStyle/>
                    <a:p>
                      <a:r>
                        <a:rPr lang="en-US" sz="1350" kern="1200" dirty="0">
                          <a:solidFill>
                            <a:schemeClr val="tx1"/>
                          </a:solidFill>
                          <a:effectLst/>
                          <a:latin typeface="+mn-lt"/>
                          <a:ea typeface="+mn-ea"/>
                          <a:cs typeface="+mn-cs"/>
                        </a:rPr>
                        <a:t>Nikolas </a:t>
                      </a:r>
                      <a:r>
                        <a:rPr lang="en-US" sz="1350" kern="1200" dirty="0" err="1">
                          <a:solidFill>
                            <a:schemeClr val="tx1"/>
                          </a:solidFill>
                          <a:effectLst/>
                          <a:latin typeface="+mn-lt"/>
                          <a:ea typeface="+mn-ea"/>
                          <a:cs typeface="+mn-cs"/>
                        </a:rPr>
                        <a:t>Olaziregi</a:t>
                      </a:r>
                      <a:endParaRPr lang="en-US" sz="1350" kern="1200" dirty="0">
                        <a:solidFill>
                          <a:schemeClr val="tx1"/>
                        </a:solidFill>
                        <a:effectLst/>
                        <a:latin typeface="+mn-lt"/>
                        <a:ea typeface="+mn-ea"/>
                        <a:cs typeface="+mn-cs"/>
                      </a:endParaRPr>
                    </a:p>
                  </a:txBody>
                  <a:tcPr/>
                </a:tc>
                <a:tc>
                  <a:txBody>
                    <a:bodyPr/>
                    <a:lstStyle/>
                    <a:p>
                      <a:r>
                        <a:rPr lang="en-US" sz="1400" dirty="0"/>
                        <a:t>Nokia</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50" kern="1200" dirty="0" err="1">
                          <a:solidFill>
                            <a:schemeClr val="tx1"/>
                          </a:solidFill>
                          <a:effectLst/>
                          <a:latin typeface="+mn-lt"/>
                          <a:ea typeface="+mn-ea"/>
                          <a:cs typeface="+mn-cs"/>
                        </a:rPr>
                        <a:t>Copernicuslaan</a:t>
                      </a:r>
                      <a:r>
                        <a:rPr lang="en-US" sz="1350" kern="1200" dirty="0">
                          <a:solidFill>
                            <a:schemeClr val="tx1"/>
                          </a:solidFill>
                          <a:effectLst/>
                          <a:latin typeface="+mn-lt"/>
                          <a:ea typeface="+mn-ea"/>
                          <a:cs typeface="+mn-cs"/>
                        </a:rPr>
                        <a:t> 50, 2018 Antwerp, Belgium</a:t>
                      </a: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mn-lt"/>
                        <a:ea typeface="+mn-ea"/>
                        <a:cs typeface="+mn-cs"/>
                      </a:endParaRPr>
                    </a:p>
                  </a:txBody>
                  <a:tcPr/>
                </a:tc>
                <a:tc>
                  <a:txBody>
                    <a:bodyPr/>
                    <a:lstStyle/>
                    <a:p>
                      <a:r>
                        <a:rPr lang="en-US" sz="1400" dirty="0"/>
                        <a:t>Nikolas.Olaziregi@nokia.com</a:t>
                      </a:r>
                    </a:p>
                  </a:txBody>
                  <a:tcPr/>
                </a:tc>
                <a:extLst>
                  <a:ext uri="{0D108BD9-81ED-4DB2-BD59-A6C34878D82A}">
                    <a16:rowId xmlns:a16="http://schemas.microsoft.com/office/drawing/2014/main" val="2214311739"/>
                  </a:ext>
                </a:extLst>
              </a:tr>
            </a:tbl>
          </a:graphicData>
        </a:graphic>
      </p:graphicFrame>
      <p:sp>
        <p:nvSpPr>
          <p:cNvPr id="5" name="Rectangle 6">
            <a:extLst>
              <a:ext uri="{FF2B5EF4-FFF2-40B4-BE49-F238E27FC236}">
                <a16:creationId xmlns:a16="http://schemas.microsoft.com/office/drawing/2014/main" id="{72C43BB7-5FF4-46A1-8496-FFA2A22F5AF3}"/>
              </a:ext>
            </a:extLst>
          </p:cNvPr>
          <p:cNvSpPr txBox="1">
            <a:spLocks noChangeArrowheads="1"/>
          </p:cNvSpPr>
          <p:nvPr/>
        </p:nvSpPr>
        <p:spPr bwMode="auto">
          <a:xfrm>
            <a:off x="2296885" y="2093064"/>
            <a:ext cx="7772400" cy="38100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0" indent="0" algn="ctr" defTabSz="336947" rtl="0" eaLnBrk="1" fontAlgn="base" hangingPunct="1">
              <a:spcBef>
                <a:spcPts val="450"/>
              </a:spcBef>
              <a:spcAft>
                <a:spcPct val="0"/>
              </a:spcAft>
              <a:buClr>
                <a:srgbClr val="000000"/>
              </a:buClr>
              <a:buSzPct val="100000"/>
              <a:buFont typeface="Arial" charset="0"/>
              <a:buNone/>
              <a:defRPr sz="1800" b="1">
                <a:solidFill>
                  <a:srgbClr val="000000"/>
                </a:solidFill>
                <a:latin typeface="+mn-lt"/>
                <a:ea typeface="+mn-ea"/>
                <a:cs typeface="+mn-cs"/>
              </a:defRPr>
            </a:lvl1pPr>
            <a:lvl2pPr marL="342900" indent="0" algn="ctr" defTabSz="336947" rtl="0" eaLnBrk="1" fontAlgn="base" hangingPunct="1">
              <a:spcBef>
                <a:spcPts val="375"/>
              </a:spcBef>
              <a:spcAft>
                <a:spcPct val="0"/>
              </a:spcAft>
              <a:buClr>
                <a:srgbClr val="000000"/>
              </a:buClr>
              <a:buSzPct val="100000"/>
              <a:buFont typeface="Courier New" charset="0"/>
              <a:buNone/>
              <a:defRPr sz="1600">
                <a:solidFill>
                  <a:srgbClr val="000000"/>
                </a:solidFill>
                <a:latin typeface="+mn-lt"/>
                <a:ea typeface="+mn-ea"/>
              </a:defRPr>
            </a:lvl2pPr>
            <a:lvl3pPr marL="685800" indent="0" algn="ctr" defTabSz="336947" rtl="0" eaLnBrk="1" fontAlgn="base" hangingPunct="1">
              <a:spcBef>
                <a:spcPts val="338"/>
              </a:spcBef>
              <a:spcAft>
                <a:spcPct val="0"/>
              </a:spcAft>
              <a:buClr>
                <a:srgbClr val="000000"/>
              </a:buClr>
              <a:buSzPct val="100000"/>
              <a:buFont typeface="Arial" charset="0"/>
              <a:buNone/>
              <a:defRPr sz="1400">
                <a:solidFill>
                  <a:srgbClr val="000000"/>
                </a:solidFill>
                <a:latin typeface="+mn-lt"/>
                <a:ea typeface="+mn-ea"/>
              </a:defRPr>
            </a:lvl3pPr>
            <a:lvl4pPr marL="1028700" indent="0" algn="ctr" defTabSz="336947" rtl="0" eaLnBrk="1" fontAlgn="base" hangingPunct="1">
              <a:spcBef>
                <a:spcPts val="300"/>
              </a:spcBef>
              <a:spcAft>
                <a:spcPct val="0"/>
              </a:spcAft>
              <a:buClr>
                <a:srgbClr val="000000"/>
              </a:buClr>
              <a:buSzPct val="100000"/>
              <a:buFont typeface="Wingdings" charset="2"/>
              <a:buNone/>
              <a:defRPr sz="1200">
                <a:solidFill>
                  <a:srgbClr val="000000"/>
                </a:solidFill>
                <a:latin typeface="+mn-lt"/>
                <a:ea typeface="+mn-ea"/>
              </a:defRPr>
            </a:lvl4pPr>
            <a:lvl5pPr marL="1371600" indent="0" algn="ctr" defTabSz="336947" rtl="0" eaLnBrk="1" fontAlgn="base" hangingPunct="1">
              <a:spcBef>
                <a:spcPts val="300"/>
              </a:spcBef>
              <a:spcAft>
                <a:spcPct val="0"/>
              </a:spcAft>
              <a:buClr>
                <a:srgbClr val="000000"/>
              </a:buClr>
              <a:buSzPct val="100000"/>
              <a:buFont typeface="Times New Roman" pitchFamily="16" charset="0"/>
              <a:buNone/>
              <a:defRPr sz="1200">
                <a:solidFill>
                  <a:srgbClr val="000000"/>
                </a:solidFill>
                <a:latin typeface="+mn-lt"/>
                <a:ea typeface="+mn-ea"/>
              </a:defRPr>
            </a:lvl5pPr>
            <a:lvl6pPr marL="1714500" indent="0" algn="ctr" defTabSz="336947" rtl="0" eaLnBrk="1" fontAlgn="base" hangingPunct="1">
              <a:spcBef>
                <a:spcPts val="300"/>
              </a:spcBef>
              <a:spcAft>
                <a:spcPct val="0"/>
              </a:spcAft>
              <a:buClr>
                <a:srgbClr val="000000"/>
              </a:buClr>
              <a:buSzPct val="100000"/>
              <a:buFont typeface="Times New Roman" pitchFamily="16" charset="0"/>
              <a:buNone/>
              <a:defRPr sz="1200">
                <a:solidFill>
                  <a:srgbClr val="000000"/>
                </a:solidFill>
                <a:latin typeface="+mn-lt"/>
                <a:ea typeface="+mn-ea"/>
              </a:defRPr>
            </a:lvl6pPr>
            <a:lvl7pPr marL="2057400" indent="0" algn="ctr" defTabSz="336947" rtl="0" eaLnBrk="1" fontAlgn="base" hangingPunct="1">
              <a:spcBef>
                <a:spcPts val="300"/>
              </a:spcBef>
              <a:spcAft>
                <a:spcPct val="0"/>
              </a:spcAft>
              <a:buClr>
                <a:srgbClr val="000000"/>
              </a:buClr>
              <a:buSzPct val="100000"/>
              <a:buFont typeface="Times New Roman" pitchFamily="16" charset="0"/>
              <a:buNone/>
              <a:defRPr sz="1200">
                <a:solidFill>
                  <a:srgbClr val="000000"/>
                </a:solidFill>
                <a:latin typeface="+mn-lt"/>
                <a:ea typeface="+mn-ea"/>
              </a:defRPr>
            </a:lvl7pPr>
            <a:lvl8pPr marL="2400300" indent="0" algn="ctr" defTabSz="336947" rtl="0" eaLnBrk="1" fontAlgn="base" hangingPunct="1">
              <a:spcBef>
                <a:spcPts val="300"/>
              </a:spcBef>
              <a:spcAft>
                <a:spcPct val="0"/>
              </a:spcAft>
              <a:buClr>
                <a:srgbClr val="000000"/>
              </a:buClr>
              <a:buSzPct val="100000"/>
              <a:buFont typeface="Times New Roman" pitchFamily="16" charset="0"/>
              <a:buNone/>
              <a:defRPr sz="1200">
                <a:solidFill>
                  <a:srgbClr val="000000"/>
                </a:solidFill>
                <a:latin typeface="+mn-lt"/>
                <a:ea typeface="+mn-ea"/>
              </a:defRPr>
            </a:lvl8pPr>
            <a:lvl9pPr marL="2743200" indent="0" algn="ctr" defTabSz="336947" rtl="0" eaLnBrk="1" fontAlgn="base" hangingPunct="1">
              <a:spcBef>
                <a:spcPts val="300"/>
              </a:spcBef>
              <a:spcAft>
                <a:spcPct val="0"/>
              </a:spcAft>
              <a:buClr>
                <a:srgbClr val="000000"/>
              </a:buClr>
              <a:buSzPct val="100000"/>
              <a:buFont typeface="Times New Roman" pitchFamily="16" charset="0"/>
              <a:buNone/>
              <a:defRPr sz="1200">
                <a:solidFill>
                  <a:srgbClr val="000000"/>
                </a:solidFill>
                <a:latin typeface="+mn-lt"/>
                <a:ea typeface="+mn-ea"/>
              </a:defRPr>
            </a:lvl9pPr>
          </a:lstStyle>
          <a:p>
            <a:pPr>
              <a:buFontTx/>
              <a:buNone/>
            </a:pPr>
            <a:r>
              <a:rPr lang="en-US" altLang="en-US" sz="2000" kern="0" dirty="0"/>
              <a:t>Date:</a:t>
            </a:r>
            <a:r>
              <a:rPr lang="en-US" altLang="en-US" sz="2000" b="0" kern="0" dirty="0"/>
              <a:t> 2018-03-08</a:t>
            </a:r>
          </a:p>
        </p:txBody>
      </p:sp>
      <p:sp>
        <p:nvSpPr>
          <p:cNvPr id="6" name="Date Placeholder 5">
            <a:extLst>
              <a:ext uri="{FF2B5EF4-FFF2-40B4-BE49-F238E27FC236}">
                <a16:creationId xmlns:a16="http://schemas.microsoft.com/office/drawing/2014/main" id="{E58F9963-220A-4C19-8094-27D50E03F41A}"/>
              </a:ext>
            </a:extLst>
          </p:cNvPr>
          <p:cNvSpPr>
            <a:spLocks noGrp="1"/>
          </p:cNvSpPr>
          <p:nvPr>
            <p:ph type="dt" idx="10"/>
          </p:nvPr>
        </p:nvSpPr>
        <p:spPr/>
        <p:txBody>
          <a:bodyPr/>
          <a:lstStyle/>
          <a:p>
            <a:r>
              <a:rPr lang="en-US"/>
              <a:t>March 2018</a:t>
            </a:r>
            <a:endParaRPr lang="en-US" dirty="0"/>
          </a:p>
        </p:txBody>
      </p:sp>
      <p:sp>
        <p:nvSpPr>
          <p:cNvPr id="7" name="Footer Placeholder 6">
            <a:extLst>
              <a:ext uri="{FF2B5EF4-FFF2-40B4-BE49-F238E27FC236}">
                <a16:creationId xmlns:a16="http://schemas.microsoft.com/office/drawing/2014/main" id="{4D341EC2-797A-4859-8D2A-DA4C5843BB84}"/>
              </a:ext>
            </a:extLst>
          </p:cNvPr>
          <p:cNvSpPr>
            <a:spLocks noGrp="1"/>
          </p:cNvSpPr>
          <p:nvPr>
            <p:ph type="ftr" idx="11"/>
          </p:nvPr>
        </p:nvSpPr>
        <p:spPr/>
        <p:txBody>
          <a:bodyPr/>
          <a:lstStyle/>
          <a:p>
            <a:r>
              <a:rPr lang="en-US"/>
              <a:t>Sam Alex et al.</a:t>
            </a:r>
            <a:endParaRPr lang="en-US" dirty="0"/>
          </a:p>
        </p:txBody>
      </p:sp>
      <p:sp>
        <p:nvSpPr>
          <p:cNvPr id="8" name="Slide Number Placeholder 7">
            <a:extLst>
              <a:ext uri="{FF2B5EF4-FFF2-40B4-BE49-F238E27FC236}">
                <a16:creationId xmlns:a16="http://schemas.microsoft.com/office/drawing/2014/main" id="{330BF2DB-7ED7-46C0-A2DB-3B655B743FD4}"/>
              </a:ext>
            </a:extLst>
          </p:cNvPr>
          <p:cNvSpPr>
            <a:spLocks noGrp="1"/>
          </p:cNvSpPr>
          <p:nvPr>
            <p:ph type="sldNum" idx="12"/>
          </p:nvPr>
        </p:nvSpPr>
        <p:spPr/>
        <p:txBody>
          <a:bodyPr/>
          <a:lstStyle/>
          <a:p>
            <a:fld id="{463940AA-CE12-47DA-8C84-98164C6EAD73}" type="slidenum">
              <a:rPr lang="en-US" smtClean="0"/>
              <a:t>1</a:t>
            </a:fld>
            <a:endParaRPr lang="en-US"/>
          </a:p>
        </p:txBody>
      </p:sp>
    </p:spTree>
    <p:extLst>
      <p:ext uri="{BB962C8B-B14F-4D97-AF65-F5344CB8AC3E}">
        <p14:creationId xmlns:p14="http://schemas.microsoft.com/office/powerpoint/2010/main" val="3192542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5EC778-CA4A-4082-BBDE-ACCC93E7CFE5}"/>
              </a:ext>
            </a:extLst>
          </p:cNvPr>
          <p:cNvSpPr>
            <a:spLocks noGrp="1"/>
          </p:cNvSpPr>
          <p:nvPr>
            <p:ph idx="1"/>
          </p:nvPr>
        </p:nvSpPr>
        <p:spPr/>
        <p:txBody>
          <a:bodyPr>
            <a:normAutofit/>
          </a:bodyPr>
          <a:lstStyle/>
          <a:p>
            <a:r>
              <a:rPr lang="en-US" dirty="0"/>
              <a:t>SRD </a:t>
            </a:r>
          </a:p>
          <a:p>
            <a:pPr lvl="1"/>
            <a:r>
              <a:rPr lang="en-US" dirty="0"/>
              <a:t>8x2 antenna elements, ~17dBi antenna gain</a:t>
            </a:r>
          </a:p>
          <a:p>
            <a:pPr lvl="1"/>
            <a:r>
              <a:rPr lang="en-US" dirty="0"/>
              <a:t>EIRP ~ 25dBm</a:t>
            </a:r>
          </a:p>
          <a:p>
            <a:pPr lvl="1"/>
            <a:r>
              <a:rPr lang="en-US" dirty="0"/>
              <a:t>1Gbps (unidirectional) offered traffic</a:t>
            </a:r>
          </a:p>
          <a:p>
            <a:pPr lvl="1"/>
            <a:r>
              <a:rPr lang="en-US" dirty="0"/>
              <a:t>Automatic MCS selection</a:t>
            </a:r>
          </a:p>
          <a:p>
            <a:r>
              <a:rPr lang="en-US" dirty="0"/>
              <a:t>FWA </a:t>
            </a:r>
          </a:p>
          <a:p>
            <a:pPr lvl="1"/>
            <a:r>
              <a:rPr lang="en-US" dirty="0"/>
              <a:t>36 horizontal x 8 vertical elements, ~30dBi antenna gain</a:t>
            </a:r>
          </a:p>
          <a:p>
            <a:pPr lvl="1"/>
            <a:r>
              <a:rPr lang="en-US" dirty="0"/>
              <a:t>Automatic </a:t>
            </a:r>
            <a:r>
              <a:rPr lang="en-US" dirty="0" err="1"/>
              <a:t>Tx</a:t>
            </a:r>
            <a:r>
              <a:rPr lang="en-US" dirty="0"/>
              <a:t> power control (TPC) with maximum average EIRP = 40dBm </a:t>
            </a:r>
          </a:p>
          <a:p>
            <a:pPr lvl="2"/>
            <a:r>
              <a:rPr lang="en-US" sz="1600" dirty="0"/>
              <a:t>Tested also with manual </a:t>
            </a:r>
            <a:r>
              <a:rPr lang="en-US" sz="1600" dirty="0" err="1"/>
              <a:t>Tx</a:t>
            </a:r>
            <a:r>
              <a:rPr lang="en-US" sz="1600" dirty="0"/>
              <a:t> power settings up to max ~45dBm</a:t>
            </a:r>
          </a:p>
          <a:p>
            <a:pPr lvl="1"/>
            <a:r>
              <a:rPr lang="en-US" dirty="0"/>
              <a:t>TCP 1Gbps + 1Gbps bidirectional offered traffic</a:t>
            </a:r>
          </a:p>
          <a:p>
            <a:pPr lvl="1"/>
            <a:r>
              <a:rPr lang="en-US" dirty="0"/>
              <a:t>Automatic MCS selection</a:t>
            </a:r>
          </a:p>
          <a:p>
            <a:pPr marL="0" indent="0">
              <a:buNone/>
            </a:pPr>
            <a:endParaRPr lang="en-US" dirty="0"/>
          </a:p>
        </p:txBody>
      </p:sp>
      <p:sp>
        <p:nvSpPr>
          <p:cNvPr id="2" name="Title 1">
            <a:extLst>
              <a:ext uri="{FF2B5EF4-FFF2-40B4-BE49-F238E27FC236}">
                <a16:creationId xmlns:a16="http://schemas.microsoft.com/office/drawing/2014/main" id="{0E13A835-D4F5-4E90-80C6-417564F2D54A}"/>
              </a:ext>
            </a:extLst>
          </p:cNvPr>
          <p:cNvSpPr>
            <a:spLocks noGrp="1"/>
          </p:cNvSpPr>
          <p:nvPr>
            <p:ph type="title"/>
          </p:nvPr>
        </p:nvSpPr>
        <p:spPr>
          <a:xfrm>
            <a:off x="914401" y="594360"/>
            <a:ext cx="10515600" cy="914400"/>
          </a:xfrm>
        </p:spPr>
        <p:txBody>
          <a:bodyPr/>
          <a:lstStyle/>
          <a:p>
            <a:r>
              <a:rPr lang="en-US" dirty="0"/>
              <a:t>Equipment Specifications</a:t>
            </a:r>
          </a:p>
        </p:txBody>
      </p:sp>
      <p:sp>
        <p:nvSpPr>
          <p:cNvPr id="5" name="Date Placeholder 4">
            <a:extLst>
              <a:ext uri="{FF2B5EF4-FFF2-40B4-BE49-F238E27FC236}">
                <a16:creationId xmlns:a16="http://schemas.microsoft.com/office/drawing/2014/main" id="{7FCA5C46-51C8-4F05-B826-B0A6613B8DEF}"/>
              </a:ext>
            </a:extLst>
          </p:cNvPr>
          <p:cNvSpPr>
            <a:spLocks noGrp="1"/>
          </p:cNvSpPr>
          <p:nvPr>
            <p:ph type="dt" idx="10"/>
          </p:nvPr>
        </p:nvSpPr>
        <p:spPr/>
        <p:txBody>
          <a:bodyPr/>
          <a:lstStyle/>
          <a:p>
            <a:r>
              <a:rPr lang="en-US"/>
              <a:t>March 2018</a:t>
            </a:r>
          </a:p>
        </p:txBody>
      </p:sp>
      <p:sp>
        <p:nvSpPr>
          <p:cNvPr id="6" name="Footer Placeholder 5">
            <a:extLst>
              <a:ext uri="{FF2B5EF4-FFF2-40B4-BE49-F238E27FC236}">
                <a16:creationId xmlns:a16="http://schemas.microsoft.com/office/drawing/2014/main" id="{3C45E1FD-D519-4037-89C7-E203FBCC1A3A}"/>
              </a:ext>
            </a:extLst>
          </p:cNvPr>
          <p:cNvSpPr>
            <a:spLocks noGrp="1"/>
          </p:cNvSpPr>
          <p:nvPr>
            <p:ph type="ftr" idx="11"/>
          </p:nvPr>
        </p:nvSpPr>
        <p:spPr/>
        <p:txBody>
          <a:bodyPr/>
          <a:lstStyle/>
          <a:p>
            <a:r>
              <a:rPr lang="en-US"/>
              <a:t>Sam Alex et al.</a:t>
            </a:r>
          </a:p>
        </p:txBody>
      </p:sp>
      <p:sp>
        <p:nvSpPr>
          <p:cNvPr id="7" name="Slide Number Placeholder 6">
            <a:extLst>
              <a:ext uri="{FF2B5EF4-FFF2-40B4-BE49-F238E27FC236}">
                <a16:creationId xmlns:a16="http://schemas.microsoft.com/office/drawing/2014/main" id="{3AB5D7D8-22FB-4E23-B181-0BFA04654C38}"/>
              </a:ext>
            </a:extLst>
          </p:cNvPr>
          <p:cNvSpPr>
            <a:spLocks noGrp="1"/>
          </p:cNvSpPr>
          <p:nvPr>
            <p:ph type="sldNum" idx="12"/>
          </p:nvPr>
        </p:nvSpPr>
        <p:spPr/>
        <p:txBody>
          <a:bodyPr/>
          <a:lstStyle/>
          <a:p>
            <a:fld id="{463940AA-CE12-47DA-8C84-98164C6EAD73}" type="slidenum">
              <a:rPr lang="en-US" smtClean="0"/>
              <a:t>10</a:t>
            </a:fld>
            <a:endParaRPr lang="en-US"/>
          </a:p>
        </p:txBody>
      </p:sp>
    </p:spTree>
    <p:extLst>
      <p:ext uri="{BB962C8B-B14F-4D97-AF65-F5344CB8AC3E}">
        <p14:creationId xmlns:p14="http://schemas.microsoft.com/office/powerpoint/2010/main" val="425561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1C2902-F2EC-46B1-8C19-B6BB32DD8C86}"/>
              </a:ext>
            </a:extLst>
          </p:cNvPr>
          <p:cNvSpPr>
            <a:spLocks noGrp="1"/>
          </p:cNvSpPr>
          <p:nvPr>
            <p:ph idx="1"/>
          </p:nvPr>
        </p:nvSpPr>
        <p:spPr>
          <a:xfrm>
            <a:off x="838200" y="4372426"/>
            <a:ext cx="10515600" cy="2207497"/>
          </a:xfrm>
        </p:spPr>
        <p:txBody>
          <a:bodyPr>
            <a:normAutofit/>
          </a:bodyPr>
          <a:lstStyle/>
          <a:p>
            <a:r>
              <a:rPr lang="en-US" dirty="0"/>
              <a:t>A single 50m DN-DN link from a small mesh network located at Hacker square is considered. The nodes are positioned 6m above the ground with line of sight (LOS) between the nodes.</a:t>
            </a:r>
          </a:p>
          <a:p>
            <a:r>
              <a:rPr lang="en-US" dirty="0"/>
              <a:t>Baseline established by sweeping over different EIRP levels to observe the link performance (throughput, MCS and PER) in the absence of any external interference. Bidirectional TCP </a:t>
            </a:r>
            <a:r>
              <a:rPr lang="en-US" dirty="0" err="1"/>
              <a:t>iPerf</a:t>
            </a:r>
            <a:r>
              <a:rPr lang="en-US" dirty="0"/>
              <a:t> traffic of 1Gbps is offered in each direction on link</a:t>
            </a:r>
          </a:p>
          <a:p>
            <a:r>
              <a:rPr lang="en-US" dirty="0"/>
              <a:t>For the rest of experiment we choose a conservative power level in lieu of TPC in order to obtain consistent test results. The selected power should be able to achieve the highest MCS on the link. </a:t>
            </a:r>
          </a:p>
          <a:p>
            <a:endParaRPr lang="en-US" dirty="0"/>
          </a:p>
        </p:txBody>
      </p:sp>
      <p:sp>
        <p:nvSpPr>
          <p:cNvPr id="2" name="Title 1">
            <a:extLst>
              <a:ext uri="{FF2B5EF4-FFF2-40B4-BE49-F238E27FC236}">
                <a16:creationId xmlns:a16="http://schemas.microsoft.com/office/drawing/2014/main" id="{59D1AA92-10DC-4824-93ED-3195D17D23C5}"/>
              </a:ext>
            </a:extLst>
          </p:cNvPr>
          <p:cNvSpPr>
            <a:spLocks noGrp="1"/>
          </p:cNvSpPr>
          <p:nvPr>
            <p:ph type="title"/>
          </p:nvPr>
        </p:nvSpPr>
        <p:spPr>
          <a:xfrm>
            <a:off x="914401" y="594360"/>
            <a:ext cx="10515600" cy="914400"/>
          </a:xfrm>
        </p:spPr>
        <p:txBody>
          <a:bodyPr/>
          <a:lstStyle/>
          <a:p>
            <a:r>
              <a:rPr lang="en-US" dirty="0"/>
              <a:t>Baseline FWA </a:t>
            </a:r>
          </a:p>
        </p:txBody>
      </p:sp>
      <p:sp>
        <p:nvSpPr>
          <p:cNvPr id="4" name="TextBox 3">
            <a:extLst>
              <a:ext uri="{FF2B5EF4-FFF2-40B4-BE49-F238E27FC236}">
                <a16:creationId xmlns:a16="http://schemas.microsoft.com/office/drawing/2014/main" id="{82967C57-DDDD-40B8-B734-382B92A3A99B}"/>
              </a:ext>
            </a:extLst>
          </p:cNvPr>
          <p:cNvSpPr txBox="1"/>
          <p:nvPr/>
        </p:nvSpPr>
        <p:spPr>
          <a:xfrm>
            <a:off x="210891" y="4025867"/>
            <a:ext cx="2974898" cy="369332"/>
          </a:xfrm>
          <a:prstGeom prst="rect">
            <a:avLst/>
          </a:prstGeom>
          <a:noFill/>
        </p:spPr>
        <p:txBody>
          <a:bodyPr wrap="square" rtlCol="0">
            <a:spAutoFit/>
          </a:bodyPr>
          <a:lstStyle/>
          <a:p>
            <a:pPr algn="ctr"/>
            <a:r>
              <a:rPr lang="en-US" sz="1800" dirty="0">
                <a:solidFill>
                  <a:schemeClr val="tx1"/>
                </a:solidFill>
              </a:rPr>
              <a:t>Distribution node 1 (DN1)</a:t>
            </a:r>
          </a:p>
        </p:txBody>
      </p:sp>
      <p:grpSp>
        <p:nvGrpSpPr>
          <p:cNvPr id="5" name="Group 4">
            <a:extLst>
              <a:ext uri="{FF2B5EF4-FFF2-40B4-BE49-F238E27FC236}">
                <a16:creationId xmlns:a16="http://schemas.microsoft.com/office/drawing/2014/main" id="{5FF0E8B2-D18A-4A97-B393-5341828E8EF5}"/>
              </a:ext>
            </a:extLst>
          </p:cNvPr>
          <p:cNvGrpSpPr/>
          <p:nvPr/>
        </p:nvGrpSpPr>
        <p:grpSpPr>
          <a:xfrm>
            <a:off x="1302266" y="1307790"/>
            <a:ext cx="1314597" cy="2755026"/>
            <a:chOff x="1384531" y="3065328"/>
            <a:chExt cx="1314597" cy="2755026"/>
          </a:xfrm>
        </p:grpSpPr>
        <p:pic>
          <p:nvPicPr>
            <p:cNvPr id="6" name="Picture 5">
              <a:extLst>
                <a:ext uri="{FF2B5EF4-FFF2-40B4-BE49-F238E27FC236}">
                  <a16:creationId xmlns:a16="http://schemas.microsoft.com/office/drawing/2014/main" id="{C3514E3B-031A-445C-BC54-E8B23D9B481F}"/>
                </a:ext>
              </a:extLst>
            </p:cNvPr>
            <p:cNvPicPr>
              <a:picLocks noChangeAspect="1"/>
            </p:cNvPicPr>
            <p:nvPr/>
          </p:nvPicPr>
          <p:blipFill>
            <a:blip r:embed="rId2"/>
            <a:stretch>
              <a:fillRect/>
            </a:stretch>
          </p:blipFill>
          <p:spPr>
            <a:xfrm>
              <a:off x="1384531" y="3065328"/>
              <a:ext cx="1272360" cy="2755026"/>
            </a:xfrm>
            <a:prstGeom prst="rect">
              <a:avLst/>
            </a:prstGeom>
            <a:noFill/>
          </p:spPr>
        </p:pic>
        <p:sp>
          <p:nvSpPr>
            <p:cNvPr id="7" name="Rectangle 6">
              <a:extLst>
                <a:ext uri="{FF2B5EF4-FFF2-40B4-BE49-F238E27FC236}">
                  <a16:creationId xmlns:a16="http://schemas.microsoft.com/office/drawing/2014/main" id="{9180D4B0-A85B-416D-B8B5-8C547CAAAE55}"/>
                </a:ext>
              </a:extLst>
            </p:cNvPr>
            <p:cNvSpPr/>
            <p:nvPr/>
          </p:nvSpPr>
          <p:spPr>
            <a:xfrm>
              <a:off x="1528608" y="4305496"/>
              <a:ext cx="105508" cy="12895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384C881-F666-4E97-BF3B-5B140EB15AFC}"/>
                </a:ext>
              </a:extLst>
            </p:cNvPr>
            <p:cNvSpPr/>
            <p:nvPr/>
          </p:nvSpPr>
          <p:spPr>
            <a:xfrm rot="16200000" flipV="1">
              <a:off x="1503510" y="4303878"/>
              <a:ext cx="566348" cy="133873"/>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a:extLst>
                <a:ext uri="{FF2B5EF4-FFF2-40B4-BE49-F238E27FC236}">
                  <a16:creationId xmlns:a16="http://schemas.microsoft.com/office/drawing/2014/main" id="{B90ABBD7-D2BC-4903-BA77-224059AFA086}"/>
                </a:ext>
              </a:extLst>
            </p:cNvPr>
            <p:cNvGrpSpPr/>
            <p:nvPr/>
          </p:nvGrpSpPr>
          <p:grpSpPr>
            <a:xfrm rot="16200000">
              <a:off x="1990997" y="3916850"/>
              <a:ext cx="485633" cy="930628"/>
              <a:chOff x="5350343" y="2685733"/>
              <a:chExt cx="1327967" cy="2439351"/>
            </a:xfrm>
            <a:gradFill>
              <a:gsLst>
                <a:gs pos="0">
                  <a:srgbClr val="FFFF00"/>
                </a:gs>
                <a:gs pos="30000">
                  <a:srgbClr val="FFC000"/>
                </a:gs>
                <a:gs pos="83000">
                  <a:srgbClr val="FF0000"/>
                </a:gs>
                <a:gs pos="100000">
                  <a:srgbClr val="C00000"/>
                </a:gs>
              </a:gsLst>
              <a:lin ang="5400000" scaled="1"/>
            </a:gradFill>
          </p:grpSpPr>
          <p:sp>
            <p:nvSpPr>
              <p:cNvPr id="12" name="Oval 11">
                <a:extLst>
                  <a:ext uri="{FF2B5EF4-FFF2-40B4-BE49-F238E27FC236}">
                    <a16:creationId xmlns:a16="http://schemas.microsoft.com/office/drawing/2014/main" id="{9A35806E-A0E7-4D6A-9CDA-4FA4DD61F6AF}"/>
                  </a:ext>
                </a:extLst>
              </p:cNvPr>
              <p:cNvSpPr/>
              <p:nvPr/>
            </p:nvSpPr>
            <p:spPr>
              <a:xfrm>
                <a:off x="5791072" y="2917821"/>
                <a:ext cx="483852" cy="2207263"/>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41BDD73-9EC0-4017-A0F5-72FD5918CBB3}"/>
                  </a:ext>
                </a:extLst>
              </p:cNvPr>
              <p:cNvSpPr/>
              <p:nvPr/>
            </p:nvSpPr>
            <p:spPr>
              <a:xfrm rot="20183688">
                <a:off x="6000539" y="2839420"/>
                <a:ext cx="477593" cy="949883"/>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9988023-CE3C-42BC-8F38-2AF19E3AA28F}"/>
                  </a:ext>
                </a:extLst>
              </p:cNvPr>
              <p:cNvSpPr/>
              <p:nvPr/>
            </p:nvSpPr>
            <p:spPr>
              <a:xfrm rot="1246475">
                <a:off x="5553215" y="2856743"/>
                <a:ext cx="477593" cy="909298"/>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6113E30-C228-4183-9073-4B6C490E82DF}"/>
                  </a:ext>
                </a:extLst>
              </p:cNvPr>
              <p:cNvSpPr/>
              <p:nvPr/>
            </p:nvSpPr>
            <p:spPr>
              <a:xfrm rot="19665084">
                <a:off x="5515440" y="2729870"/>
                <a:ext cx="477593" cy="663986"/>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ADA242D-FC35-4FB6-8A5A-CC49591EAB0C}"/>
                  </a:ext>
                </a:extLst>
              </p:cNvPr>
              <p:cNvSpPr/>
              <p:nvPr/>
            </p:nvSpPr>
            <p:spPr>
              <a:xfrm>
                <a:off x="5758560" y="2685733"/>
                <a:ext cx="477593" cy="663985"/>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C6E0B19-F512-4C2F-AAAF-415C8175E527}"/>
                  </a:ext>
                </a:extLst>
              </p:cNvPr>
              <p:cNvSpPr/>
              <p:nvPr/>
            </p:nvSpPr>
            <p:spPr>
              <a:xfrm rot="1166591">
                <a:off x="6045838" y="2776443"/>
                <a:ext cx="477593" cy="663986"/>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5EBA133-8B28-43B6-8EB7-FC1C83199517}"/>
                  </a:ext>
                </a:extLst>
              </p:cNvPr>
              <p:cNvSpPr/>
              <p:nvPr/>
            </p:nvSpPr>
            <p:spPr>
              <a:xfrm rot="5400000">
                <a:off x="6107521" y="2883487"/>
                <a:ext cx="477593" cy="663985"/>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F3BFC74-1781-4F27-8753-A4A1B3667ED9}"/>
                  </a:ext>
                </a:extLst>
              </p:cNvPr>
              <p:cNvSpPr/>
              <p:nvPr/>
            </p:nvSpPr>
            <p:spPr>
              <a:xfrm rot="5400000">
                <a:off x="5443539" y="2930194"/>
                <a:ext cx="477593" cy="663985"/>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Half Frame 9">
              <a:extLst>
                <a:ext uri="{FF2B5EF4-FFF2-40B4-BE49-F238E27FC236}">
                  <a16:creationId xmlns:a16="http://schemas.microsoft.com/office/drawing/2014/main" id="{6724BE79-8877-4D95-81D4-87C6EA51E54B}"/>
                </a:ext>
              </a:extLst>
            </p:cNvPr>
            <p:cNvSpPr/>
            <p:nvPr/>
          </p:nvSpPr>
          <p:spPr>
            <a:xfrm>
              <a:off x="1651868" y="4045325"/>
              <a:ext cx="218650" cy="616311"/>
            </a:xfrm>
            <a:prstGeom prst="halfFrame">
              <a:avLst/>
            </a:prstGeom>
            <a:solidFill>
              <a:schemeClr val="tx2">
                <a:lumMod val="50000"/>
                <a:lumOff val="50000"/>
              </a:schemeClr>
            </a:solidFill>
            <a:ln>
              <a:solidFill>
                <a:schemeClr val="tx2">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Half Frame 10">
              <a:extLst>
                <a:ext uri="{FF2B5EF4-FFF2-40B4-BE49-F238E27FC236}">
                  <a16:creationId xmlns:a16="http://schemas.microsoft.com/office/drawing/2014/main" id="{B09C13CB-CF14-41F7-A705-8E4EE2B9953D}"/>
                </a:ext>
              </a:extLst>
            </p:cNvPr>
            <p:cNvSpPr/>
            <p:nvPr/>
          </p:nvSpPr>
          <p:spPr>
            <a:xfrm flipV="1">
              <a:off x="1671280" y="4111426"/>
              <a:ext cx="218650" cy="616311"/>
            </a:xfrm>
            <a:prstGeom prst="halfFrame">
              <a:avLst/>
            </a:prstGeom>
            <a:solidFill>
              <a:schemeClr val="bg2"/>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20" name="Group 19">
            <a:extLst>
              <a:ext uri="{FF2B5EF4-FFF2-40B4-BE49-F238E27FC236}">
                <a16:creationId xmlns:a16="http://schemas.microsoft.com/office/drawing/2014/main" id="{2971B4BB-AF2E-4649-A220-DB4906D8F992}"/>
              </a:ext>
            </a:extLst>
          </p:cNvPr>
          <p:cNvGrpSpPr/>
          <p:nvPr/>
        </p:nvGrpSpPr>
        <p:grpSpPr>
          <a:xfrm flipH="1">
            <a:off x="9270478" y="1307790"/>
            <a:ext cx="1272360" cy="2755026"/>
            <a:chOff x="1384531" y="3065328"/>
            <a:chExt cx="1314597" cy="2755026"/>
          </a:xfrm>
        </p:grpSpPr>
        <p:pic>
          <p:nvPicPr>
            <p:cNvPr id="21" name="Picture 20">
              <a:extLst>
                <a:ext uri="{FF2B5EF4-FFF2-40B4-BE49-F238E27FC236}">
                  <a16:creationId xmlns:a16="http://schemas.microsoft.com/office/drawing/2014/main" id="{CFFE8077-C8FA-4884-929D-5CA2659FDDAB}"/>
                </a:ext>
              </a:extLst>
            </p:cNvPr>
            <p:cNvPicPr>
              <a:picLocks noChangeAspect="1"/>
            </p:cNvPicPr>
            <p:nvPr/>
          </p:nvPicPr>
          <p:blipFill>
            <a:blip r:embed="rId2"/>
            <a:stretch>
              <a:fillRect/>
            </a:stretch>
          </p:blipFill>
          <p:spPr>
            <a:xfrm>
              <a:off x="1384531" y="3065328"/>
              <a:ext cx="1272360" cy="2755026"/>
            </a:xfrm>
            <a:prstGeom prst="rect">
              <a:avLst/>
            </a:prstGeom>
            <a:noFill/>
          </p:spPr>
        </p:pic>
        <p:sp>
          <p:nvSpPr>
            <p:cNvPr id="22" name="Rectangle 21">
              <a:extLst>
                <a:ext uri="{FF2B5EF4-FFF2-40B4-BE49-F238E27FC236}">
                  <a16:creationId xmlns:a16="http://schemas.microsoft.com/office/drawing/2014/main" id="{5A6E6334-5B11-4A94-AE7B-097DF2B8C445}"/>
                </a:ext>
              </a:extLst>
            </p:cNvPr>
            <p:cNvSpPr/>
            <p:nvPr/>
          </p:nvSpPr>
          <p:spPr>
            <a:xfrm>
              <a:off x="1528608" y="4305496"/>
              <a:ext cx="105508" cy="12895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D304D97-0B59-47CA-94B6-D21BD998E7C2}"/>
                </a:ext>
              </a:extLst>
            </p:cNvPr>
            <p:cNvSpPr/>
            <p:nvPr/>
          </p:nvSpPr>
          <p:spPr>
            <a:xfrm rot="16200000" flipV="1">
              <a:off x="1503510" y="4303878"/>
              <a:ext cx="566348" cy="133873"/>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4" name="Group 23">
              <a:extLst>
                <a:ext uri="{FF2B5EF4-FFF2-40B4-BE49-F238E27FC236}">
                  <a16:creationId xmlns:a16="http://schemas.microsoft.com/office/drawing/2014/main" id="{7D21F37C-0864-46CC-B32F-8E04C6F1FBBB}"/>
                </a:ext>
              </a:extLst>
            </p:cNvPr>
            <p:cNvGrpSpPr/>
            <p:nvPr/>
          </p:nvGrpSpPr>
          <p:grpSpPr>
            <a:xfrm rot="16200000">
              <a:off x="1990997" y="3916850"/>
              <a:ext cx="485633" cy="930628"/>
              <a:chOff x="5350343" y="2685733"/>
              <a:chExt cx="1327967" cy="2439351"/>
            </a:xfrm>
            <a:gradFill>
              <a:gsLst>
                <a:gs pos="0">
                  <a:srgbClr val="FFFF00"/>
                </a:gs>
                <a:gs pos="30000">
                  <a:srgbClr val="FFC000"/>
                </a:gs>
                <a:gs pos="83000">
                  <a:srgbClr val="FF0000"/>
                </a:gs>
                <a:gs pos="100000">
                  <a:srgbClr val="C00000"/>
                </a:gs>
              </a:gsLst>
              <a:lin ang="5400000" scaled="1"/>
            </a:gradFill>
          </p:grpSpPr>
          <p:sp>
            <p:nvSpPr>
              <p:cNvPr id="27" name="Oval 26">
                <a:extLst>
                  <a:ext uri="{FF2B5EF4-FFF2-40B4-BE49-F238E27FC236}">
                    <a16:creationId xmlns:a16="http://schemas.microsoft.com/office/drawing/2014/main" id="{BBD87300-CF6B-48D3-9786-C2593718EBC9}"/>
                  </a:ext>
                </a:extLst>
              </p:cNvPr>
              <p:cNvSpPr/>
              <p:nvPr/>
            </p:nvSpPr>
            <p:spPr>
              <a:xfrm>
                <a:off x="5791072" y="2917821"/>
                <a:ext cx="483852" cy="2207263"/>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6816B61-90E5-44E0-813F-D5CDD16DB164}"/>
                  </a:ext>
                </a:extLst>
              </p:cNvPr>
              <p:cNvSpPr/>
              <p:nvPr/>
            </p:nvSpPr>
            <p:spPr>
              <a:xfrm rot="20183688">
                <a:off x="6000539" y="2839420"/>
                <a:ext cx="477593" cy="949883"/>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C8206C7C-4276-4A12-B6E0-FC881AE13093}"/>
                  </a:ext>
                </a:extLst>
              </p:cNvPr>
              <p:cNvSpPr/>
              <p:nvPr/>
            </p:nvSpPr>
            <p:spPr>
              <a:xfrm rot="1246475">
                <a:off x="5553215" y="2856743"/>
                <a:ext cx="477593" cy="909298"/>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C471FBB-465B-408E-BFA8-85CF88BCDEB2}"/>
                  </a:ext>
                </a:extLst>
              </p:cNvPr>
              <p:cNvSpPr/>
              <p:nvPr/>
            </p:nvSpPr>
            <p:spPr>
              <a:xfrm rot="19665084">
                <a:off x="5515440" y="2729870"/>
                <a:ext cx="477593" cy="663986"/>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3062E039-20AA-49A7-8183-0D6E2FBAA9E8}"/>
                  </a:ext>
                </a:extLst>
              </p:cNvPr>
              <p:cNvSpPr/>
              <p:nvPr/>
            </p:nvSpPr>
            <p:spPr>
              <a:xfrm>
                <a:off x="5758560" y="2685733"/>
                <a:ext cx="477593" cy="663985"/>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9897710-175D-46DA-9CC7-334E7B667990}"/>
                  </a:ext>
                </a:extLst>
              </p:cNvPr>
              <p:cNvSpPr/>
              <p:nvPr/>
            </p:nvSpPr>
            <p:spPr>
              <a:xfrm rot="1166591">
                <a:off x="6045838" y="2776443"/>
                <a:ext cx="477593" cy="663986"/>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9EA3E30-1AED-4DB6-A88C-FB30D0E5B836}"/>
                  </a:ext>
                </a:extLst>
              </p:cNvPr>
              <p:cNvSpPr/>
              <p:nvPr/>
            </p:nvSpPr>
            <p:spPr>
              <a:xfrm rot="5400000">
                <a:off x="6107521" y="2883487"/>
                <a:ext cx="477593" cy="663985"/>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3C61C386-02EA-4CB4-A94F-7B591FB6906A}"/>
                  </a:ext>
                </a:extLst>
              </p:cNvPr>
              <p:cNvSpPr/>
              <p:nvPr/>
            </p:nvSpPr>
            <p:spPr>
              <a:xfrm rot="5400000">
                <a:off x="5443539" y="2930194"/>
                <a:ext cx="477593" cy="663985"/>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5" name="Half Frame 24">
              <a:extLst>
                <a:ext uri="{FF2B5EF4-FFF2-40B4-BE49-F238E27FC236}">
                  <a16:creationId xmlns:a16="http://schemas.microsoft.com/office/drawing/2014/main" id="{35952012-44B6-40F6-8316-A1ABF9F1519F}"/>
                </a:ext>
              </a:extLst>
            </p:cNvPr>
            <p:cNvSpPr/>
            <p:nvPr/>
          </p:nvSpPr>
          <p:spPr>
            <a:xfrm>
              <a:off x="1651868" y="4045325"/>
              <a:ext cx="218650" cy="616311"/>
            </a:xfrm>
            <a:prstGeom prst="halfFrame">
              <a:avLst/>
            </a:prstGeom>
            <a:solidFill>
              <a:schemeClr val="tx2">
                <a:lumMod val="50000"/>
                <a:lumOff val="50000"/>
              </a:schemeClr>
            </a:solidFill>
            <a:ln>
              <a:solidFill>
                <a:schemeClr val="tx2">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6" name="Half Frame 25">
              <a:extLst>
                <a:ext uri="{FF2B5EF4-FFF2-40B4-BE49-F238E27FC236}">
                  <a16:creationId xmlns:a16="http://schemas.microsoft.com/office/drawing/2014/main" id="{D04ABA92-1CD4-4453-A167-CB1B2A98D442}"/>
                </a:ext>
              </a:extLst>
            </p:cNvPr>
            <p:cNvSpPr/>
            <p:nvPr/>
          </p:nvSpPr>
          <p:spPr>
            <a:xfrm flipV="1">
              <a:off x="1671280" y="4111426"/>
              <a:ext cx="218650" cy="616311"/>
            </a:xfrm>
            <a:prstGeom prst="halfFrame">
              <a:avLst/>
            </a:prstGeom>
            <a:solidFill>
              <a:schemeClr val="bg2"/>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cxnSp>
        <p:nvCxnSpPr>
          <p:cNvPr id="38" name="Straight Arrow Connector 37">
            <a:extLst>
              <a:ext uri="{FF2B5EF4-FFF2-40B4-BE49-F238E27FC236}">
                <a16:creationId xmlns:a16="http://schemas.microsoft.com/office/drawing/2014/main" id="{BEC1F684-657F-4912-812A-1F1F7B287CC2}"/>
              </a:ext>
            </a:extLst>
          </p:cNvPr>
          <p:cNvCxnSpPr>
            <a:cxnSpLocks/>
          </p:cNvCxnSpPr>
          <p:nvPr/>
        </p:nvCxnSpPr>
        <p:spPr>
          <a:xfrm flipV="1">
            <a:off x="1551851" y="4003094"/>
            <a:ext cx="8713451" cy="180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86D7C98-7765-4131-9F0F-1913F35E2892}"/>
              </a:ext>
            </a:extLst>
          </p:cNvPr>
          <p:cNvSpPr txBox="1"/>
          <p:nvPr/>
        </p:nvSpPr>
        <p:spPr>
          <a:xfrm>
            <a:off x="5635564" y="3693484"/>
            <a:ext cx="614855" cy="369332"/>
          </a:xfrm>
          <a:prstGeom prst="rect">
            <a:avLst/>
          </a:prstGeom>
          <a:noFill/>
        </p:spPr>
        <p:txBody>
          <a:bodyPr wrap="square" rtlCol="0">
            <a:spAutoFit/>
          </a:bodyPr>
          <a:lstStyle/>
          <a:p>
            <a:r>
              <a:rPr lang="en-US" sz="1800" dirty="0">
                <a:solidFill>
                  <a:schemeClr val="tx1"/>
                </a:solidFill>
              </a:rPr>
              <a:t>50m</a:t>
            </a:r>
          </a:p>
        </p:txBody>
      </p:sp>
      <p:sp>
        <p:nvSpPr>
          <p:cNvPr id="42" name="TextBox 41">
            <a:extLst>
              <a:ext uri="{FF2B5EF4-FFF2-40B4-BE49-F238E27FC236}">
                <a16:creationId xmlns:a16="http://schemas.microsoft.com/office/drawing/2014/main" id="{34192623-993A-42CE-A671-3B880D9D0486}"/>
              </a:ext>
            </a:extLst>
          </p:cNvPr>
          <p:cNvSpPr txBox="1"/>
          <p:nvPr/>
        </p:nvSpPr>
        <p:spPr>
          <a:xfrm>
            <a:off x="2036126" y="2183885"/>
            <a:ext cx="2130973" cy="369332"/>
          </a:xfrm>
          <a:prstGeom prst="rect">
            <a:avLst/>
          </a:prstGeom>
          <a:noFill/>
        </p:spPr>
        <p:txBody>
          <a:bodyPr wrap="square" rtlCol="0">
            <a:spAutoFit/>
          </a:bodyPr>
          <a:lstStyle/>
          <a:p>
            <a:r>
              <a:rPr lang="en-US" sz="1800" dirty="0">
                <a:solidFill>
                  <a:schemeClr val="tx1"/>
                </a:solidFill>
              </a:rPr>
              <a:t>(TPC/max 45dBm)</a:t>
            </a:r>
          </a:p>
        </p:txBody>
      </p:sp>
      <p:sp>
        <p:nvSpPr>
          <p:cNvPr id="45" name="Arrow: Left-Right 44">
            <a:extLst>
              <a:ext uri="{FF2B5EF4-FFF2-40B4-BE49-F238E27FC236}">
                <a16:creationId xmlns:a16="http://schemas.microsoft.com/office/drawing/2014/main" id="{47487930-6874-4205-A602-C2B881E8ED95}"/>
              </a:ext>
            </a:extLst>
          </p:cNvPr>
          <p:cNvSpPr/>
          <p:nvPr/>
        </p:nvSpPr>
        <p:spPr>
          <a:xfrm>
            <a:off x="3109604" y="2506142"/>
            <a:ext cx="5842749" cy="204244"/>
          </a:xfrm>
          <a:prstGeom prst="lef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D3D5A7E0-D8D1-46E0-ABFD-E73379892E12}"/>
              </a:ext>
            </a:extLst>
          </p:cNvPr>
          <p:cNvSpPr txBox="1"/>
          <p:nvPr/>
        </p:nvSpPr>
        <p:spPr>
          <a:xfrm>
            <a:off x="7842892" y="2107575"/>
            <a:ext cx="2170971" cy="369332"/>
          </a:xfrm>
          <a:prstGeom prst="rect">
            <a:avLst/>
          </a:prstGeom>
          <a:noFill/>
        </p:spPr>
        <p:txBody>
          <a:bodyPr wrap="square" rtlCol="0">
            <a:spAutoFit/>
          </a:bodyPr>
          <a:lstStyle/>
          <a:p>
            <a:r>
              <a:rPr lang="en-US" sz="1800" dirty="0">
                <a:solidFill>
                  <a:schemeClr val="tx1"/>
                </a:solidFill>
              </a:rPr>
              <a:t>(TPC/max 45dBm)</a:t>
            </a:r>
          </a:p>
        </p:txBody>
      </p:sp>
      <p:cxnSp>
        <p:nvCxnSpPr>
          <p:cNvPr id="41" name="Straight Arrow Connector 40">
            <a:extLst>
              <a:ext uri="{FF2B5EF4-FFF2-40B4-BE49-F238E27FC236}">
                <a16:creationId xmlns:a16="http://schemas.microsoft.com/office/drawing/2014/main" id="{947ED125-977A-458D-840D-8287E7CA399E}"/>
              </a:ext>
            </a:extLst>
          </p:cNvPr>
          <p:cNvCxnSpPr>
            <a:cxnSpLocks/>
          </p:cNvCxnSpPr>
          <p:nvPr/>
        </p:nvCxnSpPr>
        <p:spPr>
          <a:xfrm flipV="1">
            <a:off x="1106159" y="2595942"/>
            <a:ext cx="0" cy="143039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86F45E38-AC16-4159-BF3D-0155B988CE05}"/>
              </a:ext>
            </a:extLst>
          </p:cNvPr>
          <p:cNvSpPr txBox="1"/>
          <p:nvPr/>
        </p:nvSpPr>
        <p:spPr>
          <a:xfrm>
            <a:off x="491304" y="3135973"/>
            <a:ext cx="614855" cy="369332"/>
          </a:xfrm>
          <a:prstGeom prst="rect">
            <a:avLst/>
          </a:prstGeom>
          <a:noFill/>
        </p:spPr>
        <p:txBody>
          <a:bodyPr wrap="square" rtlCol="0">
            <a:spAutoFit/>
          </a:bodyPr>
          <a:lstStyle/>
          <a:p>
            <a:r>
              <a:rPr lang="en-US" sz="1800" dirty="0">
                <a:solidFill>
                  <a:schemeClr val="tx1"/>
                </a:solidFill>
              </a:rPr>
              <a:t>6m</a:t>
            </a:r>
          </a:p>
        </p:txBody>
      </p:sp>
      <p:sp>
        <p:nvSpPr>
          <p:cNvPr id="44" name="TextBox 43">
            <a:extLst>
              <a:ext uri="{FF2B5EF4-FFF2-40B4-BE49-F238E27FC236}">
                <a16:creationId xmlns:a16="http://schemas.microsoft.com/office/drawing/2014/main" id="{25B57E0E-B119-4349-B511-162D7E43687B}"/>
              </a:ext>
            </a:extLst>
          </p:cNvPr>
          <p:cNvSpPr txBox="1"/>
          <p:nvPr/>
        </p:nvSpPr>
        <p:spPr>
          <a:xfrm>
            <a:off x="9155305" y="4006595"/>
            <a:ext cx="2640466" cy="369332"/>
          </a:xfrm>
          <a:prstGeom prst="rect">
            <a:avLst/>
          </a:prstGeom>
          <a:noFill/>
        </p:spPr>
        <p:txBody>
          <a:bodyPr wrap="none" rtlCol="0">
            <a:spAutoFit/>
          </a:bodyPr>
          <a:lstStyle/>
          <a:p>
            <a:pPr algn="ctr"/>
            <a:r>
              <a:rPr lang="en-US" sz="1800" dirty="0">
                <a:solidFill>
                  <a:schemeClr val="tx1"/>
                </a:solidFill>
              </a:rPr>
              <a:t>Distribution node 2 (DN2)</a:t>
            </a:r>
          </a:p>
        </p:txBody>
      </p:sp>
      <p:sp>
        <p:nvSpPr>
          <p:cNvPr id="36" name="Date Placeholder 35">
            <a:extLst>
              <a:ext uri="{FF2B5EF4-FFF2-40B4-BE49-F238E27FC236}">
                <a16:creationId xmlns:a16="http://schemas.microsoft.com/office/drawing/2014/main" id="{C83A68E9-0457-4E34-A2DA-9CA3EFA3BF25}"/>
              </a:ext>
            </a:extLst>
          </p:cNvPr>
          <p:cNvSpPr>
            <a:spLocks noGrp="1"/>
          </p:cNvSpPr>
          <p:nvPr>
            <p:ph type="dt" idx="10"/>
          </p:nvPr>
        </p:nvSpPr>
        <p:spPr/>
        <p:txBody>
          <a:bodyPr/>
          <a:lstStyle/>
          <a:p>
            <a:r>
              <a:rPr lang="en-US"/>
              <a:t>March 2018</a:t>
            </a:r>
          </a:p>
        </p:txBody>
      </p:sp>
      <p:sp>
        <p:nvSpPr>
          <p:cNvPr id="37" name="Footer Placeholder 36">
            <a:extLst>
              <a:ext uri="{FF2B5EF4-FFF2-40B4-BE49-F238E27FC236}">
                <a16:creationId xmlns:a16="http://schemas.microsoft.com/office/drawing/2014/main" id="{BE29A515-D7A5-43CA-ACF0-AC5633E7E760}"/>
              </a:ext>
            </a:extLst>
          </p:cNvPr>
          <p:cNvSpPr>
            <a:spLocks noGrp="1"/>
          </p:cNvSpPr>
          <p:nvPr>
            <p:ph type="ftr" idx="11"/>
          </p:nvPr>
        </p:nvSpPr>
        <p:spPr/>
        <p:txBody>
          <a:bodyPr/>
          <a:lstStyle/>
          <a:p>
            <a:r>
              <a:rPr lang="en-US"/>
              <a:t>Sam Alex et al.</a:t>
            </a:r>
          </a:p>
        </p:txBody>
      </p:sp>
      <p:sp>
        <p:nvSpPr>
          <p:cNvPr id="40" name="Slide Number Placeholder 39">
            <a:extLst>
              <a:ext uri="{FF2B5EF4-FFF2-40B4-BE49-F238E27FC236}">
                <a16:creationId xmlns:a16="http://schemas.microsoft.com/office/drawing/2014/main" id="{3620858A-FB96-43CE-B151-C0B4CE08D483}"/>
              </a:ext>
            </a:extLst>
          </p:cNvPr>
          <p:cNvSpPr>
            <a:spLocks noGrp="1"/>
          </p:cNvSpPr>
          <p:nvPr>
            <p:ph type="sldNum" idx="12"/>
          </p:nvPr>
        </p:nvSpPr>
        <p:spPr/>
        <p:txBody>
          <a:bodyPr/>
          <a:lstStyle/>
          <a:p>
            <a:fld id="{463940AA-CE12-47DA-8C84-98164C6EAD73}" type="slidenum">
              <a:rPr lang="en-US" smtClean="0"/>
              <a:t>11</a:t>
            </a:fld>
            <a:endParaRPr lang="en-US"/>
          </a:p>
        </p:txBody>
      </p:sp>
    </p:spTree>
    <p:extLst>
      <p:ext uri="{BB962C8B-B14F-4D97-AF65-F5344CB8AC3E}">
        <p14:creationId xmlns:p14="http://schemas.microsoft.com/office/powerpoint/2010/main" val="2998465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8B9AFF2D-F5AE-4D0D-A526-F9516927E3D1}"/>
              </a:ext>
            </a:extLst>
          </p:cNvPr>
          <p:cNvPicPr>
            <a:picLocks noChangeAspect="1"/>
          </p:cNvPicPr>
          <p:nvPr/>
        </p:nvPicPr>
        <p:blipFill>
          <a:blip r:embed="rId2"/>
          <a:stretch>
            <a:fillRect/>
          </a:stretch>
        </p:blipFill>
        <p:spPr>
          <a:xfrm>
            <a:off x="6446347" y="3098657"/>
            <a:ext cx="4550305" cy="3412729"/>
          </a:xfrm>
          <a:prstGeom prst="rect">
            <a:avLst/>
          </a:prstGeom>
        </p:spPr>
      </p:pic>
      <p:sp>
        <p:nvSpPr>
          <p:cNvPr id="3" name="Content Placeholder 2">
            <a:extLst>
              <a:ext uri="{FF2B5EF4-FFF2-40B4-BE49-F238E27FC236}">
                <a16:creationId xmlns:a16="http://schemas.microsoft.com/office/drawing/2014/main" id="{68840554-0C5B-475F-8271-7556532FBC3D}"/>
              </a:ext>
            </a:extLst>
          </p:cNvPr>
          <p:cNvSpPr>
            <a:spLocks noGrp="1"/>
          </p:cNvSpPr>
          <p:nvPr>
            <p:ph idx="1"/>
          </p:nvPr>
        </p:nvSpPr>
        <p:spPr>
          <a:xfrm>
            <a:off x="838200" y="1677491"/>
            <a:ext cx="8143431" cy="1332856"/>
          </a:xfrm>
        </p:spPr>
        <p:txBody>
          <a:bodyPr>
            <a:normAutofit fontScale="85000" lnSpcReduction="10000"/>
          </a:bodyPr>
          <a:lstStyle/>
          <a:p>
            <a:r>
              <a:rPr lang="en-US" dirty="0"/>
              <a:t>For a 50m link, FWA supports MCS12 at 30dBm EIRP (would be chosen if TPC was enabled) </a:t>
            </a:r>
          </a:p>
          <a:p>
            <a:r>
              <a:rPr lang="en-US" dirty="0"/>
              <a:t>Instead we fix a conservatively EIRP of 34dBm to ensure stable MCS12 performance and also to provide consistent interference to the SRD during the experiment</a:t>
            </a:r>
          </a:p>
          <a:p>
            <a:r>
              <a:rPr lang="en-US" dirty="0"/>
              <a:t>Throughput of 1Gbps is achieved in each direction simultaneously (net 2Gbps)</a:t>
            </a:r>
          </a:p>
          <a:p>
            <a:r>
              <a:rPr lang="en-US" dirty="0"/>
              <a:t>Performance impact/degradation due to SRD interference is measured relative to this baseline</a:t>
            </a:r>
          </a:p>
        </p:txBody>
      </p:sp>
      <p:sp>
        <p:nvSpPr>
          <p:cNvPr id="2" name="Title 1">
            <a:extLst>
              <a:ext uri="{FF2B5EF4-FFF2-40B4-BE49-F238E27FC236}">
                <a16:creationId xmlns:a16="http://schemas.microsoft.com/office/drawing/2014/main" id="{36D68EF1-E4F4-470C-B2B7-E2611F3AF5DC}"/>
              </a:ext>
            </a:extLst>
          </p:cNvPr>
          <p:cNvSpPr>
            <a:spLocks noGrp="1"/>
          </p:cNvSpPr>
          <p:nvPr>
            <p:ph type="title"/>
          </p:nvPr>
        </p:nvSpPr>
        <p:spPr>
          <a:xfrm>
            <a:off x="914401" y="594360"/>
            <a:ext cx="10515600" cy="914400"/>
          </a:xfrm>
        </p:spPr>
        <p:txBody>
          <a:bodyPr/>
          <a:lstStyle/>
          <a:p>
            <a:r>
              <a:rPr lang="en-US" dirty="0"/>
              <a:t>Baseline FWA performance</a:t>
            </a:r>
          </a:p>
        </p:txBody>
      </p:sp>
      <p:sp>
        <p:nvSpPr>
          <p:cNvPr id="7" name="Oval 6">
            <a:extLst>
              <a:ext uri="{FF2B5EF4-FFF2-40B4-BE49-F238E27FC236}">
                <a16:creationId xmlns:a16="http://schemas.microsoft.com/office/drawing/2014/main" id="{91362F51-77D6-4571-A6C9-32183CD10989}"/>
              </a:ext>
            </a:extLst>
          </p:cNvPr>
          <p:cNvSpPr/>
          <p:nvPr/>
        </p:nvSpPr>
        <p:spPr>
          <a:xfrm>
            <a:off x="8461368" y="3139264"/>
            <a:ext cx="520263" cy="4414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712685AC-C628-4BAD-BA6E-76760AA9FD8D}"/>
              </a:ext>
            </a:extLst>
          </p:cNvPr>
          <p:cNvCxnSpPr>
            <a:cxnSpLocks/>
            <a:stCxn id="7" idx="0"/>
          </p:cNvCxnSpPr>
          <p:nvPr/>
        </p:nvCxnSpPr>
        <p:spPr>
          <a:xfrm flipV="1">
            <a:off x="8721500" y="2248057"/>
            <a:ext cx="1001234" cy="8912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041948E-63E3-4662-A329-F6B7644B00E6}"/>
              </a:ext>
            </a:extLst>
          </p:cNvPr>
          <p:cNvSpPr txBox="1"/>
          <p:nvPr/>
        </p:nvSpPr>
        <p:spPr>
          <a:xfrm>
            <a:off x="9345903" y="1396387"/>
            <a:ext cx="2084097" cy="692497"/>
          </a:xfrm>
          <a:prstGeom prst="rect">
            <a:avLst/>
          </a:prstGeom>
          <a:noFill/>
        </p:spPr>
        <p:txBody>
          <a:bodyPr wrap="square" rtlCol="0">
            <a:spAutoFit/>
          </a:bodyPr>
          <a:lstStyle/>
          <a:p>
            <a:pPr algn="ctr"/>
            <a:r>
              <a:rPr lang="en-US" sz="1800" dirty="0">
                <a:solidFill>
                  <a:schemeClr val="tx1"/>
                </a:solidFill>
              </a:rPr>
              <a:t>TPC selected power</a:t>
            </a:r>
          </a:p>
          <a:p>
            <a:pPr algn="ctr"/>
            <a:r>
              <a:rPr lang="en-US" sz="1050" dirty="0">
                <a:solidFill>
                  <a:schemeClr val="tx1"/>
                </a:solidFill>
              </a:rPr>
              <a:t>(Minimum power required to achieve highest MCS)</a:t>
            </a:r>
          </a:p>
        </p:txBody>
      </p:sp>
      <p:sp>
        <p:nvSpPr>
          <p:cNvPr id="12" name="Oval 11">
            <a:extLst>
              <a:ext uri="{FF2B5EF4-FFF2-40B4-BE49-F238E27FC236}">
                <a16:creationId xmlns:a16="http://schemas.microsoft.com/office/drawing/2014/main" id="{FE4A8148-86AA-42A8-8382-6938D2F4360A}"/>
              </a:ext>
            </a:extLst>
          </p:cNvPr>
          <p:cNvSpPr/>
          <p:nvPr/>
        </p:nvSpPr>
        <p:spPr>
          <a:xfrm>
            <a:off x="9863062" y="3683845"/>
            <a:ext cx="865800" cy="4414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1BE9A80C-AB78-4236-84D4-2D10F9334D0F}"/>
              </a:ext>
            </a:extLst>
          </p:cNvPr>
          <p:cNvCxnSpPr>
            <a:cxnSpLocks/>
            <a:stCxn id="12" idx="0"/>
            <a:endCxn id="16" idx="2"/>
          </p:cNvCxnSpPr>
          <p:nvPr/>
        </p:nvCxnSpPr>
        <p:spPr>
          <a:xfrm flipV="1">
            <a:off x="10295962" y="3238450"/>
            <a:ext cx="622040" cy="4453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7B864E2-2CEE-4072-B1E4-9515DD128AE8}"/>
              </a:ext>
            </a:extLst>
          </p:cNvPr>
          <p:cNvSpPr txBox="1"/>
          <p:nvPr/>
        </p:nvSpPr>
        <p:spPr>
          <a:xfrm>
            <a:off x="9858064" y="2407453"/>
            <a:ext cx="2119876" cy="830997"/>
          </a:xfrm>
          <a:prstGeom prst="rect">
            <a:avLst/>
          </a:prstGeom>
          <a:noFill/>
        </p:spPr>
        <p:txBody>
          <a:bodyPr wrap="none" rtlCol="0">
            <a:spAutoFit/>
          </a:bodyPr>
          <a:lstStyle/>
          <a:p>
            <a:pPr algn="ctr"/>
            <a:r>
              <a:rPr lang="en-US" sz="1600" dirty="0">
                <a:solidFill>
                  <a:schemeClr val="tx1"/>
                </a:solidFill>
              </a:rPr>
              <a:t>MCS backed off to </a:t>
            </a:r>
          </a:p>
          <a:p>
            <a:pPr algn="ctr"/>
            <a:r>
              <a:rPr lang="en-US" sz="1600" dirty="0">
                <a:solidFill>
                  <a:schemeClr val="tx1"/>
                </a:solidFill>
              </a:rPr>
              <a:t>account for reduced </a:t>
            </a:r>
          </a:p>
          <a:p>
            <a:pPr algn="ctr"/>
            <a:r>
              <a:rPr lang="en-US" sz="1600" dirty="0">
                <a:solidFill>
                  <a:schemeClr val="tx1"/>
                </a:solidFill>
              </a:rPr>
              <a:t>TX EVM at high EIRP </a:t>
            </a:r>
          </a:p>
        </p:txBody>
      </p:sp>
      <p:pic>
        <p:nvPicPr>
          <p:cNvPr id="20" name="Picture 19">
            <a:extLst>
              <a:ext uri="{FF2B5EF4-FFF2-40B4-BE49-F238E27FC236}">
                <a16:creationId xmlns:a16="http://schemas.microsoft.com/office/drawing/2014/main" id="{37D38EE3-78E8-46A8-AACF-B506B810A5F2}"/>
              </a:ext>
            </a:extLst>
          </p:cNvPr>
          <p:cNvPicPr>
            <a:picLocks noChangeAspect="1"/>
          </p:cNvPicPr>
          <p:nvPr/>
        </p:nvPicPr>
        <p:blipFill>
          <a:blip r:embed="rId3"/>
          <a:stretch>
            <a:fillRect/>
          </a:stretch>
        </p:blipFill>
        <p:spPr>
          <a:xfrm>
            <a:off x="1266729" y="3054422"/>
            <a:ext cx="4609285" cy="3456964"/>
          </a:xfrm>
          <a:prstGeom prst="rect">
            <a:avLst/>
          </a:prstGeom>
        </p:spPr>
      </p:pic>
      <p:sp>
        <p:nvSpPr>
          <p:cNvPr id="4" name="Date Placeholder 3">
            <a:extLst>
              <a:ext uri="{FF2B5EF4-FFF2-40B4-BE49-F238E27FC236}">
                <a16:creationId xmlns:a16="http://schemas.microsoft.com/office/drawing/2014/main" id="{BCC34D66-6507-489A-8862-EEDE7DB515A4}"/>
              </a:ext>
            </a:extLst>
          </p:cNvPr>
          <p:cNvSpPr>
            <a:spLocks noGrp="1"/>
          </p:cNvSpPr>
          <p:nvPr>
            <p:ph type="dt" idx="10"/>
          </p:nvPr>
        </p:nvSpPr>
        <p:spPr/>
        <p:txBody>
          <a:bodyPr/>
          <a:lstStyle/>
          <a:p>
            <a:r>
              <a:rPr lang="en-US"/>
              <a:t>March 2018</a:t>
            </a:r>
          </a:p>
        </p:txBody>
      </p:sp>
      <p:sp>
        <p:nvSpPr>
          <p:cNvPr id="5" name="Footer Placeholder 4">
            <a:extLst>
              <a:ext uri="{FF2B5EF4-FFF2-40B4-BE49-F238E27FC236}">
                <a16:creationId xmlns:a16="http://schemas.microsoft.com/office/drawing/2014/main" id="{F83BAAC3-93DA-43F0-B071-5263B4CDDAC1}"/>
              </a:ext>
            </a:extLst>
          </p:cNvPr>
          <p:cNvSpPr>
            <a:spLocks noGrp="1"/>
          </p:cNvSpPr>
          <p:nvPr>
            <p:ph type="ftr" idx="11"/>
          </p:nvPr>
        </p:nvSpPr>
        <p:spPr/>
        <p:txBody>
          <a:bodyPr/>
          <a:lstStyle/>
          <a:p>
            <a:r>
              <a:rPr lang="en-US"/>
              <a:t>Sam Alex et al.</a:t>
            </a:r>
          </a:p>
        </p:txBody>
      </p:sp>
      <p:sp>
        <p:nvSpPr>
          <p:cNvPr id="6" name="Slide Number Placeholder 5">
            <a:extLst>
              <a:ext uri="{FF2B5EF4-FFF2-40B4-BE49-F238E27FC236}">
                <a16:creationId xmlns:a16="http://schemas.microsoft.com/office/drawing/2014/main" id="{755C8C33-D0EC-407B-B3FE-18FC1C8CAF76}"/>
              </a:ext>
            </a:extLst>
          </p:cNvPr>
          <p:cNvSpPr>
            <a:spLocks noGrp="1"/>
          </p:cNvSpPr>
          <p:nvPr>
            <p:ph type="sldNum" idx="12"/>
          </p:nvPr>
        </p:nvSpPr>
        <p:spPr/>
        <p:txBody>
          <a:bodyPr/>
          <a:lstStyle/>
          <a:p>
            <a:fld id="{463940AA-CE12-47DA-8C84-98164C6EAD73}" type="slidenum">
              <a:rPr lang="en-US" smtClean="0"/>
              <a:t>12</a:t>
            </a:fld>
            <a:endParaRPr lang="en-US"/>
          </a:p>
        </p:txBody>
      </p:sp>
    </p:spTree>
    <p:extLst>
      <p:ext uri="{BB962C8B-B14F-4D97-AF65-F5344CB8AC3E}">
        <p14:creationId xmlns:p14="http://schemas.microsoft.com/office/powerpoint/2010/main" val="4058657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DB7283-CA11-4034-B6EE-398F94AF2F8B}"/>
              </a:ext>
            </a:extLst>
          </p:cNvPr>
          <p:cNvSpPr>
            <a:spLocks noGrp="1"/>
          </p:cNvSpPr>
          <p:nvPr>
            <p:ph idx="1"/>
          </p:nvPr>
        </p:nvSpPr>
        <p:spPr>
          <a:xfrm>
            <a:off x="838201" y="1772239"/>
            <a:ext cx="5597324" cy="4892512"/>
          </a:xfrm>
        </p:spPr>
        <p:txBody>
          <a:bodyPr>
            <a:normAutofit/>
          </a:bodyPr>
          <a:lstStyle/>
          <a:p>
            <a:r>
              <a:rPr lang="en-US" dirty="0"/>
              <a:t>Baseline for SRD established by placing devices on the test site at various link distances, with FWA inactive</a:t>
            </a:r>
          </a:p>
          <a:p>
            <a:r>
              <a:rPr lang="en-US" dirty="0"/>
              <a:t>The link maintains a throughput of 1Gbps through the entire range of link distances (from 1m to 20m)</a:t>
            </a:r>
          </a:p>
          <a:p>
            <a:r>
              <a:rPr lang="en-US" dirty="0"/>
              <a:t>SRD Rx EVM as a function of SRD link distance. SRDs meet MCS 12 when link distance &lt;7m, beyond that it gracefully degrades with increasing link distance.</a:t>
            </a:r>
          </a:p>
          <a:p>
            <a:r>
              <a:rPr lang="en-US" dirty="0"/>
              <a:t>Degradation of SRD performance against this baseline/reference is studied.</a:t>
            </a:r>
          </a:p>
          <a:p>
            <a:endParaRPr lang="en-US" dirty="0"/>
          </a:p>
        </p:txBody>
      </p:sp>
      <p:sp>
        <p:nvSpPr>
          <p:cNvPr id="2" name="Title 1">
            <a:extLst>
              <a:ext uri="{FF2B5EF4-FFF2-40B4-BE49-F238E27FC236}">
                <a16:creationId xmlns:a16="http://schemas.microsoft.com/office/drawing/2014/main" id="{E6E58CBB-30B5-4ED6-8CCB-1581E307BCE1}"/>
              </a:ext>
            </a:extLst>
          </p:cNvPr>
          <p:cNvSpPr>
            <a:spLocks noGrp="1"/>
          </p:cNvSpPr>
          <p:nvPr>
            <p:ph type="title"/>
          </p:nvPr>
        </p:nvSpPr>
        <p:spPr>
          <a:xfrm>
            <a:off x="914401" y="594360"/>
            <a:ext cx="10515600" cy="914400"/>
          </a:xfrm>
        </p:spPr>
        <p:txBody>
          <a:bodyPr/>
          <a:lstStyle/>
          <a:p>
            <a:r>
              <a:rPr lang="en-US" dirty="0"/>
              <a:t>Baseline SRD</a:t>
            </a:r>
          </a:p>
        </p:txBody>
      </p:sp>
      <p:pic>
        <p:nvPicPr>
          <p:cNvPr id="5" name="Picture 4">
            <a:extLst>
              <a:ext uri="{FF2B5EF4-FFF2-40B4-BE49-F238E27FC236}">
                <a16:creationId xmlns:a16="http://schemas.microsoft.com/office/drawing/2014/main" id="{5275BE6C-0897-41C1-9C56-7B17EE97B156}"/>
              </a:ext>
            </a:extLst>
          </p:cNvPr>
          <p:cNvPicPr>
            <a:picLocks noChangeAspect="1"/>
          </p:cNvPicPr>
          <p:nvPr/>
        </p:nvPicPr>
        <p:blipFill>
          <a:blip r:embed="rId2"/>
          <a:stretch>
            <a:fillRect/>
          </a:stretch>
        </p:blipFill>
        <p:spPr>
          <a:xfrm>
            <a:off x="6368721" y="1772239"/>
            <a:ext cx="5357677" cy="4018258"/>
          </a:xfrm>
          <a:prstGeom prst="rect">
            <a:avLst/>
          </a:prstGeom>
        </p:spPr>
      </p:pic>
      <p:sp>
        <p:nvSpPr>
          <p:cNvPr id="6" name="Date Placeholder 5">
            <a:extLst>
              <a:ext uri="{FF2B5EF4-FFF2-40B4-BE49-F238E27FC236}">
                <a16:creationId xmlns:a16="http://schemas.microsoft.com/office/drawing/2014/main" id="{F94999D3-C914-42EF-ABD5-1E5B15FEA6AF}"/>
              </a:ext>
            </a:extLst>
          </p:cNvPr>
          <p:cNvSpPr>
            <a:spLocks noGrp="1"/>
          </p:cNvSpPr>
          <p:nvPr>
            <p:ph type="dt" idx="10"/>
          </p:nvPr>
        </p:nvSpPr>
        <p:spPr/>
        <p:txBody>
          <a:bodyPr/>
          <a:lstStyle/>
          <a:p>
            <a:r>
              <a:rPr lang="en-US"/>
              <a:t>March 2018</a:t>
            </a:r>
          </a:p>
        </p:txBody>
      </p:sp>
      <p:sp>
        <p:nvSpPr>
          <p:cNvPr id="7" name="Footer Placeholder 6">
            <a:extLst>
              <a:ext uri="{FF2B5EF4-FFF2-40B4-BE49-F238E27FC236}">
                <a16:creationId xmlns:a16="http://schemas.microsoft.com/office/drawing/2014/main" id="{B0B912A7-C529-4F4C-A681-CD720834114B}"/>
              </a:ext>
            </a:extLst>
          </p:cNvPr>
          <p:cNvSpPr>
            <a:spLocks noGrp="1"/>
          </p:cNvSpPr>
          <p:nvPr>
            <p:ph type="ftr" idx="11"/>
          </p:nvPr>
        </p:nvSpPr>
        <p:spPr/>
        <p:txBody>
          <a:bodyPr/>
          <a:lstStyle/>
          <a:p>
            <a:r>
              <a:rPr lang="en-US"/>
              <a:t>Sam Alex et al.</a:t>
            </a:r>
          </a:p>
        </p:txBody>
      </p:sp>
      <p:sp>
        <p:nvSpPr>
          <p:cNvPr id="8" name="Slide Number Placeholder 7">
            <a:extLst>
              <a:ext uri="{FF2B5EF4-FFF2-40B4-BE49-F238E27FC236}">
                <a16:creationId xmlns:a16="http://schemas.microsoft.com/office/drawing/2014/main" id="{F33A5D9F-7D29-4038-8F3F-4F799FD51442}"/>
              </a:ext>
            </a:extLst>
          </p:cNvPr>
          <p:cNvSpPr>
            <a:spLocks noGrp="1"/>
          </p:cNvSpPr>
          <p:nvPr>
            <p:ph type="sldNum" idx="12"/>
          </p:nvPr>
        </p:nvSpPr>
        <p:spPr/>
        <p:txBody>
          <a:bodyPr/>
          <a:lstStyle/>
          <a:p>
            <a:fld id="{463940AA-CE12-47DA-8C84-98164C6EAD73}" type="slidenum">
              <a:rPr lang="en-US" smtClean="0"/>
              <a:t>13</a:t>
            </a:fld>
            <a:endParaRPr lang="en-US"/>
          </a:p>
        </p:txBody>
      </p:sp>
    </p:spTree>
    <p:extLst>
      <p:ext uri="{BB962C8B-B14F-4D97-AF65-F5344CB8AC3E}">
        <p14:creationId xmlns:p14="http://schemas.microsoft.com/office/powerpoint/2010/main" val="440973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a:extLst>
              <a:ext uri="{FF2B5EF4-FFF2-40B4-BE49-F238E27FC236}">
                <a16:creationId xmlns:a16="http://schemas.microsoft.com/office/drawing/2014/main" id="{41A3D23C-173A-4D81-A981-C9976CA3F2A0}"/>
              </a:ext>
            </a:extLst>
          </p:cNvPr>
          <p:cNvPicPr>
            <a:picLocks noChangeAspect="1"/>
          </p:cNvPicPr>
          <p:nvPr/>
        </p:nvPicPr>
        <p:blipFill>
          <a:blip r:embed="rId2"/>
          <a:stretch>
            <a:fillRect/>
          </a:stretch>
        </p:blipFill>
        <p:spPr>
          <a:xfrm>
            <a:off x="8288304" y="704490"/>
            <a:ext cx="3833746" cy="2875310"/>
          </a:xfrm>
          <a:prstGeom prst="rect">
            <a:avLst/>
          </a:prstGeom>
        </p:spPr>
      </p:pic>
      <p:pic>
        <p:nvPicPr>
          <p:cNvPr id="57" name="Picture 56">
            <a:extLst>
              <a:ext uri="{FF2B5EF4-FFF2-40B4-BE49-F238E27FC236}">
                <a16:creationId xmlns:a16="http://schemas.microsoft.com/office/drawing/2014/main" id="{980DFFA7-6617-43AE-95B3-BF8C68069B8C}"/>
              </a:ext>
            </a:extLst>
          </p:cNvPr>
          <p:cNvPicPr>
            <a:picLocks noChangeAspect="1"/>
          </p:cNvPicPr>
          <p:nvPr/>
        </p:nvPicPr>
        <p:blipFill>
          <a:blip r:embed="rId3"/>
          <a:stretch>
            <a:fillRect/>
          </a:stretch>
        </p:blipFill>
        <p:spPr>
          <a:xfrm>
            <a:off x="8301394" y="3666945"/>
            <a:ext cx="3820656" cy="2865492"/>
          </a:xfrm>
          <a:prstGeom prst="rect">
            <a:avLst/>
          </a:prstGeom>
        </p:spPr>
      </p:pic>
      <p:sp>
        <p:nvSpPr>
          <p:cNvPr id="49" name="Content Placeholder 2">
            <a:extLst>
              <a:ext uri="{FF2B5EF4-FFF2-40B4-BE49-F238E27FC236}">
                <a16:creationId xmlns:a16="http://schemas.microsoft.com/office/drawing/2014/main" id="{52C81804-4C9B-4E40-8805-FF5AD0CC03BD}"/>
              </a:ext>
            </a:extLst>
          </p:cNvPr>
          <p:cNvSpPr>
            <a:spLocks noGrp="1"/>
          </p:cNvSpPr>
          <p:nvPr>
            <p:ph idx="1"/>
          </p:nvPr>
        </p:nvSpPr>
        <p:spPr>
          <a:xfrm>
            <a:off x="753357" y="4291167"/>
            <a:ext cx="7957009" cy="2466043"/>
          </a:xfrm>
        </p:spPr>
        <p:txBody>
          <a:bodyPr>
            <a:normAutofit fontScale="92500" lnSpcReduction="20000"/>
          </a:bodyPr>
          <a:lstStyle/>
          <a:p>
            <a:r>
              <a:rPr lang="en-US" dirty="0"/>
              <a:t>Co channel interference (CCI) scenario: Some impact on performance seen at highest FWA powers when both links operate on the same channel (channel 2)</a:t>
            </a:r>
          </a:p>
          <a:p>
            <a:pPr lvl="1"/>
            <a:r>
              <a:rPr lang="en-US" dirty="0"/>
              <a:t>At maximum FWA power (EIRP = 45dBm)</a:t>
            </a:r>
          </a:p>
          <a:p>
            <a:pPr lvl="2"/>
            <a:r>
              <a:rPr lang="en-US" dirty="0"/>
              <a:t>MCS degrades gracefully from 12 to 9 when increasing link distance from 7 m to 10m</a:t>
            </a:r>
          </a:p>
          <a:p>
            <a:pPr lvl="2"/>
            <a:r>
              <a:rPr lang="en-US" dirty="0"/>
              <a:t>SRD was able to maintain a stable connection only up to 10m link distance.</a:t>
            </a:r>
          </a:p>
          <a:p>
            <a:pPr lvl="1"/>
            <a:r>
              <a:rPr lang="en-US" dirty="0"/>
              <a:t>With TPC on FWA</a:t>
            </a:r>
          </a:p>
          <a:p>
            <a:pPr lvl="2"/>
            <a:r>
              <a:rPr lang="en-US" dirty="0"/>
              <a:t>SRD was able to have stable connection and was also able to support the throughput at distance &gt; 10m. </a:t>
            </a:r>
          </a:p>
          <a:p>
            <a:r>
              <a:rPr lang="en-US" dirty="0"/>
              <a:t>Adjacent channel interference (ACI) scenario: When SRD link was moved to channel 1 or 3, both systems didn’t impact each others performance even at maximum FWA EIRP of 45dBm</a:t>
            </a:r>
          </a:p>
        </p:txBody>
      </p:sp>
      <p:sp>
        <p:nvSpPr>
          <p:cNvPr id="2" name="Title 1">
            <a:extLst>
              <a:ext uri="{FF2B5EF4-FFF2-40B4-BE49-F238E27FC236}">
                <a16:creationId xmlns:a16="http://schemas.microsoft.com/office/drawing/2014/main" id="{D644CDA4-A8D4-41FD-985F-C1FD24C76195}"/>
              </a:ext>
            </a:extLst>
          </p:cNvPr>
          <p:cNvSpPr>
            <a:spLocks noGrp="1"/>
          </p:cNvSpPr>
          <p:nvPr>
            <p:ph type="title"/>
          </p:nvPr>
        </p:nvSpPr>
        <p:spPr>
          <a:xfrm>
            <a:off x="914401" y="594360"/>
            <a:ext cx="10515600" cy="914400"/>
          </a:xfrm>
        </p:spPr>
        <p:txBody>
          <a:bodyPr/>
          <a:lstStyle/>
          <a:p>
            <a:r>
              <a:rPr lang="en-US" dirty="0"/>
              <a:t>Scenario 1: Outdoor Inline</a:t>
            </a:r>
          </a:p>
        </p:txBody>
      </p:sp>
      <p:sp>
        <p:nvSpPr>
          <p:cNvPr id="4" name="TextBox 3">
            <a:extLst>
              <a:ext uri="{FF2B5EF4-FFF2-40B4-BE49-F238E27FC236}">
                <a16:creationId xmlns:a16="http://schemas.microsoft.com/office/drawing/2014/main" id="{F603738D-E3A8-49FD-8509-CFD4880A8390}"/>
              </a:ext>
            </a:extLst>
          </p:cNvPr>
          <p:cNvSpPr txBox="1"/>
          <p:nvPr/>
        </p:nvSpPr>
        <p:spPr>
          <a:xfrm>
            <a:off x="1149627" y="4074956"/>
            <a:ext cx="633507" cy="369332"/>
          </a:xfrm>
          <a:prstGeom prst="rect">
            <a:avLst/>
          </a:prstGeom>
          <a:noFill/>
        </p:spPr>
        <p:txBody>
          <a:bodyPr wrap="none" rtlCol="0">
            <a:spAutoFit/>
          </a:bodyPr>
          <a:lstStyle/>
          <a:p>
            <a:r>
              <a:rPr lang="en-US" sz="1800" dirty="0">
                <a:solidFill>
                  <a:schemeClr val="tx1"/>
                </a:solidFill>
              </a:rPr>
              <a:t>DN1</a:t>
            </a:r>
          </a:p>
        </p:txBody>
      </p:sp>
      <p:grpSp>
        <p:nvGrpSpPr>
          <p:cNvPr id="5" name="Group 4">
            <a:extLst>
              <a:ext uri="{FF2B5EF4-FFF2-40B4-BE49-F238E27FC236}">
                <a16:creationId xmlns:a16="http://schemas.microsoft.com/office/drawing/2014/main" id="{3B67E27A-EB98-47B7-A58D-85689CE2D8E8}"/>
              </a:ext>
            </a:extLst>
          </p:cNvPr>
          <p:cNvGrpSpPr/>
          <p:nvPr/>
        </p:nvGrpSpPr>
        <p:grpSpPr>
          <a:xfrm>
            <a:off x="1302266" y="1307790"/>
            <a:ext cx="1314597" cy="2755026"/>
            <a:chOff x="1384531" y="3065328"/>
            <a:chExt cx="1314597" cy="2755026"/>
          </a:xfrm>
        </p:grpSpPr>
        <p:pic>
          <p:nvPicPr>
            <p:cNvPr id="6" name="Picture 5">
              <a:extLst>
                <a:ext uri="{FF2B5EF4-FFF2-40B4-BE49-F238E27FC236}">
                  <a16:creationId xmlns:a16="http://schemas.microsoft.com/office/drawing/2014/main" id="{857C59AB-8488-4AF2-967D-E67ED9D4E0DD}"/>
                </a:ext>
              </a:extLst>
            </p:cNvPr>
            <p:cNvPicPr>
              <a:picLocks noChangeAspect="1"/>
            </p:cNvPicPr>
            <p:nvPr/>
          </p:nvPicPr>
          <p:blipFill>
            <a:blip r:embed="rId4"/>
            <a:stretch>
              <a:fillRect/>
            </a:stretch>
          </p:blipFill>
          <p:spPr>
            <a:xfrm>
              <a:off x="1384531" y="3065328"/>
              <a:ext cx="1272360" cy="2755026"/>
            </a:xfrm>
            <a:prstGeom prst="rect">
              <a:avLst/>
            </a:prstGeom>
            <a:noFill/>
          </p:spPr>
        </p:pic>
        <p:sp>
          <p:nvSpPr>
            <p:cNvPr id="7" name="Rectangle 6">
              <a:extLst>
                <a:ext uri="{FF2B5EF4-FFF2-40B4-BE49-F238E27FC236}">
                  <a16:creationId xmlns:a16="http://schemas.microsoft.com/office/drawing/2014/main" id="{12A5B1DD-9763-4208-85F9-7DA01A4A106C}"/>
                </a:ext>
              </a:extLst>
            </p:cNvPr>
            <p:cNvSpPr/>
            <p:nvPr/>
          </p:nvSpPr>
          <p:spPr>
            <a:xfrm>
              <a:off x="1528608" y="4305496"/>
              <a:ext cx="105508" cy="12895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F6C851A-D095-4DA9-A34B-00ECED4867E9}"/>
                </a:ext>
              </a:extLst>
            </p:cNvPr>
            <p:cNvSpPr/>
            <p:nvPr/>
          </p:nvSpPr>
          <p:spPr>
            <a:xfrm rot="16200000" flipV="1">
              <a:off x="1503510" y="4303878"/>
              <a:ext cx="566348" cy="133873"/>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a:extLst>
                <a:ext uri="{FF2B5EF4-FFF2-40B4-BE49-F238E27FC236}">
                  <a16:creationId xmlns:a16="http://schemas.microsoft.com/office/drawing/2014/main" id="{0527BDC6-7DDD-4B76-8A36-8DACDE02CC7D}"/>
                </a:ext>
              </a:extLst>
            </p:cNvPr>
            <p:cNvGrpSpPr/>
            <p:nvPr/>
          </p:nvGrpSpPr>
          <p:grpSpPr>
            <a:xfrm rot="16200000">
              <a:off x="1990997" y="3916850"/>
              <a:ext cx="485633" cy="930628"/>
              <a:chOff x="5350343" y="2685733"/>
              <a:chExt cx="1327967" cy="2439351"/>
            </a:xfrm>
            <a:gradFill>
              <a:gsLst>
                <a:gs pos="0">
                  <a:srgbClr val="FFFF00"/>
                </a:gs>
                <a:gs pos="30000">
                  <a:srgbClr val="FFC000"/>
                </a:gs>
                <a:gs pos="83000">
                  <a:srgbClr val="FF0000"/>
                </a:gs>
                <a:gs pos="100000">
                  <a:srgbClr val="C00000"/>
                </a:gs>
              </a:gsLst>
              <a:lin ang="5400000" scaled="1"/>
            </a:gradFill>
          </p:grpSpPr>
          <p:sp>
            <p:nvSpPr>
              <p:cNvPr id="12" name="Oval 11">
                <a:extLst>
                  <a:ext uri="{FF2B5EF4-FFF2-40B4-BE49-F238E27FC236}">
                    <a16:creationId xmlns:a16="http://schemas.microsoft.com/office/drawing/2014/main" id="{78519867-4BED-4218-824D-B57F92506CB9}"/>
                  </a:ext>
                </a:extLst>
              </p:cNvPr>
              <p:cNvSpPr/>
              <p:nvPr/>
            </p:nvSpPr>
            <p:spPr>
              <a:xfrm>
                <a:off x="5791072" y="2917821"/>
                <a:ext cx="483852" cy="2207263"/>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08688E9-F515-4017-BD34-4BD8E8D92A39}"/>
                  </a:ext>
                </a:extLst>
              </p:cNvPr>
              <p:cNvSpPr/>
              <p:nvPr/>
            </p:nvSpPr>
            <p:spPr>
              <a:xfrm rot="20183688">
                <a:off x="6000539" y="2839420"/>
                <a:ext cx="477593" cy="949883"/>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498B5F2-7A52-495F-9090-527314123DD3}"/>
                  </a:ext>
                </a:extLst>
              </p:cNvPr>
              <p:cNvSpPr/>
              <p:nvPr/>
            </p:nvSpPr>
            <p:spPr>
              <a:xfrm rot="1246475">
                <a:off x="5553215" y="2856743"/>
                <a:ext cx="477593" cy="909298"/>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3A5CE5A-856A-4ECA-B19E-4EBA32425102}"/>
                  </a:ext>
                </a:extLst>
              </p:cNvPr>
              <p:cNvSpPr/>
              <p:nvPr/>
            </p:nvSpPr>
            <p:spPr>
              <a:xfrm rot="19665084">
                <a:off x="5515440" y="2729870"/>
                <a:ext cx="477593" cy="663986"/>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6E3670B-9462-49C3-B871-750F204A1182}"/>
                  </a:ext>
                </a:extLst>
              </p:cNvPr>
              <p:cNvSpPr/>
              <p:nvPr/>
            </p:nvSpPr>
            <p:spPr>
              <a:xfrm>
                <a:off x="5758560" y="2685733"/>
                <a:ext cx="477593" cy="663985"/>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CCAA4F3-B2A1-415A-B7B5-5FE7BE74FEA5}"/>
                  </a:ext>
                </a:extLst>
              </p:cNvPr>
              <p:cNvSpPr/>
              <p:nvPr/>
            </p:nvSpPr>
            <p:spPr>
              <a:xfrm rot="1166591">
                <a:off x="6045838" y="2776443"/>
                <a:ext cx="477593" cy="663986"/>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BF38D50-9781-4BF6-86D1-CD4AD8B068E7}"/>
                  </a:ext>
                </a:extLst>
              </p:cNvPr>
              <p:cNvSpPr/>
              <p:nvPr/>
            </p:nvSpPr>
            <p:spPr>
              <a:xfrm rot="5400000">
                <a:off x="6107521" y="2883487"/>
                <a:ext cx="477593" cy="663985"/>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141C8E6-3D87-4847-B96F-ED9B10E25E69}"/>
                  </a:ext>
                </a:extLst>
              </p:cNvPr>
              <p:cNvSpPr/>
              <p:nvPr/>
            </p:nvSpPr>
            <p:spPr>
              <a:xfrm rot="5400000">
                <a:off x="5443539" y="2930194"/>
                <a:ext cx="477593" cy="663985"/>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Half Frame 9">
              <a:extLst>
                <a:ext uri="{FF2B5EF4-FFF2-40B4-BE49-F238E27FC236}">
                  <a16:creationId xmlns:a16="http://schemas.microsoft.com/office/drawing/2014/main" id="{7454A4BF-483E-4D3C-83B2-07E863393D00}"/>
                </a:ext>
              </a:extLst>
            </p:cNvPr>
            <p:cNvSpPr/>
            <p:nvPr/>
          </p:nvSpPr>
          <p:spPr>
            <a:xfrm>
              <a:off x="1651868" y="4045325"/>
              <a:ext cx="218650" cy="616311"/>
            </a:xfrm>
            <a:prstGeom prst="halfFrame">
              <a:avLst/>
            </a:prstGeom>
            <a:solidFill>
              <a:schemeClr val="tx2">
                <a:lumMod val="50000"/>
                <a:lumOff val="50000"/>
              </a:schemeClr>
            </a:solidFill>
            <a:ln>
              <a:solidFill>
                <a:schemeClr val="tx2">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Half Frame 10">
              <a:extLst>
                <a:ext uri="{FF2B5EF4-FFF2-40B4-BE49-F238E27FC236}">
                  <a16:creationId xmlns:a16="http://schemas.microsoft.com/office/drawing/2014/main" id="{FFDC67A1-159E-43A7-88DA-7AD05B2B832D}"/>
                </a:ext>
              </a:extLst>
            </p:cNvPr>
            <p:cNvSpPr/>
            <p:nvPr/>
          </p:nvSpPr>
          <p:spPr>
            <a:xfrm flipV="1">
              <a:off x="1671280" y="4111426"/>
              <a:ext cx="218650" cy="616311"/>
            </a:xfrm>
            <a:prstGeom prst="halfFrame">
              <a:avLst/>
            </a:prstGeom>
            <a:solidFill>
              <a:schemeClr val="bg2"/>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20" name="Group 19">
            <a:extLst>
              <a:ext uri="{FF2B5EF4-FFF2-40B4-BE49-F238E27FC236}">
                <a16:creationId xmlns:a16="http://schemas.microsoft.com/office/drawing/2014/main" id="{18C9B455-DA4B-467F-B8C9-5E50F2C24DCC}"/>
              </a:ext>
            </a:extLst>
          </p:cNvPr>
          <p:cNvGrpSpPr/>
          <p:nvPr/>
        </p:nvGrpSpPr>
        <p:grpSpPr>
          <a:xfrm flipH="1">
            <a:off x="7130594" y="1307790"/>
            <a:ext cx="1272360" cy="2755026"/>
            <a:chOff x="1384531" y="3065328"/>
            <a:chExt cx="1314597" cy="2755026"/>
          </a:xfrm>
        </p:grpSpPr>
        <p:pic>
          <p:nvPicPr>
            <p:cNvPr id="21" name="Picture 20">
              <a:extLst>
                <a:ext uri="{FF2B5EF4-FFF2-40B4-BE49-F238E27FC236}">
                  <a16:creationId xmlns:a16="http://schemas.microsoft.com/office/drawing/2014/main" id="{2A8D6049-15AE-43B3-9AEC-B5AA1EED296A}"/>
                </a:ext>
              </a:extLst>
            </p:cNvPr>
            <p:cNvPicPr>
              <a:picLocks noChangeAspect="1"/>
            </p:cNvPicPr>
            <p:nvPr/>
          </p:nvPicPr>
          <p:blipFill>
            <a:blip r:embed="rId4"/>
            <a:stretch>
              <a:fillRect/>
            </a:stretch>
          </p:blipFill>
          <p:spPr>
            <a:xfrm>
              <a:off x="1384531" y="3065328"/>
              <a:ext cx="1272360" cy="2755026"/>
            </a:xfrm>
            <a:prstGeom prst="rect">
              <a:avLst/>
            </a:prstGeom>
            <a:noFill/>
          </p:spPr>
        </p:pic>
        <p:sp>
          <p:nvSpPr>
            <p:cNvPr id="22" name="Rectangle 21">
              <a:extLst>
                <a:ext uri="{FF2B5EF4-FFF2-40B4-BE49-F238E27FC236}">
                  <a16:creationId xmlns:a16="http://schemas.microsoft.com/office/drawing/2014/main" id="{C43F2EE7-C022-4CF8-84CE-91EA59FD5DC6}"/>
                </a:ext>
              </a:extLst>
            </p:cNvPr>
            <p:cNvSpPr/>
            <p:nvPr/>
          </p:nvSpPr>
          <p:spPr>
            <a:xfrm>
              <a:off x="1528608" y="4305496"/>
              <a:ext cx="105508" cy="12895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BC24BC9-BD08-4E67-8972-162E46F1ABDA}"/>
                </a:ext>
              </a:extLst>
            </p:cNvPr>
            <p:cNvSpPr/>
            <p:nvPr/>
          </p:nvSpPr>
          <p:spPr>
            <a:xfrm rot="16200000" flipV="1">
              <a:off x="1503510" y="4303878"/>
              <a:ext cx="566348" cy="133873"/>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4" name="Group 23">
              <a:extLst>
                <a:ext uri="{FF2B5EF4-FFF2-40B4-BE49-F238E27FC236}">
                  <a16:creationId xmlns:a16="http://schemas.microsoft.com/office/drawing/2014/main" id="{35DFF26D-8883-4F5C-BBF9-0F9523572D39}"/>
                </a:ext>
              </a:extLst>
            </p:cNvPr>
            <p:cNvGrpSpPr/>
            <p:nvPr/>
          </p:nvGrpSpPr>
          <p:grpSpPr>
            <a:xfrm rot="16200000">
              <a:off x="1990997" y="3916850"/>
              <a:ext cx="485633" cy="930628"/>
              <a:chOff x="5350343" y="2685733"/>
              <a:chExt cx="1327967" cy="2439351"/>
            </a:xfrm>
            <a:gradFill>
              <a:gsLst>
                <a:gs pos="0">
                  <a:srgbClr val="FFFF00"/>
                </a:gs>
                <a:gs pos="30000">
                  <a:srgbClr val="FFC000"/>
                </a:gs>
                <a:gs pos="83000">
                  <a:srgbClr val="FF0000"/>
                </a:gs>
                <a:gs pos="100000">
                  <a:srgbClr val="C00000"/>
                </a:gs>
              </a:gsLst>
              <a:lin ang="5400000" scaled="1"/>
            </a:gradFill>
          </p:grpSpPr>
          <p:sp>
            <p:nvSpPr>
              <p:cNvPr id="27" name="Oval 26">
                <a:extLst>
                  <a:ext uri="{FF2B5EF4-FFF2-40B4-BE49-F238E27FC236}">
                    <a16:creationId xmlns:a16="http://schemas.microsoft.com/office/drawing/2014/main" id="{DF3A1C22-767A-444B-9595-0AE10E34F8AF}"/>
                  </a:ext>
                </a:extLst>
              </p:cNvPr>
              <p:cNvSpPr/>
              <p:nvPr/>
            </p:nvSpPr>
            <p:spPr>
              <a:xfrm>
                <a:off x="5791072" y="2917821"/>
                <a:ext cx="483852" cy="2207263"/>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14EDDE4-42FE-408B-8BF6-38C1066F2A9E}"/>
                  </a:ext>
                </a:extLst>
              </p:cNvPr>
              <p:cNvSpPr/>
              <p:nvPr/>
            </p:nvSpPr>
            <p:spPr>
              <a:xfrm rot="20183688">
                <a:off x="6000539" y="2839420"/>
                <a:ext cx="477593" cy="949883"/>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C27EA722-B44D-4E77-8B1E-1723C6CD2AB1}"/>
                  </a:ext>
                </a:extLst>
              </p:cNvPr>
              <p:cNvSpPr/>
              <p:nvPr/>
            </p:nvSpPr>
            <p:spPr>
              <a:xfrm rot="1246475">
                <a:off x="5553215" y="2856743"/>
                <a:ext cx="477593" cy="909298"/>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D30AF77B-3B70-41B5-90BD-579886DCF087}"/>
                  </a:ext>
                </a:extLst>
              </p:cNvPr>
              <p:cNvSpPr/>
              <p:nvPr/>
            </p:nvSpPr>
            <p:spPr>
              <a:xfrm rot="19665084">
                <a:off x="5515440" y="2729870"/>
                <a:ext cx="477593" cy="663986"/>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26FAB38-5820-4A25-A15F-551EA90EED55}"/>
                  </a:ext>
                </a:extLst>
              </p:cNvPr>
              <p:cNvSpPr/>
              <p:nvPr/>
            </p:nvSpPr>
            <p:spPr>
              <a:xfrm>
                <a:off x="5758560" y="2685733"/>
                <a:ext cx="477593" cy="663985"/>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2636B44-2517-45D1-AECE-4C352D45C752}"/>
                  </a:ext>
                </a:extLst>
              </p:cNvPr>
              <p:cNvSpPr/>
              <p:nvPr/>
            </p:nvSpPr>
            <p:spPr>
              <a:xfrm rot="1166591">
                <a:off x="6045838" y="2776443"/>
                <a:ext cx="477593" cy="663986"/>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4C5EF60-E690-4F10-AB86-7F999E5C5D68}"/>
                  </a:ext>
                </a:extLst>
              </p:cNvPr>
              <p:cNvSpPr/>
              <p:nvPr/>
            </p:nvSpPr>
            <p:spPr>
              <a:xfrm rot="5400000">
                <a:off x="6107521" y="2883487"/>
                <a:ext cx="477593" cy="663985"/>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D627D5F-62B5-48C1-999C-0B0DCB236AAD}"/>
                  </a:ext>
                </a:extLst>
              </p:cNvPr>
              <p:cNvSpPr/>
              <p:nvPr/>
            </p:nvSpPr>
            <p:spPr>
              <a:xfrm rot="5400000">
                <a:off x="5443539" y="2930194"/>
                <a:ext cx="477593" cy="663985"/>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5" name="Half Frame 24">
              <a:extLst>
                <a:ext uri="{FF2B5EF4-FFF2-40B4-BE49-F238E27FC236}">
                  <a16:creationId xmlns:a16="http://schemas.microsoft.com/office/drawing/2014/main" id="{66AB6C14-9AE2-417D-82B9-E4C5BC339D4C}"/>
                </a:ext>
              </a:extLst>
            </p:cNvPr>
            <p:cNvSpPr/>
            <p:nvPr/>
          </p:nvSpPr>
          <p:spPr>
            <a:xfrm>
              <a:off x="1651868" y="4045325"/>
              <a:ext cx="218650" cy="616311"/>
            </a:xfrm>
            <a:prstGeom prst="halfFrame">
              <a:avLst/>
            </a:prstGeom>
            <a:solidFill>
              <a:schemeClr val="tx2">
                <a:lumMod val="50000"/>
                <a:lumOff val="50000"/>
              </a:schemeClr>
            </a:solidFill>
            <a:ln>
              <a:solidFill>
                <a:schemeClr val="tx2">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6" name="Half Frame 25">
              <a:extLst>
                <a:ext uri="{FF2B5EF4-FFF2-40B4-BE49-F238E27FC236}">
                  <a16:creationId xmlns:a16="http://schemas.microsoft.com/office/drawing/2014/main" id="{0640A928-7431-437F-8B5F-798B94EAF6D0}"/>
                </a:ext>
              </a:extLst>
            </p:cNvPr>
            <p:cNvSpPr/>
            <p:nvPr/>
          </p:nvSpPr>
          <p:spPr>
            <a:xfrm flipV="1">
              <a:off x="1671280" y="4111426"/>
              <a:ext cx="218650" cy="616311"/>
            </a:xfrm>
            <a:prstGeom prst="halfFrame">
              <a:avLst/>
            </a:prstGeom>
            <a:solidFill>
              <a:schemeClr val="bg2"/>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35" name="TextBox 34">
            <a:extLst>
              <a:ext uri="{FF2B5EF4-FFF2-40B4-BE49-F238E27FC236}">
                <a16:creationId xmlns:a16="http://schemas.microsoft.com/office/drawing/2014/main" id="{F9C9977C-F676-4B6A-8298-9830938E5323}"/>
              </a:ext>
            </a:extLst>
          </p:cNvPr>
          <p:cNvSpPr txBox="1"/>
          <p:nvPr/>
        </p:nvSpPr>
        <p:spPr>
          <a:xfrm>
            <a:off x="7891301" y="4074615"/>
            <a:ext cx="633507" cy="369332"/>
          </a:xfrm>
          <a:prstGeom prst="rect">
            <a:avLst/>
          </a:prstGeom>
          <a:noFill/>
        </p:spPr>
        <p:txBody>
          <a:bodyPr wrap="none" rtlCol="0">
            <a:spAutoFit/>
          </a:bodyPr>
          <a:lstStyle/>
          <a:p>
            <a:r>
              <a:rPr lang="en-US" sz="1800" dirty="0">
                <a:solidFill>
                  <a:schemeClr val="tx1"/>
                </a:solidFill>
              </a:rPr>
              <a:t>DN2</a:t>
            </a:r>
          </a:p>
        </p:txBody>
      </p:sp>
      <p:pic>
        <p:nvPicPr>
          <p:cNvPr id="36" name="Picture 2" descr="Laptop cartoon icon Transparent PNG">
            <a:extLst>
              <a:ext uri="{FF2B5EF4-FFF2-40B4-BE49-F238E27FC236}">
                <a16:creationId xmlns:a16="http://schemas.microsoft.com/office/drawing/2014/main" id="{0478DD8D-711F-4CCE-A4B5-9B1F0C87FB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0330" y="3019152"/>
            <a:ext cx="801415" cy="80141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Image result for thinkpad wireless docking station">
            <a:extLst>
              <a:ext uri="{FF2B5EF4-FFF2-40B4-BE49-F238E27FC236}">
                <a16:creationId xmlns:a16="http://schemas.microsoft.com/office/drawing/2014/main" id="{187E32CC-5F73-48E7-8610-5D136CB988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6505" y="3329393"/>
            <a:ext cx="583204" cy="437403"/>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Straight Arrow Connector 37">
            <a:extLst>
              <a:ext uri="{FF2B5EF4-FFF2-40B4-BE49-F238E27FC236}">
                <a16:creationId xmlns:a16="http://schemas.microsoft.com/office/drawing/2014/main" id="{1E81B273-B486-497B-97A4-766E8E5BB726}"/>
              </a:ext>
            </a:extLst>
          </p:cNvPr>
          <p:cNvCxnSpPr>
            <a:cxnSpLocks/>
          </p:cNvCxnSpPr>
          <p:nvPr/>
        </p:nvCxnSpPr>
        <p:spPr>
          <a:xfrm>
            <a:off x="1385283" y="4132860"/>
            <a:ext cx="690643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D4B18322-1B3A-43FF-938C-166AD25452C6}"/>
              </a:ext>
            </a:extLst>
          </p:cNvPr>
          <p:cNvSpPr txBox="1"/>
          <p:nvPr/>
        </p:nvSpPr>
        <p:spPr>
          <a:xfrm>
            <a:off x="4490878" y="4041726"/>
            <a:ext cx="614855" cy="369332"/>
          </a:xfrm>
          <a:prstGeom prst="rect">
            <a:avLst/>
          </a:prstGeom>
          <a:noFill/>
        </p:spPr>
        <p:txBody>
          <a:bodyPr wrap="square" rtlCol="0">
            <a:spAutoFit/>
          </a:bodyPr>
          <a:lstStyle/>
          <a:p>
            <a:r>
              <a:rPr lang="en-US" sz="1800" dirty="0">
                <a:solidFill>
                  <a:schemeClr val="tx1"/>
                </a:solidFill>
              </a:rPr>
              <a:t>50m</a:t>
            </a:r>
          </a:p>
        </p:txBody>
      </p:sp>
      <p:cxnSp>
        <p:nvCxnSpPr>
          <p:cNvPr id="40" name="Straight Arrow Connector 39">
            <a:extLst>
              <a:ext uri="{FF2B5EF4-FFF2-40B4-BE49-F238E27FC236}">
                <a16:creationId xmlns:a16="http://schemas.microsoft.com/office/drawing/2014/main" id="{E3EC733C-5AE1-4868-A846-BACDD83E5BBE}"/>
              </a:ext>
            </a:extLst>
          </p:cNvPr>
          <p:cNvCxnSpPr>
            <a:cxnSpLocks/>
          </p:cNvCxnSpPr>
          <p:nvPr/>
        </p:nvCxnSpPr>
        <p:spPr>
          <a:xfrm>
            <a:off x="3626316" y="3874339"/>
            <a:ext cx="236472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C387384C-826A-45D4-AC5E-4B44E0250AAE}"/>
              </a:ext>
            </a:extLst>
          </p:cNvPr>
          <p:cNvSpPr txBox="1"/>
          <p:nvPr/>
        </p:nvSpPr>
        <p:spPr>
          <a:xfrm>
            <a:off x="3802670" y="3589779"/>
            <a:ext cx="2125483" cy="369332"/>
          </a:xfrm>
          <a:prstGeom prst="rect">
            <a:avLst/>
          </a:prstGeom>
          <a:noFill/>
        </p:spPr>
        <p:txBody>
          <a:bodyPr wrap="square" rtlCol="0">
            <a:spAutoFit/>
          </a:bodyPr>
          <a:lstStyle/>
          <a:p>
            <a:r>
              <a:rPr lang="en-US" sz="1800" dirty="0">
                <a:solidFill>
                  <a:schemeClr val="tx1"/>
                </a:solidFill>
              </a:rPr>
              <a:t>1m&lt;</a:t>
            </a:r>
            <a:r>
              <a:rPr lang="en-US" sz="1800" dirty="0" err="1">
                <a:solidFill>
                  <a:schemeClr val="tx1"/>
                </a:solidFill>
              </a:rPr>
              <a:t>link_dist</a:t>
            </a:r>
            <a:r>
              <a:rPr lang="en-US" sz="1800" dirty="0">
                <a:solidFill>
                  <a:schemeClr val="tx1"/>
                </a:solidFill>
              </a:rPr>
              <a:t>&lt;20m</a:t>
            </a:r>
          </a:p>
        </p:txBody>
      </p:sp>
      <p:sp>
        <p:nvSpPr>
          <p:cNvPr id="43" name="TextBox 42">
            <a:extLst>
              <a:ext uri="{FF2B5EF4-FFF2-40B4-BE49-F238E27FC236}">
                <a16:creationId xmlns:a16="http://schemas.microsoft.com/office/drawing/2014/main" id="{EDDD1ADB-74CD-4AB5-82E4-B5ED3B6DB795}"/>
              </a:ext>
            </a:extLst>
          </p:cNvPr>
          <p:cNvSpPr txBox="1"/>
          <p:nvPr/>
        </p:nvSpPr>
        <p:spPr>
          <a:xfrm>
            <a:off x="2036126" y="2183885"/>
            <a:ext cx="1968279" cy="369332"/>
          </a:xfrm>
          <a:prstGeom prst="rect">
            <a:avLst/>
          </a:prstGeom>
          <a:noFill/>
        </p:spPr>
        <p:txBody>
          <a:bodyPr wrap="square" rtlCol="0">
            <a:spAutoFit/>
          </a:bodyPr>
          <a:lstStyle/>
          <a:p>
            <a:r>
              <a:rPr lang="en-US" sz="1800" dirty="0">
                <a:solidFill>
                  <a:schemeClr val="tx1"/>
                </a:solidFill>
              </a:rPr>
              <a:t>(TPC/max 45dBm)</a:t>
            </a:r>
          </a:p>
        </p:txBody>
      </p:sp>
      <p:sp>
        <p:nvSpPr>
          <p:cNvPr id="44" name="Arrow: Right 43">
            <a:extLst>
              <a:ext uri="{FF2B5EF4-FFF2-40B4-BE49-F238E27FC236}">
                <a16:creationId xmlns:a16="http://schemas.microsoft.com/office/drawing/2014/main" id="{7F3D6AC7-6EED-43BC-B350-1BB2E077EC13}"/>
              </a:ext>
            </a:extLst>
          </p:cNvPr>
          <p:cNvSpPr/>
          <p:nvPr/>
        </p:nvSpPr>
        <p:spPr>
          <a:xfrm rot="10800000">
            <a:off x="4004406" y="3350197"/>
            <a:ext cx="1428414" cy="1320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Arrow: Right 44">
            <a:extLst>
              <a:ext uri="{FF2B5EF4-FFF2-40B4-BE49-F238E27FC236}">
                <a16:creationId xmlns:a16="http://schemas.microsoft.com/office/drawing/2014/main" id="{3DC89481-6381-4969-B1A5-2FC2E1C5D842}"/>
              </a:ext>
            </a:extLst>
          </p:cNvPr>
          <p:cNvSpPr/>
          <p:nvPr/>
        </p:nvSpPr>
        <p:spPr>
          <a:xfrm rot="10800000" flipH="1">
            <a:off x="4007745" y="3473093"/>
            <a:ext cx="1428414" cy="132087"/>
          </a:xfrm>
          <a:prstGeom prst="rightArrow">
            <a:avLst/>
          </a:prstGeom>
          <a:solidFill>
            <a:srgbClr val="E43CB8"/>
          </a:solidFill>
          <a:ln>
            <a:solidFill>
              <a:srgbClr val="E43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Arrow: Left-Right 45">
            <a:extLst>
              <a:ext uri="{FF2B5EF4-FFF2-40B4-BE49-F238E27FC236}">
                <a16:creationId xmlns:a16="http://schemas.microsoft.com/office/drawing/2014/main" id="{1AC2F169-9555-4CCB-9B8C-6D8BA44628D7}"/>
              </a:ext>
            </a:extLst>
          </p:cNvPr>
          <p:cNvSpPr/>
          <p:nvPr/>
        </p:nvSpPr>
        <p:spPr>
          <a:xfrm>
            <a:off x="3109605" y="2506142"/>
            <a:ext cx="3881542" cy="186443"/>
          </a:xfrm>
          <a:prstGeom prst="lef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F936BC3D-A16D-4894-ACA0-2E639E4A9E46}"/>
              </a:ext>
            </a:extLst>
          </p:cNvPr>
          <p:cNvSpPr txBox="1"/>
          <p:nvPr/>
        </p:nvSpPr>
        <p:spPr>
          <a:xfrm>
            <a:off x="5905700" y="2107575"/>
            <a:ext cx="1968279" cy="369332"/>
          </a:xfrm>
          <a:prstGeom prst="rect">
            <a:avLst/>
          </a:prstGeom>
          <a:noFill/>
        </p:spPr>
        <p:txBody>
          <a:bodyPr wrap="square" rtlCol="0">
            <a:spAutoFit/>
          </a:bodyPr>
          <a:lstStyle/>
          <a:p>
            <a:r>
              <a:rPr lang="en-US" sz="1800" dirty="0">
                <a:solidFill>
                  <a:schemeClr val="tx1"/>
                </a:solidFill>
              </a:rPr>
              <a:t>(TPC/max 45dBm)</a:t>
            </a:r>
          </a:p>
        </p:txBody>
      </p:sp>
      <p:cxnSp>
        <p:nvCxnSpPr>
          <p:cNvPr id="48" name="Straight Arrow Connector 47">
            <a:extLst>
              <a:ext uri="{FF2B5EF4-FFF2-40B4-BE49-F238E27FC236}">
                <a16:creationId xmlns:a16="http://schemas.microsoft.com/office/drawing/2014/main" id="{D8CE3617-3ECB-40F8-ABA3-81997DDB2458}"/>
              </a:ext>
            </a:extLst>
          </p:cNvPr>
          <p:cNvCxnSpPr>
            <a:cxnSpLocks/>
          </p:cNvCxnSpPr>
          <p:nvPr/>
        </p:nvCxnSpPr>
        <p:spPr>
          <a:xfrm>
            <a:off x="1589015" y="3874339"/>
            <a:ext cx="195791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671F6EA1-DA2E-4ACE-8CF5-EAA3FFCA5A61}"/>
              </a:ext>
            </a:extLst>
          </p:cNvPr>
          <p:cNvSpPr txBox="1"/>
          <p:nvPr/>
        </p:nvSpPr>
        <p:spPr>
          <a:xfrm>
            <a:off x="2266365" y="3539137"/>
            <a:ext cx="614855" cy="369332"/>
          </a:xfrm>
          <a:prstGeom prst="rect">
            <a:avLst/>
          </a:prstGeom>
          <a:noFill/>
        </p:spPr>
        <p:txBody>
          <a:bodyPr wrap="square" rtlCol="0">
            <a:spAutoFit/>
          </a:bodyPr>
          <a:lstStyle/>
          <a:p>
            <a:r>
              <a:rPr lang="en-US" sz="1800" dirty="0">
                <a:solidFill>
                  <a:schemeClr val="tx1"/>
                </a:solidFill>
              </a:rPr>
              <a:t>15m</a:t>
            </a:r>
          </a:p>
        </p:txBody>
      </p:sp>
      <p:cxnSp>
        <p:nvCxnSpPr>
          <p:cNvPr id="51" name="Straight Arrow Connector 50">
            <a:extLst>
              <a:ext uri="{FF2B5EF4-FFF2-40B4-BE49-F238E27FC236}">
                <a16:creationId xmlns:a16="http://schemas.microsoft.com/office/drawing/2014/main" id="{D4B56833-12F7-4F91-872D-2BBD9E57A22D}"/>
              </a:ext>
            </a:extLst>
          </p:cNvPr>
          <p:cNvCxnSpPr>
            <a:cxnSpLocks/>
          </p:cNvCxnSpPr>
          <p:nvPr/>
        </p:nvCxnSpPr>
        <p:spPr>
          <a:xfrm flipV="1">
            <a:off x="1106159" y="2595942"/>
            <a:ext cx="0" cy="143039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3D6B7200-A4D2-4CD1-BC1A-40CCF284316B}"/>
              </a:ext>
            </a:extLst>
          </p:cNvPr>
          <p:cNvSpPr txBox="1"/>
          <p:nvPr/>
        </p:nvSpPr>
        <p:spPr>
          <a:xfrm>
            <a:off x="491304" y="3135973"/>
            <a:ext cx="614855" cy="369332"/>
          </a:xfrm>
          <a:prstGeom prst="rect">
            <a:avLst/>
          </a:prstGeom>
          <a:noFill/>
        </p:spPr>
        <p:txBody>
          <a:bodyPr wrap="square" rtlCol="0">
            <a:spAutoFit/>
          </a:bodyPr>
          <a:lstStyle/>
          <a:p>
            <a:r>
              <a:rPr lang="en-US" sz="1800" dirty="0">
                <a:solidFill>
                  <a:schemeClr val="tx1"/>
                </a:solidFill>
              </a:rPr>
              <a:t>6m</a:t>
            </a:r>
          </a:p>
        </p:txBody>
      </p:sp>
      <p:sp>
        <p:nvSpPr>
          <p:cNvPr id="53" name="TextBox 52">
            <a:extLst>
              <a:ext uri="{FF2B5EF4-FFF2-40B4-BE49-F238E27FC236}">
                <a16:creationId xmlns:a16="http://schemas.microsoft.com/office/drawing/2014/main" id="{E79522A9-E32B-48F1-A8BD-2E97AB852758}"/>
              </a:ext>
            </a:extLst>
          </p:cNvPr>
          <p:cNvSpPr txBox="1"/>
          <p:nvPr/>
        </p:nvSpPr>
        <p:spPr>
          <a:xfrm>
            <a:off x="6464698" y="3615732"/>
            <a:ext cx="614855" cy="369332"/>
          </a:xfrm>
          <a:prstGeom prst="rect">
            <a:avLst/>
          </a:prstGeom>
          <a:noFill/>
        </p:spPr>
        <p:txBody>
          <a:bodyPr wrap="square" rtlCol="0">
            <a:spAutoFit/>
          </a:bodyPr>
          <a:lstStyle/>
          <a:p>
            <a:r>
              <a:rPr lang="en-US" sz="1800" dirty="0">
                <a:solidFill>
                  <a:schemeClr val="tx1"/>
                </a:solidFill>
              </a:rPr>
              <a:t>1m</a:t>
            </a:r>
          </a:p>
        </p:txBody>
      </p:sp>
      <p:cxnSp>
        <p:nvCxnSpPr>
          <p:cNvPr id="54" name="Straight Arrow Connector 53">
            <a:extLst>
              <a:ext uri="{FF2B5EF4-FFF2-40B4-BE49-F238E27FC236}">
                <a16:creationId xmlns:a16="http://schemas.microsoft.com/office/drawing/2014/main" id="{0D6F1A1D-2BA5-4804-B920-2E1DEC8F5B8B}"/>
              </a:ext>
            </a:extLst>
          </p:cNvPr>
          <p:cNvCxnSpPr>
            <a:cxnSpLocks/>
          </p:cNvCxnSpPr>
          <p:nvPr/>
        </p:nvCxnSpPr>
        <p:spPr>
          <a:xfrm flipV="1">
            <a:off x="6415136" y="3548502"/>
            <a:ext cx="0" cy="51431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9CB3CBFA-D636-499C-833B-BA35955160A2}"/>
              </a:ext>
            </a:extLst>
          </p:cNvPr>
          <p:cNvSpPr>
            <a:spLocks noGrp="1"/>
          </p:cNvSpPr>
          <p:nvPr>
            <p:ph type="dt" idx="10"/>
          </p:nvPr>
        </p:nvSpPr>
        <p:spPr/>
        <p:txBody>
          <a:bodyPr/>
          <a:lstStyle/>
          <a:p>
            <a:r>
              <a:rPr lang="en-US"/>
              <a:t>March 2018</a:t>
            </a:r>
          </a:p>
        </p:txBody>
      </p:sp>
      <p:sp>
        <p:nvSpPr>
          <p:cNvPr id="56" name="Footer Placeholder 55">
            <a:extLst>
              <a:ext uri="{FF2B5EF4-FFF2-40B4-BE49-F238E27FC236}">
                <a16:creationId xmlns:a16="http://schemas.microsoft.com/office/drawing/2014/main" id="{A2EDD2B0-F46D-4C5B-A2BA-8D919006AFA2}"/>
              </a:ext>
            </a:extLst>
          </p:cNvPr>
          <p:cNvSpPr>
            <a:spLocks noGrp="1"/>
          </p:cNvSpPr>
          <p:nvPr>
            <p:ph type="ftr" idx="11"/>
          </p:nvPr>
        </p:nvSpPr>
        <p:spPr/>
        <p:txBody>
          <a:bodyPr/>
          <a:lstStyle/>
          <a:p>
            <a:r>
              <a:rPr lang="en-US"/>
              <a:t>Sam Alex et al.</a:t>
            </a:r>
          </a:p>
        </p:txBody>
      </p:sp>
      <p:sp>
        <p:nvSpPr>
          <p:cNvPr id="58" name="Slide Number Placeholder 57">
            <a:extLst>
              <a:ext uri="{FF2B5EF4-FFF2-40B4-BE49-F238E27FC236}">
                <a16:creationId xmlns:a16="http://schemas.microsoft.com/office/drawing/2014/main" id="{7F06C7E8-AA3D-40BA-A829-F8CFFA9F1820}"/>
              </a:ext>
            </a:extLst>
          </p:cNvPr>
          <p:cNvSpPr>
            <a:spLocks noGrp="1"/>
          </p:cNvSpPr>
          <p:nvPr>
            <p:ph type="sldNum" idx="12"/>
          </p:nvPr>
        </p:nvSpPr>
        <p:spPr/>
        <p:txBody>
          <a:bodyPr/>
          <a:lstStyle/>
          <a:p>
            <a:fld id="{463940AA-CE12-47DA-8C84-98164C6EAD73}" type="slidenum">
              <a:rPr lang="en-US" smtClean="0"/>
              <a:t>14</a:t>
            </a:fld>
            <a:endParaRPr lang="en-US"/>
          </a:p>
        </p:txBody>
      </p:sp>
    </p:spTree>
    <p:extLst>
      <p:ext uri="{BB962C8B-B14F-4D97-AF65-F5344CB8AC3E}">
        <p14:creationId xmlns:p14="http://schemas.microsoft.com/office/powerpoint/2010/main" val="3478352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EF291334-FE7B-4195-91F1-A3C2F69B3E00}"/>
              </a:ext>
            </a:extLst>
          </p:cNvPr>
          <p:cNvPicPr>
            <a:picLocks noChangeAspect="1"/>
          </p:cNvPicPr>
          <p:nvPr/>
        </p:nvPicPr>
        <p:blipFill>
          <a:blip r:embed="rId3"/>
          <a:stretch>
            <a:fillRect/>
          </a:stretch>
        </p:blipFill>
        <p:spPr>
          <a:xfrm>
            <a:off x="8280758" y="1603003"/>
            <a:ext cx="4018107" cy="3013580"/>
          </a:xfrm>
          <a:prstGeom prst="rect">
            <a:avLst/>
          </a:prstGeom>
        </p:spPr>
      </p:pic>
      <p:sp>
        <p:nvSpPr>
          <p:cNvPr id="51" name="Content Placeholder 2">
            <a:extLst>
              <a:ext uri="{FF2B5EF4-FFF2-40B4-BE49-F238E27FC236}">
                <a16:creationId xmlns:a16="http://schemas.microsoft.com/office/drawing/2014/main" id="{4A3EE76A-0F4E-46BF-B173-F83EB7D50E04}"/>
              </a:ext>
            </a:extLst>
          </p:cNvPr>
          <p:cNvSpPr>
            <a:spLocks noGrp="1"/>
          </p:cNvSpPr>
          <p:nvPr>
            <p:ph idx="1"/>
          </p:nvPr>
        </p:nvSpPr>
        <p:spPr>
          <a:xfrm>
            <a:off x="3435402" y="5134715"/>
            <a:ext cx="8539721" cy="1270459"/>
          </a:xfrm>
        </p:spPr>
        <p:txBody>
          <a:bodyPr>
            <a:normAutofit lnSpcReduction="10000"/>
          </a:bodyPr>
          <a:lstStyle/>
          <a:p>
            <a:r>
              <a:rPr lang="en-US" dirty="0">
                <a:solidFill>
                  <a:schemeClr val="tx1"/>
                </a:solidFill>
              </a:rPr>
              <a:t>One SRD unit kept on the FWA link path (connecting two FWA nodes), while the other SRD is placed perpendicular to this link path</a:t>
            </a:r>
          </a:p>
          <a:p>
            <a:r>
              <a:rPr lang="en-US" dirty="0">
                <a:solidFill>
                  <a:schemeClr val="tx1"/>
                </a:solidFill>
              </a:rPr>
              <a:t>No throughput impact seen on SRD RX EVM, even with maximum FWA power</a:t>
            </a:r>
          </a:p>
          <a:p>
            <a:pPr lvl="1"/>
            <a:r>
              <a:rPr lang="en-US" dirty="0">
                <a:solidFill>
                  <a:schemeClr val="tx1"/>
                </a:solidFill>
              </a:rPr>
              <a:t>Sufficient SINR for SRD</a:t>
            </a:r>
          </a:p>
        </p:txBody>
      </p:sp>
      <p:sp>
        <p:nvSpPr>
          <p:cNvPr id="2" name="Title 1">
            <a:extLst>
              <a:ext uri="{FF2B5EF4-FFF2-40B4-BE49-F238E27FC236}">
                <a16:creationId xmlns:a16="http://schemas.microsoft.com/office/drawing/2014/main" id="{D644CDA4-A8D4-41FD-985F-C1FD24C76195}"/>
              </a:ext>
            </a:extLst>
          </p:cNvPr>
          <p:cNvSpPr>
            <a:spLocks noGrp="1"/>
          </p:cNvSpPr>
          <p:nvPr>
            <p:ph type="title"/>
          </p:nvPr>
        </p:nvSpPr>
        <p:spPr>
          <a:xfrm>
            <a:off x="914401" y="594360"/>
            <a:ext cx="10515600" cy="914400"/>
          </a:xfrm>
        </p:spPr>
        <p:txBody>
          <a:bodyPr/>
          <a:lstStyle/>
          <a:p>
            <a:r>
              <a:rPr lang="en-US" dirty="0">
                <a:solidFill>
                  <a:schemeClr val="tx1"/>
                </a:solidFill>
              </a:rPr>
              <a:t>Scenario 2: Outdoor Perpendicular</a:t>
            </a:r>
          </a:p>
        </p:txBody>
      </p:sp>
      <p:sp>
        <p:nvSpPr>
          <p:cNvPr id="4" name="TextBox 3">
            <a:extLst>
              <a:ext uri="{FF2B5EF4-FFF2-40B4-BE49-F238E27FC236}">
                <a16:creationId xmlns:a16="http://schemas.microsoft.com/office/drawing/2014/main" id="{F603738D-E3A8-49FD-8509-CFD4880A8390}"/>
              </a:ext>
            </a:extLst>
          </p:cNvPr>
          <p:cNvSpPr txBox="1"/>
          <p:nvPr/>
        </p:nvSpPr>
        <p:spPr>
          <a:xfrm>
            <a:off x="1113091" y="4192519"/>
            <a:ext cx="633507" cy="369332"/>
          </a:xfrm>
          <a:prstGeom prst="rect">
            <a:avLst/>
          </a:prstGeom>
          <a:noFill/>
        </p:spPr>
        <p:txBody>
          <a:bodyPr wrap="none" rtlCol="0">
            <a:spAutoFit/>
          </a:bodyPr>
          <a:lstStyle/>
          <a:p>
            <a:r>
              <a:rPr lang="en-US" sz="1800" dirty="0">
                <a:solidFill>
                  <a:schemeClr val="tx1"/>
                </a:solidFill>
              </a:rPr>
              <a:t>DN1</a:t>
            </a:r>
          </a:p>
        </p:txBody>
      </p:sp>
      <p:grpSp>
        <p:nvGrpSpPr>
          <p:cNvPr id="5" name="Group 4">
            <a:extLst>
              <a:ext uri="{FF2B5EF4-FFF2-40B4-BE49-F238E27FC236}">
                <a16:creationId xmlns:a16="http://schemas.microsoft.com/office/drawing/2014/main" id="{3B67E27A-EB98-47B7-A58D-85689CE2D8E8}"/>
              </a:ext>
            </a:extLst>
          </p:cNvPr>
          <p:cNvGrpSpPr/>
          <p:nvPr/>
        </p:nvGrpSpPr>
        <p:grpSpPr>
          <a:xfrm>
            <a:off x="1283730" y="1369572"/>
            <a:ext cx="1314597" cy="2755026"/>
            <a:chOff x="1384531" y="3065328"/>
            <a:chExt cx="1314597" cy="2755026"/>
          </a:xfrm>
        </p:grpSpPr>
        <p:pic>
          <p:nvPicPr>
            <p:cNvPr id="6" name="Picture 5">
              <a:extLst>
                <a:ext uri="{FF2B5EF4-FFF2-40B4-BE49-F238E27FC236}">
                  <a16:creationId xmlns:a16="http://schemas.microsoft.com/office/drawing/2014/main" id="{857C59AB-8488-4AF2-967D-E67ED9D4E0DD}"/>
                </a:ext>
              </a:extLst>
            </p:cNvPr>
            <p:cNvPicPr>
              <a:picLocks noChangeAspect="1"/>
            </p:cNvPicPr>
            <p:nvPr/>
          </p:nvPicPr>
          <p:blipFill>
            <a:blip r:embed="rId4"/>
            <a:stretch>
              <a:fillRect/>
            </a:stretch>
          </p:blipFill>
          <p:spPr>
            <a:xfrm>
              <a:off x="1384531" y="3065328"/>
              <a:ext cx="1272360" cy="2755026"/>
            </a:xfrm>
            <a:prstGeom prst="rect">
              <a:avLst/>
            </a:prstGeom>
            <a:noFill/>
          </p:spPr>
        </p:pic>
        <p:sp>
          <p:nvSpPr>
            <p:cNvPr id="7" name="Rectangle 6">
              <a:extLst>
                <a:ext uri="{FF2B5EF4-FFF2-40B4-BE49-F238E27FC236}">
                  <a16:creationId xmlns:a16="http://schemas.microsoft.com/office/drawing/2014/main" id="{12A5B1DD-9763-4208-85F9-7DA01A4A106C}"/>
                </a:ext>
              </a:extLst>
            </p:cNvPr>
            <p:cNvSpPr/>
            <p:nvPr/>
          </p:nvSpPr>
          <p:spPr>
            <a:xfrm>
              <a:off x="1528608" y="4305496"/>
              <a:ext cx="105508" cy="12895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a:extLst>
                <a:ext uri="{FF2B5EF4-FFF2-40B4-BE49-F238E27FC236}">
                  <a16:creationId xmlns:a16="http://schemas.microsoft.com/office/drawing/2014/main" id="{EF6C851A-D095-4DA9-A34B-00ECED4867E9}"/>
                </a:ext>
              </a:extLst>
            </p:cNvPr>
            <p:cNvSpPr/>
            <p:nvPr/>
          </p:nvSpPr>
          <p:spPr>
            <a:xfrm rot="16200000" flipV="1">
              <a:off x="1503510" y="4303878"/>
              <a:ext cx="566348" cy="133873"/>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nvGrpSpPr>
            <p:cNvPr id="9" name="Group 8">
              <a:extLst>
                <a:ext uri="{FF2B5EF4-FFF2-40B4-BE49-F238E27FC236}">
                  <a16:creationId xmlns:a16="http://schemas.microsoft.com/office/drawing/2014/main" id="{0527BDC6-7DDD-4B76-8A36-8DACDE02CC7D}"/>
                </a:ext>
              </a:extLst>
            </p:cNvPr>
            <p:cNvGrpSpPr/>
            <p:nvPr/>
          </p:nvGrpSpPr>
          <p:grpSpPr>
            <a:xfrm rot="16200000">
              <a:off x="1990997" y="3916850"/>
              <a:ext cx="485633" cy="930628"/>
              <a:chOff x="5350343" y="2685733"/>
              <a:chExt cx="1327967" cy="2439351"/>
            </a:xfrm>
            <a:gradFill>
              <a:gsLst>
                <a:gs pos="0">
                  <a:srgbClr val="FFFF00"/>
                </a:gs>
                <a:gs pos="30000">
                  <a:srgbClr val="FFC000"/>
                </a:gs>
                <a:gs pos="83000">
                  <a:srgbClr val="FF0000"/>
                </a:gs>
                <a:gs pos="100000">
                  <a:srgbClr val="C00000"/>
                </a:gs>
              </a:gsLst>
              <a:lin ang="5400000" scaled="1"/>
            </a:gradFill>
          </p:grpSpPr>
          <p:sp>
            <p:nvSpPr>
              <p:cNvPr id="12" name="Oval 11">
                <a:extLst>
                  <a:ext uri="{FF2B5EF4-FFF2-40B4-BE49-F238E27FC236}">
                    <a16:creationId xmlns:a16="http://schemas.microsoft.com/office/drawing/2014/main" id="{78519867-4BED-4218-824D-B57F92506CB9}"/>
                  </a:ext>
                </a:extLst>
              </p:cNvPr>
              <p:cNvSpPr/>
              <p:nvPr/>
            </p:nvSpPr>
            <p:spPr>
              <a:xfrm>
                <a:off x="5791072" y="2917821"/>
                <a:ext cx="483852" cy="2207263"/>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508688E9-F515-4017-BD34-4BD8E8D92A39}"/>
                  </a:ext>
                </a:extLst>
              </p:cNvPr>
              <p:cNvSpPr/>
              <p:nvPr/>
            </p:nvSpPr>
            <p:spPr>
              <a:xfrm rot="20183688">
                <a:off x="6000539" y="2839420"/>
                <a:ext cx="477593" cy="949883"/>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Oval 13">
                <a:extLst>
                  <a:ext uri="{FF2B5EF4-FFF2-40B4-BE49-F238E27FC236}">
                    <a16:creationId xmlns:a16="http://schemas.microsoft.com/office/drawing/2014/main" id="{0498B5F2-7A52-495F-9090-527314123DD3}"/>
                  </a:ext>
                </a:extLst>
              </p:cNvPr>
              <p:cNvSpPr/>
              <p:nvPr/>
            </p:nvSpPr>
            <p:spPr>
              <a:xfrm rot="1246475">
                <a:off x="5553215" y="2856743"/>
                <a:ext cx="477593" cy="909298"/>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93A5CE5A-856A-4ECA-B19E-4EBA32425102}"/>
                  </a:ext>
                </a:extLst>
              </p:cNvPr>
              <p:cNvSpPr/>
              <p:nvPr/>
            </p:nvSpPr>
            <p:spPr>
              <a:xfrm rot="19665084">
                <a:off x="5515440" y="2729870"/>
                <a:ext cx="477593" cy="663986"/>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Oval 15">
                <a:extLst>
                  <a:ext uri="{FF2B5EF4-FFF2-40B4-BE49-F238E27FC236}">
                    <a16:creationId xmlns:a16="http://schemas.microsoft.com/office/drawing/2014/main" id="{E6E3670B-9462-49C3-B871-750F204A1182}"/>
                  </a:ext>
                </a:extLst>
              </p:cNvPr>
              <p:cNvSpPr/>
              <p:nvPr/>
            </p:nvSpPr>
            <p:spPr>
              <a:xfrm>
                <a:off x="5758560" y="2685733"/>
                <a:ext cx="477593" cy="663985"/>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 name="Oval 16">
                <a:extLst>
                  <a:ext uri="{FF2B5EF4-FFF2-40B4-BE49-F238E27FC236}">
                    <a16:creationId xmlns:a16="http://schemas.microsoft.com/office/drawing/2014/main" id="{5CCAA4F3-B2A1-415A-B7B5-5FE7BE74FEA5}"/>
                  </a:ext>
                </a:extLst>
              </p:cNvPr>
              <p:cNvSpPr/>
              <p:nvPr/>
            </p:nvSpPr>
            <p:spPr>
              <a:xfrm rot="1166591">
                <a:off x="6045838" y="2776443"/>
                <a:ext cx="477593" cy="663986"/>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 name="Oval 17">
                <a:extLst>
                  <a:ext uri="{FF2B5EF4-FFF2-40B4-BE49-F238E27FC236}">
                    <a16:creationId xmlns:a16="http://schemas.microsoft.com/office/drawing/2014/main" id="{6BF38D50-9781-4BF6-86D1-CD4AD8B068E7}"/>
                  </a:ext>
                </a:extLst>
              </p:cNvPr>
              <p:cNvSpPr/>
              <p:nvPr/>
            </p:nvSpPr>
            <p:spPr>
              <a:xfrm rot="5400000">
                <a:off x="6107521" y="2883487"/>
                <a:ext cx="477593" cy="663985"/>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Oval 18">
                <a:extLst>
                  <a:ext uri="{FF2B5EF4-FFF2-40B4-BE49-F238E27FC236}">
                    <a16:creationId xmlns:a16="http://schemas.microsoft.com/office/drawing/2014/main" id="{A141C8E6-3D87-4847-B96F-ED9B10E25E69}"/>
                  </a:ext>
                </a:extLst>
              </p:cNvPr>
              <p:cNvSpPr/>
              <p:nvPr/>
            </p:nvSpPr>
            <p:spPr>
              <a:xfrm rot="5400000">
                <a:off x="5443539" y="2930194"/>
                <a:ext cx="477593" cy="663985"/>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0" name="Half Frame 9">
              <a:extLst>
                <a:ext uri="{FF2B5EF4-FFF2-40B4-BE49-F238E27FC236}">
                  <a16:creationId xmlns:a16="http://schemas.microsoft.com/office/drawing/2014/main" id="{7454A4BF-483E-4D3C-83B2-07E863393D00}"/>
                </a:ext>
              </a:extLst>
            </p:cNvPr>
            <p:cNvSpPr/>
            <p:nvPr/>
          </p:nvSpPr>
          <p:spPr>
            <a:xfrm>
              <a:off x="1651868" y="4045325"/>
              <a:ext cx="218650" cy="616311"/>
            </a:xfrm>
            <a:prstGeom prst="halfFrame">
              <a:avLst/>
            </a:prstGeom>
            <a:solidFill>
              <a:schemeClr val="tx2">
                <a:lumMod val="50000"/>
                <a:lumOff val="50000"/>
              </a:schemeClr>
            </a:solidFill>
            <a:ln>
              <a:solidFill>
                <a:schemeClr val="tx2">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Half Frame 10">
              <a:extLst>
                <a:ext uri="{FF2B5EF4-FFF2-40B4-BE49-F238E27FC236}">
                  <a16:creationId xmlns:a16="http://schemas.microsoft.com/office/drawing/2014/main" id="{FFDC67A1-159E-43A7-88DA-7AD05B2B832D}"/>
                </a:ext>
              </a:extLst>
            </p:cNvPr>
            <p:cNvSpPr/>
            <p:nvPr/>
          </p:nvSpPr>
          <p:spPr>
            <a:xfrm flipV="1">
              <a:off x="1671280" y="4111426"/>
              <a:ext cx="218650" cy="616311"/>
            </a:xfrm>
            <a:prstGeom prst="halfFrame">
              <a:avLst/>
            </a:prstGeom>
            <a:solidFill>
              <a:schemeClr val="bg2"/>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20" name="Group 19">
            <a:extLst>
              <a:ext uri="{FF2B5EF4-FFF2-40B4-BE49-F238E27FC236}">
                <a16:creationId xmlns:a16="http://schemas.microsoft.com/office/drawing/2014/main" id="{18C9B455-DA4B-467F-B8C9-5E50F2C24DCC}"/>
              </a:ext>
            </a:extLst>
          </p:cNvPr>
          <p:cNvGrpSpPr/>
          <p:nvPr/>
        </p:nvGrpSpPr>
        <p:grpSpPr>
          <a:xfrm flipH="1">
            <a:off x="7110055" y="1369572"/>
            <a:ext cx="1272360" cy="2755026"/>
            <a:chOff x="1384531" y="3065328"/>
            <a:chExt cx="1314597" cy="2755026"/>
          </a:xfrm>
        </p:grpSpPr>
        <p:pic>
          <p:nvPicPr>
            <p:cNvPr id="21" name="Picture 20">
              <a:extLst>
                <a:ext uri="{FF2B5EF4-FFF2-40B4-BE49-F238E27FC236}">
                  <a16:creationId xmlns:a16="http://schemas.microsoft.com/office/drawing/2014/main" id="{2A8D6049-15AE-43B3-9AEC-B5AA1EED296A}"/>
                </a:ext>
              </a:extLst>
            </p:cNvPr>
            <p:cNvPicPr>
              <a:picLocks noChangeAspect="1"/>
            </p:cNvPicPr>
            <p:nvPr/>
          </p:nvPicPr>
          <p:blipFill>
            <a:blip r:embed="rId4"/>
            <a:stretch>
              <a:fillRect/>
            </a:stretch>
          </p:blipFill>
          <p:spPr>
            <a:xfrm>
              <a:off x="1384531" y="3065328"/>
              <a:ext cx="1272360" cy="2755026"/>
            </a:xfrm>
            <a:prstGeom prst="rect">
              <a:avLst/>
            </a:prstGeom>
            <a:noFill/>
          </p:spPr>
        </p:pic>
        <p:sp>
          <p:nvSpPr>
            <p:cNvPr id="22" name="Rectangle 21">
              <a:extLst>
                <a:ext uri="{FF2B5EF4-FFF2-40B4-BE49-F238E27FC236}">
                  <a16:creationId xmlns:a16="http://schemas.microsoft.com/office/drawing/2014/main" id="{C43F2EE7-C022-4CF8-84CE-91EA59FD5DC6}"/>
                </a:ext>
              </a:extLst>
            </p:cNvPr>
            <p:cNvSpPr/>
            <p:nvPr/>
          </p:nvSpPr>
          <p:spPr>
            <a:xfrm>
              <a:off x="1528608" y="4305496"/>
              <a:ext cx="105508" cy="12895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ectangle 22">
              <a:extLst>
                <a:ext uri="{FF2B5EF4-FFF2-40B4-BE49-F238E27FC236}">
                  <a16:creationId xmlns:a16="http://schemas.microsoft.com/office/drawing/2014/main" id="{8BC24BC9-BD08-4E67-8972-162E46F1ABDA}"/>
                </a:ext>
              </a:extLst>
            </p:cNvPr>
            <p:cNvSpPr/>
            <p:nvPr/>
          </p:nvSpPr>
          <p:spPr>
            <a:xfrm rot="16200000" flipV="1">
              <a:off x="1503510" y="4303878"/>
              <a:ext cx="566348" cy="133873"/>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nvGrpSpPr>
            <p:cNvPr id="24" name="Group 23">
              <a:extLst>
                <a:ext uri="{FF2B5EF4-FFF2-40B4-BE49-F238E27FC236}">
                  <a16:creationId xmlns:a16="http://schemas.microsoft.com/office/drawing/2014/main" id="{35DFF26D-8883-4F5C-BBF9-0F9523572D39}"/>
                </a:ext>
              </a:extLst>
            </p:cNvPr>
            <p:cNvGrpSpPr/>
            <p:nvPr/>
          </p:nvGrpSpPr>
          <p:grpSpPr>
            <a:xfrm rot="16200000">
              <a:off x="1990997" y="3916850"/>
              <a:ext cx="485633" cy="930628"/>
              <a:chOff x="5350343" y="2685733"/>
              <a:chExt cx="1327967" cy="2439351"/>
            </a:xfrm>
            <a:gradFill>
              <a:gsLst>
                <a:gs pos="0">
                  <a:srgbClr val="FFFF00"/>
                </a:gs>
                <a:gs pos="30000">
                  <a:srgbClr val="FFC000"/>
                </a:gs>
                <a:gs pos="83000">
                  <a:srgbClr val="FF0000"/>
                </a:gs>
                <a:gs pos="100000">
                  <a:srgbClr val="C00000"/>
                </a:gs>
              </a:gsLst>
              <a:lin ang="5400000" scaled="1"/>
            </a:gradFill>
          </p:grpSpPr>
          <p:sp>
            <p:nvSpPr>
              <p:cNvPr id="27" name="Oval 26">
                <a:extLst>
                  <a:ext uri="{FF2B5EF4-FFF2-40B4-BE49-F238E27FC236}">
                    <a16:creationId xmlns:a16="http://schemas.microsoft.com/office/drawing/2014/main" id="{DF3A1C22-767A-444B-9595-0AE10E34F8AF}"/>
                  </a:ext>
                </a:extLst>
              </p:cNvPr>
              <p:cNvSpPr/>
              <p:nvPr/>
            </p:nvSpPr>
            <p:spPr>
              <a:xfrm>
                <a:off x="5791072" y="2917821"/>
                <a:ext cx="483852" cy="2207263"/>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8" name="Oval 27">
                <a:extLst>
                  <a:ext uri="{FF2B5EF4-FFF2-40B4-BE49-F238E27FC236}">
                    <a16:creationId xmlns:a16="http://schemas.microsoft.com/office/drawing/2014/main" id="{014EDDE4-42FE-408B-8BF6-38C1066F2A9E}"/>
                  </a:ext>
                </a:extLst>
              </p:cNvPr>
              <p:cNvSpPr/>
              <p:nvPr/>
            </p:nvSpPr>
            <p:spPr>
              <a:xfrm rot="20183688">
                <a:off x="6000539" y="2839420"/>
                <a:ext cx="477593" cy="949883"/>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9" name="Oval 28">
                <a:extLst>
                  <a:ext uri="{FF2B5EF4-FFF2-40B4-BE49-F238E27FC236}">
                    <a16:creationId xmlns:a16="http://schemas.microsoft.com/office/drawing/2014/main" id="{C27EA722-B44D-4E77-8B1E-1723C6CD2AB1}"/>
                  </a:ext>
                </a:extLst>
              </p:cNvPr>
              <p:cNvSpPr/>
              <p:nvPr/>
            </p:nvSpPr>
            <p:spPr>
              <a:xfrm rot="1246475">
                <a:off x="5553215" y="2856743"/>
                <a:ext cx="477593" cy="909298"/>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0" name="Oval 29">
                <a:extLst>
                  <a:ext uri="{FF2B5EF4-FFF2-40B4-BE49-F238E27FC236}">
                    <a16:creationId xmlns:a16="http://schemas.microsoft.com/office/drawing/2014/main" id="{D30AF77B-3B70-41B5-90BD-579886DCF087}"/>
                  </a:ext>
                </a:extLst>
              </p:cNvPr>
              <p:cNvSpPr/>
              <p:nvPr/>
            </p:nvSpPr>
            <p:spPr>
              <a:xfrm rot="19665084">
                <a:off x="5515440" y="2729870"/>
                <a:ext cx="477593" cy="663986"/>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1" name="Oval 30">
                <a:extLst>
                  <a:ext uri="{FF2B5EF4-FFF2-40B4-BE49-F238E27FC236}">
                    <a16:creationId xmlns:a16="http://schemas.microsoft.com/office/drawing/2014/main" id="{026FAB38-5820-4A25-A15F-551EA90EED55}"/>
                  </a:ext>
                </a:extLst>
              </p:cNvPr>
              <p:cNvSpPr/>
              <p:nvPr/>
            </p:nvSpPr>
            <p:spPr>
              <a:xfrm>
                <a:off x="5758560" y="2685733"/>
                <a:ext cx="477593" cy="663985"/>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2" name="Oval 31">
                <a:extLst>
                  <a:ext uri="{FF2B5EF4-FFF2-40B4-BE49-F238E27FC236}">
                    <a16:creationId xmlns:a16="http://schemas.microsoft.com/office/drawing/2014/main" id="{92636B44-2517-45D1-AECE-4C352D45C752}"/>
                  </a:ext>
                </a:extLst>
              </p:cNvPr>
              <p:cNvSpPr/>
              <p:nvPr/>
            </p:nvSpPr>
            <p:spPr>
              <a:xfrm rot="1166591">
                <a:off x="6045838" y="2776443"/>
                <a:ext cx="477593" cy="663986"/>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3" name="Oval 32">
                <a:extLst>
                  <a:ext uri="{FF2B5EF4-FFF2-40B4-BE49-F238E27FC236}">
                    <a16:creationId xmlns:a16="http://schemas.microsoft.com/office/drawing/2014/main" id="{B4C5EF60-E690-4F10-AB86-7F999E5C5D68}"/>
                  </a:ext>
                </a:extLst>
              </p:cNvPr>
              <p:cNvSpPr/>
              <p:nvPr/>
            </p:nvSpPr>
            <p:spPr>
              <a:xfrm rot="5400000">
                <a:off x="6107521" y="2883487"/>
                <a:ext cx="477593" cy="663985"/>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4" name="Oval 33">
                <a:extLst>
                  <a:ext uri="{FF2B5EF4-FFF2-40B4-BE49-F238E27FC236}">
                    <a16:creationId xmlns:a16="http://schemas.microsoft.com/office/drawing/2014/main" id="{DD627D5F-62B5-48C1-999C-0B0DCB236AAD}"/>
                  </a:ext>
                </a:extLst>
              </p:cNvPr>
              <p:cNvSpPr/>
              <p:nvPr/>
            </p:nvSpPr>
            <p:spPr>
              <a:xfrm rot="5400000">
                <a:off x="5443539" y="2930194"/>
                <a:ext cx="477593" cy="663985"/>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25" name="Half Frame 24">
              <a:extLst>
                <a:ext uri="{FF2B5EF4-FFF2-40B4-BE49-F238E27FC236}">
                  <a16:creationId xmlns:a16="http://schemas.microsoft.com/office/drawing/2014/main" id="{66AB6C14-9AE2-417D-82B9-E4C5BC339D4C}"/>
                </a:ext>
              </a:extLst>
            </p:cNvPr>
            <p:cNvSpPr/>
            <p:nvPr/>
          </p:nvSpPr>
          <p:spPr>
            <a:xfrm>
              <a:off x="1651868" y="4045325"/>
              <a:ext cx="218650" cy="616311"/>
            </a:xfrm>
            <a:prstGeom prst="halfFrame">
              <a:avLst/>
            </a:prstGeom>
            <a:solidFill>
              <a:schemeClr val="tx2">
                <a:lumMod val="50000"/>
                <a:lumOff val="50000"/>
              </a:schemeClr>
            </a:solidFill>
            <a:ln>
              <a:solidFill>
                <a:schemeClr val="tx2">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6" name="Half Frame 25">
              <a:extLst>
                <a:ext uri="{FF2B5EF4-FFF2-40B4-BE49-F238E27FC236}">
                  <a16:creationId xmlns:a16="http://schemas.microsoft.com/office/drawing/2014/main" id="{0640A928-7431-437F-8B5F-798B94EAF6D0}"/>
                </a:ext>
              </a:extLst>
            </p:cNvPr>
            <p:cNvSpPr/>
            <p:nvPr/>
          </p:nvSpPr>
          <p:spPr>
            <a:xfrm flipV="1">
              <a:off x="1671280" y="4111426"/>
              <a:ext cx="218650" cy="616311"/>
            </a:xfrm>
            <a:prstGeom prst="halfFrame">
              <a:avLst/>
            </a:prstGeom>
            <a:solidFill>
              <a:schemeClr val="bg2"/>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35" name="TextBox 34">
            <a:extLst>
              <a:ext uri="{FF2B5EF4-FFF2-40B4-BE49-F238E27FC236}">
                <a16:creationId xmlns:a16="http://schemas.microsoft.com/office/drawing/2014/main" id="{F9C9977C-F676-4B6A-8298-9830938E5323}"/>
              </a:ext>
            </a:extLst>
          </p:cNvPr>
          <p:cNvSpPr txBox="1"/>
          <p:nvPr/>
        </p:nvSpPr>
        <p:spPr>
          <a:xfrm>
            <a:off x="7882094" y="4134884"/>
            <a:ext cx="633507" cy="369332"/>
          </a:xfrm>
          <a:prstGeom prst="rect">
            <a:avLst/>
          </a:prstGeom>
          <a:noFill/>
        </p:spPr>
        <p:txBody>
          <a:bodyPr wrap="none" rtlCol="0">
            <a:spAutoFit/>
          </a:bodyPr>
          <a:lstStyle/>
          <a:p>
            <a:r>
              <a:rPr lang="en-US" sz="1800" dirty="0">
                <a:solidFill>
                  <a:schemeClr val="tx1"/>
                </a:solidFill>
              </a:rPr>
              <a:t>DN2</a:t>
            </a:r>
          </a:p>
        </p:txBody>
      </p:sp>
      <p:pic>
        <p:nvPicPr>
          <p:cNvPr id="36" name="Picture 2" descr="Laptop cartoon icon Transparent PNG">
            <a:extLst>
              <a:ext uri="{FF2B5EF4-FFF2-40B4-BE49-F238E27FC236}">
                <a16:creationId xmlns:a16="http://schemas.microsoft.com/office/drawing/2014/main" id="{0478DD8D-711F-4CCE-A4B5-9B1F0C87FB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5887" y="4837958"/>
            <a:ext cx="801415" cy="80141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Image result for thinkpad wireless docking station">
            <a:extLst>
              <a:ext uri="{FF2B5EF4-FFF2-40B4-BE49-F238E27FC236}">
                <a16:creationId xmlns:a16="http://schemas.microsoft.com/office/drawing/2014/main" id="{187E32CC-5F73-48E7-8610-5D136CB988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17969" y="3391175"/>
            <a:ext cx="583204" cy="437403"/>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Straight Arrow Connector 37">
            <a:extLst>
              <a:ext uri="{FF2B5EF4-FFF2-40B4-BE49-F238E27FC236}">
                <a16:creationId xmlns:a16="http://schemas.microsoft.com/office/drawing/2014/main" id="{1E81B273-B486-497B-97A4-766E8E5BB726}"/>
              </a:ext>
            </a:extLst>
          </p:cNvPr>
          <p:cNvCxnSpPr>
            <a:cxnSpLocks/>
          </p:cNvCxnSpPr>
          <p:nvPr/>
        </p:nvCxnSpPr>
        <p:spPr>
          <a:xfrm>
            <a:off x="1421133" y="4557940"/>
            <a:ext cx="686611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D4B18322-1B3A-43FF-938C-166AD25452C6}"/>
              </a:ext>
            </a:extLst>
          </p:cNvPr>
          <p:cNvSpPr txBox="1"/>
          <p:nvPr/>
        </p:nvSpPr>
        <p:spPr>
          <a:xfrm>
            <a:off x="4551757" y="4214996"/>
            <a:ext cx="614855" cy="369332"/>
          </a:xfrm>
          <a:prstGeom prst="rect">
            <a:avLst/>
          </a:prstGeom>
          <a:noFill/>
        </p:spPr>
        <p:txBody>
          <a:bodyPr wrap="square" rtlCol="0">
            <a:spAutoFit/>
          </a:bodyPr>
          <a:lstStyle/>
          <a:p>
            <a:r>
              <a:rPr lang="en-US" sz="1800" dirty="0">
                <a:solidFill>
                  <a:schemeClr val="tx1"/>
                </a:solidFill>
              </a:rPr>
              <a:t>50m</a:t>
            </a:r>
          </a:p>
        </p:txBody>
      </p:sp>
      <p:cxnSp>
        <p:nvCxnSpPr>
          <p:cNvPr id="40" name="Straight Arrow Connector 39">
            <a:extLst>
              <a:ext uri="{FF2B5EF4-FFF2-40B4-BE49-F238E27FC236}">
                <a16:creationId xmlns:a16="http://schemas.microsoft.com/office/drawing/2014/main" id="{E3EC733C-5AE1-4868-A846-BACDD83E5BBE}"/>
              </a:ext>
            </a:extLst>
          </p:cNvPr>
          <p:cNvCxnSpPr>
            <a:cxnSpLocks/>
          </p:cNvCxnSpPr>
          <p:nvPr/>
        </p:nvCxnSpPr>
        <p:spPr>
          <a:xfrm flipH="1">
            <a:off x="3125009" y="3779065"/>
            <a:ext cx="879426" cy="154827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C387384C-826A-45D4-AC5E-4B44E0250AAE}"/>
              </a:ext>
            </a:extLst>
          </p:cNvPr>
          <p:cNvSpPr txBox="1"/>
          <p:nvPr/>
        </p:nvSpPr>
        <p:spPr>
          <a:xfrm rot="18017518">
            <a:off x="3344770" y="4072020"/>
            <a:ext cx="614855" cy="369332"/>
          </a:xfrm>
          <a:prstGeom prst="rect">
            <a:avLst/>
          </a:prstGeom>
          <a:noFill/>
        </p:spPr>
        <p:txBody>
          <a:bodyPr wrap="square" rtlCol="0">
            <a:spAutoFit/>
          </a:bodyPr>
          <a:lstStyle/>
          <a:p>
            <a:r>
              <a:rPr lang="en-US" sz="1800" dirty="0">
                <a:solidFill>
                  <a:schemeClr val="tx1"/>
                </a:solidFill>
              </a:rPr>
              <a:t>10m</a:t>
            </a:r>
          </a:p>
        </p:txBody>
      </p:sp>
      <p:sp>
        <p:nvSpPr>
          <p:cNvPr id="43" name="TextBox 42">
            <a:extLst>
              <a:ext uri="{FF2B5EF4-FFF2-40B4-BE49-F238E27FC236}">
                <a16:creationId xmlns:a16="http://schemas.microsoft.com/office/drawing/2014/main" id="{EDDD1ADB-74CD-4AB5-82E4-B5ED3B6DB795}"/>
              </a:ext>
            </a:extLst>
          </p:cNvPr>
          <p:cNvSpPr txBox="1"/>
          <p:nvPr/>
        </p:nvSpPr>
        <p:spPr>
          <a:xfrm>
            <a:off x="2017590" y="2245667"/>
            <a:ext cx="1968279" cy="369332"/>
          </a:xfrm>
          <a:prstGeom prst="rect">
            <a:avLst/>
          </a:prstGeom>
          <a:noFill/>
        </p:spPr>
        <p:txBody>
          <a:bodyPr wrap="square" rtlCol="0">
            <a:spAutoFit/>
          </a:bodyPr>
          <a:lstStyle/>
          <a:p>
            <a:r>
              <a:rPr lang="en-US" sz="1800" dirty="0">
                <a:solidFill>
                  <a:schemeClr val="tx1"/>
                </a:solidFill>
              </a:rPr>
              <a:t>(TPC/max 45dBm)</a:t>
            </a:r>
          </a:p>
        </p:txBody>
      </p:sp>
      <p:sp>
        <p:nvSpPr>
          <p:cNvPr id="44" name="Arrow: Right 43">
            <a:extLst>
              <a:ext uri="{FF2B5EF4-FFF2-40B4-BE49-F238E27FC236}">
                <a16:creationId xmlns:a16="http://schemas.microsoft.com/office/drawing/2014/main" id="{7F3D6AC7-6EED-43BC-B350-1BB2E077EC13}"/>
              </a:ext>
            </a:extLst>
          </p:cNvPr>
          <p:cNvSpPr/>
          <p:nvPr/>
        </p:nvSpPr>
        <p:spPr>
          <a:xfrm rot="18102402">
            <a:off x="2413770" y="4408843"/>
            <a:ext cx="1428414" cy="1320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Arrow: Right 44">
            <a:extLst>
              <a:ext uri="{FF2B5EF4-FFF2-40B4-BE49-F238E27FC236}">
                <a16:creationId xmlns:a16="http://schemas.microsoft.com/office/drawing/2014/main" id="{3DC89481-6381-4969-B1A5-2FC2E1C5D842}"/>
              </a:ext>
            </a:extLst>
          </p:cNvPr>
          <p:cNvSpPr/>
          <p:nvPr/>
        </p:nvSpPr>
        <p:spPr>
          <a:xfrm rot="18085740" flipH="1">
            <a:off x="2531474" y="4427887"/>
            <a:ext cx="1428414" cy="132087"/>
          </a:xfrm>
          <a:prstGeom prst="rightArrow">
            <a:avLst/>
          </a:prstGeom>
          <a:solidFill>
            <a:srgbClr val="E43CB8"/>
          </a:solidFill>
          <a:ln>
            <a:solidFill>
              <a:srgbClr val="E43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Arrow: Left-Right 45">
            <a:extLst>
              <a:ext uri="{FF2B5EF4-FFF2-40B4-BE49-F238E27FC236}">
                <a16:creationId xmlns:a16="http://schemas.microsoft.com/office/drawing/2014/main" id="{1AC2F169-9555-4CCB-9B8C-6D8BA44628D7}"/>
              </a:ext>
            </a:extLst>
          </p:cNvPr>
          <p:cNvSpPr/>
          <p:nvPr/>
        </p:nvSpPr>
        <p:spPr>
          <a:xfrm>
            <a:off x="3091068" y="2567924"/>
            <a:ext cx="3920419" cy="200127"/>
          </a:xfrm>
          <a:prstGeom prst="lef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TextBox 46">
            <a:extLst>
              <a:ext uri="{FF2B5EF4-FFF2-40B4-BE49-F238E27FC236}">
                <a16:creationId xmlns:a16="http://schemas.microsoft.com/office/drawing/2014/main" id="{F936BC3D-A16D-4894-ACA0-2E639E4A9E46}"/>
              </a:ext>
            </a:extLst>
          </p:cNvPr>
          <p:cNvSpPr txBox="1"/>
          <p:nvPr/>
        </p:nvSpPr>
        <p:spPr>
          <a:xfrm>
            <a:off x="5885161" y="2169357"/>
            <a:ext cx="1968279" cy="369332"/>
          </a:xfrm>
          <a:prstGeom prst="rect">
            <a:avLst/>
          </a:prstGeom>
          <a:noFill/>
        </p:spPr>
        <p:txBody>
          <a:bodyPr wrap="square" rtlCol="0">
            <a:spAutoFit/>
          </a:bodyPr>
          <a:lstStyle/>
          <a:p>
            <a:r>
              <a:rPr lang="en-US" sz="1800" dirty="0">
                <a:solidFill>
                  <a:schemeClr val="tx1"/>
                </a:solidFill>
              </a:rPr>
              <a:t>(TPC/max 45dBm)</a:t>
            </a:r>
          </a:p>
        </p:txBody>
      </p:sp>
      <p:cxnSp>
        <p:nvCxnSpPr>
          <p:cNvPr id="48" name="Straight Arrow Connector 47">
            <a:extLst>
              <a:ext uri="{FF2B5EF4-FFF2-40B4-BE49-F238E27FC236}">
                <a16:creationId xmlns:a16="http://schemas.microsoft.com/office/drawing/2014/main" id="{D8CE3617-3ECB-40F8-ABA3-81997DDB2458}"/>
              </a:ext>
            </a:extLst>
          </p:cNvPr>
          <p:cNvCxnSpPr>
            <a:cxnSpLocks/>
          </p:cNvCxnSpPr>
          <p:nvPr/>
        </p:nvCxnSpPr>
        <p:spPr>
          <a:xfrm>
            <a:off x="1570479" y="3936121"/>
            <a:ext cx="174749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671F6EA1-DA2E-4ACE-8CF5-EAA3FFCA5A61}"/>
              </a:ext>
            </a:extLst>
          </p:cNvPr>
          <p:cNvSpPr txBox="1"/>
          <p:nvPr/>
        </p:nvSpPr>
        <p:spPr>
          <a:xfrm>
            <a:off x="1982408" y="3600918"/>
            <a:ext cx="614855" cy="369332"/>
          </a:xfrm>
          <a:prstGeom prst="rect">
            <a:avLst/>
          </a:prstGeom>
          <a:noFill/>
        </p:spPr>
        <p:txBody>
          <a:bodyPr wrap="square" rtlCol="0">
            <a:spAutoFit/>
          </a:bodyPr>
          <a:lstStyle/>
          <a:p>
            <a:r>
              <a:rPr lang="en-US" sz="1800" dirty="0">
                <a:solidFill>
                  <a:schemeClr val="tx1"/>
                </a:solidFill>
              </a:rPr>
              <a:t>10m</a:t>
            </a:r>
          </a:p>
        </p:txBody>
      </p:sp>
      <p:sp>
        <p:nvSpPr>
          <p:cNvPr id="42" name="Date Placeholder 41">
            <a:extLst>
              <a:ext uri="{FF2B5EF4-FFF2-40B4-BE49-F238E27FC236}">
                <a16:creationId xmlns:a16="http://schemas.microsoft.com/office/drawing/2014/main" id="{3F222067-B1D4-42EF-8661-A14C03E4E04F}"/>
              </a:ext>
            </a:extLst>
          </p:cNvPr>
          <p:cNvSpPr>
            <a:spLocks noGrp="1"/>
          </p:cNvSpPr>
          <p:nvPr>
            <p:ph type="dt" idx="10"/>
          </p:nvPr>
        </p:nvSpPr>
        <p:spPr/>
        <p:txBody>
          <a:bodyPr/>
          <a:lstStyle/>
          <a:p>
            <a:r>
              <a:rPr lang="en-US"/>
              <a:t>March 2018</a:t>
            </a:r>
          </a:p>
        </p:txBody>
      </p:sp>
      <p:sp>
        <p:nvSpPr>
          <p:cNvPr id="49" name="Footer Placeholder 48">
            <a:extLst>
              <a:ext uri="{FF2B5EF4-FFF2-40B4-BE49-F238E27FC236}">
                <a16:creationId xmlns:a16="http://schemas.microsoft.com/office/drawing/2014/main" id="{D490D308-9C3F-45DB-98CA-7D928244A159}"/>
              </a:ext>
            </a:extLst>
          </p:cNvPr>
          <p:cNvSpPr>
            <a:spLocks noGrp="1"/>
          </p:cNvSpPr>
          <p:nvPr>
            <p:ph type="ftr" idx="11"/>
          </p:nvPr>
        </p:nvSpPr>
        <p:spPr/>
        <p:txBody>
          <a:bodyPr/>
          <a:lstStyle/>
          <a:p>
            <a:r>
              <a:rPr lang="en-US"/>
              <a:t>Sam Alex et al.</a:t>
            </a:r>
          </a:p>
        </p:txBody>
      </p:sp>
      <p:sp>
        <p:nvSpPr>
          <p:cNvPr id="52" name="Slide Number Placeholder 51">
            <a:extLst>
              <a:ext uri="{FF2B5EF4-FFF2-40B4-BE49-F238E27FC236}">
                <a16:creationId xmlns:a16="http://schemas.microsoft.com/office/drawing/2014/main" id="{430B58DD-89B2-4AFA-A765-AFEBCF420A43}"/>
              </a:ext>
            </a:extLst>
          </p:cNvPr>
          <p:cNvSpPr>
            <a:spLocks noGrp="1"/>
          </p:cNvSpPr>
          <p:nvPr>
            <p:ph type="sldNum" idx="12"/>
          </p:nvPr>
        </p:nvSpPr>
        <p:spPr/>
        <p:txBody>
          <a:bodyPr/>
          <a:lstStyle/>
          <a:p>
            <a:fld id="{463940AA-CE12-47DA-8C84-98164C6EAD73}" type="slidenum">
              <a:rPr lang="en-US" smtClean="0"/>
              <a:t>15</a:t>
            </a:fld>
            <a:endParaRPr lang="en-US"/>
          </a:p>
        </p:txBody>
      </p:sp>
    </p:spTree>
    <p:extLst>
      <p:ext uri="{BB962C8B-B14F-4D97-AF65-F5344CB8AC3E}">
        <p14:creationId xmlns:p14="http://schemas.microsoft.com/office/powerpoint/2010/main" val="2293015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99A7FE-C95D-488E-8B28-6132D5F63313}"/>
              </a:ext>
            </a:extLst>
          </p:cNvPr>
          <p:cNvSpPr>
            <a:spLocks noGrp="1"/>
          </p:cNvSpPr>
          <p:nvPr>
            <p:ph idx="1"/>
          </p:nvPr>
        </p:nvSpPr>
        <p:spPr>
          <a:xfrm>
            <a:off x="852619" y="4494554"/>
            <a:ext cx="10515600" cy="2024864"/>
          </a:xfrm>
        </p:spPr>
        <p:txBody>
          <a:bodyPr>
            <a:normAutofit/>
          </a:bodyPr>
          <a:lstStyle/>
          <a:p>
            <a:r>
              <a:rPr lang="en-US" dirty="0">
                <a:solidFill>
                  <a:schemeClr val="tx1"/>
                </a:solidFill>
              </a:rPr>
              <a:t>SRDs placed within a room on the 2</a:t>
            </a:r>
            <a:r>
              <a:rPr lang="en-US" baseline="30000" dirty="0">
                <a:solidFill>
                  <a:schemeClr val="tx1"/>
                </a:solidFill>
              </a:rPr>
              <a:t>nd</a:t>
            </a:r>
            <a:r>
              <a:rPr lang="en-US" dirty="0">
                <a:solidFill>
                  <a:schemeClr val="tx1"/>
                </a:solidFill>
              </a:rPr>
              <a:t> floor such that the nodes are directly positioned behind a FWA node, with only a window separating the FWA from the SRD node</a:t>
            </a:r>
          </a:p>
          <a:p>
            <a:r>
              <a:rPr lang="en-US" dirty="0">
                <a:solidFill>
                  <a:schemeClr val="tx1"/>
                </a:solidFill>
              </a:rPr>
              <a:t>No impact observed to SRD device when FWA operates at max </a:t>
            </a:r>
            <a:r>
              <a:rPr lang="en-US" dirty="0" err="1">
                <a:solidFill>
                  <a:schemeClr val="tx1"/>
                </a:solidFill>
              </a:rPr>
              <a:t>Tx</a:t>
            </a:r>
            <a:r>
              <a:rPr lang="en-US" dirty="0">
                <a:solidFill>
                  <a:schemeClr val="tx1"/>
                </a:solidFill>
              </a:rPr>
              <a:t> power (EIRP = 45dBm)</a:t>
            </a:r>
          </a:p>
          <a:p>
            <a:r>
              <a:rPr lang="en-US" dirty="0">
                <a:solidFill>
                  <a:schemeClr val="tx1"/>
                </a:solidFill>
              </a:rPr>
              <a:t>Room size limitations and obstacles limited the maximum SRD link distance to 8m</a:t>
            </a:r>
          </a:p>
          <a:p>
            <a:r>
              <a:rPr lang="en-US" dirty="0">
                <a:solidFill>
                  <a:schemeClr val="tx1"/>
                </a:solidFill>
              </a:rPr>
              <a:t>Window loss (safety glass can be up to 12dB loss) provides additional protection to the SRD</a:t>
            </a:r>
          </a:p>
          <a:p>
            <a:r>
              <a:rPr lang="en-US" dirty="0">
                <a:solidFill>
                  <a:schemeClr val="tx1"/>
                </a:solidFill>
              </a:rPr>
              <a:t>Earlier simulations in [2] similarly predicted no impact to indoor SRDs from outdoor FWA systems</a:t>
            </a:r>
          </a:p>
        </p:txBody>
      </p:sp>
      <p:sp>
        <p:nvSpPr>
          <p:cNvPr id="2" name="Title 1">
            <a:extLst>
              <a:ext uri="{FF2B5EF4-FFF2-40B4-BE49-F238E27FC236}">
                <a16:creationId xmlns:a16="http://schemas.microsoft.com/office/drawing/2014/main" id="{00C6EDF5-EC94-43E5-88ED-6B15C247B42E}"/>
              </a:ext>
            </a:extLst>
          </p:cNvPr>
          <p:cNvSpPr>
            <a:spLocks noGrp="1"/>
          </p:cNvSpPr>
          <p:nvPr>
            <p:ph type="title"/>
          </p:nvPr>
        </p:nvSpPr>
        <p:spPr>
          <a:xfrm>
            <a:off x="914401" y="594360"/>
            <a:ext cx="10515600" cy="914400"/>
          </a:xfrm>
        </p:spPr>
        <p:txBody>
          <a:bodyPr/>
          <a:lstStyle/>
          <a:p>
            <a:r>
              <a:rPr lang="en-US" dirty="0">
                <a:solidFill>
                  <a:schemeClr val="tx1"/>
                </a:solidFill>
              </a:rPr>
              <a:t>Scenario 3: Outdoor to Indoor</a:t>
            </a:r>
          </a:p>
        </p:txBody>
      </p:sp>
      <p:sp>
        <p:nvSpPr>
          <p:cNvPr id="4" name="TextBox 3">
            <a:extLst>
              <a:ext uri="{FF2B5EF4-FFF2-40B4-BE49-F238E27FC236}">
                <a16:creationId xmlns:a16="http://schemas.microsoft.com/office/drawing/2014/main" id="{D4B9EB25-7E7A-4B33-97A2-FD222FBFAF25}"/>
              </a:ext>
            </a:extLst>
          </p:cNvPr>
          <p:cNvSpPr txBox="1"/>
          <p:nvPr/>
        </p:nvSpPr>
        <p:spPr>
          <a:xfrm>
            <a:off x="3560709" y="4131418"/>
            <a:ext cx="633507" cy="369332"/>
          </a:xfrm>
          <a:prstGeom prst="rect">
            <a:avLst/>
          </a:prstGeom>
          <a:noFill/>
        </p:spPr>
        <p:txBody>
          <a:bodyPr wrap="none" rtlCol="0">
            <a:spAutoFit/>
          </a:bodyPr>
          <a:lstStyle/>
          <a:p>
            <a:r>
              <a:rPr lang="en-US" sz="1800" dirty="0">
                <a:solidFill>
                  <a:schemeClr val="tx1"/>
                </a:solidFill>
              </a:rPr>
              <a:t>DN1</a:t>
            </a:r>
          </a:p>
        </p:txBody>
      </p:sp>
      <p:grpSp>
        <p:nvGrpSpPr>
          <p:cNvPr id="5" name="Group 4">
            <a:extLst>
              <a:ext uri="{FF2B5EF4-FFF2-40B4-BE49-F238E27FC236}">
                <a16:creationId xmlns:a16="http://schemas.microsoft.com/office/drawing/2014/main" id="{6346D335-8E0F-4D6D-809C-66546F804895}"/>
              </a:ext>
            </a:extLst>
          </p:cNvPr>
          <p:cNvGrpSpPr/>
          <p:nvPr/>
        </p:nvGrpSpPr>
        <p:grpSpPr>
          <a:xfrm>
            <a:off x="3709724" y="1307790"/>
            <a:ext cx="1314597" cy="2755026"/>
            <a:chOff x="1384531" y="3065328"/>
            <a:chExt cx="1314597" cy="2755026"/>
          </a:xfrm>
        </p:grpSpPr>
        <p:pic>
          <p:nvPicPr>
            <p:cNvPr id="6" name="Picture 5">
              <a:extLst>
                <a:ext uri="{FF2B5EF4-FFF2-40B4-BE49-F238E27FC236}">
                  <a16:creationId xmlns:a16="http://schemas.microsoft.com/office/drawing/2014/main" id="{FB317798-2BBA-4914-91C2-85F8F0587AD7}"/>
                </a:ext>
              </a:extLst>
            </p:cNvPr>
            <p:cNvPicPr>
              <a:picLocks noChangeAspect="1"/>
            </p:cNvPicPr>
            <p:nvPr/>
          </p:nvPicPr>
          <p:blipFill>
            <a:blip r:embed="rId2"/>
            <a:stretch>
              <a:fillRect/>
            </a:stretch>
          </p:blipFill>
          <p:spPr>
            <a:xfrm>
              <a:off x="1384531" y="3065328"/>
              <a:ext cx="1272360" cy="2755026"/>
            </a:xfrm>
            <a:prstGeom prst="rect">
              <a:avLst/>
            </a:prstGeom>
            <a:noFill/>
          </p:spPr>
        </p:pic>
        <p:sp>
          <p:nvSpPr>
            <p:cNvPr id="7" name="Rectangle 6">
              <a:extLst>
                <a:ext uri="{FF2B5EF4-FFF2-40B4-BE49-F238E27FC236}">
                  <a16:creationId xmlns:a16="http://schemas.microsoft.com/office/drawing/2014/main" id="{0E64EAE2-A48F-4CF6-99B3-5F93F632C524}"/>
                </a:ext>
              </a:extLst>
            </p:cNvPr>
            <p:cNvSpPr/>
            <p:nvPr/>
          </p:nvSpPr>
          <p:spPr>
            <a:xfrm>
              <a:off x="1528608" y="4305496"/>
              <a:ext cx="105508" cy="12895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a:extLst>
                <a:ext uri="{FF2B5EF4-FFF2-40B4-BE49-F238E27FC236}">
                  <a16:creationId xmlns:a16="http://schemas.microsoft.com/office/drawing/2014/main" id="{16E4E6AA-0687-40DA-B3AA-9252B5D19C4A}"/>
                </a:ext>
              </a:extLst>
            </p:cNvPr>
            <p:cNvSpPr/>
            <p:nvPr/>
          </p:nvSpPr>
          <p:spPr>
            <a:xfrm rot="16200000" flipV="1">
              <a:off x="1503510" y="4303878"/>
              <a:ext cx="566348" cy="133873"/>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nvGrpSpPr>
            <p:cNvPr id="9" name="Group 8">
              <a:extLst>
                <a:ext uri="{FF2B5EF4-FFF2-40B4-BE49-F238E27FC236}">
                  <a16:creationId xmlns:a16="http://schemas.microsoft.com/office/drawing/2014/main" id="{318A4DE9-3DA5-4F75-9E3A-70770B068407}"/>
                </a:ext>
              </a:extLst>
            </p:cNvPr>
            <p:cNvGrpSpPr/>
            <p:nvPr/>
          </p:nvGrpSpPr>
          <p:grpSpPr>
            <a:xfrm rot="16200000">
              <a:off x="1990997" y="3916850"/>
              <a:ext cx="485633" cy="930628"/>
              <a:chOff x="5350343" y="2685733"/>
              <a:chExt cx="1327967" cy="2439351"/>
            </a:xfrm>
            <a:gradFill>
              <a:gsLst>
                <a:gs pos="0">
                  <a:srgbClr val="FFFF00"/>
                </a:gs>
                <a:gs pos="30000">
                  <a:srgbClr val="FFC000"/>
                </a:gs>
                <a:gs pos="83000">
                  <a:srgbClr val="FF0000"/>
                </a:gs>
                <a:gs pos="100000">
                  <a:srgbClr val="C00000"/>
                </a:gs>
              </a:gsLst>
              <a:lin ang="5400000" scaled="1"/>
            </a:gradFill>
          </p:grpSpPr>
          <p:sp>
            <p:nvSpPr>
              <p:cNvPr id="12" name="Oval 11">
                <a:extLst>
                  <a:ext uri="{FF2B5EF4-FFF2-40B4-BE49-F238E27FC236}">
                    <a16:creationId xmlns:a16="http://schemas.microsoft.com/office/drawing/2014/main" id="{D30335C5-6114-41EF-83C5-0C92F3013663}"/>
                  </a:ext>
                </a:extLst>
              </p:cNvPr>
              <p:cNvSpPr/>
              <p:nvPr/>
            </p:nvSpPr>
            <p:spPr>
              <a:xfrm>
                <a:off x="5791072" y="2917821"/>
                <a:ext cx="483852" cy="2207263"/>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E56D54D7-1DFF-4890-AB7B-529B5AC7B5AA}"/>
                  </a:ext>
                </a:extLst>
              </p:cNvPr>
              <p:cNvSpPr/>
              <p:nvPr/>
            </p:nvSpPr>
            <p:spPr>
              <a:xfrm rot="20183688">
                <a:off x="6000539" y="2839420"/>
                <a:ext cx="477593" cy="949883"/>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Oval 13">
                <a:extLst>
                  <a:ext uri="{FF2B5EF4-FFF2-40B4-BE49-F238E27FC236}">
                    <a16:creationId xmlns:a16="http://schemas.microsoft.com/office/drawing/2014/main" id="{8E8B38EE-E21B-4DA5-805C-897E54EB439F}"/>
                  </a:ext>
                </a:extLst>
              </p:cNvPr>
              <p:cNvSpPr/>
              <p:nvPr/>
            </p:nvSpPr>
            <p:spPr>
              <a:xfrm rot="1246475">
                <a:off x="5553215" y="2856743"/>
                <a:ext cx="477593" cy="909298"/>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4F21948F-0DCD-4308-83D1-78897E375CE6}"/>
                  </a:ext>
                </a:extLst>
              </p:cNvPr>
              <p:cNvSpPr/>
              <p:nvPr/>
            </p:nvSpPr>
            <p:spPr>
              <a:xfrm rot="19665084">
                <a:off x="5515440" y="2729870"/>
                <a:ext cx="477593" cy="663986"/>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Oval 15">
                <a:extLst>
                  <a:ext uri="{FF2B5EF4-FFF2-40B4-BE49-F238E27FC236}">
                    <a16:creationId xmlns:a16="http://schemas.microsoft.com/office/drawing/2014/main" id="{0BBE818F-8B71-4F28-B8C4-457F91E2F893}"/>
                  </a:ext>
                </a:extLst>
              </p:cNvPr>
              <p:cNvSpPr/>
              <p:nvPr/>
            </p:nvSpPr>
            <p:spPr>
              <a:xfrm>
                <a:off x="5758560" y="2685733"/>
                <a:ext cx="477593" cy="663985"/>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 name="Oval 16">
                <a:extLst>
                  <a:ext uri="{FF2B5EF4-FFF2-40B4-BE49-F238E27FC236}">
                    <a16:creationId xmlns:a16="http://schemas.microsoft.com/office/drawing/2014/main" id="{231FCC33-5A4F-43C3-9F7C-7804CFF9C6F2}"/>
                  </a:ext>
                </a:extLst>
              </p:cNvPr>
              <p:cNvSpPr/>
              <p:nvPr/>
            </p:nvSpPr>
            <p:spPr>
              <a:xfrm rot="1166591">
                <a:off x="6045838" y="2776443"/>
                <a:ext cx="477593" cy="663986"/>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 name="Oval 17">
                <a:extLst>
                  <a:ext uri="{FF2B5EF4-FFF2-40B4-BE49-F238E27FC236}">
                    <a16:creationId xmlns:a16="http://schemas.microsoft.com/office/drawing/2014/main" id="{2B30621B-403B-477D-8C4C-CED24BBAB935}"/>
                  </a:ext>
                </a:extLst>
              </p:cNvPr>
              <p:cNvSpPr/>
              <p:nvPr/>
            </p:nvSpPr>
            <p:spPr>
              <a:xfrm rot="5400000">
                <a:off x="6107521" y="2883487"/>
                <a:ext cx="477593" cy="663985"/>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Oval 18">
                <a:extLst>
                  <a:ext uri="{FF2B5EF4-FFF2-40B4-BE49-F238E27FC236}">
                    <a16:creationId xmlns:a16="http://schemas.microsoft.com/office/drawing/2014/main" id="{06B129B6-F7C8-43FC-A45D-38C646DA3836}"/>
                  </a:ext>
                </a:extLst>
              </p:cNvPr>
              <p:cNvSpPr/>
              <p:nvPr/>
            </p:nvSpPr>
            <p:spPr>
              <a:xfrm rot="5400000">
                <a:off x="5443539" y="2930194"/>
                <a:ext cx="477593" cy="663985"/>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0" name="Half Frame 9">
              <a:extLst>
                <a:ext uri="{FF2B5EF4-FFF2-40B4-BE49-F238E27FC236}">
                  <a16:creationId xmlns:a16="http://schemas.microsoft.com/office/drawing/2014/main" id="{D728E8CE-0F45-4EDD-89CD-66C57B7C9348}"/>
                </a:ext>
              </a:extLst>
            </p:cNvPr>
            <p:cNvSpPr/>
            <p:nvPr/>
          </p:nvSpPr>
          <p:spPr>
            <a:xfrm>
              <a:off x="1651868" y="4045325"/>
              <a:ext cx="218650" cy="616311"/>
            </a:xfrm>
            <a:prstGeom prst="halfFrame">
              <a:avLst/>
            </a:prstGeom>
            <a:solidFill>
              <a:schemeClr val="tx2">
                <a:lumMod val="50000"/>
                <a:lumOff val="50000"/>
              </a:schemeClr>
            </a:solidFill>
            <a:ln>
              <a:solidFill>
                <a:schemeClr val="tx2">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Half Frame 10">
              <a:extLst>
                <a:ext uri="{FF2B5EF4-FFF2-40B4-BE49-F238E27FC236}">
                  <a16:creationId xmlns:a16="http://schemas.microsoft.com/office/drawing/2014/main" id="{CF6E05E3-67DF-496B-9271-6B8179CB6A09}"/>
                </a:ext>
              </a:extLst>
            </p:cNvPr>
            <p:cNvSpPr/>
            <p:nvPr/>
          </p:nvSpPr>
          <p:spPr>
            <a:xfrm flipV="1">
              <a:off x="1671280" y="4111426"/>
              <a:ext cx="218650" cy="616311"/>
            </a:xfrm>
            <a:prstGeom prst="halfFrame">
              <a:avLst/>
            </a:prstGeom>
            <a:solidFill>
              <a:schemeClr val="bg2"/>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20" name="Group 19">
            <a:extLst>
              <a:ext uri="{FF2B5EF4-FFF2-40B4-BE49-F238E27FC236}">
                <a16:creationId xmlns:a16="http://schemas.microsoft.com/office/drawing/2014/main" id="{EA384899-36BF-45F8-B740-3C5C63468A8F}"/>
              </a:ext>
            </a:extLst>
          </p:cNvPr>
          <p:cNvGrpSpPr/>
          <p:nvPr/>
        </p:nvGrpSpPr>
        <p:grpSpPr>
          <a:xfrm flipH="1">
            <a:off x="10199172" y="1307790"/>
            <a:ext cx="1272360" cy="2755026"/>
            <a:chOff x="1384531" y="3065328"/>
            <a:chExt cx="1314597" cy="2755026"/>
          </a:xfrm>
        </p:grpSpPr>
        <p:pic>
          <p:nvPicPr>
            <p:cNvPr id="21" name="Picture 20">
              <a:extLst>
                <a:ext uri="{FF2B5EF4-FFF2-40B4-BE49-F238E27FC236}">
                  <a16:creationId xmlns:a16="http://schemas.microsoft.com/office/drawing/2014/main" id="{3F515594-C070-460C-A165-F99C790DC760}"/>
                </a:ext>
              </a:extLst>
            </p:cNvPr>
            <p:cNvPicPr>
              <a:picLocks noChangeAspect="1"/>
            </p:cNvPicPr>
            <p:nvPr/>
          </p:nvPicPr>
          <p:blipFill>
            <a:blip r:embed="rId2"/>
            <a:stretch>
              <a:fillRect/>
            </a:stretch>
          </p:blipFill>
          <p:spPr>
            <a:xfrm>
              <a:off x="1384531" y="3065328"/>
              <a:ext cx="1272360" cy="2755026"/>
            </a:xfrm>
            <a:prstGeom prst="rect">
              <a:avLst/>
            </a:prstGeom>
            <a:noFill/>
          </p:spPr>
        </p:pic>
        <p:sp>
          <p:nvSpPr>
            <p:cNvPr id="22" name="Rectangle 21">
              <a:extLst>
                <a:ext uri="{FF2B5EF4-FFF2-40B4-BE49-F238E27FC236}">
                  <a16:creationId xmlns:a16="http://schemas.microsoft.com/office/drawing/2014/main" id="{E9ED0CB0-D5FA-4160-8D10-E1FB08867B8A}"/>
                </a:ext>
              </a:extLst>
            </p:cNvPr>
            <p:cNvSpPr/>
            <p:nvPr/>
          </p:nvSpPr>
          <p:spPr>
            <a:xfrm>
              <a:off x="1528608" y="4305496"/>
              <a:ext cx="105508" cy="12895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ectangle 22">
              <a:extLst>
                <a:ext uri="{FF2B5EF4-FFF2-40B4-BE49-F238E27FC236}">
                  <a16:creationId xmlns:a16="http://schemas.microsoft.com/office/drawing/2014/main" id="{50F98A21-45A1-41E1-AB30-49667A96B280}"/>
                </a:ext>
              </a:extLst>
            </p:cNvPr>
            <p:cNvSpPr/>
            <p:nvPr/>
          </p:nvSpPr>
          <p:spPr>
            <a:xfrm rot="16200000" flipV="1">
              <a:off x="1503510" y="4303878"/>
              <a:ext cx="566348" cy="133873"/>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nvGrpSpPr>
            <p:cNvPr id="24" name="Group 23">
              <a:extLst>
                <a:ext uri="{FF2B5EF4-FFF2-40B4-BE49-F238E27FC236}">
                  <a16:creationId xmlns:a16="http://schemas.microsoft.com/office/drawing/2014/main" id="{DC7D59C6-3C13-44FA-ACD8-65372EF07205}"/>
                </a:ext>
              </a:extLst>
            </p:cNvPr>
            <p:cNvGrpSpPr/>
            <p:nvPr/>
          </p:nvGrpSpPr>
          <p:grpSpPr>
            <a:xfrm rot="16200000">
              <a:off x="1990997" y="3916850"/>
              <a:ext cx="485633" cy="930628"/>
              <a:chOff x="5350343" y="2685733"/>
              <a:chExt cx="1327967" cy="2439351"/>
            </a:xfrm>
            <a:gradFill>
              <a:gsLst>
                <a:gs pos="0">
                  <a:srgbClr val="FFFF00"/>
                </a:gs>
                <a:gs pos="30000">
                  <a:srgbClr val="FFC000"/>
                </a:gs>
                <a:gs pos="83000">
                  <a:srgbClr val="FF0000"/>
                </a:gs>
                <a:gs pos="100000">
                  <a:srgbClr val="C00000"/>
                </a:gs>
              </a:gsLst>
              <a:lin ang="5400000" scaled="1"/>
            </a:gradFill>
          </p:grpSpPr>
          <p:sp>
            <p:nvSpPr>
              <p:cNvPr id="27" name="Oval 26">
                <a:extLst>
                  <a:ext uri="{FF2B5EF4-FFF2-40B4-BE49-F238E27FC236}">
                    <a16:creationId xmlns:a16="http://schemas.microsoft.com/office/drawing/2014/main" id="{507DD138-D4F2-4A0E-A1FA-7798EF76AB70}"/>
                  </a:ext>
                </a:extLst>
              </p:cNvPr>
              <p:cNvSpPr/>
              <p:nvPr/>
            </p:nvSpPr>
            <p:spPr>
              <a:xfrm>
                <a:off x="5791072" y="2917821"/>
                <a:ext cx="483852" cy="2207263"/>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8" name="Oval 27">
                <a:extLst>
                  <a:ext uri="{FF2B5EF4-FFF2-40B4-BE49-F238E27FC236}">
                    <a16:creationId xmlns:a16="http://schemas.microsoft.com/office/drawing/2014/main" id="{6765C6D7-60A6-432D-AFC6-B3903E828A3E}"/>
                  </a:ext>
                </a:extLst>
              </p:cNvPr>
              <p:cNvSpPr/>
              <p:nvPr/>
            </p:nvSpPr>
            <p:spPr>
              <a:xfrm rot="20183688">
                <a:off x="6000539" y="2839420"/>
                <a:ext cx="477593" cy="949883"/>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9" name="Oval 28">
                <a:extLst>
                  <a:ext uri="{FF2B5EF4-FFF2-40B4-BE49-F238E27FC236}">
                    <a16:creationId xmlns:a16="http://schemas.microsoft.com/office/drawing/2014/main" id="{86188401-730B-424B-8827-3A528BD35285}"/>
                  </a:ext>
                </a:extLst>
              </p:cNvPr>
              <p:cNvSpPr/>
              <p:nvPr/>
            </p:nvSpPr>
            <p:spPr>
              <a:xfrm rot="1246475">
                <a:off x="5553215" y="2856743"/>
                <a:ext cx="477593" cy="909298"/>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0" name="Oval 29">
                <a:extLst>
                  <a:ext uri="{FF2B5EF4-FFF2-40B4-BE49-F238E27FC236}">
                    <a16:creationId xmlns:a16="http://schemas.microsoft.com/office/drawing/2014/main" id="{768FEAE4-2F48-4138-AC97-86211639715C}"/>
                  </a:ext>
                </a:extLst>
              </p:cNvPr>
              <p:cNvSpPr/>
              <p:nvPr/>
            </p:nvSpPr>
            <p:spPr>
              <a:xfrm rot="19665084">
                <a:off x="5515440" y="2729870"/>
                <a:ext cx="477593" cy="663986"/>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1" name="Oval 30">
                <a:extLst>
                  <a:ext uri="{FF2B5EF4-FFF2-40B4-BE49-F238E27FC236}">
                    <a16:creationId xmlns:a16="http://schemas.microsoft.com/office/drawing/2014/main" id="{8916E17C-8FDD-4C05-9451-1181645B6649}"/>
                  </a:ext>
                </a:extLst>
              </p:cNvPr>
              <p:cNvSpPr/>
              <p:nvPr/>
            </p:nvSpPr>
            <p:spPr>
              <a:xfrm>
                <a:off x="5758560" y="2685733"/>
                <a:ext cx="477593" cy="663985"/>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2" name="Oval 31">
                <a:extLst>
                  <a:ext uri="{FF2B5EF4-FFF2-40B4-BE49-F238E27FC236}">
                    <a16:creationId xmlns:a16="http://schemas.microsoft.com/office/drawing/2014/main" id="{D4FA128A-41E4-45A3-80CC-9814DF33EF48}"/>
                  </a:ext>
                </a:extLst>
              </p:cNvPr>
              <p:cNvSpPr/>
              <p:nvPr/>
            </p:nvSpPr>
            <p:spPr>
              <a:xfrm rot="1166591">
                <a:off x="6045838" y="2776443"/>
                <a:ext cx="477593" cy="663986"/>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3" name="Oval 32">
                <a:extLst>
                  <a:ext uri="{FF2B5EF4-FFF2-40B4-BE49-F238E27FC236}">
                    <a16:creationId xmlns:a16="http://schemas.microsoft.com/office/drawing/2014/main" id="{FE35D81B-714B-4FB5-9DEF-48D6AE15C28E}"/>
                  </a:ext>
                </a:extLst>
              </p:cNvPr>
              <p:cNvSpPr/>
              <p:nvPr/>
            </p:nvSpPr>
            <p:spPr>
              <a:xfrm rot="5400000">
                <a:off x="6107521" y="2883487"/>
                <a:ext cx="477593" cy="663985"/>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4" name="Oval 33">
                <a:extLst>
                  <a:ext uri="{FF2B5EF4-FFF2-40B4-BE49-F238E27FC236}">
                    <a16:creationId xmlns:a16="http://schemas.microsoft.com/office/drawing/2014/main" id="{EC94A20E-4364-4149-99A3-C715A92E6D28}"/>
                  </a:ext>
                </a:extLst>
              </p:cNvPr>
              <p:cNvSpPr/>
              <p:nvPr/>
            </p:nvSpPr>
            <p:spPr>
              <a:xfrm rot="5400000">
                <a:off x="5443539" y="2930194"/>
                <a:ext cx="477593" cy="663985"/>
              </a:xfrm>
              <a:prstGeom prst="ellipse">
                <a:avLst/>
              </a:prstGeom>
              <a:grp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25" name="Half Frame 24">
              <a:extLst>
                <a:ext uri="{FF2B5EF4-FFF2-40B4-BE49-F238E27FC236}">
                  <a16:creationId xmlns:a16="http://schemas.microsoft.com/office/drawing/2014/main" id="{86EC3998-DD63-46D2-BA82-DF2ACB356614}"/>
                </a:ext>
              </a:extLst>
            </p:cNvPr>
            <p:cNvSpPr/>
            <p:nvPr/>
          </p:nvSpPr>
          <p:spPr>
            <a:xfrm>
              <a:off x="1651868" y="4045325"/>
              <a:ext cx="218650" cy="616311"/>
            </a:xfrm>
            <a:prstGeom prst="halfFrame">
              <a:avLst/>
            </a:prstGeom>
            <a:solidFill>
              <a:schemeClr val="tx2">
                <a:lumMod val="50000"/>
                <a:lumOff val="50000"/>
              </a:schemeClr>
            </a:solidFill>
            <a:ln>
              <a:solidFill>
                <a:schemeClr val="tx2">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6" name="Half Frame 25">
              <a:extLst>
                <a:ext uri="{FF2B5EF4-FFF2-40B4-BE49-F238E27FC236}">
                  <a16:creationId xmlns:a16="http://schemas.microsoft.com/office/drawing/2014/main" id="{CBB5A804-9188-46E3-8833-623812EA711D}"/>
                </a:ext>
              </a:extLst>
            </p:cNvPr>
            <p:cNvSpPr/>
            <p:nvPr/>
          </p:nvSpPr>
          <p:spPr>
            <a:xfrm flipV="1">
              <a:off x="1671280" y="4111426"/>
              <a:ext cx="218650" cy="616311"/>
            </a:xfrm>
            <a:prstGeom prst="halfFrame">
              <a:avLst/>
            </a:prstGeom>
            <a:solidFill>
              <a:schemeClr val="bg2"/>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35" name="TextBox 34">
            <a:extLst>
              <a:ext uri="{FF2B5EF4-FFF2-40B4-BE49-F238E27FC236}">
                <a16:creationId xmlns:a16="http://schemas.microsoft.com/office/drawing/2014/main" id="{78A92B8E-86E7-46F5-93B6-D80182EE27DA}"/>
              </a:ext>
            </a:extLst>
          </p:cNvPr>
          <p:cNvSpPr txBox="1"/>
          <p:nvPr/>
        </p:nvSpPr>
        <p:spPr>
          <a:xfrm>
            <a:off x="11051466" y="4039628"/>
            <a:ext cx="633507" cy="369332"/>
          </a:xfrm>
          <a:prstGeom prst="rect">
            <a:avLst/>
          </a:prstGeom>
          <a:noFill/>
        </p:spPr>
        <p:txBody>
          <a:bodyPr wrap="none" rtlCol="0">
            <a:spAutoFit/>
          </a:bodyPr>
          <a:lstStyle/>
          <a:p>
            <a:r>
              <a:rPr lang="en-US" sz="1800" dirty="0">
                <a:solidFill>
                  <a:schemeClr val="tx1"/>
                </a:solidFill>
              </a:rPr>
              <a:t>DN2</a:t>
            </a:r>
          </a:p>
        </p:txBody>
      </p:sp>
      <p:pic>
        <p:nvPicPr>
          <p:cNvPr id="37" name="Picture 6" descr="Image result for thinkpad wireless docking station">
            <a:extLst>
              <a:ext uri="{FF2B5EF4-FFF2-40B4-BE49-F238E27FC236}">
                <a16:creationId xmlns:a16="http://schemas.microsoft.com/office/drawing/2014/main" id="{3C1B2F03-DB52-42BB-B6AE-D3FA45836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896" y="2359598"/>
            <a:ext cx="583204" cy="437403"/>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Straight Arrow Connector 37">
            <a:extLst>
              <a:ext uri="{FF2B5EF4-FFF2-40B4-BE49-F238E27FC236}">
                <a16:creationId xmlns:a16="http://schemas.microsoft.com/office/drawing/2014/main" id="{A7930F3B-7857-4816-A022-747204BBEB1D}"/>
              </a:ext>
            </a:extLst>
          </p:cNvPr>
          <p:cNvCxnSpPr>
            <a:cxnSpLocks/>
          </p:cNvCxnSpPr>
          <p:nvPr/>
        </p:nvCxnSpPr>
        <p:spPr>
          <a:xfrm>
            <a:off x="3802849" y="4479934"/>
            <a:ext cx="752923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1C6A9230-88A6-41D3-AEFD-06C290854000}"/>
              </a:ext>
            </a:extLst>
          </p:cNvPr>
          <p:cNvSpPr txBox="1"/>
          <p:nvPr/>
        </p:nvSpPr>
        <p:spPr>
          <a:xfrm>
            <a:off x="8091069" y="4147059"/>
            <a:ext cx="614855" cy="369332"/>
          </a:xfrm>
          <a:prstGeom prst="rect">
            <a:avLst/>
          </a:prstGeom>
          <a:noFill/>
        </p:spPr>
        <p:txBody>
          <a:bodyPr wrap="square" rtlCol="0">
            <a:spAutoFit/>
          </a:bodyPr>
          <a:lstStyle/>
          <a:p>
            <a:r>
              <a:rPr lang="en-US" sz="1800" dirty="0">
                <a:solidFill>
                  <a:schemeClr val="tx1"/>
                </a:solidFill>
              </a:rPr>
              <a:t>50m</a:t>
            </a:r>
          </a:p>
        </p:txBody>
      </p:sp>
      <p:cxnSp>
        <p:nvCxnSpPr>
          <p:cNvPr id="40" name="Straight Arrow Connector 39">
            <a:extLst>
              <a:ext uri="{FF2B5EF4-FFF2-40B4-BE49-F238E27FC236}">
                <a16:creationId xmlns:a16="http://schemas.microsoft.com/office/drawing/2014/main" id="{11F0E721-4DFC-4B8A-89C8-EB6B417A363A}"/>
              </a:ext>
            </a:extLst>
          </p:cNvPr>
          <p:cNvCxnSpPr>
            <a:cxnSpLocks/>
          </p:cNvCxnSpPr>
          <p:nvPr/>
        </p:nvCxnSpPr>
        <p:spPr>
          <a:xfrm>
            <a:off x="1205261" y="3023898"/>
            <a:ext cx="153079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D68F3F9C-812B-4B2C-B9F0-24F59DA3F9CB}"/>
              </a:ext>
            </a:extLst>
          </p:cNvPr>
          <p:cNvSpPr txBox="1"/>
          <p:nvPr/>
        </p:nvSpPr>
        <p:spPr>
          <a:xfrm>
            <a:off x="1559095" y="2726006"/>
            <a:ext cx="1171385" cy="369332"/>
          </a:xfrm>
          <a:prstGeom prst="rect">
            <a:avLst/>
          </a:prstGeom>
          <a:noFill/>
        </p:spPr>
        <p:txBody>
          <a:bodyPr wrap="square" rtlCol="0">
            <a:spAutoFit/>
          </a:bodyPr>
          <a:lstStyle/>
          <a:p>
            <a:r>
              <a:rPr lang="en-US" sz="1800" dirty="0">
                <a:solidFill>
                  <a:schemeClr val="tx1"/>
                </a:solidFill>
              </a:rPr>
              <a:t>1m – 8m</a:t>
            </a:r>
          </a:p>
        </p:txBody>
      </p:sp>
      <p:sp>
        <p:nvSpPr>
          <p:cNvPr id="42" name="TextBox 41">
            <a:extLst>
              <a:ext uri="{FF2B5EF4-FFF2-40B4-BE49-F238E27FC236}">
                <a16:creationId xmlns:a16="http://schemas.microsoft.com/office/drawing/2014/main" id="{09283A4C-569A-41DA-97BC-3B589724AEE9}"/>
              </a:ext>
            </a:extLst>
          </p:cNvPr>
          <p:cNvSpPr txBox="1"/>
          <p:nvPr/>
        </p:nvSpPr>
        <p:spPr>
          <a:xfrm>
            <a:off x="4443584" y="2183885"/>
            <a:ext cx="1968279" cy="369332"/>
          </a:xfrm>
          <a:prstGeom prst="rect">
            <a:avLst/>
          </a:prstGeom>
          <a:noFill/>
        </p:spPr>
        <p:txBody>
          <a:bodyPr wrap="square" rtlCol="0">
            <a:spAutoFit/>
          </a:bodyPr>
          <a:lstStyle/>
          <a:p>
            <a:r>
              <a:rPr lang="en-US" sz="1800" dirty="0">
                <a:solidFill>
                  <a:schemeClr val="tx1"/>
                </a:solidFill>
              </a:rPr>
              <a:t>(TPC/max 45dBm)</a:t>
            </a:r>
          </a:p>
        </p:txBody>
      </p:sp>
      <p:sp>
        <p:nvSpPr>
          <p:cNvPr id="43" name="Arrow: Right 42">
            <a:extLst>
              <a:ext uri="{FF2B5EF4-FFF2-40B4-BE49-F238E27FC236}">
                <a16:creationId xmlns:a16="http://schemas.microsoft.com/office/drawing/2014/main" id="{0DCF424F-68FE-4701-874C-12A0903DBC48}"/>
              </a:ext>
            </a:extLst>
          </p:cNvPr>
          <p:cNvSpPr/>
          <p:nvPr/>
        </p:nvSpPr>
        <p:spPr>
          <a:xfrm>
            <a:off x="1726793" y="2482754"/>
            <a:ext cx="636009" cy="1216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Arrow: Right 43">
            <a:extLst>
              <a:ext uri="{FF2B5EF4-FFF2-40B4-BE49-F238E27FC236}">
                <a16:creationId xmlns:a16="http://schemas.microsoft.com/office/drawing/2014/main" id="{01CC8C51-BAA3-458D-BF6C-4CD88DF74958}"/>
              </a:ext>
            </a:extLst>
          </p:cNvPr>
          <p:cNvSpPr/>
          <p:nvPr/>
        </p:nvSpPr>
        <p:spPr>
          <a:xfrm flipH="1">
            <a:off x="1730132" y="2605650"/>
            <a:ext cx="614855" cy="116686"/>
          </a:xfrm>
          <a:prstGeom prst="rightArrow">
            <a:avLst/>
          </a:prstGeom>
          <a:solidFill>
            <a:srgbClr val="E43CB8"/>
          </a:solidFill>
          <a:ln>
            <a:solidFill>
              <a:srgbClr val="E43C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Arrow: Left-Right 44">
            <a:extLst>
              <a:ext uri="{FF2B5EF4-FFF2-40B4-BE49-F238E27FC236}">
                <a16:creationId xmlns:a16="http://schemas.microsoft.com/office/drawing/2014/main" id="{4497DAE2-9707-44A1-93BD-F9CFDBC2494F}"/>
              </a:ext>
            </a:extLst>
          </p:cNvPr>
          <p:cNvSpPr/>
          <p:nvPr/>
        </p:nvSpPr>
        <p:spPr>
          <a:xfrm>
            <a:off x="5517063" y="2506141"/>
            <a:ext cx="4423362" cy="224021"/>
          </a:xfrm>
          <a:prstGeom prst="lef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TextBox 45">
            <a:extLst>
              <a:ext uri="{FF2B5EF4-FFF2-40B4-BE49-F238E27FC236}">
                <a16:creationId xmlns:a16="http://schemas.microsoft.com/office/drawing/2014/main" id="{F0E50C3E-3062-4EF1-A280-9BF1F25A491D}"/>
              </a:ext>
            </a:extLst>
          </p:cNvPr>
          <p:cNvSpPr txBox="1"/>
          <p:nvPr/>
        </p:nvSpPr>
        <p:spPr>
          <a:xfrm>
            <a:off x="8974278" y="2107575"/>
            <a:ext cx="1968279" cy="369332"/>
          </a:xfrm>
          <a:prstGeom prst="rect">
            <a:avLst/>
          </a:prstGeom>
          <a:noFill/>
        </p:spPr>
        <p:txBody>
          <a:bodyPr wrap="square" rtlCol="0">
            <a:spAutoFit/>
          </a:bodyPr>
          <a:lstStyle/>
          <a:p>
            <a:r>
              <a:rPr lang="en-US" sz="1800" dirty="0">
                <a:solidFill>
                  <a:schemeClr val="tx1"/>
                </a:solidFill>
              </a:rPr>
              <a:t>(TPC/max 45dBm)</a:t>
            </a:r>
          </a:p>
        </p:txBody>
      </p:sp>
      <p:pic>
        <p:nvPicPr>
          <p:cNvPr id="50" name="Picture 2" descr="Laptop cartoon icon Transparent PNG">
            <a:extLst>
              <a:ext uri="{FF2B5EF4-FFF2-40B4-BE49-F238E27FC236}">
                <a16:creationId xmlns:a16="http://schemas.microsoft.com/office/drawing/2014/main" id="{24105501-E0D8-4A7E-AD08-13E71CC8D4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17302" y="2125067"/>
            <a:ext cx="815031" cy="80141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indow by ali2013">
            <a:extLst>
              <a:ext uri="{FF2B5EF4-FFF2-40B4-BE49-F238E27FC236}">
                <a16:creationId xmlns:a16="http://schemas.microsoft.com/office/drawing/2014/main" id="{FFBD220D-B356-42A9-903A-6FD2F0494B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5070" y="1943956"/>
            <a:ext cx="934235" cy="1625593"/>
          </a:xfrm>
          <a:prstGeom prst="rect">
            <a:avLst/>
          </a:prstGeom>
          <a:noFill/>
          <a:extLst>
            <a:ext uri="{909E8E84-426E-40DD-AFC4-6F175D3DCCD1}">
              <a14:hiddenFill xmlns:a14="http://schemas.microsoft.com/office/drawing/2010/main">
                <a:solidFill>
                  <a:srgbClr val="FFFFFF"/>
                </a:solidFill>
              </a14:hiddenFill>
            </a:ext>
          </a:extLst>
        </p:spPr>
      </p:pic>
      <p:cxnSp>
        <p:nvCxnSpPr>
          <p:cNvPr id="55" name="Straight Arrow Connector 54">
            <a:extLst>
              <a:ext uri="{FF2B5EF4-FFF2-40B4-BE49-F238E27FC236}">
                <a16:creationId xmlns:a16="http://schemas.microsoft.com/office/drawing/2014/main" id="{F9554DCE-311C-4E30-9E43-AB6836A942E6}"/>
              </a:ext>
            </a:extLst>
          </p:cNvPr>
          <p:cNvCxnSpPr>
            <a:cxnSpLocks/>
            <a:stCxn id="1026" idx="0"/>
            <a:endCxn id="56" idx="3"/>
          </p:cNvCxnSpPr>
          <p:nvPr/>
        </p:nvCxnSpPr>
        <p:spPr>
          <a:xfrm flipH="1" flipV="1">
            <a:off x="2885720" y="1623185"/>
            <a:ext cx="546468" cy="3207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DEAC51FD-70C9-4DF0-BC0B-4E5CEF08FD5B}"/>
              </a:ext>
            </a:extLst>
          </p:cNvPr>
          <p:cNvSpPr txBox="1"/>
          <p:nvPr/>
        </p:nvSpPr>
        <p:spPr>
          <a:xfrm>
            <a:off x="1674170" y="1353880"/>
            <a:ext cx="1211550" cy="538609"/>
          </a:xfrm>
          <a:prstGeom prst="rect">
            <a:avLst/>
          </a:prstGeom>
          <a:noFill/>
        </p:spPr>
        <p:txBody>
          <a:bodyPr wrap="square" rtlCol="0">
            <a:spAutoFit/>
          </a:bodyPr>
          <a:lstStyle/>
          <a:p>
            <a:pPr algn="ctr"/>
            <a:r>
              <a:rPr lang="en-US" sz="1800" dirty="0">
                <a:solidFill>
                  <a:schemeClr val="tx1"/>
                </a:solidFill>
              </a:rPr>
              <a:t>Window</a:t>
            </a:r>
          </a:p>
          <a:p>
            <a:pPr algn="ctr"/>
            <a:r>
              <a:rPr lang="en-US" sz="1050" dirty="0">
                <a:solidFill>
                  <a:schemeClr val="tx1"/>
                </a:solidFill>
              </a:rPr>
              <a:t>(</a:t>
            </a:r>
            <a:r>
              <a:rPr lang="en-US" sz="1050" dirty="0" err="1">
                <a:solidFill>
                  <a:schemeClr val="tx1"/>
                </a:solidFill>
              </a:rPr>
              <a:t>upto</a:t>
            </a:r>
            <a:r>
              <a:rPr lang="en-US" sz="1050" dirty="0">
                <a:solidFill>
                  <a:schemeClr val="tx1"/>
                </a:solidFill>
              </a:rPr>
              <a:t> 12dB loss)</a:t>
            </a:r>
          </a:p>
        </p:txBody>
      </p:sp>
      <p:sp>
        <p:nvSpPr>
          <p:cNvPr id="51" name="TextBox 50">
            <a:extLst>
              <a:ext uri="{FF2B5EF4-FFF2-40B4-BE49-F238E27FC236}">
                <a16:creationId xmlns:a16="http://schemas.microsoft.com/office/drawing/2014/main" id="{99C6C6CC-23BF-4F52-A42C-D874C1138497}"/>
              </a:ext>
            </a:extLst>
          </p:cNvPr>
          <p:cNvSpPr txBox="1"/>
          <p:nvPr/>
        </p:nvSpPr>
        <p:spPr>
          <a:xfrm>
            <a:off x="3222172" y="2965367"/>
            <a:ext cx="1171385" cy="369332"/>
          </a:xfrm>
          <a:prstGeom prst="rect">
            <a:avLst/>
          </a:prstGeom>
          <a:noFill/>
        </p:spPr>
        <p:txBody>
          <a:bodyPr wrap="square" rtlCol="0">
            <a:spAutoFit/>
          </a:bodyPr>
          <a:lstStyle/>
          <a:p>
            <a:r>
              <a:rPr lang="en-US" sz="1800" dirty="0">
                <a:solidFill>
                  <a:schemeClr val="tx1"/>
                </a:solidFill>
              </a:rPr>
              <a:t>2m</a:t>
            </a:r>
          </a:p>
        </p:txBody>
      </p:sp>
      <p:cxnSp>
        <p:nvCxnSpPr>
          <p:cNvPr id="53" name="Straight Arrow Connector 52">
            <a:extLst>
              <a:ext uri="{FF2B5EF4-FFF2-40B4-BE49-F238E27FC236}">
                <a16:creationId xmlns:a16="http://schemas.microsoft.com/office/drawing/2014/main" id="{1E44BEEB-9193-4276-BB19-1F5E5B5A39D6}"/>
              </a:ext>
            </a:extLst>
          </p:cNvPr>
          <p:cNvCxnSpPr>
            <a:cxnSpLocks/>
          </p:cNvCxnSpPr>
          <p:nvPr/>
        </p:nvCxnSpPr>
        <p:spPr>
          <a:xfrm>
            <a:off x="2764999" y="3251457"/>
            <a:ext cx="131847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CF341CD-4D94-44B3-9A85-F6BFA2CFBBCA}"/>
              </a:ext>
            </a:extLst>
          </p:cNvPr>
          <p:cNvCxnSpPr/>
          <p:nvPr/>
        </p:nvCxnSpPr>
        <p:spPr>
          <a:xfrm>
            <a:off x="2764999" y="2797001"/>
            <a:ext cx="0" cy="66181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1B2CB7D-C4F9-4AF6-AD7F-FED67B78CBC1}"/>
              </a:ext>
            </a:extLst>
          </p:cNvPr>
          <p:cNvCxnSpPr/>
          <p:nvPr/>
        </p:nvCxnSpPr>
        <p:spPr>
          <a:xfrm>
            <a:off x="1208909" y="2847120"/>
            <a:ext cx="0" cy="66181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6EAC461-3CDE-4E1E-9B6D-871226601A3D}"/>
              </a:ext>
            </a:extLst>
          </p:cNvPr>
          <p:cNvCxnSpPr/>
          <p:nvPr/>
        </p:nvCxnSpPr>
        <p:spPr>
          <a:xfrm>
            <a:off x="4093692" y="2797001"/>
            <a:ext cx="0" cy="66181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6" name="Date Placeholder 35">
            <a:extLst>
              <a:ext uri="{FF2B5EF4-FFF2-40B4-BE49-F238E27FC236}">
                <a16:creationId xmlns:a16="http://schemas.microsoft.com/office/drawing/2014/main" id="{F55B98C1-4B9B-4CB0-B79E-352A0C402E6D}"/>
              </a:ext>
            </a:extLst>
          </p:cNvPr>
          <p:cNvSpPr>
            <a:spLocks noGrp="1"/>
          </p:cNvSpPr>
          <p:nvPr>
            <p:ph type="dt" idx="10"/>
          </p:nvPr>
        </p:nvSpPr>
        <p:spPr/>
        <p:txBody>
          <a:bodyPr/>
          <a:lstStyle/>
          <a:p>
            <a:r>
              <a:rPr lang="en-US"/>
              <a:t>March 2018</a:t>
            </a:r>
          </a:p>
        </p:txBody>
      </p:sp>
      <p:sp>
        <p:nvSpPr>
          <p:cNvPr id="47" name="Footer Placeholder 46">
            <a:extLst>
              <a:ext uri="{FF2B5EF4-FFF2-40B4-BE49-F238E27FC236}">
                <a16:creationId xmlns:a16="http://schemas.microsoft.com/office/drawing/2014/main" id="{60FE8107-A920-4799-B90C-4371DDC9F942}"/>
              </a:ext>
            </a:extLst>
          </p:cNvPr>
          <p:cNvSpPr>
            <a:spLocks noGrp="1"/>
          </p:cNvSpPr>
          <p:nvPr>
            <p:ph type="ftr" idx="11"/>
          </p:nvPr>
        </p:nvSpPr>
        <p:spPr/>
        <p:txBody>
          <a:bodyPr/>
          <a:lstStyle/>
          <a:p>
            <a:r>
              <a:rPr lang="en-US"/>
              <a:t>Sam Alex et al.</a:t>
            </a:r>
          </a:p>
        </p:txBody>
      </p:sp>
      <p:sp>
        <p:nvSpPr>
          <p:cNvPr id="52" name="Slide Number Placeholder 51">
            <a:extLst>
              <a:ext uri="{FF2B5EF4-FFF2-40B4-BE49-F238E27FC236}">
                <a16:creationId xmlns:a16="http://schemas.microsoft.com/office/drawing/2014/main" id="{8762AC49-BA6F-4E9E-88FF-7D4EB34503C7}"/>
              </a:ext>
            </a:extLst>
          </p:cNvPr>
          <p:cNvSpPr>
            <a:spLocks noGrp="1"/>
          </p:cNvSpPr>
          <p:nvPr>
            <p:ph type="sldNum" idx="12"/>
          </p:nvPr>
        </p:nvSpPr>
        <p:spPr/>
        <p:txBody>
          <a:bodyPr/>
          <a:lstStyle/>
          <a:p>
            <a:fld id="{463940AA-CE12-47DA-8C84-98164C6EAD73}" type="slidenum">
              <a:rPr lang="en-US" smtClean="0"/>
              <a:t>16</a:t>
            </a:fld>
            <a:endParaRPr lang="en-US"/>
          </a:p>
        </p:txBody>
      </p:sp>
    </p:spTree>
    <p:extLst>
      <p:ext uri="{BB962C8B-B14F-4D97-AF65-F5344CB8AC3E}">
        <p14:creationId xmlns:p14="http://schemas.microsoft.com/office/powerpoint/2010/main" val="263667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6AAB8988-788F-4806-9C84-D228E68EE33F}"/>
              </a:ext>
            </a:extLst>
          </p:cNvPr>
          <p:cNvPicPr>
            <a:picLocks noChangeAspect="1"/>
          </p:cNvPicPr>
          <p:nvPr/>
        </p:nvPicPr>
        <p:blipFill>
          <a:blip r:embed="rId3"/>
          <a:stretch>
            <a:fillRect/>
          </a:stretch>
        </p:blipFill>
        <p:spPr>
          <a:xfrm>
            <a:off x="6915091" y="2800654"/>
            <a:ext cx="4943755" cy="3707816"/>
          </a:xfrm>
          <a:prstGeom prst="rect">
            <a:avLst/>
          </a:prstGeom>
        </p:spPr>
      </p:pic>
      <p:pic>
        <p:nvPicPr>
          <p:cNvPr id="7" name="Picture 6">
            <a:extLst>
              <a:ext uri="{FF2B5EF4-FFF2-40B4-BE49-F238E27FC236}">
                <a16:creationId xmlns:a16="http://schemas.microsoft.com/office/drawing/2014/main" id="{98A8FD59-9A3D-4BB2-BC44-748FE4B231C6}"/>
              </a:ext>
            </a:extLst>
          </p:cNvPr>
          <p:cNvPicPr>
            <a:picLocks noChangeAspect="1"/>
          </p:cNvPicPr>
          <p:nvPr/>
        </p:nvPicPr>
        <p:blipFill>
          <a:blip r:embed="rId4"/>
          <a:stretch>
            <a:fillRect/>
          </a:stretch>
        </p:blipFill>
        <p:spPr>
          <a:xfrm>
            <a:off x="1454576" y="2804007"/>
            <a:ext cx="4939283" cy="3704462"/>
          </a:xfrm>
          <a:prstGeom prst="rect">
            <a:avLst/>
          </a:prstGeom>
        </p:spPr>
      </p:pic>
      <p:sp>
        <p:nvSpPr>
          <p:cNvPr id="3" name="Content Placeholder 2">
            <a:extLst>
              <a:ext uri="{FF2B5EF4-FFF2-40B4-BE49-F238E27FC236}">
                <a16:creationId xmlns:a16="http://schemas.microsoft.com/office/drawing/2014/main" id="{AF2618AE-8F2F-4279-8003-1D18BDE543E6}"/>
              </a:ext>
            </a:extLst>
          </p:cNvPr>
          <p:cNvSpPr>
            <a:spLocks noGrp="1"/>
          </p:cNvSpPr>
          <p:nvPr>
            <p:ph idx="1"/>
          </p:nvPr>
        </p:nvSpPr>
        <p:spPr>
          <a:xfrm>
            <a:off x="838200" y="963119"/>
            <a:ext cx="10515600" cy="1996897"/>
          </a:xfrm>
        </p:spPr>
        <p:txBody>
          <a:bodyPr>
            <a:normAutofit fontScale="92500" lnSpcReduction="10000"/>
          </a:bodyPr>
          <a:lstStyle/>
          <a:p>
            <a:r>
              <a:rPr lang="en-US" sz="1600" dirty="0">
                <a:solidFill>
                  <a:schemeClr val="tx1"/>
                </a:solidFill>
              </a:rPr>
              <a:t>For FWA link of 50m, the power received from FWA by SRD (with 0dBi ref antenna) at a given height </a:t>
            </a:r>
            <a:r>
              <a:rPr lang="en-US" sz="1600" i="1" dirty="0" err="1">
                <a:solidFill>
                  <a:schemeClr val="tx1"/>
                </a:solidFill>
              </a:rPr>
              <a:t>h</a:t>
            </a:r>
            <a:r>
              <a:rPr lang="en-US" sz="1600" baseline="-25000" dirty="0" err="1">
                <a:solidFill>
                  <a:schemeClr val="tx1"/>
                </a:solidFill>
              </a:rPr>
              <a:t>SRD</a:t>
            </a:r>
            <a:r>
              <a:rPr lang="en-US" sz="1600" dirty="0">
                <a:solidFill>
                  <a:schemeClr val="tx1"/>
                </a:solidFill>
              </a:rPr>
              <a:t>, when FWA transmits at full power (EIRP = 45dBm) is as shown below</a:t>
            </a:r>
          </a:p>
          <a:p>
            <a:r>
              <a:rPr lang="en-US" sz="1600" dirty="0">
                <a:solidFill>
                  <a:schemeClr val="tx1"/>
                </a:solidFill>
              </a:rPr>
              <a:t>For SRD at 1m height, maximum interference observed is around -60dBm (8dB above CCA threshold) even when no power control is applied at the FWA node. The vertical antenna pattern provides the isolation required to achieve such low interference to SRDs. </a:t>
            </a:r>
          </a:p>
          <a:p>
            <a:r>
              <a:rPr lang="en-US" sz="1600" dirty="0">
                <a:solidFill>
                  <a:schemeClr val="tx1"/>
                </a:solidFill>
              </a:rPr>
              <a:t>When power control is applied (EIRP = 34dBm), the received power fall off by 11dB, i.e. below the CCA threshold.</a:t>
            </a:r>
          </a:p>
          <a:p>
            <a:r>
              <a:rPr lang="en-US" sz="1600" dirty="0">
                <a:solidFill>
                  <a:schemeClr val="tx1"/>
                </a:solidFill>
              </a:rPr>
              <a:t>For indoor SRD scenario with FWA mounted close to windows: Front to Back Ratio (FBR) for FWA provides additional 50dB isolation minimizing impact to indoor SRDs, </a:t>
            </a:r>
            <a:r>
              <a:rPr lang="en-US" sz="1600" dirty="0" err="1">
                <a:solidFill>
                  <a:schemeClr val="tx1"/>
                </a:solidFill>
              </a:rPr>
              <a:t>i.e</a:t>
            </a:r>
            <a:r>
              <a:rPr lang="en-US" sz="1600" dirty="0">
                <a:solidFill>
                  <a:schemeClr val="tx1"/>
                </a:solidFill>
              </a:rPr>
              <a:t>, P</a:t>
            </a:r>
            <a:r>
              <a:rPr lang="en-US" sz="1600" baseline="-25000" dirty="0">
                <a:solidFill>
                  <a:schemeClr val="tx1"/>
                </a:solidFill>
              </a:rPr>
              <a:t>RX</a:t>
            </a:r>
            <a:r>
              <a:rPr lang="en-US" sz="1600" dirty="0">
                <a:solidFill>
                  <a:schemeClr val="tx1"/>
                </a:solidFill>
              </a:rPr>
              <a:t>&lt;-68dBm.</a:t>
            </a:r>
          </a:p>
          <a:p>
            <a:pPr marL="0" indent="0">
              <a:buNone/>
            </a:pPr>
            <a:endParaRPr lang="en-US" sz="1600" dirty="0">
              <a:solidFill>
                <a:schemeClr val="tx1"/>
              </a:solidFill>
            </a:endParaRPr>
          </a:p>
        </p:txBody>
      </p:sp>
      <p:sp>
        <p:nvSpPr>
          <p:cNvPr id="2" name="Title 1">
            <a:extLst>
              <a:ext uri="{FF2B5EF4-FFF2-40B4-BE49-F238E27FC236}">
                <a16:creationId xmlns:a16="http://schemas.microsoft.com/office/drawing/2014/main" id="{3E5EE647-BE9F-42FA-8435-8424A70EAD7F}"/>
              </a:ext>
            </a:extLst>
          </p:cNvPr>
          <p:cNvSpPr>
            <a:spLocks noGrp="1"/>
          </p:cNvSpPr>
          <p:nvPr>
            <p:ph type="title"/>
          </p:nvPr>
        </p:nvSpPr>
        <p:spPr>
          <a:xfrm>
            <a:off x="838200" y="56904"/>
            <a:ext cx="10515600" cy="1325563"/>
          </a:xfrm>
        </p:spPr>
        <p:txBody>
          <a:bodyPr/>
          <a:lstStyle/>
          <a:p>
            <a:r>
              <a:rPr lang="en-US" dirty="0">
                <a:solidFill>
                  <a:schemeClr val="tx1"/>
                </a:solidFill>
              </a:rPr>
              <a:t>Justification of results: Comparison to Simulations</a:t>
            </a:r>
          </a:p>
        </p:txBody>
      </p:sp>
      <p:sp>
        <p:nvSpPr>
          <p:cNvPr id="8" name="Star: 5 Points 7">
            <a:extLst>
              <a:ext uri="{FF2B5EF4-FFF2-40B4-BE49-F238E27FC236}">
                <a16:creationId xmlns:a16="http://schemas.microsoft.com/office/drawing/2014/main" id="{554DB4C9-814D-457E-9331-0896399D65A9}"/>
              </a:ext>
            </a:extLst>
          </p:cNvPr>
          <p:cNvSpPr/>
          <p:nvPr/>
        </p:nvSpPr>
        <p:spPr>
          <a:xfrm>
            <a:off x="2461591" y="5646516"/>
            <a:ext cx="351183" cy="38431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Star: 5 Points 8">
            <a:extLst>
              <a:ext uri="{FF2B5EF4-FFF2-40B4-BE49-F238E27FC236}">
                <a16:creationId xmlns:a16="http://schemas.microsoft.com/office/drawing/2014/main" id="{BF76DF57-98C8-42B6-9936-14030554BD18}"/>
              </a:ext>
            </a:extLst>
          </p:cNvPr>
          <p:cNvSpPr/>
          <p:nvPr/>
        </p:nvSpPr>
        <p:spPr>
          <a:xfrm>
            <a:off x="5198165" y="5658746"/>
            <a:ext cx="351183" cy="384313"/>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10" name="Star: 5 Points 9">
            <a:extLst>
              <a:ext uri="{FF2B5EF4-FFF2-40B4-BE49-F238E27FC236}">
                <a16:creationId xmlns:a16="http://schemas.microsoft.com/office/drawing/2014/main" id="{716539F5-7D24-4EC4-9759-1845B259D216}"/>
              </a:ext>
            </a:extLst>
          </p:cNvPr>
          <p:cNvSpPr/>
          <p:nvPr/>
        </p:nvSpPr>
        <p:spPr>
          <a:xfrm>
            <a:off x="7947990" y="5669194"/>
            <a:ext cx="351183" cy="38431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Star: 5 Points 10">
            <a:extLst>
              <a:ext uri="{FF2B5EF4-FFF2-40B4-BE49-F238E27FC236}">
                <a16:creationId xmlns:a16="http://schemas.microsoft.com/office/drawing/2014/main" id="{BE810F12-0DB6-4C72-A2F8-D538B8D0C03C}"/>
              </a:ext>
            </a:extLst>
          </p:cNvPr>
          <p:cNvSpPr/>
          <p:nvPr/>
        </p:nvSpPr>
        <p:spPr>
          <a:xfrm>
            <a:off x="10746208" y="5663418"/>
            <a:ext cx="351183" cy="384313"/>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id="{DF0BD994-25A3-4F59-9F7E-14F2AE4AABA8}"/>
              </a:ext>
            </a:extLst>
          </p:cNvPr>
          <p:cNvSpPr txBox="1"/>
          <p:nvPr/>
        </p:nvSpPr>
        <p:spPr>
          <a:xfrm>
            <a:off x="2375027" y="5336548"/>
            <a:ext cx="616226" cy="338554"/>
          </a:xfrm>
          <a:prstGeom prst="rect">
            <a:avLst/>
          </a:prstGeom>
          <a:noFill/>
        </p:spPr>
        <p:txBody>
          <a:bodyPr wrap="square" rtlCol="0">
            <a:spAutoFit/>
          </a:bodyPr>
          <a:lstStyle/>
          <a:p>
            <a:r>
              <a:rPr lang="en-US" sz="1600" dirty="0">
                <a:solidFill>
                  <a:schemeClr val="tx1"/>
                </a:solidFill>
              </a:rPr>
              <a:t>DN1</a:t>
            </a:r>
          </a:p>
        </p:txBody>
      </p:sp>
      <p:sp>
        <p:nvSpPr>
          <p:cNvPr id="13" name="TextBox 12">
            <a:extLst>
              <a:ext uri="{FF2B5EF4-FFF2-40B4-BE49-F238E27FC236}">
                <a16:creationId xmlns:a16="http://schemas.microsoft.com/office/drawing/2014/main" id="{C558DFFF-FB53-4B6F-8A05-A04207230D7A}"/>
              </a:ext>
            </a:extLst>
          </p:cNvPr>
          <p:cNvSpPr txBox="1"/>
          <p:nvPr/>
        </p:nvSpPr>
        <p:spPr>
          <a:xfrm>
            <a:off x="7859083" y="5365849"/>
            <a:ext cx="616226" cy="338554"/>
          </a:xfrm>
          <a:prstGeom prst="rect">
            <a:avLst/>
          </a:prstGeom>
          <a:noFill/>
        </p:spPr>
        <p:txBody>
          <a:bodyPr wrap="square" rtlCol="0">
            <a:spAutoFit/>
          </a:bodyPr>
          <a:lstStyle/>
          <a:p>
            <a:r>
              <a:rPr lang="en-US" sz="1600" dirty="0">
                <a:solidFill>
                  <a:schemeClr val="tx1"/>
                </a:solidFill>
              </a:rPr>
              <a:t>DN1</a:t>
            </a:r>
          </a:p>
        </p:txBody>
      </p:sp>
      <p:sp>
        <p:nvSpPr>
          <p:cNvPr id="14" name="TextBox 13">
            <a:extLst>
              <a:ext uri="{FF2B5EF4-FFF2-40B4-BE49-F238E27FC236}">
                <a16:creationId xmlns:a16="http://schemas.microsoft.com/office/drawing/2014/main" id="{5BA0BE04-89DB-49B8-89CA-C3B1BBE24788}"/>
              </a:ext>
            </a:extLst>
          </p:cNvPr>
          <p:cNvSpPr txBox="1"/>
          <p:nvPr/>
        </p:nvSpPr>
        <p:spPr>
          <a:xfrm>
            <a:off x="5117803" y="5359226"/>
            <a:ext cx="616226" cy="338554"/>
          </a:xfrm>
          <a:prstGeom prst="rect">
            <a:avLst/>
          </a:prstGeom>
          <a:noFill/>
        </p:spPr>
        <p:txBody>
          <a:bodyPr wrap="square" rtlCol="0">
            <a:spAutoFit/>
          </a:bodyPr>
          <a:lstStyle/>
          <a:p>
            <a:r>
              <a:rPr lang="en-US" sz="1600" dirty="0">
                <a:solidFill>
                  <a:schemeClr val="tx1"/>
                </a:solidFill>
              </a:rPr>
              <a:t>DN2</a:t>
            </a:r>
          </a:p>
        </p:txBody>
      </p:sp>
      <p:sp>
        <p:nvSpPr>
          <p:cNvPr id="15" name="TextBox 14">
            <a:extLst>
              <a:ext uri="{FF2B5EF4-FFF2-40B4-BE49-F238E27FC236}">
                <a16:creationId xmlns:a16="http://schemas.microsoft.com/office/drawing/2014/main" id="{25B0D32B-5402-4D86-9189-48F7CEA03DC3}"/>
              </a:ext>
            </a:extLst>
          </p:cNvPr>
          <p:cNvSpPr txBox="1"/>
          <p:nvPr/>
        </p:nvSpPr>
        <p:spPr>
          <a:xfrm>
            <a:off x="10662339" y="5346075"/>
            <a:ext cx="616226" cy="338554"/>
          </a:xfrm>
          <a:prstGeom prst="rect">
            <a:avLst/>
          </a:prstGeom>
          <a:noFill/>
        </p:spPr>
        <p:txBody>
          <a:bodyPr wrap="square" rtlCol="0">
            <a:spAutoFit/>
          </a:bodyPr>
          <a:lstStyle/>
          <a:p>
            <a:r>
              <a:rPr lang="en-US" sz="1600" dirty="0">
                <a:solidFill>
                  <a:schemeClr val="tx1"/>
                </a:solidFill>
              </a:rPr>
              <a:t>DN2</a:t>
            </a:r>
          </a:p>
        </p:txBody>
      </p:sp>
      <p:cxnSp>
        <p:nvCxnSpPr>
          <p:cNvPr id="17" name="Straight Connector 16">
            <a:extLst>
              <a:ext uri="{FF2B5EF4-FFF2-40B4-BE49-F238E27FC236}">
                <a16:creationId xmlns:a16="http://schemas.microsoft.com/office/drawing/2014/main" id="{DE11F524-75BD-4D3A-B892-9A88C52380D0}"/>
              </a:ext>
            </a:extLst>
          </p:cNvPr>
          <p:cNvCxnSpPr>
            <a:cxnSpLocks/>
          </p:cNvCxnSpPr>
          <p:nvPr/>
        </p:nvCxnSpPr>
        <p:spPr>
          <a:xfrm>
            <a:off x="2121987" y="4857479"/>
            <a:ext cx="4432852"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DA133BA-E7DC-4E61-B5A2-AAE2E023FBD3}"/>
              </a:ext>
            </a:extLst>
          </p:cNvPr>
          <p:cNvSpPr txBox="1"/>
          <p:nvPr/>
        </p:nvSpPr>
        <p:spPr>
          <a:xfrm>
            <a:off x="5826146" y="4648187"/>
            <a:ext cx="856109" cy="253916"/>
          </a:xfrm>
          <a:prstGeom prst="rect">
            <a:avLst/>
          </a:prstGeom>
          <a:noFill/>
        </p:spPr>
        <p:txBody>
          <a:bodyPr wrap="square" rtlCol="0">
            <a:spAutoFit/>
          </a:bodyPr>
          <a:lstStyle/>
          <a:p>
            <a:r>
              <a:rPr lang="en-US" sz="1050" dirty="0" err="1">
                <a:solidFill>
                  <a:schemeClr val="tx1"/>
                </a:solidFill>
              </a:rPr>
              <a:t>CCA_thresh</a:t>
            </a:r>
            <a:endParaRPr lang="en-US" sz="1050" dirty="0">
              <a:solidFill>
                <a:schemeClr val="tx1"/>
              </a:solidFill>
            </a:endParaRPr>
          </a:p>
        </p:txBody>
      </p:sp>
      <p:cxnSp>
        <p:nvCxnSpPr>
          <p:cNvPr id="24" name="Straight Connector 23">
            <a:extLst>
              <a:ext uri="{FF2B5EF4-FFF2-40B4-BE49-F238E27FC236}">
                <a16:creationId xmlns:a16="http://schemas.microsoft.com/office/drawing/2014/main" id="{FA12E12F-9232-448A-A656-6C25FF038A4E}"/>
              </a:ext>
            </a:extLst>
          </p:cNvPr>
          <p:cNvCxnSpPr>
            <a:cxnSpLocks/>
          </p:cNvCxnSpPr>
          <p:nvPr/>
        </p:nvCxnSpPr>
        <p:spPr>
          <a:xfrm>
            <a:off x="7598004" y="4879235"/>
            <a:ext cx="4535594"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062AA1A-B6F8-4F1B-B8D6-878D7828F09D}"/>
              </a:ext>
            </a:extLst>
          </p:cNvPr>
          <p:cNvSpPr txBox="1"/>
          <p:nvPr/>
        </p:nvSpPr>
        <p:spPr>
          <a:xfrm>
            <a:off x="11397535" y="4653517"/>
            <a:ext cx="856109" cy="253916"/>
          </a:xfrm>
          <a:prstGeom prst="rect">
            <a:avLst/>
          </a:prstGeom>
          <a:noFill/>
        </p:spPr>
        <p:txBody>
          <a:bodyPr wrap="square" rtlCol="0">
            <a:spAutoFit/>
          </a:bodyPr>
          <a:lstStyle/>
          <a:p>
            <a:r>
              <a:rPr lang="en-US" sz="1050" dirty="0" err="1">
                <a:solidFill>
                  <a:schemeClr val="tx1"/>
                </a:solidFill>
              </a:rPr>
              <a:t>CCA_thresh</a:t>
            </a:r>
            <a:endParaRPr lang="en-US" sz="1050" dirty="0">
              <a:solidFill>
                <a:schemeClr val="tx1"/>
              </a:solidFill>
            </a:endParaRPr>
          </a:p>
        </p:txBody>
      </p:sp>
      <p:sp>
        <p:nvSpPr>
          <p:cNvPr id="6" name="Date Placeholder 5">
            <a:extLst>
              <a:ext uri="{FF2B5EF4-FFF2-40B4-BE49-F238E27FC236}">
                <a16:creationId xmlns:a16="http://schemas.microsoft.com/office/drawing/2014/main" id="{95A59890-9930-4684-A3EA-6BDCC1F09EEB}"/>
              </a:ext>
            </a:extLst>
          </p:cNvPr>
          <p:cNvSpPr>
            <a:spLocks noGrp="1"/>
          </p:cNvSpPr>
          <p:nvPr>
            <p:ph type="dt" idx="10"/>
          </p:nvPr>
        </p:nvSpPr>
        <p:spPr/>
        <p:txBody>
          <a:bodyPr/>
          <a:lstStyle/>
          <a:p>
            <a:r>
              <a:rPr lang="en-US"/>
              <a:t>March 2018</a:t>
            </a:r>
          </a:p>
        </p:txBody>
      </p:sp>
      <p:sp>
        <p:nvSpPr>
          <p:cNvPr id="16" name="Footer Placeholder 15">
            <a:extLst>
              <a:ext uri="{FF2B5EF4-FFF2-40B4-BE49-F238E27FC236}">
                <a16:creationId xmlns:a16="http://schemas.microsoft.com/office/drawing/2014/main" id="{7F9B647E-9A1D-4F40-BC73-8845445B4E07}"/>
              </a:ext>
            </a:extLst>
          </p:cNvPr>
          <p:cNvSpPr>
            <a:spLocks noGrp="1"/>
          </p:cNvSpPr>
          <p:nvPr>
            <p:ph type="ftr" idx="11"/>
          </p:nvPr>
        </p:nvSpPr>
        <p:spPr/>
        <p:txBody>
          <a:bodyPr/>
          <a:lstStyle/>
          <a:p>
            <a:r>
              <a:rPr lang="en-US"/>
              <a:t>Sam Alex et al.</a:t>
            </a:r>
          </a:p>
        </p:txBody>
      </p:sp>
      <p:sp>
        <p:nvSpPr>
          <p:cNvPr id="18" name="Slide Number Placeholder 17">
            <a:extLst>
              <a:ext uri="{FF2B5EF4-FFF2-40B4-BE49-F238E27FC236}">
                <a16:creationId xmlns:a16="http://schemas.microsoft.com/office/drawing/2014/main" id="{7D222C09-6545-425B-911B-730970CDADD8}"/>
              </a:ext>
            </a:extLst>
          </p:cNvPr>
          <p:cNvSpPr>
            <a:spLocks noGrp="1"/>
          </p:cNvSpPr>
          <p:nvPr>
            <p:ph type="sldNum" idx="12"/>
          </p:nvPr>
        </p:nvSpPr>
        <p:spPr/>
        <p:txBody>
          <a:bodyPr/>
          <a:lstStyle/>
          <a:p>
            <a:fld id="{463940AA-CE12-47DA-8C84-98164C6EAD73}" type="slidenum">
              <a:rPr lang="en-US" smtClean="0"/>
              <a:t>17</a:t>
            </a:fld>
            <a:endParaRPr lang="en-US"/>
          </a:p>
        </p:txBody>
      </p:sp>
      <p:sp>
        <p:nvSpPr>
          <p:cNvPr id="5" name="TextBox 4">
            <a:extLst>
              <a:ext uri="{FF2B5EF4-FFF2-40B4-BE49-F238E27FC236}">
                <a16:creationId xmlns:a16="http://schemas.microsoft.com/office/drawing/2014/main" id="{907E323C-8FD3-E247-B0A0-D744E9C3B8F1}"/>
              </a:ext>
            </a:extLst>
          </p:cNvPr>
          <p:cNvSpPr txBox="1"/>
          <p:nvPr/>
        </p:nvSpPr>
        <p:spPr>
          <a:xfrm>
            <a:off x="8167196" y="5128906"/>
            <a:ext cx="2759213" cy="307777"/>
          </a:xfrm>
          <a:prstGeom prst="rect">
            <a:avLst/>
          </a:prstGeom>
          <a:noFill/>
        </p:spPr>
        <p:txBody>
          <a:bodyPr wrap="square" rtlCol="0">
            <a:spAutoFit/>
          </a:bodyPr>
          <a:lstStyle/>
          <a:p>
            <a:r>
              <a:rPr lang="en-US" sz="1400" dirty="0">
                <a:solidFill>
                  <a:schemeClr val="tx1"/>
                </a:solidFill>
              </a:rPr>
              <a:t>From side-lobes in vertical domain</a:t>
            </a:r>
          </a:p>
        </p:txBody>
      </p:sp>
    </p:spTree>
    <p:extLst>
      <p:ext uri="{BB962C8B-B14F-4D97-AF65-F5344CB8AC3E}">
        <p14:creationId xmlns:p14="http://schemas.microsoft.com/office/powerpoint/2010/main" val="2709281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C2DC262-630D-4860-8C3D-5D886608A59B}"/>
              </a:ext>
            </a:extLst>
          </p:cNvPr>
          <p:cNvPicPr>
            <a:picLocks noChangeAspect="1"/>
          </p:cNvPicPr>
          <p:nvPr/>
        </p:nvPicPr>
        <p:blipFill>
          <a:blip r:embed="rId2"/>
          <a:stretch>
            <a:fillRect/>
          </a:stretch>
        </p:blipFill>
        <p:spPr>
          <a:xfrm>
            <a:off x="7181891" y="1587062"/>
            <a:ext cx="5315242" cy="4083268"/>
          </a:xfrm>
          <a:prstGeom prst="rect">
            <a:avLst/>
          </a:prstGeom>
        </p:spPr>
      </p:pic>
      <p:sp>
        <p:nvSpPr>
          <p:cNvPr id="3" name="Content Placeholder 2">
            <a:extLst>
              <a:ext uri="{FF2B5EF4-FFF2-40B4-BE49-F238E27FC236}">
                <a16:creationId xmlns:a16="http://schemas.microsoft.com/office/drawing/2014/main" id="{CE912D3B-2F5F-4888-9964-A8F5F1972318}"/>
              </a:ext>
            </a:extLst>
          </p:cNvPr>
          <p:cNvSpPr>
            <a:spLocks noGrp="1"/>
          </p:cNvSpPr>
          <p:nvPr>
            <p:ph idx="1"/>
          </p:nvPr>
        </p:nvSpPr>
        <p:spPr>
          <a:xfrm>
            <a:off x="838200" y="1825625"/>
            <a:ext cx="6498266" cy="4351338"/>
          </a:xfrm>
        </p:spPr>
        <p:txBody>
          <a:bodyPr>
            <a:normAutofit fontScale="92500" lnSpcReduction="10000"/>
          </a:bodyPr>
          <a:lstStyle/>
          <a:p>
            <a:r>
              <a:rPr lang="en-US" dirty="0"/>
              <a:t>Depending on the location of SRD on the FWA link path, we can calculate if its CCA would be triggered by either one or both sides of FWA link</a:t>
            </a:r>
          </a:p>
          <a:p>
            <a:pPr lvl="1"/>
            <a:r>
              <a:rPr lang="en-US" dirty="0"/>
              <a:t>If only one of the FWAs can trigger the SRD CCA then, there is at most 50% chance of the SRD TX being blocked  (due to FWAs TDD/TDM protocol) </a:t>
            </a:r>
          </a:p>
          <a:p>
            <a:pPr lvl="1"/>
            <a:r>
              <a:rPr lang="en-US" dirty="0"/>
              <a:t>If both FWAs can trigger the CCA of the SRD, then the SRD TX would be 100% blocked unless its CCA is directional</a:t>
            </a:r>
          </a:p>
          <a:p>
            <a:r>
              <a:rPr lang="en-US" dirty="0"/>
              <a:t>For SRD placed inline the FWA link path, the probability of being blocked depends on the FWA link distance, target SNR for power control and maximum EIRP allowed (=40dBm)</a:t>
            </a:r>
          </a:p>
          <a:p>
            <a:r>
              <a:rPr lang="en-US" dirty="0"/>
              <a:t>For target TPC SNR of 18dB, SRD is never blocked by both sides of FWA link, irrespective of the link distance</a:t>
            </a:r>
          </a:p>
          <a:p>
            <a:r>
              <a:rPr lang="en-US" dirty="0"/>
              <a:t>Again the chart assumes omni (0 dBi) channel sense by SRD; for an SRD pair and sensing the channel directionally results should improve</a:t>
            </a:r>
          </a:p>
        </p:txBody>
      </p:sp>
      <p:sp>
        <p:nvSpPr>
          <p:cNvPr id="2" name="Title 1">
            <a:extLst>
              <a:ext uri="{FF2B5EF4-FFF2-40B4-BE49-F238E27FC236}">
                <a16:creationId xmlns:a16="http://schemas.microsoft.com/office/drawing/2014/main" id="{E00D411E-373E-4909-BF61-65AB22BB4ED0}"/>
              </a:ext>
            </a:extLst>
          </p:cNvPr>
          <p:cNvSpPr>
            <a:spLocks noGrp="1"/>
          </p:cNvSpPr>
          <p:nvPr>
            <p:ph type="title"/>
          </p:nvPr>
        </p:nvSpPr>
        <p:spPr>
          <a:xfrm>
            <a:off x="914401" y="594360"/>
            <a:ext cx="10515600" cy="914400"/>
          </a:xfrm>
        </p:spPr>
        <p:txBody>
          <a:bodyPr>
            <a:normAutofit/>
          </a:bodyPr>
          <a:lstStyle/>
          <a:p>
            <a:r>
              <a:rPr lang="en-US" dirty="0"/>
              <a:t>Probability of blocking</a:t>
            </a:r>
          </a:p>
        </p:txBody>
      </p:sp>
      <p:sp>
        <p:nvSpPr>
          <p:cNvPr id="4" name="Date Placeholder 3">
            <a:extLst>
              <a:ext uri="{FF2B5EF4-FFF2-40B4-BE49-F238E27FC236}">
                <a16:creationId xmlns:a16="http://schemas.microsoft.com/office/drawing/2014/main" id="{0F83EF53-74FF-4BAC-A821-F925F63443C0}"/>
              </a:ext>
            </a:extLst>
          </p:cNvPr>
          <p:cNvSpPr>
            <a:spLocks noGrp="1"/>
          </p:cNvSpPr>
          <p:nvPr>
            <p:ph type="dt" idx="10"/>
          </p:nvPr>
        </p:nvSpPr>
        <p:spPr/>
        <p:txBody>
          <a:bodyPr/>
          <a:lstStyle/>
          <a:p>
            <a:r>
              <a:rPr lang="en-US"/>
              <a:t>March 2018</a:t>
            </a:r>
          </a:p>
        </p:txBody>
      </p:sp>
      <p:sp>
        <p:nvSpPr>
          <p:cNvPr id="5" name="Footer Placeholder 4">
            <a:extLst>
              <a:ext uri="{FF2B5EF4-FFF2-40B4-BE49-F238E27FC236}">
                <a16:creationId xmlns:a16="http://schemas.microsoft.com/office/drawing/2014/main" id="{E9AC9545-5AC7-47CB-9081-A18F42CC1047}"/>
              </a:ext>
            </a:extLst>
          </p:cNvPr>
          <p:cNvSpPr>
            <a:spLocks noGrp="1"/>
          </p:cNvSpPr>
          <p:nvPr>
            <p:ph type="ftr" idx="11"/>
          </p:nvPr>
        </p:nvSpPr>
        <p:spPr/>
        <p:txBody>
          <a:bodyPr/>
          <a:lstStyle/>
          <a:p>
            <a:r>
              <a:rPr lang="en-US"/>
              <a:t>Sam Alex et al.</a:t>
            </a:r>
          </a:p>
        </p:txBody>
      </p:sp>
      <p:sp>
        <p:nvSpPr>
          <p:cNvPr id="8" name="Slide Number Placeholder 7">
            <a:extLst>
              <a:ext uri="{FF2B5EF4-FFF2-40B4-BE49-F238E27FC236}">
                <a16:creationId xmlns:a16="http://schemas.microsoft.com/office/drawing/2014/main" id="{73BB23D5-4321-45A0-BEA7-621BCC9D9C2E}"/>
              </a:ext>
            </a:extLst>
          </p:cNvPr>
          <p:cNvSpPr>
            <a:spLocks noGrp="1"/>
          </p:cNvSpPr>
          <p:nvPr>
            <p:ph type="sldNum" idx="12"/>
          </p:nvPr>
        </p:nvSpPr>
        <p:spPr/>
        <p:txBody>
          <a:bodyPr/>
          <a:lstStyle/>
          <a:p>
            <a:fld id="{463940AA-CE12-47DA-8C84-98164C6EAD73}" type="slidenum">
              <a:rPr lang="en-US" smtClean="0"/>
              <a:t>18</a:t>
            </a:fld>
            <a:endParaRPr lang="en-US"/>
          </a:p>
        </p:txBody>
      </p:sp>
    </p:spTree>
    <p:extLst>
      <p:ext uri="{BB962C8B-B14F-4D97-AF65-F5344CB8AC3E}">
        <p14:creationId xmlns:p14="http://schemas.microsoft.com/office/powerpoint/2010/main" val="819891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5CF9FE-1ADE-4299-982E-491952292F9E}"/>
              </a:ext>
            </a:extLst>
          </p:cNvPr>
          <p:cNvSpPr>
            <a:spLocks noGrp="1"/>
          </p:cNvSpPr>
          <p:nvPr>
            <p:ph idx="1"/>
          </p:nvPr>
        </p:nvSpPr>
        <p:spPr>
          <a:xfrm>
            <a:off x="838200" y="1825625"/>
            <a:ext cx="10591800" cy="996597"/>
          </a:xfrm>
        </p:spPr>
        <p:txBody>
          <a:bodyPr/>
          <a:lstStyle/>
          <a:p>
            <a:r>
              <a:rPr lang="en-US" dirty="0"/>
              <a:t>From measurements, no significant impact observed to FWA throughput or MCS from active SRD</a:t>
            </a:r>
          </a:p>
          <a:p>
            <a:r>
              <a:rPr lang="en-US" dirty="0"/>
              <a:t>Slight impact on PER was seen due to occasional increase in packet failure, this was not significant to cause impact to MCS selection or throughput</a:t>
            </a:r>
          </a:p>
        </p:txBody>
      </p:sp>
      <p:sp>
        <p:nvSpPr>
          <p:cNvPr id="2" name="Title 1">
            <a:extLst>
              <a:ext uri="{FF2B5EF4-FFF2-40B4-BE49-F238E27FC236}">
                <a16:creationId xmlns:a16="http://schemas.microsoft.com/office/drawing/2014/main" id="{8E3D32FC-7BE6-4E1A-A9DF-BD5792C5B6A3}"/>
              </a:ext>
            </a:extLst>
          </p:cNvPr>
          <p:cNvSpPr>
            <a:spLocks noGrp="1"/>
          </p:cNvSpPr>
          <p:nvPr>
            <p:ph type="title"/>
          </p:nvPr>
        </p:nvSpPr>
        <p:spPr>
          <a:xfrm>
            <a:off x="678731" y="569439"/>
            <a:ext cx="10515600" cy="914400"/>
          </a:xfrm>
        </p:spPr>
        <p:txBody>
          <a:bodyPr/>
          <a:lstStyle/>
          <a:p>
            <a:r>
              <a:rPr lang="en-US" dirty="0"/>
              <a:t>Impact of SRD devices to FWA</a:t>
            </a:r>
          </a:p>
        </p:txBody>
      </p:sp>
      <p:pic>
        <p:nvPicPr>
          <p:cNvPr id="12" name="Picture 11">
            <a:extLst>
              <a:ext uri="{FF2B5EF4-FFF2-40B4-BE49-F238E27FC236}">
                <a16:creationId xmlns:a16="http://schemas.microsoft.com/office/drawing/2014/main" id="{9103DF87-82D9-42B8-93C4-92FD38A4A60D}"/>
              </a:ext>
            </a:extLst>
          </p:cNvPr>
          <p:cNvPicPr>
            <a:picLocks noChangeAspect="1"/>
          </p:cNvPicPr>
          <p:nvPr/>
        </p:nvPicPr>
        <p:blipFill>
          <a:blip r:embed="rId2"/>
          <a:stretch>
            <a:fillRect/>
          </a:stretch>
        </p:blipFill>
        <p:spPr>
          <a:xfrm>
            <a:off x="6134100" y="2785775"/>
            <a:ext cx="4948472" cy="3711353"/>
          </a:xfrm>
          <a:prstGeom prst="rect">
            <a:avLst/>
          </a:prstGeom>
        </p:spPr>
      </p:pic>
      <p:pic>
        <p:nvPicPr>
          <p:cNvPr id="13" name="Picture 12">
            <a:extLst>
              <a:ext uri="{FF2B5EF4-FFF2-40B4-BE49-F238E27FC236}">
                <a16:creationId xmlns:a16="http://schemas.microsoft.com/office/drawing/2014/main" id="{F8BEF186-4B2F-4071-951A-7B4581155CC6}"/>
              </a:ext>
            </a:extLst>
          </p:cNvPr>
          <p:cNvPicPr>
            <a:picLocks noChangeAspect="1"/>
          </p:cNvPicPr>
          <p:nvPr/>
        </p:nvPicPr>
        <p:blipFill>
          <a:blip r:embed="rId3"/>
          <a:stretch>
            <a:fillRect/>
          </a:stretch>
        </p:blipFill>
        <p:spPr>
          <a:xfrm>
            <a:off x="912285" y="2829015"/>
            <a:ext cx="4890816" cy="3668113"/>
          </a:xfrm>
          <a:prstGeom prst="rect">
            <a:avLst/>
          </a:prstGeom>
        </p:spPr>
      </p:pic>
      <p:sp>
        <p:nvSpPr>
          <p:cNvPr id="5" name="Date Placeholder 4">
            <a:extLst>
              <a:ext uri="{FF2B5EF4-FFF2-40B4-BE49-F238E27FC236}">
                <a16:creationId xmlns:a16="http://schemas.microsoft.com/office/drawing/2014/main" id="{B0CF9717-61F6-449D-96A2-E85B3893B654}"/>
              </a:ext>
            </a:extLst>
          </p:cNvPr>
          <p:cNvSpPr>
            <a:spLocks noGrp="1"/>
          </p:cNvSpPr>
          <p:nvPr>
            <p:ph type="dt" idx="10"/>
          </p:nvPr>
        </p:nvSpPr>
        <p:spPr/>
        <p:txBody>
          <a:bodyPr/>
          <a:lstStyle/>
          <a:p>
            <a:r>
              <a:rPr lang="en-US"/>
              <a:t>March 2018</a:t>
            </a:r>
          </a:p>
        </p:txBody>
      </p:sp>
      <p:sp>
        <p:nvSpPr>
          <p:cNvPr id="6" name="Footer Placeholder 5">
            <a:extLst>
              <a:ext uri="{FF2B5EF4-FFF2-40B4-BE49-F238E27FC236}">
                <a16:creationId xmlns:a16="http://schemas.microsoft.com/office/drawing/2014/main" id="{202890A3-763E-4EAD-BCE4-F06B730CB568}"/>
              </a:ext>
            </a:extLst>
          </p:cNvPr>
          <p:cNvSpPr>
            <a:spLocks noGrp="1"/>
          </p:cNvSpPr>
          <p:nvPr>
            <p:ph type="ftr" idx="11"/>
          </p:nvPr>
        </p:nvSpPr>
        <p:spPr/>
        <p:txBody>
          <a:bodyPr/>
          <a:lstStyle/>
          <a:p>
            <a:r>
              <a:rPr lang="en-US"/>
              <a:t>Sam Alex et al.</a:t>
            </a:r>
          </a:p>
        </p:txBody>
      </p:sp>
      <p:sp>
        <p:nvSpPr>
          <p:cNvPr id="7" name="Slide Number Placeholder 6">
            <a:extLst>
              <a:ext uri="{FF2B5EF4-FFF2-40B4-BE49-F238E27FC236}">
                <a16:creationId xmlns:a16="http://schemas.microsoft.com/office/drawing/2014/main" id="{7814F651-A8C0-4EBF-A346-BAB5D29871A0}"/>
              </a:ext>
            </a:extLst>
          </p:cNvPr>
          <p:cNvSpPr>
            <a:spLocks noGrp="1"/>
          </p:cNvSpPr>
          <p:nvPr>
            <p:ph type="sldNum" idx="12"/>
          </p:nvPr>
        </p:nvSpPr>
        <p:spPr/>
        <p:txBody>
          <a:bodyPr/>
          <a:lstStyle/>
          <a:p>
            <a:fld id="{463940AA-CE12-47DA-8C84-98164C6EAD73}" type="slidenum">
              <a:rPr lang="en-US" smtClean="0"/>
              <a:t>19</a:t>
            </a:fld>
            <a:endParaRPr lang="en-US"/>
          </a:p>
        </p:txBody>
      </p:sp>
    </p:spTree>
    <p:extLst>
      <p:ext uri="{BB962C8B-B14F-4D97-AF65-F5344CB8AC3E}">
        <p14:creationId xmlns:p14="http://schemas.microsoft.com/office/powerpoint/2010/main" val="1722017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7D3862-5130-4A87-AD0C-B51620C1342D}"/>
              </a:ext>
            </a:extLst>
          </p:cNvPr>
          <p:cNvSpPr>
            <a:spLocks noGrp="1"/>
          </p:cNvSpPr>
          <p:nvPr>
            <p:ph idx="1"/>
          </p:nvPr>
        </p:nvSpPr>
        <p:spPr/>
        <p:txBody>
          <a:bodyPr/>
          <a:lstStyle/>
          <a:p>
            <a:r>
              <a:rPr lang="en-US" dirty="0"/>
              <a:t>Motivation</a:t>
            </a:r>
          </a:p>
          <a:p>
            <a:r>
              <a:rPr lang="en-US" dirty="0"/>
              <a:t>Ray tracing simulation</a:t>
            </a:r>
          </a:p>
          <a:p>
            <a:r>
              <a:rPr lang="en-US" dirty="0"/>
              <a:t>Measurement scenarios and results</a:t>
            </a:r>
          </a:p>
          <a:p>
            <a:r>
              <a:rPr lang="en-US" dirty="0"/>
              <a:t>Comparison between measurements and simulations</a:t>
            </a:r>
          </a:p>
          <a:p>
            <a:r>
              <a:rPr lang="en-US" dirty="0"/>
              <a:t>Conclusion</a:t>
            </a:r>
          </a:p>
        </p:txBody>
      </p:sp>
      <p:sp>
        <p:nvSpPr>
          <p:cNvPr id="2" name="Title 1">
            <a:extLst>
              <a:ext uri="{FF2B5EF4-FFF2-40B4-BE49-F238E27FC236}">
                <a16:creationId xmlns:a16="http://schemas.microsoft.com/office/drawing/2014/main" id="{9F679561-8A14-459D-B768-5784027509B2}"/>
              </a:ext>
            </a:extLst>
          </p:cNvPr>
          <p:cNvSpPr>
            <a:spLocks noGrp="1"/>
          </p:cNvSpPr>
          <p:nvPr>
            <p:ph type="title"/>
          </p:nvPr>
        </p:nvSpPr>
        <p:spPr>
          <a:xfrm>
            <a:off x="914401" y="594360"/>
            <a:ext cx="10515600" cy="914400"/>
          </a:xfrm>
        </p:spPr>
        <p:txBody>
          <a:bodyPr/>
          <a:lstStyle/>
          <a:p>
            <a:r>
              <a:rPr lang="en-US" dirty="0"/>
              <a:t>Outline</a:t>
            </a:r>
          </a:p>
        </p:txBody>
      </p:sp>
      <p:sp>
        <p:nvSpPr>
          <p:cNvPr id="5" name="Date Placeholder 4">
            <a:extLst>
              <a:ext uri="{FF2B5EF4-FFF2-40B4-BE49-F238E27FC236}">
                <a16:creationId xmlns:a16="http://schemas.microsoft.com/office/drawing/2014/main" id="{4D80B91D-CAFC-49C1-8C21-523DB4B0B7F3}"/>
              </a:ext>
            </a:extLst>
          </p:cNvPr>
          <p:cNvSpPr>
            <a:spLocks noGrp="1"/>
          </p:cNvSpPr>
          <p:nvPr>
            <p:ph type="dt" idx="10"/>
          </p:nvPr>
        </p:nvSpPr>
        <p:spPr/>
        <p:txBody>
          <a:bodyPr/>
          <a:lstStyle/>
          <a:p>
            <a:r>
              <a:rPr lang="en-US"/>
              <a:t>March 2018</a:t>
            </a:r>
          </a:p>
        </p:txBody>
      </p:sp>
      <p:sp>
        <p:nvSpPr>
          <p:cNvPr id="6" name="Footer Placeholder 5">
            <a:extLst>
              <a:ext uri="{FF2B5EF4-FFF2-40B4-BE49-F238E27FC236}">
                <a16:creationId xmlns:a16="http://schemas.microsoft.com/office/drawing/2014/main" id="{BCAF1AE9-C0BA-4678-92EE-2674DA463C30}"/>
              </a:ext>
            </a:extLst>
          </p:cNvPr>
          <p:cNvSpPr>
            <a:spLocks noGrp="1"/>
          </p:cNvSpPr>
          <p:nvPr>
            <p:ph type="ftr" idx="11"/>
          </p:nvPr>
        </p:nvSpPr>
        <p:spPr/>
        <p:txBody>
          <a:bodyPr/>
          <a:lstStyle/>
          <a:p>
            <a:r>
              <a:rPr lang="en-US"/>
              <a:t>Sam Alex et al.</a:t>
            </a:r>
            <a:endParaRPr lang="en-US" dirty="0"/>
          </a:p>
        </p:txBody>
      </p:sp>
      <p:sp>
        <p:nvSpPr>
          <p:cNvPr id="7" name="Slide Number Placeholder 6">
            <a:extLst>
              <a:ext uri="{FF2B5EF4-FFF2-40B4-BE49-F238E27FC236}">
                <a16:creationId xmlns:a16="http://schemas.microsoft.com/office/drawing/2014/main" id="{DD1A346F-644C-43D7-95A1-C4363239CEC3}"/>
              </a:ext>
            </a:extLst>
          </p:cNvPr>
          <p:cNvSpPr>
            <a:spLocks noGrp="1"/>
          </p:cNvSpPr>
          <p:nvPr>
            <p:ph type="sldNum" idx="12"/>
          </p:nvPr>
        </p:nvSpPr>
        <p:spPr/>
        <p:txBody>
          <a:bodyPr/>
          <a:lstStyle/>
          <a:p>
            <a:fld id="{463940AA-CE12-47DA-8C84-98164C6EAD73}" type="slidenum">
              <a:rPr lang="en-US" smtClean="0"/>
              <a:t>2</a:t>
            </a:fld>
            <a:endParaRPr lang="en-US"/>
          </a:p>
        </p:txBody>
      </p:sp>
    </p:spTree>
    <p:extLst>
      <p:ext uri="{BB962C8B-B14F-4D97-AF65-F5344CB8AC3E}">
        <p14:creationId xmlns:p14="http://schemas.microsoft.com/office/powerpoint/2010/main" val="2119985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D3AFB2-C644-4746-881B-CED0F025CA6C}"/>
              </a:ext>
            </a:extLst>
          </p:cNvPr>
          <p:cNvSpPr>
            <a:spLocks noGrp="1"/>
          </p:cNvSpPr>
          <p:nvPr>
            <p:ph idx="1"/>
          </p:nvPr>
        </p:nvSpPr>
        <p:spPr/>
        <p:txBody>
          <a:bodyPr>
            <a:normAutofit/>
          </a:bodyPr>
          <a:lstStyle/>
          <a:p>
            <a:r>
              <a:rPr lang="en-US" dirty="0"/>
              <a:t>Number of outdoor and outdoor to indoor FWA vs SRD coexistence scenarios analyzed via simulation and field measurements </a:t>
            </a:r>
          </a:p>
          <a:p>
            <a:r>
              <a:rPr lang="en-US" dirty="0"/>
              <a:t>No impact observed to SRD for co-channel perpendicular and adjacent channel collinear test cases, irrespective of FWA power control strategy </a:t>
            </a:r>
          </a:p>
          <a:p>
            <a:r>
              <a:rPr lang="en-US" dirty="0"/>
              <a:t>When SRD link is collinear with FWA on the same channel, transmit power control is required at FWA to mitigate impact to the SRD link</a:t>
            </a:r>
          </a:p>
          <a:p>
            <a:r>
              <a:rPr lang="en-US" dirty="0"/>
              <a:t>For outdoor to indoor scenario, no impact to SRD device observed</a:t>
            </a:r>
          </a:p>
          <a:p>
            <a:pPr marL="0" indent="0">
              <a:buNone/>
            </a:pPr>
            <a:endParaRPr lang="en-US" dirty="0"/>
          </a:p>
          <a:p>
            <a:endParaRPr lang="en-US" dirty="0"/>
          </a:p>
          <a:p>
            <a:endParaRPr lang="en-US" dirty="0"/>
          </a:p>
          <a:p>
            <a:pPr marL="457200" lvl="1" indent="0">
              <a:buNone/>
            </a:pPr>
            <a:endParaRPr lang="en-US" dirty="0"/>
          </a:p>
        </p:txBody>
      </p:sp>
      <p:sp>
        <p:nvSpPr>
          <p:cNvPr id="2" name="Title 1">
            <a:extLst>
              <a:ext uri="{FF2B5EF4-FFF2-40B4-BE49-F238E27FC236}">
                <a16:creationId xmlns:a16="http://schemas.microsoft.com/office/drawing/2014/main" id="{BE8EB6AE-7980-4C16-A805-69E67A7FFED5}"/>
              </a:ext>
            </a:extLst>
          </p:cNvPr>
          <p:cNvSpPr>
            <a:spLocks noGrp="1"/>
          </p:cNvSpPr>
          <p:nvPr>
            <p:ph type="title"/>
          </p:nvPr>
        </p:nvSpPr>
        <p:spPr>
          <a:xfrm>
            <a:off x="914401" y="594360"/>
            <a:ext cx="10515600" cy="914400"/>
          </a:xfrm>
        </p:spPr>
        <p:txBody>
          <a:bodyPr/>
          <a:lstStyle/>
          <a:p>
            <a:r>
              <a:rPr lang="en-US" dirty="0"/>
              <a:t>Conclusion</a:t>
            </a:r>
          </a:p>
        </p:txBody>
      </p:sp>
      <p:sp>
        <p:nvSpPr>
          <p:cNvPr id="5" name="Date Placeholder 4">
            <a:extLst>
              <a:ext uri="{FF2B5EF4-FFF2-40B4-BE49-F238E27FC236}">
                <a16:creationId xmlns:a16="http://schemas.microsoft.com/office/drawing/2014/main" id="{A055237D-1AB7-4380-B1DF-1F154D8BC5D9}"/>
              </a:ext>
            </a:extLst>
          </p:cNvPr>
          <p:cNvSpPr>
            <a:spLocks noGrp="1"/>
          </p:cNvSpPr>
          <p:nvPr>
            <p:ph type="dt" idx="10"/>
          </p:nvPr>
        </p:nvSpPr>
        <p:spPr/>
        <p:txBody>
          <a:bodyPr/>
          <a:lstStyle/>
          <a:p>
            <a:r>
              <a:rPr lang="en-US"/>
              <a:t>March 2018</a:t>
            </a:r>
          </a:p>
        </p:txBody>
      </p:sp>
      <p:sp>
        <p:nvSpPr>
          <p:cNvPr id="6" name="Footer Placeholder 5">
            <a:extLst>
              <a:ext uri="{FF2B5EF4-FFF2-40B4-BE49-F238E27FC236}">
                <a16:creationId xmlns:a16="http://schemas.microsoft.com/office/drawing/2014/main" id="{C81C3331-9FA0-4CB9-A46E-89D56357DAAA}"/>
              </a:ext>
            </a:extLst>
          </p:cNvPr>
          <p:cNvSpPr>
            <a:spLocks noGrp="1"/>
          </p:cNvSpPr>
          <p:nvPr>
            <p:ph type="ftr" idx="11"/>
          </p:nvPr>
        </p:nvSpPr>
        <p:spPr/>
        <p:txBody>
          <a:bodyPr/>
          <a:lstStyle/>
          <a:p>
            <a:r>
              <a:rPr lang="en-US"/>
              <a:t>Sam Alex et al.</a:t>
            </a:r>
          </a:p>
        </p:txBody>
      </p:sp>
      <p:sp>
        <p:nvSpPr>
          <p:cNvPr id="7" name="Slide Number Placeholder 6">
            <a:extLst>
              <a:ext uri="{FF2B5EF4-FFF2-40B4-BE49-F238E27FC236}">
                <a16:creationId xmlns:a16="http://schemas.microsoft.com/office/drawing/2014/main" id="{E37CB02A-DB3B-48D0-91B7-5A9A54C6A1EE}"/>
              </a:ext>
            </a:extLst>
          </p:cNvPr>
          <p:cNvSpPr>
            <a:spLocks noGrp="1"/>
          </p:cNvSpPr>
          <p:nvPr>
            <p:ph type="sldNum" idx="12"/>
          </p:nvPr>
        </p:nvSpPr>
        <p:spPr/>
        <p:txBody>
          <a:bodyPr/>
          <a:lstStyle/>
          <a:p>
            <a:fld id="{463940AA-CE12-47DA-8C84-98164C6EAD73}" type="slidenum">
              <a:rPr lang="en-US" smtClean="0"/>
              <a:t>20</a:t>
            </a:fld>
            <a:endParaRPr lang="en-US"/>
          </a:p>
        </p:txBody>
      </p:sp>
    </p:spTree>
    <p:extLst>
      <p:ext uri="{BB962C8B-B14F-4D97-AF65-F5344CB8AC3E}">
        <p14:creationId xmlns:p14="http://schemas.microsoft.com/office/powerpoint/2010/main" val="2855171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55A14C-9234-4BF5-94E4-A0FFD4E4086E}"/>
              </a:ext>
            </a:extLst>
          </p:cNvPr>
          <p:cNvSpPr>
            <a:spLocks noGrp="1"/>
          </p:cNvSpPr>
          <p:nvPr>
            <p:ph idx="1"/>
          </p:nvPr>
        </p:nvSpPr>
        <p:spPr/>
        <p:txBody>
          <a:bodyPr/>
          <a:lstStyle/>
          <a:p>
            <a:pPr marL="0" indent="0">
              <a:buNone/>
            </a:pPr>
            <a:r>
              <a:rPr lang="en-US" dirty="0"/>
              <a:t>The authors would like to thank Intel, for providing ray </a:t>
            </a:r>
            <a:r>
              <a:rPr lang="en-US"/>
              <a:t>tracing analysis </a:t>
            </a:r>
            <a:r>
              <a:rPr lang="en-US" dirty="0"/>
              <a:t>for calibrating the simulations and for providing their SRD equipment, tools and support for successfully performing the coexistence studies and measurements presented herewith</a:t>
            </a:r>
          </a:p>
        </p:txBody>
      </p:sp>
      <p:sp>
        <p:nvSpPr>
          <p:cNvPr id="3" name="Date Placeholder 2">
            <a:extLst>
              <a:ext uri="{FF2B5EF4-FFF2-40B4-BE49-F238E27FC236}">
                <a16:creationId xmlns:a16="http://schemas.microsoft.com/office/drawing/2014/main" id="{45AE1CAD-EF0C-4B8F-9969-D5649C1263DC}"/>
              </a:ext>
            </a:extLst>
          </p:cNvPr>
          <p:cNvSpPr>
            <a:spLocks noGrp="1"/>
          </p:cNvSpPr>
          <p:nvPr>
            <p:ph type="dt" idx="10"/>
          </p:nvPr>
        </p:nvSpPr>
        <p:spPr/>
        <p:txBody>
          <a:bodyPr/>
          <a:lstStyle/>
          <a:p>
            <a:r>
              <a:rPr lang="en-US"/>
              <a:t>March 2018</a:t>
            </a:r>
          </a:p>
        </p:txBody>
      </p:sp>
      <p:sp>
        <p:nvSpPr>
          <p:cNvPr id="4" name="Footer Placeholder 3">
            <a:extLst>
              <a:ext uri="{FF2B5EF4-FFF2-40B4-BE49-F238E27FC236}">
                <a16:creationId xmlns:a16="http://schemas.microsoft.com/office/drawing/2014/main" id="{972ECAA7-B34B-42BE-B7D7-FB741657A299}"/>
              </a:ext>
            </a:extLst>
          </p:cNvPr>
          <p:cNvSpPr>
            <a:spLocks noGrp="1"/>
          </p:cNvSpPr>
          <p:nvPr>
            <p:ph type="ftr" idx="11"/>
          </p:nvPr>
        </p:nvSpPr>
        <p:spPr/>
        <p:txBody>
          <a:bodyPr/>
          <a:lstStyle/>
          <a:p>
            <a:r>
              <a:rPr lang="en-US"/>
              <a:t>Sam Alex et al.</a:t>
            </a:r>
          </a:p>
        </p:txBody>
      </p:sp>
      <p:sp>
        <p:nvSpPr>
          <p:cNvPr id="5" name="Slide Number Placeholder 4">
            <a:extLst>
              <a:ext uri="{FF2B5EF4-FFF2-40B4-BE49-F238E27FC236}">
                <a16:creationId xmlns:a16="http://schemas.microsoft.com/office/drawing/2014/main" id="{74D36322-D007-43AC-A737-A8DD9D7B4570}"/>
              </a:ext>
            </a:extLst>
          </p:cNvPr>
          <p:cNvSpPr>
            <a:spLocks noGrp="1"/>
          </p:cNvSpPr>
          <p:nvPr>
            <p:ph type="sldNum" idx="12"/>
          </p:nvPr>
        </p:nvSpPr>
        <p:spPr/>
        <p:txBody>
          <a:bodyPr/>
          <a:lstStyle/>
          <a:p>
            <a:fld id="{463940AA-CE12-47DA-8C84-98164C6EAD73}" type="slidenum">
              <a:rPr lang="en-US" smtClean="0"/>
              <a:t>21</a:t>
            </a:fld>
            <a:endParaRPr lang="en-US"/>
          </a:p>
        </p:txBody>
      </p:sp>
      <p:sp>
        <p:nvSpPr>
          <p:cNvPr id="6" name="Title 5">
            <a:extLst>
              <a:ext uri="{FF2B5EF4-FFF2-40B4-BE49-F238E27FC236}">
                <a16:creationId xmlns:a16="http://schemas.microsoft.com/office/drawing/2014/main" id="{7340C568-0FEA-4B83-B04D-4C0E67F03564}"/>
              </a:ext>
            </a:extLst>
          </p:cNvPr>
          <p:cNvSpPr>
            <a:spLocks noGrp="1"/>
          </p:cNvSpPr>
          <p:nvPr>
            <p:ph type="title"/>
          </p:nvPr>
        </p:nvSpPr>
        <p:spPr/>
        <p:txBody>
          <a:bodyPr/>
          <a:lstStyle/>
          <a:p>
            <a:r>
              <a:rPr lang="en-US" dirty="0"/>
              <a:t>Acknowledgment</a:t>
            </a:r>
          </a:p>
        </p:txBody>
      </p:sp>
    </p:spTree>
    <p:extLst>
      <p:ext uri="{BB962C8B-B14F-4D97-AF65-F5344CB8AC3E}">
        <p14:creationId xmlns:p14="http://schemas.microsoft.com/office/powerpoint/2010/main" val="3580421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7D3862-5130-4A87-AD0C-B51620C1342D}"/>
              </a:ext>
            </a:extLst>
          </p:cNvPr>
          <p:cNvSpPr>
            <a:spLocks noGrp="1"/>
          </p:cNvSpPr>
          <p:nvPr>
            <p:ph idx="1"/>
          </p:nvPr>
        </p:nvSpPr>
        <p:spPr/>
        <p:txBody>
          <a:bodyPr/>
          <a:lstStyle/>
          <a:p>
            <a:pPr marL="0" indent="0">
              <a:buNone/>
            </a:pPr>
            <a:r>
              <a:rPr lang="en-US" dirty="0"/>
              <a:t>[1] IEEE 802.11-17/1019r0, </a:t>
            </a:r>
            <a:r>
              <a:rPr lang="en-US" dirty="0" err="1"/>
              <a:t>mmWave</a:t>
            </a:r>
            <a:r>
              <a:rPr lang="en-US" dirty="0"/>
              <a:t> Mesh Network Usage Model </a:t>
            </a:r>
          </a:p>
          <a:p>
            <a:pPr marL="0" indent="0">
              <a:buNone/>
            </a:pPr>
            <a:r>
              <a:rPr lang="en-US" dirty="0"/>
              <a:t>[2] </a:t>
            </a:r>
            <a:r>
              <a:rPr lang="en-US"/>
              <a:t>IEEE 802.11-18/0131r0</a:t>
            </a:r>
            <a:r>
              <a:rPr lang="en-US" dirty="0"/>
              <a:t>, Distribution Networks and Short Range Devices Coexistence</a:t>
            </a:r>
          </a:p>
          <a:p>
            <a:pPr marL="0" indent="0">
              <a:buNone/>
            </a:pPr>
            <a:endParaRPr lang="en-US" dirty="0"/>
          </a:p>
        </p:txBody>
      </p:sp>
      <p:sp>
        <p:nvSpPr>
          <p:cNvPr id="2" name="Title 1">
            <a:extLst>
              <a:ext uri="{FF2B5EF4-FFF2-40B4-BE49-F238E27FC236}">
                <a16:creationId xmlns:a16="http://schemas.microsoft.com/office/drawing/2014/main" id="{9F679561-8A14-459D-B768-5784027509B2}"/>
              </a:ext>
            </a:extLst>
          </p:cNvPr>
          <p:cNvSpPr>
            <a:spLocks noGrp="1"/>
          </p:cNvSpPr>
          <p:nvPr>
            <p:ph type="title"/>
          </p:nvPr>
        </p:nvSpPr>
        <p:spPr>
          <a:xfrm>
            <a:off x="914401" y="594360"/>
            <a:ext cx="10515600" cy="914400"/>
          </a:xfrm>
        </p:spPr>
        <p:txBody>
          <a:bodyPr/>
          <a:lstStyle/>
          <a:p>
            <a:r>
              <a:rPr lang="en-US" dirty="0"/>
              <a:t>References</a:t>
            </a:r>
          </a:p>
        </p:txBody>
      </p:sp>
      <p:sp>
        <p:nvSpPr>
          <p:cNvPr id="5" name="Date Placeholder 4">
            <a:extLst>
              <a:ext uri="{FF2B5EF4-FFF2-40B4-BE49-F238E27FC236}">
                <a16:creationId xmlns:a16="http://schemas.microsoft.com/office/drawing/2014/main" id="{4D80B91D-CAFC-49C1-8C21-523DB4B0B7F3}"/>
              </a:ext>
            </a:extLst>
          </p:cNvPr>
          <p:cNvSpPr>
            <a:spLocks noGrp="1"/>
          </p:cNvSpPr>
          <p:nvPr>
            <p:ph type="dt" idx="10"/>
          </p:nvPr>
        </p:nvSpPr>
        <p:spPr/>
        <p:txBody>
          <a:bodyPr/>
          <a:lstStyle/>
          <a:p>
            <a:r>
              <a:rPr lang="en-US"/>
              <a:t>March 2018</a:t>
            </a:r>
          </a:p>
        </p:txBody>
      </p:sp>
      <p:sp>
        <p:nvSpPr>
          <p:cNvPr id="6" name="Footer Placeholder 5">
            <a:extLst>
              <a:ext uri="{FF2B5EF4-FFF2-40B4-BE49-F238E27FC236}">
                <a16:creationId xmlns:a16="http://schemas.microsoft.com/office/drawing/2014/main" id="{BCAF1AE9-C0BA-4678-92EE-2674DA463C30}"/>
              </a:ext>
            </a:extLst>
          </p:cNvPr>
          <p:cNvSpPr>
            <a:spLocks noGrp="1"/>
          </p:cNvSpPr>
          <p:nvPr>
            <p:ph type="ftr" idx="11"/>
          </p:nvPr>
        </p:nvSpPr>
        <p:spPr/>
        <p:txBody>
          <a:bodyPr/>
          <a:lstStyle/>
          <a:p>
            <a:r>
              <a:rPr lang="en-US"/>
              <a:t>Sam Alex et al.</a:t>
            </a:r>
          </a:p>
        </p:txBody>
      </p:sp>
      <p:sp>
        <p:nvSpPr>
          <p:cNvPr id="7" name="Slide Number Placeholder 6">
            <a:extLst>
              <a:ext uri="{FF2B5EF4-FFF2-40B4-BE49-F238E27FC236}">
                <a16:creationId xmlns:a16="http://schemas.microsoft.com/office/drawing/2014/main" id="{DD1A346F-644C-43D7-95A1-C4363239CEC3}"/>
              </a:ext>
            </a:extLst>
          </p:cNvPr>
          <p:cNvSpPr>
            <a:spLocks noGrp="1"/>
          </p:cNvSpPr>
          <p:nvPr>
            <p:ph type="sldNum" idx="12"/>
          </p:nvPr>
        </p:nvSpPr>
        <p:spPr/>
        <p:txBody>
          <a:bodyPr/>
          <a:lstStyle/>
          <a:p>
            <a:fld id="{463940AA-CE12-47DA-8C84-98164C6EAD73}" type="slidenum">
              <a:rPr lang="en-US" smtClean="0"/>
              <a:t>22</a:t>
            </a:fld>
            <a:endParaRPr lang="en-US"/>
          </a:p>
        </p:txBody>
      </p:sp>
    </p:spTree>
    <p:extLst>
      <p:ext uri="{BB962C8B-B14F-4D97-AF65-F5344CB8AC3E}">
        <p14:creationId xmlns:p14="http://schemas.microsoft.com/office/powerpoint/2010/main" val="4008044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8433A2-B3B8-43AC-B81F-87465E39755F}"/>
              </a:ext>
            </a:extLst>
          </p:cNvPr>
          <p:cNvSpPr>
            <a:spLocks noGrp="1"/>
          </p:cNvSpPr>
          <p:nvPr>
            <p:ph idx="1"/>
          </p:nvPr>
        </p:nvSpPr>
        <p:spPr/>
        <p:txBody>
          <a:bodyPr>
            <a:normAutofit/>
          </a:bodyPr>
          <a:lstStyle/>
          <a:p>
            <a:r>
              <a:rPr lang="en-US" dirty="0"/>
              <a:t>To study coexistence between 802.11ad based Short Range Devices (SRD) and distribution network for Fixed Wireless Access (FWA) [1]</a:t>
            </a:r>
          </a:p>
          <a:p>
            <a:r>
              <a:rPr lang="en-US" dirty="0"/>
              <a:t>Early simulations in [2] indicated that FWA system can coexist with indoor SRD devices</a:t>
            </a:r>
          </a:p>
          <a:p>
            <a:r>
              <a:rPr lang="en-US" dirty="0"/>
              <a:t>In this presentation we concentrate on</a:t>
            </a:r>
          </a:p>
          <a:p>
            <a:pPr lvl="1"/>
            <a:r>
              <a:rPr lang="en-US" dirty="0"/>
              <a:t>Ray tracing simulation performance for impact of FWA on outdoor SRDs</a:t>
            </a:r>
          </a:p>
          <a:p>
            <a:pPr lvl="1"/>
            <a:r>
              <a:rPr lang="en-US" dirty="0"/>
              <a:t>Real world measurement for both indoor and outdoor scenarios</a:t>
            </a:r>
          </a:p>
          <a:p>
            <a:pPr lvl="1"/>
            <a:r>
              <a:rPr lang="en-US" dirty="0"/>
              <a:t>Comparison of simulations and measurements for both indoor and outdoor scenarios</a:t>
            </a:r>
          </a:p>
          <a:p>
            <a:r>
              <a:rPr lang="en-US" dirty="0"/>
              <a:t>Preliminary investigation shows that with transmit power control on FWA devices, coexistence between SRD and FWA is possible</a:t>
            </a:r>
          </a:p>
          <a:p>
            <a:pPr marL="0" indent="0">
              <a:buNone/>
            </a:pPr>
            <a:endParaRPr lang="en-US" dirty="0"/>
          </a:p>
          <a:p>
            <a:pPr lvl="1"/>
            <a:endParaRPr lang="en-US" dirty="0"/>
          </a:p>
        </p:txBody>
      </p:sp>
      <p:sp>
        <p:nvSpPr>
          <p:cNvPr id="2" name="Title 1">
            <a:extLst>
              <a:ext uri="{FF2B5EF4-FFF2-40B4-BE49-F238E27FC236}">
                <a16:creationId xmlns:a16="http://schemas.microsoft.com/office/drawing/2014/main" id="{0D044A56-2A9D-42FD-9879-42869973DA8E}"/>
              </a:ext>
            </a:extLst>
          </p:cNvPr>
          <p:cNvSpPr>
            <a:spLocks noGrp="1"/>
          </p:cNvSpPr>
          <p:nvPr>
            <p:ph type="title"/>
          </p:nvPr>
        </p:nvSpPr>
        <p:spPr>
          <a:xfrm>
            <a:off x="914401" y="594360"/>
            <a:ext cx="10515600" cy="914400"/>
          </a:xfrm>
        </p:spPr>
        <p:txBody>
          <a:bodyPr/>
          <a:lstStyle/>
          <a:p>
            <a:r>
              <a:rPr lang="en-US" dirty="0"/>
              <a:t>Motivation</a:t>
            </a:r>
          </a:p>
        </p:txBody>
      </p:sp>
      <p:sp>
        <p:nvSpPr>
          <p:cNvPr id="5" name="Date Placeholder 4">
            <a:extLst>
              <a:ext uri="{FF2B5EF4-FFF2-40B4-BE49-F238E27FC236}">
                <a16:creationId xmlns:a16="http://schemas.microsoft.com/office/drawing/2014/main" id="{AA9E4DF5-3891-442B-B0F9-EB96A7C57813}"/>
              </a:ext>
            </a:extLst>
          </p:cNvPr>
          <p:cNvSpPr>
            <a:spLocks noGrp="1"/>
          </p:cNvSpPr>
          <p:nvPr>
            <p:ph type="dt" idx="10"/>
          </p:nvPr>
        </p:nvSpPr>
        <p:spPr/>
        <p:txBody>
          <a:bodyPr/>
          <a:lstStyle/>
          <a:p>
            <a:r>
              <a:rPr lang="en-US"/>
              <a:t>March 2018</a:t>
            </a:r>
          </a:p>
        </p:txBody>
      </p:sp>
      <p:sp>
        <p:nvSpPr>
          <p:cNvPr id="6" name="Footer Placeholder 5">
            <a:extLst>
              <a:ext uri="{FF2B5EF4-FFF2-40B4-BE49-F238E27FC236}">
                <a16:creationId xmlns:a16="http://schemas.microsoft.com/office/drawing/2014/main" id="{FA337C78-1A90-4196-B9AA-BC8F0C2A0A18}"/>
              </a:ext>
            </a:extLst>
          </p:cNvPr>
          <p:cNvSpPr>
            <a:spLocks noGrp="1"/>
          </p:cNvSpPr>
          <p:nvPr>
            <p:ph type="ftr" idx="11"/>
          </p:nvPr>
        </p:nvSpPr>
        <p:spPr/>
        <p:txBody>
          <a:bodyPr/>
          <a:lstStyle/>
          <a:p>
            <a:r>
              <a:rPr lang="en-US"/>
              <a:t>Sam Alex et al.</a:t>
            </a:r>
          </a:p>
        </p:txBody>
      </p:sp>
      <p:sp>
        <p:nvSpPr>
          <p:cNvPr id="7" name="Slide Number Placeholder 6">
            <a:extLst>
              <a:ext uri="{FF2B5EF4-FFF2-40B4-BE49-F238E27FC236}">
                <a16:creationId xmlns:a16="http://schemas.microsoft.com/office/drawing/2014/main" id="{9CDBCDC6-C26F-499F-BDF8-3BBF176CB3E1}"/>
              </a:ext>
            </a:extLst>
          </p:cNvPr>
          <p:cNvSpPr>
            <a:spLocks noGrp="1"/>
          </p:cNvSpPr>
          <p:nvPr>
            <p:ph type="sldNum" idx="12"/>
          </p:nvPr>
        </p:nvSpPr>
        <p:spPr/>
        <p:txBody>
          <a:bodyPr/>
          <a:lstStyle/>
          <a:p>
            <a:fld id="{463940AA-CE12-47DA-8C84-98164C6EAD73}" type="slidenum">
              <a:rPr lang="en-US" smtClean="0"/>
              <a:t>3</a:t>
            </a:fld>
            <a:endParaRPr lang="en-US"/>
          </a:p>
        </p:txBody>
      </p:sp>
    </p:spTree>
    <p:extLst>
      <p:ext uri="{BB962C8B-B14F-4D97-AF65-F5344CB8AC3E}">
        <p14:creationId xmlns:p14="http://schemas.microsoft.com/office/powerpoint/2010/main" val="3680115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73F71A-6A72-4502-85ED-3162AAD60B3E}"/>
              </a:ext>
            </a:extLst>
          </p:cNvPr>
          <p:cNvSpPr>
            <a:spLocks noGrp="1"/>
          </p:cNvSpPr>
          <p:nvPr>
            <p:ph idx="1"/>
          </p:nvPr>
        </p:nvSpPr>
        <p:spPr>
          <a:xfrm>
            <a:off x="857838" y="1508760"/>
            <a:ext cx="6890994" cy="5029200"/>
          </a:xfrm>
        </p:spPr>
        <p:txBody>
          <a:bodyPr/>
          <a:lstStyle/>
          <a:p>
            <a:r>
              <a:rPr lang="en-US" dirty="0"/>
              <a:t>Question</a:t>
            </a:r>
          </a:p>
          <a:p>
            <a:pPr lvl="1"/>
            <a:r>
              <a:rPr lang="en-US" dirty="0"/>
              <a:t>How does FWA deployment in a typical city square with lot of building reflections impacts performance of SRDs located outside</a:t>
            </a:r>
          </a:p>
          <a:p>
            <a:r>
              <a:rPr lang="en-US" dirty="0"/>
              <a:t>Ray tracing simulation is used to determine the received signal power level at each point within the city square</a:t>
            </a:r>
          </a:p>
          <a:p>
            <a:r>
              <a:rPr lang="en-US" dirty="0"/>
              <a:t>Distribution node (DN) and serving client nodes (CN) assumed to be 2m above the SRD location in this simulation</a:t>
            </a:r>
          </a:p>
          <a:p>
            <a:r>
              <a:rPr lang="en-US" dirty="0"/>
              <a:t>Simulation tools were calibrated between Intel and Facebook </a:t>
            </a:r>
          </a:p>
          <a:p>
            <a:pPr lvl="1"/>
            <a:r>
              <a:rPr lang="en-US" dirty="0"/>
              <a:t>Results similar between the two companies</a:t>
            </a:r>
          </a:p>
        </p:txBody>
      </p:sp>
      <p:pic>
        <p:nvPicPr>
          <p:cNvPr id="5" name="Picture 2">
            <a:extLst>
              <a:ext uri="{FF2B5EF4-FFF2-40B4-BE49-F238E27FC236}">
                <a16:creationId xmlns:a16="http://schemas.microsoft.com/office/drawing/2014/main" id="{81D80926-F1E5-48CA-ABCF-A38286B68D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59" t="10149" r="6523"/>
          <a:stretch>
            <a:fillRect/>
          </a:stretch>
        </p:blipFill>
        <p:spPr bwMode="auto">
          <a:xfrm>
            <a:off x="7641702" y="1667477"/>
            <a:ext cx="4550298" cy="3397875"/>
          </a:xfrm>
          <a:prstGeom prst="rect">
            <a:avLst/>
          </a:prstGeom>
          <a:noFill/>
          <a:ln>
            <a:noFill/>
          </a:ln>
          <a:effectLst/>
          <a:extLst>
            <a:ext uri="{909E8E84-426E-40DD-AFC4-6F175D3DCCD1}">
              <a14:hiddenFill xmlns:a14="http://schemas.microsoft.com/office/drawing/2010/main">
                <a:blipFill dpi="0" rotWithShape="0">
                  <a:blip/>
                  <a:srcRect l="3259" t="10149" r="6523"/>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Box 1">
            <a:extLst>
              <a:ext uri="{FF2B5EF4-FFF2-40B4-BE49-F238E27FC236}">
                <a16:creationId xmlns:a16="http://schemas.microsoft.com/office/drawing/2014/main" id="{C2924FE2-B5D4-4FD5-99B1-D963BC4F8E05}"/>
              </a:ext>
            </a:extLst>
          </p:cNvPr>
          <p:cNvSpPr txBox="1">
            <a:spLocks noChangeArrowheads="1"/>
          </p:cNvSpPr>
          <p:nvPr/>
        </p:nvSpPr>
        <p:spPr bwMode="auto">
          <a:xfrm>
            <a:off x="9152641" y="3212428"/>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400" b="1" dirty="0">
                <a:solidFill>
                  <a:srgbClr val="0070C0"/>
                </a:solidFill>
                <a:latin typeface="Neo Sans Intel"/>
                <a:ea typeface="Neo Sans Intel"/>
                <a:cs typeface="Neo Sans Intel"/>
              </a:rPr>
              <a:t>DN</a:t>
            </a:r>
          </a:p>
        </p:txBody>
      </p:sp>
      <p:sp>
        <p:nvSpPr>
          <p:cNvPr id="4" name="Title 3">
            <a:extLst>
              <a:ext uri="{FF2B5EF4-FFF2-40B4-BE49-F238E27FC236}">
                <a16:creationId xmlns:a16="http://schemas.microsoft.com/office/drawing/2014/main" id="{0012A003-779C-4717-9DD1-3EBF64B055F7}"/>
              </a:ext>
            </a:extLst>
          </p:cNvPr>
          <p:cNvSpPr>
            <a:spLocks noGrp="1"/>
          </p:cNvSpPr>
          <p:nvPr>
            <p:ph type="title"/>
          </p:nvPr>
        </p:nvSpPr>
        <p:spPr>
          <a:xfrm>
            <a:off x="914401" y="641493"/>
            <a:ext cx="10515600" cy="914400"/>
          </a:xfrm>
          <a:solidFill>
            <a:srgbClr val="FFFFFF"/>
          </a:solidFill>
        </p:spPr>
        <p:txBody>
          <a:bodyPr/>
          <a:lstStyle/>
          <a:p>
            <a:r>
              <a:rPr lang="en-US" dirty="0"/>
              <a:t>Ray tracing simulation: City square scenario</a:t>
            </a:r>
          </a:p>
        </p:txBody>
      </p:sp>
      <p:sp>
        <p:nvSpPr>
          <p:cNvPr id="7" name="Date Placeholder 6">
            <a:extLst>
              <a:ext uri="{FF2B5EF4-FFF2-40B4-BE49-F238E27FC236}">
                <a16:creationId xmlns:a16="http://schemas.microsoft.com/office/drawing/2014/main" id="{1C18DFEE-7926-48B7-8344-6E1CB87B85DF}"/>
              </a:ext>
            </a:extLst>
          </p:cNvPr>
          <p:cNvSpPr>
            <a:spLocks noGrp="1"/>
          </p:cNvSpPr>
          <p:nvPr>
            <p:ph type="dt" idx="10"/>
          </p:nvPr>
        </p:nvSpPr>
        <p:spPr/>
        <p:txBody>
          <a:bodyPr/>
          <a:lstStyle/>
          <a:p>
            <a:r>
              <a:rPr lang="en-US"/>
              <a:t>March 2018</a:t>
            </a:r>
          </a:p>
        </p:txBody>
      </p:sp>
      <p:sp>
        <p:nvSpPr>
          <p:cNvPr id="8" name="Footer Placeholder 7">
            <a:extLst>
              <a:ext uri="{FF2B5EF4-FFF2-40B4-BE49-F238E27FC236}">
                <a16:creationId xmlns:a16="http://schemas.microsoft.com/office/drawing/2014/main" id="{82549737-847F-42D4-AC24-DA0B444A789B}"/>
              </a:ext>
            </a:extLst>
          </p:cNvPr>
          <p:cNvSpPr>
            <a:spLocks noGrp="1"/>
          </p:cNvSpPr>
          <p:nvPr>
            <p:ph type="ftr" idx="11"/>
          </p:nvPr>
        </p:nvSpPr>
        <p:spPr/>
        <p:txBody>
          <a:bodyPr/>
          <a:lstStyle/>
          <a:p>
            <a:r>
              <a:rPr lang="en-US"/>
              <a:t>Sam Alex et al.</a:t>
            </a:r>
          </a:p>
        </p:txBody>
      </p:sp>
      <p:sp>
        <p:nvSpPr>
          <p:cNvPr id="9" name="Slide Number Placeholder 8">
            <a:extLst>
              <a:ext uri="{FF2B5EF4-FFF2-40B4-BE49-F238E27FC236}">
                <a16:creationId xmlns:a16="http://schemas.microsoft.com/office/drawing/2014/main" id="{5F879950-A57C-4EF5-87C1-334B60D2FFD0}"/>
              </a:ext>
            </a:extLst>
          </p:cNvPr>
          <p:cNvSpPr>
            <a:spLocks noGrp="1"/>
          </p:cNvSpPr>
          <p:nvPr>
            <p:ph type="sldNum" idx="12"/>
          </p:nvPr>
        </p:nvSpPr>
        <p:spPr/>
        <p:txBody>
          <a:bodyPr/>
          <a:lstStyle/>
          <a:p>
            <a:fld id="{463940AA-CE12-47DA-8C84-98164C6EAD73}" type="slidenum">
              <a:rPr lang="en-US" smtClean="0"/>
              <a:t>4</a:t>
            </a:fld>
            <a:endParaRPr lang="en-US"/>
          </a:p>
        </p:txBody>
      </p:sp>
    </p:spTree>
    <p:extLst>
      <p:ext uri="{BB962C8B-B14F-4D97-AF65-F5344CB8AC3E}">
        <p14:creationId xmlns:p14="http://schemas.microsoft.com/office/powerpoint/2010/main" val="2139639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a:extLst>
              <a:ext uri="{FF2B5EF4-FFF2-40B4-BE49-F238E27FC236}">
                <a16:creationId xmlns:a16="http://schemas.microsoft.com/office/drawing/2014/main" id="{5B19FE0C-B1F8-45AD-AD57-5477529A41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178" y="2432683"/>
            <a:ext cx="5057666" cy="3791805"/>
          </a:xfrm>
          <a:prstGeom prst="rect">
            <a:avLst/>
          </a:prstGeom>
        </p:spPr>
      </p:pic>
      <p:sp>
        <p:nvSpPr>
          <p:cNvPr id="2" name="Content Placeholder 1">
            <a:extLst>
              <a:ext uri="{FF2B5EF4-FFF2-40B4-BE49-F238E27FC236}">
                <a16:creationId xmlns:a16="http://schemas.microsoft.com/office/drawing/2014/main" id="{14E367DA-2252-4DE7-9DBF-71653E6555FC}"/>
              </a:ext>
            </a:extLst>
          </p:cNvPr>
          <p:cNvSpPr>
            <a:spLocks noGrp="1"/>
          </p:cNvSpPr>
          <p:nvPr>
            <p:ph idx="1"/>
          </p:nvPr>
        </p:nvSpPr>
        <p:spPr>
          <a:xfrm>
            <a:off x="914401" y="1016649"/>
            <a:ext cx="10515600" cy="5029200"/>
          </a:xfrm>
        </p:spPr>
        <p:txBody>
          <a:bodyPr/>
          <a:lstStyle/>
          <a:p>
            <a:r>
              <a:rPr lang="en-US" dirty="0"/>
              <a:t>Power received (</a:t>
            </a:r>
            <a:r>
              <a:rPr lang="en-US" i="1" dirty="0"/>
              <a:t>P</a:t>
            </a:r>
            <a:r>
              <a:rPr lang="en-US" baseline="-25000" dirty="0"/>
              <a:t>RX</a:t>
            </a:r>
            <a:r>
              <a:rPr lang="en-US" dirty="0"/>
              <a:t> in dBm) by an Omni directional antenna (0dBi reference) on the SRD when FWAs transmit at maximum allowed EIRP (=40dBm) is shown below</a:t>
            </a:r>
          </a:p>
        </p:txBody>
      </p:sp>
      <p:sp>
        <p:nvSpPr>
          <p:cNvPr id="4" name="Title 3">
            <a:extLst>
              <a:ext uri="{FF2B5EF4-FFF2-40B4-BE49-F238E27FC236}">
                <a16:creationId xmlns:a16="http://schemas.microsoft.com/office/drawing/2014/main" id="{3D816B59-A015-4E86-8E98-20C811C83C3A}"/>
              </a:ext>
            </a:extLst>
          </p:cNvPr>
          <p:cNvSpPr>
            <a:spLocks noGrp="1"/>
          </p:cNvSpPr>
          <p:nvPr>
            <p:ph type="title"/>
          </p:nvPr>
        </p:nvSpPr>
        <p:spPr>
          <a:xfrm>
            <a:off x="914401" y="415250"/>
            <a:ext cx="10515600" cy="914400"/>
          </a:xfrm>
        </p:spPr>
        <p:txBody>
          <a:bodyPr/>
          <a:lstStyle/>
          <a:p>
            <a:r>
              <a:rPr lang="en-US" dirty="0"/>
              <a:t>Signal Power of Received Signal</a:t>
            </a:r>
          </a:p>
        </p:txBody>
      </p:sp>
      <p:pic>
        <p:nvPicPr>
          <p:cNvPr id="5" name="Picture 4">
            <a:extLst>
              <a:ext uri="{FF2B5EF4-FFF2-40B4-BE49-F238E27FC236}">
                <a16:creationId xmlns:a16="http://schemas.microsoft.com/office/drawing/2014/main" id="{C22B4157-FA5D-41E9-9D2B-9A50A1A69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883" y="2088809"/>
            <a:ext cx="4341604" cy="4351338"/>
          </a:xfrm>
          <a:prstGeom prst="rect">
            <a:avLst/>
          </a:prstGeom>
        </p:spPr>
      </p:pic>
      <p:pic>
        <p:nvPicPr>
          <p:cNvPr id="6" name="Picture 5">
            <a:extLst>
              <a:ext uri="{FF2B5EF4-FFF2-40B4-BE49-F238E27FC236}">
                <a16:creationId xmlns:a16="http://schemas.microsoft.com/office/drawing/2014/main" id="{281E1819-4109-4093-9200-155C5B64BC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0844" y="1852923"/>
            <a:ext cx="6093185" cy="4715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8" name="Straight Arrow Connector 7">
            <a:extLst>
              <a:ext uri="{FF2B5EF4-FFF2-40B4-BE49-F238E27FC236}">
                <a16:creationId xmlns:a16="http://schemas.microsoft.com/office/drawing/2014/main" id="{1189953D-0960-43A3-BBC3-63E3C3CD5AD0}"/>
              </a:ext>
            </a:extLst>
          </p:cNvPr>
          <p:cNvCxnSpPr>
            <a:cxnSpLocks/>
          </p:cNvCxnSpPr>
          <p:nvPr/>
        </p:nvCxnSpPr>
        <p:spPr>
          <a:xfrm>
            <a:off x="1018883" y="2066429"/>
            <a:ext cx="434160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5C0D001-EE54-4C08-B549-52DDEC956D83}"/>
              </a:ext>
            </a:extLst>
          </p:cNvPr>
          <p:cNvSpPr txBox="1"/>
          <p:nvPr/>
        </p:nvSpPr>
        <p:spPr>
          <a:xfrm>
            <a:off x="2888961" y="1828437"/>
            <a:ext cx="535724" cy="276999"/>
          </a:xfrm>
          <a:prstGeom prst="rect">
            <a:avLst/>
          </a:prstGeom>
          <a:noFill/>
        </p:spPr>
        <p:txBody>
          <a:bodyPr wrap="none" rtlCol="0">
            <a:spAutoFit/>
          </a:bodyPr>
          <a:lstStyle/>
          <a:p>
            <a:r>
              <a:rPr lang="en-US" sz="1200" dirty="0">
                <a:solidFill>
                  <a:schemeClr val="tx1"/>
                </a:solidFill>
              </a:rPr>
              <a:t>150m</a:t>
            </a:r>
          </a:p>
        </p:txBody>
      </p:sp>
      <p:cxnSp>
        <p:nvCxnSpPr>
          <p:cNvPr id="10" name="Straight Arrow Connector 9">
            <a:extLst>
              <a:ext uri="{FF2B5EF4-FFF2-40B4-BE49-F238E27FC236}">
                <a16:creationId xmlns:a16="http://schemas.microsoft.com/office/drawing/2014/main" id="{6E7A3D6F-E91E-48D1-9351-CF401451177B}"/>
              </a:ext>
            </a:extLst>
          </p:cNvPr>
          <p:cNvCxnSpPr>
            <a:cxnSpLocks/>
          </p:cNvCxnSpPr>
          <p:nvPr/>
        </p:nvCxnSpPr>
        <p:spPr>
          <a:xfrm flipH="1">
            <a:off x="988248" y="2116112"/>
            <a:ext cx="3146" cy="429370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0E441BF-8DF2-4B05-B0DE-96E14371CA77}"/>
              </a:ext>
            </a:extLst>
          </p:cNvPr>
          <p:cNvSpPr txBox="1"/>
          <p:nvPr/>
        </p:nvSpPr>
        <p:spPr>
          <a:xfrm rot="16200000">
            <a:off x="625315" y="4105524"/>
            <a:ext cx="535724" cy="276999"/>
          </a:xfrm>
          <a:prstGeom prst="rect">
            <a:avLst/>
          </a:prstGeom>
          <a:noFill/>
        </p:spPr>
        <p:txBody>
          <a:bodyPr wrap="none" rtlCol="0">
            <a:spAutoFit/>
          </a:bodyPr>
          <a:lstStyle/>
          <a:p>
            <a:r>
              <a:rPr lang="en-US" sz="1200" dirty="0">
                <a:solidFill>
                  <a:schemeClr val="tx1"/>
                </a:solidFill>
              </a:rPr>
              <a:t>150m</a:t>
            </a:r>
          </a:p>
        </p:txBody>
      </p:sp>
      <p:sp>
        <p:nvSpPr>
          <p:cNvPr id="12" name="TextBox 11">
            <a:extLst>
              <a:ext uri="{FF2B5EF4-FFF2-40B4-BE49-F238E27FC236}">
                <a16:creationId xmlns:a16="http://schemas.microsoft.com/office/drawing/2014/main" id="{F33AA8F3-515C-4549-B2C6-4ACBEF028148}"/>
              </a:ext>
            </a:extLst>
          </p:cNvPr>
          <p:cNvSpPr txBox="1"/>
          <p:nvPr/>
        </p:nvSpPr>
        <p:spPr>
          <a:xfrm>
            <a:off x="2719346" y="1553004"/>
            <a:ext cx="2324675" cy="400110"/>
          </a:xfrm>
          <a:prstGeom prst="rect">
            <a:avLst/>
          </a:prstGeom>
          <a:noFill/>
        </p:spPr>
        <p:txBody>
          <a:bodyPr wrap="none" rtlCol="0">
            <a:spAutoFit/>
          </a:bodyPr>
          <a:lstStyle/>
          <a:p>
            <a:r>
              <a:rPr lang="en-US" sz="2000" dirty="0">
                <a:solidFill>
                  <a:schemeClr val="tx1"/>
                </a:solidFill>
              </a:rPr>
              <a:t>Facebook simulation</a:t>
            </a:r>
          </a:p>
        </p:txBody>
      </p:sp>
      <p:sp>
        <p:nvSpPr>
          <p:cNvPr id="13" name="TextBox 12">
            <a:extLst>
              <a:ext uri="{FF2B5EF4-FFF2-40B4-BE49-F238E27FC236}">
                <a16:creationId xmlns:a16="http://schemas.microsoft.com/office/drawing/2014/main" id="{EEBB7A47-9684-4A3C-8A6E-9F69BD9C5248}"/>
              </a:ext>
            </a:extLst>
          </p:cNvPr>
          <p:cNvSpPr txBox="1"/>
          <p:nvPr/>
        </p:nvSpPr>
        <p:spPr>
          <a:xfrm>
            <a:off x="8492666" y="1604658"/>
            <a:ext cx="1795684" cy="400110"/>
          </a:xfrm>
          <a:prstGeom prst="rect">
            <a:avLst/>
          </a:prstGeom>
          <a:noFill/>
        </p:spPr>
        <p:txBody>
          <a:bodyPr wrap="none" rtlCol="0">
            <a:spAutoFit/>
          </a:bodyPr>
          <a:lstStyle/>
          <a:p>
            <a:r>
              <a:rPr lang="en-US" sz="2000" dirty="0">
                <a:solidFill>
                  <a:schemeClr val="tx1"/>
                </a:solidFill>
              </a:rPr>
              <a:t>Intel simulation</a:t>
            </a:r>
          </a:p>
        </p:txBody>
      </p:sp>
      <p:sp>
        <p:nvSpPr>
          <p:cNvPr id="14" name="Date Placeholder 13">
            <a:extLst>
              <a:ext uri="{FF2B5EF4-FFF2-40B4-BE49-F238E27FC236}">
                <a16:creationId xmlns:a16="http://schemas.microsoft.com/office/drawing/2014/main" id="{E7A9E2A5-E51D-4807-8029-4D7AEA141614}"/>
              </a:ext>
            </a:extLst>
          </p:cNvPr>
          <p:cNvSpPr>
            <a:spLocks noGrp="1"/>
          </p:cNvSpPr>
          <p:nvPr>
            <p:ph type="dt" idx="10"/>
          </p:nvPr>
        </p:nvSpPr>
        <p:spPr/>
        <p:txBody>
          <a:bodyPr/>
          <a:lstStyle/>
          <a:p>
            <a:r>
              <a:rPr lang="en-US"/>
              <a:t>March 2018</a:t>
            </a:r>
          </a:p>
        </p:txBody>
      </p:sp>
      <p:sp>
        <p:nvSpPr>
          <p:cNvPr id="15" name="Footer Placeholder 14">
            <a:extLst>
              <a:ext uri="{FF2B5EF4-FFF2-40B4-BE49-F238E27FC236}">
                <a16:creationId xmlns:a16="http://schemas.microsoft.com/office/drawing/2014/main" id="{ACEB9E2A-6012-475A-B13D-0F199EAC5BA8}"/>
              </a:ext>
            </a:extLst>
          </p:cNvPr>
          <p:cNvSpPr>
            <a:spLocks noGrp="1"/>
          </p:cNvSpPr>
          <p:nvPr>
            <p:ph type="ftr" idx="11"/>
          </p:nvPr>
        </p:nvSpPr>
        <p:spPr/>
        <p:txBody>
          <a:bodyPr/>
          <a:lstStyle/>
          <a:p>
            <a:r>
              <a:rPr lang="en-US"/>
              <a:t>Sam Alex et al.</a:t>
            </a:r>
          </a:p>
        </p:txBody>
      </p:sp>
      <p:sp>
        <p:nvSpPr>
          <p:cNvPr id="16" name="Slide Number Placeholder 15">
            <a:extLst>
              <a:ext uri="{FF2B5EF4-FFF2-40B4-BE49-F238E27FC236}">
                <a16:creationId xmlns:a16="http://schemas.microsoft.com/office/drawing/2014/main" id="{6A67A3E1-307D-41E8-8E86-C483B21ADAF2}"/>
              </a:ext>
            </a:extLst>
          </p:cNvPr>
          <p:cNvSpPr>
            <a:spLocks noGrp="1"/>
          </p:cNvSpPr>
          <p:nvPr>
            <p:ph type="sldNum" idx="12"/>
          </p:nvPr>
        </p:nvSpPr>
        <p:spPr/>
        <p:txBody>
          <a:bodyPr/>
          <a:lstStyle/>
          <a:p>
            <a:fld id="{463940AA-CE12-47DA-8C84-98164C6EAD73}" type="slidenum">
              <a:rPr lang="en-US" smtClean="0"/>
              <a:t>5</a:t>
            </a:fld>
            <a:endParaRPr lang="en-US"/>
          </a:p>
        </p:txBody>
      </p:sp>
    </p:spTree>
    <p:extLst>
      <p:ext uri="{BB962C8B-B14F-4D97-AF65-F5344CB8AC3E}">
        <p14:creationId xmlns:p14="http://schemas.microsoft.com/office/powerpoint/2010/main" val="1749289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E4C776-C7F2-4B21-AFE8-352D61510FC4}"/>
              </a:ext>
            </a:extLst>
          </p:cNvPr>
          <p:cNvSpPr>
            <a:spLocks noGrp="1"/>
          </p:cNvSpPr>
          <p:nvPr>
            <p:ph idx="1"/>
          </p:nvPr>
        </p:nvSpPr>
        <p:spPr/>
        <p:txBody>
          <a:bodyPr/>
          <a:lstStyle/>
          <a:p>
            <a:r>
              <a:rPr lang="en-US" dirty="0"/>
              <a:t>When transmit power is not controlled on FWA nodes, the SRDs on the FWA link paths can have their CCA flag triggered, i.e. when </a:t>
            </a:r>
            <a:r>
              <a:rPr lang="en-US" i="1" dirty="0"/>
              <a:t>P</a:t>
            </a:r>
            <a:r>
              <a:rPr lang="en-US" baseline="-25000" dirty="0"/>
              <a:t>RX</a:t>
            </a:r>
            <a:r>
              <a:rPr lang="en-US" dirty="0"/>
              <a:t> exceed the CCA threshold of -68dBm</a:t>
            </a:r>
          </a:p>
          <a:p>
            <a:r>
              <a:rPr lang="en-US" dirty="0"/>
              <a:t>Roughly 10% of the areas will have CCA triggered </a:t>
            </a:r>
            <a:r>
              <a:rPr lang="en-US" dirty="0">
                <a:cs typeface="+mn-cs"/>
              </a:rPr>
              <a:t>assuming omni directional CCA</a:t>
            </a:r>
            <a:endParaRPr lang="en-US" dirty="0"/>
          </a:p>
          <a:p>
            <a:pPr lvl="1"/>
            <a:r>
              <a:rPr lang="en-US" dirty="0">
                <a:cs typeface="+mn-cs"/>
              </a:rPr>
              <a:t>Directional CCA towards the intended RX will reduce probability of blockage</a:t>
            </a:r>
          </a:p>
        </p:txBody>
      </p:sp>
      <p:sp>
        <p:nvSpPr>
          <p:cNvPr id="4" name="Title 3">
            <a:extLst>
              <a:ext uri="{FF2B5EF4-FFF2-40B4-BE49-F238E27FC236}">
                <a16:creationId xmlns:a16="http://schemas.microsoft.com/office/drawing/2014/main" id="{C903343A-27DD-425D-A089-EE26CA7AEBEC}"/>
              </a:ext>
            </a:extLst>
          </p:cNvPr>
          <p:cNvSpPr>
            <a:spLocks noGrp="1"/>
          </p:cNvSpPr>
          <p:nvPr>
            <p:ph type="title"/>
          </p:nvPr>
        </p:nvSpPr>
        <p:spPr/>
        <p:txBody>
          <a:bodyPr/>
          <a:lstStyle/>
          <a:p>
            <a:r>
              <a:rPr lang="en-US" dirty="0"/>
              <a:t>CCA trigger</a:t>
            </a:r>
          </a:p>
        </p:txBody>
      </p:sp>
      <p:pic>
        <p:nvPicPr>
          <p:cNvPr id="5" name="Picture 4">
            <a:extLst>
              <a:ext uri="{FF2B5EF4-FFF2-40B4-BE49-F238E27FC236}">
                <a16:creationId xmlns:a16="http://schemas.microsoft.com/office/drawing/2014/main" id="{FBC8F5BC-160F-42FA-9C11-449CA32047D8}"/>
              </a:ext>
            </a:extLst>
          </p:cNvPr>
          <p:cNvPicPr>
            <a:picLocks noChangeAspect="1"/>
          </p:cNvPicPr>
          <p:nvPr/>
        </p:nvPicPr>
        <p:blipFill>
          <a:blip r:embed="rId2"/>
          <a:stretch>
            <a:fillRect/>
          </a:stretch>
        </p:blipFill>
        <p:spPr>
          <a:xfrm>
            <a:off x="356066" y="2871239"/>
            <a:ext cx="5327098" cy="3995324"/>
          </a:xfrm>
          <a:prstGeom prst="rect">
            <a:avLst/>
          </a:prstGeom>
        </p:spPr>
      </p:pic>
      <p:pic>
        <p:nvPicPr>
          <p:cNvPr id="6" name="Picture 5">
            <a:extLst>
              <a:ext uri="{FF2B5EF4-FFF2-40B4-BE49-F238E27FC236}">
                <a16:creationId xmlns:a16="http://schemas.microsoft.com/office/drawing/2014/main" id="{61A36B55-EC98-43C5-82E1-B96F5222DD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1489" y="3001225"/>
            <a:ext cx="4777298" cy="369061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Box 6">
            <a:extLst>
              <a:ext uri="{FF2B5EF4-FFF2-40B4-BE49-F238E27FC236}">
                <a16:creationId xmlns:a16="http://schemas.microsoft.com/office/drawing/2014/main" id="{3FEF75ED-F5FA-49FB-8B63-40D79AAD1629}"/>
              </a:ext>
            </a:extLst>
          </p:cNvPr>
          <p:cNvSpPr txBox="1"/>
          <p:nvPr/>
        </p:nvSpPr>
        <p:spPr>
          <a:xfrm>
            <a:off x="2302678" y="2735566"/>
            <a:ext cx="1082348" cy="369332"/>
          </a:xfrm>
          <a:prstGeom prst="rect">
            <a:avLst/>
          </a:prstGeom>
          <a:noFill/>
        </p:spPr>
        <p:txBody>
          <a:bodyPr wrap="none" rtlCol="0">
            <a:spAutoFit/>
          </a:bodyPr>
          <a:lstStyle/>
          <a:p>
            <a:r>
              <a:rPr lang="en-US" sz="1800" dirty="0">
                <a:solidFill>
                  <a:schemeClr val="tx1"/>
                </a:solidFill>
              </a:rPr>
              <a:t>Facebook</a:t>
            </a:r>
          </a:p>
        </p:txBody>
      </p:sp>
      <p:sp>
        <p:nvSpPr>
          <p:cNvPr id="8" name="TextBox 7">
            <a:extLst>
              <a:ext uri="{FF2B5EF4-FFF2-40B4-BE49-F238E27FC236}">
                <a16:creationId xmlns:a16="http://schemas.microsoft.com/office/drawing/2014/main" id="{6CC8F9F1-4251-4F4E-A904-D94A3D00A15E}"/>
              </a:ext>
            </a:extLst>
          </p:cNvPr>
          <p:cNvSpPr txBox="1"/>
          <p:nvPr/>
        </p:nvSpPr>
        <p:spPr>
          <a:xfrm>
            <a:off x="8891048" y="2735566"/>
            <a:ext cx="607859" cy="369332"/>
          </a:xfrm>
          <a:prstGeom prst="rect">
            <a:avLst/>
          </a:prstGeom>
          <a:noFill/>
        </p:spPr>
        <p:txBody>
          <a:bodyPr wrap="none" rtlCol="0">
            <a:spAutoFit/>
          </a:bodyPr>
          <a:lstStyle/>
          <a:p>
            <a:r>
              <a:rPr lang="en-US" sz="1800" dirty="0">
                <a:solidFill>
                  <a:schemeClr val="tx1"/>
                </a:solidFill>
              </a:rPr>
              <a:t>Intel</a:t>
            </a:r>
          </a:p>
        </p:txBody>
      </p:sp>
      <p:sp>
        <p:nvSpPr>
          <p:cNvPr id="9" name="Date Placeholder 8">
            <a:extLst>
              <a:ext uri="{FF2B5EF4-FFF2-40B4-BE49-F238E27FC236}">
                <a16:creationId xmlns:a16="http://schemas.microsoft.com/office/drawing/2014/main" id="{616DA5E0-32E2-41BD-9E47-F18707A9CAC4}"/>
              </a:ext>
            </a:extLst>
          </p:cNvPr>
          <p:cNvSpPr>
            <a:spLocks noGrp="1"/>
          </p:cNvSpPr>
          <p:nvPr>
            <p:ph type="dt" idx="10"/>
          </p:nvPr>
        </p:nvSpPr>
        <p:spPr/>
        <p:txBody>
          <a:bodyPr/>
          <a:lstStyle/>
          <a:p>
            <a:r>
              <a:rPr lang="en-US"/>
              <a:t>March 2018</a:t>
            </a:r>
          </a:p>
        </p:txBody>
      </p:sp>
      <p:sp>
        <p:nvSpPr>
          <p:cNvPr id="10" name="Footer Placeholder 9">
            <a:extLst>
              <a:ext uri="{FF2B5EF4-FFF2-40B4-BE49-F238E27FC236}">
                <a16:creationId xmlns:a16="http://schemas.microsoft.com/office/drawing/2014/main" id="{B184FFDE-304A-4D6D-BAB5-FB50D43BE8B9}"/>
              </a:ext>
            </a:extLst>
          </p:cNvPr>
          <p:cNvSpPr>
            <a:spLocks noGrp="1"/>
          </p:cNvSpPr>
          <p:nvPr>
            <p:ph type="ftr" idx="11"/>
          </p:nvPr>
        </p:nvSpPr>
        <p:spPr/>
        <p:txBody>
          <a:bodyPr/>
          <a:lstStyle/>
          <a:p>
            <a:r>
              <a:rPr lang="en-US"/>
              <a:t>Sam Alex et al.</a:t>
            </a:r>
          </a:p>
        </p:txBody>
      </p:sp>
      <p:sp>
        <p:nvSpPr>
          <p:cNvPr id="11" name="Slide Number Placeholder 10">
            <a:extLst>
              <a:ext uri="{FF2B5EF4-FFF2-40B4-BE49-F238E27FC236}">
                <a16:creationId xmlns:a16="http://schemas.microsoft.com/office/drawing/2014/main" id="{255B8A20-4024-485A-9DB5-B847026700AF}"/>
              </a:ext>
            </a:extLst>
          </p:cNvPr>
          <p:cNvSpPr>
            <a:spLocks noGrp="1"/>
          </p:cNvSpPr>
          <p:nvPr>
            <p:ph type="sldNum" idx="12"/>
          </p:nvPr>
        </p:nvSpPr>
        <p:spPr/>
        <p:txBody>
          <a:bodyPr/>
          <a:lstStyle/>
          <a:p>
            <a:fld id="{463940AA-CE12-47DA-8C84-98164C6EAD73}" type="slidenum">
              <a:rPr lang="en-US" smtClean="0"/>
              <a:t>6</a:t>
            </a:fld>
            <a:endParaRPr lang="en-US"/>
          </a:p>
        </p:txBody>
      </p:sp>
    </p:spTree>
    <p:extLst>
      <p:ext uri="{BB962C8B-B14F-4D97-AF65-F5344CB8AC3E}">
        <p14:creationId xmlns:p14="http://schemas.microsoft.com/office/powerpoint/2010/main" val="439958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7C219CE-4FD9-45BF-8044-AE97384CDF78}"/>
              </a:ext>
            </a:extLst>
          </p:cNvPr>
          <p:cNvPicPr>
            <a:picLocks noChangeAspect="1"/>
          </p:cNvPicPr>
          <p:nvPr/>
        </p:nvPicPr>
        <p:blipFill>
          <a:blip r:embed="rId2"/>
          <a:stretch>
            <a:fillRect/>
          </a:stretch>
        </p:blipFill>
        <p:spPr>
          <a:xfrm>
            <a:off x="5779913" y="1117135"/>
            <a:ext cx="6852222" cy="5139166"/>
          </a:xfrm>
          <a:prstGeom prst="rect">
            <a:avLst/>
          </a:prstGeom>
        </p:spPr>
      </p:pic>
      <p:sp>
        <p:nvSpPr>
          <p:cNvPr id="2" name="Content Placeholder 1">
            <a:extLst>
              <a:ext uri="{FF2B5EF4-FFF2-40B4-BE49-F238E27FC236}">
                <a16:creationId xmlns:a16="http://schemas.microsoft.com/office/drawing/2014/main" id="{835514C8-F869-4F41-9D69-4C376B3A938E}"/>
              </a:ext>
            </a:extLst>
          </p:cNvPr>
          <p:cNvSpPr>
            <a:spLocks noGrp="1"/>
          </p:cNvSpPr>
          <p:nvPr>
            <p:ph idx="1"/>
          </p:nvPr>
        </p:nvSpPr>
        <p:spPr>
          <a:xfrm>
            <a:off x="914400" y="1508760"/>
            <a:ext cx="5033913" cy="5029200"/>
          </a:xfrm>
        </p:spPr>
        <p:txBody>
          <a:bodyPr/>
          <a:lstStyle/>
          <a:p>
            <a:r>
              <a:rPr lang="en-US" dirty="0"/>
              <a:t>In the transmit power controlled scenario, DN and CN target SNR of 18dB (MCS12) at their respective receivers</a:t>
            </a:r>
          </a:p>
          <a:p>
            <a:r>
              <a:rPr lang="en-US" dirty="0"/>
              <a:t>Received power levels are well below CCA thresholds (-68dBm), i.e. no CCA triggering anywhere within the assumed city square</a:t>
            </a:r>
          </a:p>
        </p:txBody>
      </p:sp>
      <p:sp>
        <p:nvSpPr>
          <p:cNvPr id="4" name="Title 3">
            <a:extLst>
              <a:ext uri="{FF2B5EF4-FFF2-40B4-BE49-F238E27FC236}">
                <a16:creationId xmlns:a16="http://schemas.microsoft.com/office/drawing/2014/main" id="{6F665F67-2A7D-4567-BCD4-DD52A6BE73F2}"/>
              </a:ext>
            </a:extLst>
          </p:cNvPr>
          <p:cNvSpPr>
            <a:spLocks noGrp="1"/>
          </p:cNvSpPr>
          <p:nvPr>
            <p:ph type="title"/>
          </p:nvPr>
        </p:nvSpPr>
        <p:spPr>
          <a:xfrm>
            <a:off x="914401" y="594360"/>
            <a:ext cx="5326980" cy="914400"/>
          </a:xfrm>
        </p:spPr>
        <p:txBody>
          <a:bodyPr/>
          <a:lstStyle/>
          <a:p>
            <a:r>
              <a:rPr lang="en-US" dirty="0"/>
              <a:t>Transmit Power Controlled scenario</a:t>
            </a:r>
          </a:p>
        </p:txBody>
      </p:sp>
      <p:pic>
        <p:nvPicPr>
          <p:cNvPr id="5" name="Picture 4">
            <a:extLst>
              <a:ext uri="{FF2B5EF4-FFF2-40B4-BE49-F238E27FC236}">
                <a16:creationId xmlns:a16="http://schemas.microsoft.com/office/drawing/2014/main" id="{1BF49AED-0E58-477D-804B-311A1E916C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9717" y="646518"/>
            <a:ext cx="5898074" cy="5911298"/>
          </a:xfrm>
          <a:prstGeom prst="rect">
            <a:avLst/>
          </a:prstGeom>
        </p:spPr>
      </p:pic>
      <p:sp>
        <p:nvSpPr>
          <p:cNvPr id="7" name="Date Placeholder 6">
            <a:extLst>
              <a:ext uri="{FF2B5EF4-FFF2-40B4-BE49-F238E27FC236}">
                <a16:creationId xmlns:a16="http://schemas.microsoft.com/office/drawing/2014/main" id="{A904041A-1DCE-4F0D-A310-E6D245E5D758}"/>
              </a:ext>
            </a:extLst>
          </p:cNvPr>
          <p:cNvSpPr>
            <a:spLocks noGrp="1"/>
          </p:cNvSpPr>
          <p:nvPr>
            <p:ph type="dt" idx="10"/>
          </p:nvPr>
        </p:nvSpPr>
        <p:spPr/>
        <p:txBody>
          <a:bodyPr/>
          <a:lstStyle/>
          <a:p>
            <a:r>
              <a:rPr lang="en-US"/>
              <a:t>March 2018</a:t>
            </a:r>
          </a:p>
        </p:txBody>
      </p:sp>
      <p:sp>
        <p:nvSpPr>
          <p:cNvPr id="8" name="Footer Placeholder 7">
            <a:extLst>
              <a:ext uri="{FF2B5EF4-FFF2-40B4-BE49-F238E27FC236}">
                <a16:creationId xmlns:a16="http://schemas.microsoft.com/office/drawing/2014/main" id="{9C30837F-5D8D-4B58-B4B3-26286AE9D5B5}"/>
              </a:ext>
            </a:extLst>
          </p:cNvPr>
          <p:cNvSpPr>
            <a:spLocks noGrp="1"/>
          </p:cNvSpPr>
          <p:nvPr>
            <p:ph type="ftr" idx="11"/>
          </p:nvPr>
        </p:nvSpPr>
        <p:spPr/>
        <p:txBody>
          <a:bodyPr/>
          <a:lstStyle/>
          <a:p>
            <a:r>
              <a:rPr lang="en-US"/>
              <a:t>Sam Alex et al.</a:t>
            </a:r>
          </a:p>
        </p:txBody>
      </p:sp>
      <p:sp>
        <p:nvSpPr>
          <p:cNvPr id="9" name="Slide Number Placeholder 8">
            <a:extLst>
              <a:ext uri="{FF2B5EF4-FFF2-40B4-BE49-F238E27FC236}">
                <a16:creationId xmlns:a16="http://schemas.microsoft.com/office/drawing/2014/main" id="{EFA17BDA-1162-4EAE-8056-3BF31792AED8}"/>
              </a:ext>
            </a:extLst>
          </p:cNvPr>
          <p:cNvSpPr>
            <a:spLocks noGrp="1"/>
          </p:cNvSpPr>
          <p:nvPr>
            <p:ph type="sldNum" idx="12"/>
          </p:nvPr>
        </p:nvSpPr>
        <p:spPr/>
        <p:txBody>
          <a:bodyPr/>
          <a:lstStyle/>
          <a:p>
            <a:fld id="{463940AA-CE12-47DA-8C84-98164C6EAD73}" type="slidenum">
              <a:rPr lang="en-US" smtClean="0"/>
              <a:t>7</a:t>
            </a:fld>
            <a:endParaRPr lang="en-US"/>
          </a:p>
        </p:txBody>
      </p:sp>
      <p:pic>
        <p:nvPicPr>
          <p:cNvPr id="10" name="Picture 9">
            <a:extLst>
              <a:ext uri="{FF2B5EF4-FFF2-40B4-BE49-F238E27FC236}">
                <a16:creationId xmlns:a16="http://schemas.microsoft.com/office/drawing/2014/main" id="{64E8377D-AF69-4DBD-98D2-B84C89B2FA1E}"/>
              </a:ext>
            </a:extLst>
          </p:cNvPr>
          <p:cNvPicPr>
            <a:picLocks noChangeAspect="1"/>
          </p:cNvPicPr>
          <p:nvPr/>
        </p:nvPicPr>
        <p:blipFill>
          <a:blip r:embed="rId4"/>
          <a:stretch>
            <a:fillRect/>
          </a:stretch>
        </p:blipFill>
        <p:spPr>
          <a:xfrm>
            <a:off x="1078213" y="3254399"/>
            <a:ext cx="4378083" cy="3283561"/>
          </a:xfrm>
          <a:prstGeom prst="rect">
            <a:avLst/>
          </a:prstGeom>
        </p:spPr>
      </p:pic>
      <p:cxnSp>
        <p:nvCxnSpPr>
          <p:cNvPr id="11" name="Straight Connector 10">
            <a:extLst>
              <a:ext uri="{FF2B5EF4-FFF2-40B4-BE49-F238E27FC236}">
                <a16:creationId xmlns:a16="http://schemas.microsoft.com/office/drawing/2014/main" id="{10A4094D-A63D-4B0C-B1A9-CB3C051B8A0F}"/>
              </a:ext>
            </a:extLst>
          </p:cNvPr>
          <p:cNvCxnSpPr>
            <a:cxnSpLocks/>
          </p:cNvCxnSpPr>
          <p:nvPr/>
        </p:nvCxnSpPr>
        <p:spPr>
          <a:xfrm>
            <a:off x="4610353" y="3408324"/>
            <a:ext cx="0" cy="3042095"/>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78F9F1E-6034-4787-932D-63B4504BB211}"/>
              </a:ext>
            </a:extLst>
          </p:cNvPr>
          <p:cNvSpPr txBox="1"/>
          <p:nvPr/>
        </p:nvSpPr>
        <p:spPr>
          <a:xfrm rot="16200000">
            <a:off x="4055341" y="4634010"/>
            <a:ext cx="856109" cy="253916"/>
          </a:xfrm>
          <a:prstGeom prst="rect">
            <a:avLst/>
          </a:prstGeom>
          <a:noFill/>
        </p:spPr>
        <p:txBody>
          <a:bodyPr wrap="square" rtlCol="0">
            <a:spAutoFit/>
          </a:bodyPr>
          <a:lstStyle/>
          <a:p>
            <a:r>
              <a:rPr lang="en-US" sz="1050" dirty="0" err="1">
                <a:solidFill>
                  <a:schemeClr val="tx1"/>
                </a:solidFill>
              </a:rPr>
              <a:t>CCA_thresh</a:t>
            </a:r>
            <a:endParaRPr lang="en-US" sz="1050" dirty="0">
              <a:solidFill>
                <a:schemeClr val="tx1"/>
              </a:solidFill>
            </a:endParaRPr>
          </a:p>
        </p:txBody>
      </p:sp>
    </p:spTree>
    <p:extLst>
      <p:ext uri="{BB962C8B-B14F-4D97-AF65-F5344CB8AC3E}">
        <p14:creationId xmlns:p14="http://schemas.microsoft.com/office/powerpoint/2010/main" val="3293224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7F3B52-3151-47AA-929E-E904038898EB}"/>
              </a:ext>
            </a:extLst>
          </p:cNvPr>
          <p:cNvSpPr>
            <a:spLocks noGrp="1"/>
          </p:cNvSpPr>
          <p:nvPr>
            <p:ph idx="1"/>
          </p:nvPr>
        </p:nvSpPr>
        <p:spPr>
          <a:xfrm>
            <a:off x="838200" y="1813269"/>
            <a:ext cx="10515600" cy="4351338"/>
          </a:xfrm>
        </p:spPr>
        <p:txBody>
          <a:bodyPr>
            <a:normAutofit/>
          </a:bodyPr>
          <a:lstStyle/>
          <a:p>
            <a:r>
              <a:rPr lang="en-US" dirty="0"/>
              <a:t>Standalone baseline reference</a:t>
            </a:r>
          </a:p>
          <a:p>
            <a:pPr lvl="1"/>
            <a:r>
              <a:rPr lang="en-US" dirty="0"/>
              <a:t>FWA without external interference</a:t>
            </a:r>
          </a:p>
          <a:p>
            <a:pPr lvl="1"/>
            <a:r>
              <a:rPr lang="en-US" dirty="0"/>
              <a:t>SRD devices without interference</a:t>
            </a:r>
          </a:p>
          <a:p>
            <a:r>
              <a:rPr lang="en-US" dirty="0" err="1"/>
              <a:t>Coex</a:t>
            </a:r>
            <a:r>
              <a:rPr lang="en-US" dirty="0"/>
              <a:t> performance </a:t>
            </a:r>
          </a:p>
          <a:p>
            <a:pPr lvl="1"/>
            <a:r>
              <a:rPr lang="en-US" dirty="0"/>
              <a:t>Impact of FWA to SRD with max </a:t>
            </a:r>
            <a:r>
              <a:rPr lang="en-US" dirty="0" err="1"/>
              <a:t>Tx</a:t>
            </a:r>
            <a:r>
              <a:rPr lang="en-US" dirty="0"/>
              <a:t> EIRP</a:t>
            </a:r>
          </a:p>
          <a:p>
            <a:pPr lvl="1"/>
            <a:r>
              <a:rPr lang="en-US" dirty="0"/>
              <a:t>Impact of FWA to SRD with </a:t>
            </a:r>
            <a:r>
              <a:rPr lang="en-US" dirty="0" err="1"/>
              <a:t>Tx</a:t>
            </a:r>
            <a:r>
              <a:rPr lang="en-US" dirty="0"/>
              <a:t> power control</a:t>
            </a:r>
          </a:p>
          <a:p>
            <a:pPr lvl="1"/>
            <a:r>
              <a:rPr lang="en-US" dirty="0"/>
              <a:t>Impact of SRD to FWA</a:t>
            </a:r>
          </a:p>
          <a:p>
            <a:pPr lvl="1"/>
            <a:r>
              <a:rPr lang="en-US" dirty="0"/>
              <a:t>Coexistence on adjacent channel</a:t>
            </a:r>
          </a:p>
          <a:p>
            <a:r>
              <a:rPr lang="en-US" dirty="0"/>
              <a:t>Deployment scenario</a:t>
            </a:r>
          </a:p>
          <a:p>
            <a:pPr lvl="1"/>
            <a:r>
              <a:rPr lang="en-US" dirty="0"/>
              <a:t>Outdoor Inline (Collinear links)</a:t>
            </a:r>
          </a:p>
          <a:p>
            <a:pPr lvl="1"/>
            <a:r>
              <a:rPr lang="en-US" dirty="0"/>
              <a:t>Outdoor Perpendicular</a:t>
            </a:r>
          </a:p>
          <a:p>
            <a:pPr lvl="1"/>
            <a:r>
              <a:rPr lang="en-US" dirty="0"/>
              <a:t>Outdoor to Indoor (SRD behind the window)</a:t>
            </a:r>
          </a:p>
        </p:txBody>
      </p:sp>
      <p:sp>
        <p:nvSpPr>
          <p:cNvPr id="2" name="Title 1">
            <a:extLst>
              <a:ext uri="{FF2B5EF4-FFF2-40B4-BE49-F238E27FC236}">
                <a16:creationId xmlns:a16="http://schemas.microsoft.com/office/drawing/2014/main" id="{0983490A-B5B0-4B2D-ADCF-9F52B847E4A4}"/>
              </a:ext>
            </a:extLst>
          </p:cNvPr>
          <p:cNvSpPr>
            <a:spLocks noGrp="1"/>
          </p:cNvSpPr>
          <p:nvPr>
            <p:ph type="title"/>
          </p:nvPr>
        </p:nvSpPr>
        <p:spPr>
          <a:xfrm>
            <a:off x="914401" y="594360"/>
            <a:ext cx="10515600" cy="914400"/>
          </a:xfrm>
        </p:spPr>
        <p:txBody>
          <a:bodyPr/>
          <a:lstStyle/>
          <a:p>
            <a:r>
              <a:rPr lang="en-US" dirty="0"/>
              <a:t>Field Measurement: Test cases</a:t>
            </a:r>
          </a:p>
        </p:txBody>
      </p:sp>
      <p:sp>
        <p:nvSpPr>
          <p:cNvPr id="5" name="Date Placeholder 4">
            <a:extLst>
              <a:ext uri="{FF2B5EF4-FFF2-40B4-BE49-F238E27FC236}">
                <a16:creationId xmlns:a16="http://schemas.microsoft.com/office/drawing/2014/main" id="{7F7CB0BC-04C3-4EDF-A560-A6937373E891}"/>
              </a:ext>
            </a:extLst>
          </p:cNvPr>
          <p:cNvSpPr>
            <a:spLocks noGrp="1"/>
          </p:cNvSpPr>
          <p:nvPr>
            <p:ph type="dt" idx="10"/>
          </p:nvPr>
        </p:nvSpPr>
        <p:spPr/>
        <p:txBody>
          <a:bodyPr/>
          <a:lstStyle/>
          <a:p>
            <a:r>
              <a:rPr lang="en-US"/>
              <a:t>March 2018</a:t>
            </a:r>
          </a:p>
        </p:txBody>
      </p:sp>
      <p:sp>
        <p:nvSpPr>
          <p:cNvPr id="6" name="Footer Placeholder 5">
            <a:extLst>
              <a:ext uri="{FF2B5EF4-FFF2-40B4-BE49-F238E27FC236}">
                <a16:creationId xmlns:a16="http://schemas.microsoft.com/office/drawing/2014/main" id="{10C5A944-5294-43E0-A86D-EFDCE74A4F50}"/>
              </a:ext>
            </a:extLst>
          </p:cNvPr>
          <p:cNvSpPr>
            <a:spLocks noGrp="1"/>
          </p:cNvSpPr>
          <p:nvPr>
            <p:ph type="ftr" idx="11"/>
          </p:nvPr>
        </p:nvSpPr>
        <p:spPr/>
        <p:txBody>
          <a:bodyPr/>
          <a:lstStyle/>
          <a:p>
            <a:r>
              <a:rPr lang="en-US"/>
              <a:t>Sam Alex et al.</a:t>
            </a:r>
          </a:p>
        </p:txBody>
      </p:sp>
      <p:sp>
        <p:nvSpPr>
          <p:cNvPr id="7" name="Slide Number Placeholder 6">
            <a:extLst>
              <a:ext uri="{FF2B5EF4-FFF2-40B4-BE49-F238E27FC236}">
                <a16:creationId xmlns:a16="http://schemas.microsoft.com/office/drawing/2014/main" id="{D2822344-2808-4DA9-917B-9DD66A1BCAA6}"/>
              </a:ext>
            </a:extLst>
          </p:cNvPr>
          <p:cNvSpPr>
            <a:spLocks noGrp="1"/>
          </p:cNvSpPr>
          <p:nvPr>
            <p:ph type="sldNum" idx="12"/>
          </p:nvPr>
        </p:nvSpPr>
        <p:spPr/>
        <p:txBody>
          <a:bodyPr/>
          <a:lstStyle/>
          <a:p>
            <a:fld id="{463940AA-CE12-47DA-8C84-98164C6EAD73}" type="slidenum">
              <a:rPr lang="en-US" smtClean="0"/>
              <a:t>8</a:t>
            </a:fld>
            <a:endParaRPr lang="en-US"/>
          </a:p>
        </p:txBody>
      </p:sp>
      <p:sp>
        <p:nvSpPr>
          <p:cNvPr id="8" name="Right Brace 7">
            <a:extLst>
              <a:ext uri="{FF2B5EF4-FFF2-40B4-BE49-F238E27FC236}">
                <a16:creationId xmlns:a16="http://schemas.microsoft.com/office/drawing/2014/main" id="{9EBBCC24-FD4F-43C4-93B5-432B86E58C3C}"/>
              </a:ext>
            </a:extLst>
          </p:cNvPr>
          <p:cNvSpPr/>
          <p:nvPr/>
        </p:nvSpPr>
        <p:spPr bwMode="auto">
          <a:xfrm>
            <a:off x="5506395" y="3097618"/>
            <a:ext cx="205562" cy="815163"/>
          </a:xfrm>
          <a:prstGeom prst="rightBrace">
            <a:avLst>
              <a:gd name="adj1" fmla="val 60057"/>
              <a:gd name="adj2" fmla="val 44783"/>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a:ln>
                <a:noFill/>
              </a:ln>
              <a:solidFill>
                <a:schemeClr val="bg1"/>
              </a:solidFill>
              <a:effectLst/>
              <a:latin typeface="Times New Roman" pitchFamily="16" charset="0"/>
              <a:ea typeface="MS Gothic" charset="-128"/>
            </a:endParaRPr>
          </a:p>
        </p:txBody>
      </p:sp>
      <p:sp>
        <p:nvSpPr>
          <p:cNvPr id="9" name="TextBox 8">
            <a:extLst>
              <a:ext uri="{FF2B5EF4-FFF2-40B4-BE49-F238E27FC236}">
                <a16:creationId xmlns:a16="http://schemas.microsoft.com/office/drawing/2014/main" id="{F0CD84F9-8C3C-485E-A4E1-7A3C5F53A1AC}"/>
              </a:ext>
            </a:extLst>
          </p:cNvPr>
          <p:cNvSpPr txBox="1"/>
          <p:nvPr/>
        </p:nvSpPr>
        <p:spPr>
          <a:xfrm>
            <a:off x="5711957" y="3135867"/>
            <a:ext cx="1177941" cy="646331"/>
          </a:xfrm>
          <a:prstGeom prst="rect">
            <a:avLst/>
          </a:prstGeom>
          <a:noFill/>
        </p:spPr>
        <p:txBody>
          <a:bodyPr wrap="square" rtlCol="0">
            <a:spAutoFit/>
          </a:bodyPr>
          <a:lstStyle/>
          <a:p>
            <a:pPr algn="ctr"/>
            <a:r>
              <a:rPr lang="en-US" sz="1800" dirty="0">
                <a:solidFill>
                  <a:schemeClr val="tx1"/>
                </a:solidFill>
              </a:rPr>
              <a:t>cochannel scenario</a:t>
            </a:r>
          </a:p>
        </p:txBody>
      </p:sp>
    </p:spTree>
    <p:extLst>
      <p:ext uri="{BB962C8B-B14F-4D97-AF65-F5344CB8AC3E}">
        <p14:creationId xmlns:p14="http://schemas.microsoft.com/office/powerpoint/2010/main" val="1101014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AC4B2E-CA51-44A5-B8C0-16E73C201E34}"/>
              </a:ext>
            </a:extLst>
          </p:cNvPr>
          <p:cNvSpPr>
            <a:spLocks noGrp="1"/>
          </p:cNvSpPr>
          <p:nvPr>
            <p:ph idx="1"/>
          </p:nvPr>
        </p:nvSpPr>
        <p:spPr>
          <a:xfrm>
            <a:off x="874431" y="1314827"/>
            <a:ext cx="5805979" cy="4351338"/>
          </a:xfrm>
        </p:spPr>
        <p:txBody>
          <a:bodyPr>
            <a:normAutofit/>
          </a:bodyPr>
          <a:lstStyle/>
          <a:p>
            <a:r>
              <a:rPr lang="en-US" dirty="0"/>
              <a:t>Measurements performed at Facebook campus in Menlo Park, CA (Hacker square comparable in size to the simulated City square scenario)</a:t>
            </a:r>
          </a:p>
          <a:p>
            <a:r>
              <a:rPr lang="en-US" dirty="0"/>
              <a:t>FWA device: 60GHz 11ad based TDD/TDM prototype</a:t>
            </a:r>
          </a:p>
          <a:p>
            <a:r>
              <a:rPr lang="en-US" dirty="0"/>
              <a:t>SRD device: Intel’s 60GHz 11ad notebook and wireless docking station</a:t>
            </a:r>
          </a:p>
          <a:p>
            <a:endParaRPr lang="en-US" sz="2000" dirty="0"/>
          </a:p>
        </p:txBody>
      </p:sp>
      <p:sp>
        <p:nvSpPr>
          <p:cNvPr id="2" name="Title 1">
            <a:extLst>
              <a:ext uri="{FF2B5EF4-FFF2-40B4-BE49-F238E27FC236}">
                <a16:creationId xmlns:a16="http://schemas.microsoft.com/office/drawing/2014/main" id="{E32A99DF-A71C-46ED-B198-F2945C066D0A}"/>
              </a:ext>
            </a:extLst>
          </p:cNvPr>
          <p:cNvSpPr>
            <a:spLocks noGrp="1"/>
          </p:cNvSpPr>
          <p:nvPr>
            <p:ph type="title"/>
          </p:nvPr>
        </p:nvSpPr>
        <p:spPr>
          <a:xfrm>
            <a:off x="914401" y="594360"/>
            <a:ext cx="10515600" cy="914400"/>
          </a:xfrm>
        </p:spPr>
        <p:txBody>
          <a:bodyPr/>
          <a:lstStyle/>
          <a:p>
            <a:r>
              <a:rPr lang="en-US" dirty="0"/>
              <a:t>Test setup and equipment</a:t>
            </a:r>
          </a:p>
        </p:txBody>
      </p:sp>
      <p:pic>
        <p:nvPicPr>
          <p:cNvPr id="1026" name="Picture 2" descr="https://scontent.xx.fbcdn.net/v/wl/t35.0-12/28642526_168665403855976_777170687_o.png?_nc_log=1&amp;oh=93bfaebf3483f167f3fa7a6c2f11d466&amp;oe=5A98C01A">
            <a:extLst>
              <a:ext uri="{FF2B5EF4-FFF2-40B4-BE49-F238E27FC236}">
                <a16:creationId xmlns:a16="http://schemas.microsoft.com/office/drawing/2014/main" id="{7E93EF06-CA0C-4E46-BC13-7409B92C0F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500" y="3168389"/>
            <a:ext cx="4255482" cy="336327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AE5865A-D10D-404B-9C0A-EB03D234301D}"/>
              </a:ext>
            </a:extLst>
          </p:cNvPr>
          <p:cNvSpPr/>
          <p:nvPr/>
        </p:nvSpPr>
        <p:spPr>
          <a:xfrm>
            <a:off x="3539205" y="4772904"/>
            <a:ext cx="1428596" cy="276999"/>
          </a:xfrm>
          <a:prstGeom prst="rect">
            <a:avLst/>
          </a:prstGeom>
          <a:noFill/>
        </p:spPr>
        <p:txBody>
          <a:bodyPr wrap="square" lIns="91440" tIns="45720" rIns="91440" bIns="45720">
            <a:spAutoFit/>
          </a:bodyPr>
          <a:lstStyle/>
          <a:p>
            <a:pPr algn="ctr"/>
            <a:r>
              <a:rPr lang="en-US" sz="1200" b="1" cap="none" spc="0" dirty="0">
                <a:ln w="10160">
                  <a:solidFill>
                    <a:schemeClr val="tx1"/>
                  </a:solidFill>
                  <a:prstDash val="solid"/>
                </a:ln>
                <a:solidFill>
                  <a:srgbClr val="FFFFFF"/>
                </a:solidFill>
                <a:effectLst>
                  <a:outerShdw blurRad="38100" dist="22860" dir="5400000" algn="tl" rotWithShape="0">
                    <a:srgbClr val="000000">
                      <a:alpha val="30000"/>
                    </a:srgbClr>
                  </a:outerShdw>
                </a:effectLst>
              </a:rPr>
              <a:t>DN1</a:t>
            </a:r>
          </a:p>
        </p:txBody>
      </p:sp>
      <p:sp>
        <p:nvSpPr>
          <p:cNvPr id="6" name="Rectangle 5">
            <a:extLst>
              <a:ext uri="{FF2B5EF4-FFF2-40B4-BE49-F238E27FC236}">
                <a16:creationId xmlns:a16="http://schemas.microsoft.com/office/drawing/2014/main" id="{582BAC2C-0D1B-44F7-BEDA-EB7C32A63F18}"/>
              </a:ext>
            </a:extLst>
          </p:cNvPr>
          <p:cNvSpPr/>
          <p:nvPr/>
        </p:nvSpPr>
        <p:spPr>
          <a:xfrm>
            <a:off x="2138890" y="4467625"/>
            <a:ext cx="1428596" cy="276999"/>
          </a:xfrm>
          <a:prstGeom prst="rect">
            <a:avLst/>
          </a:prstGeom>
          <a:noFill/>
        </p:spPr>
        <p:txBody>
          <a:bodyPr wrap="square" lIns="91440" tIns="45720" rIns="91440" bIns="45720">
            <a:spAutoFit/>
          </a:bodyPr>
          <a:lstStyle/>
          <a:p>
            <a:pPr algn="ctr"/>
            <a:r>
              <a:rPr lang="en-US" sz="1200" b="1" cap="none" spc="0" dirty="0">
                <a:ln w="10160">
                  <a:solidFill>
                    <a:schemeClr val="tx1"/>
                  </a:solidFill>
                  <a:prstDash val="solid"/>
                </a:ln>
                <a:solidFill>
                  <a:srgbClr val="FFFFFF"/>
                </a:solidFill>
                <a:effectLst>
                  <a:outerShdw blurRad="38100" dist="22860" dir="5400000" algn="tl" rotWithShape="0">
                    <a:srgbClr val="000000">
                      <a:alpha val="30000"/>
                    </a:srgbClr>
                  </a:outerShdw>
                </a:effectLst>
              </a:rPr>
              <a:t>DN2</a:t>
            </a:r>
          </a:p>
        </p:txBody>
      </p:sp>
      <p:pic>
        <p:nvPicPr>
          <p:cNvPr id="7" name="Picture 6">
            <a:extLst>
              <a:ext uri="{FF2B5EF4-FFF2-40B4-BE49-F238E27FC236}">
                <a16:creationId xmlns:a16="http://schemas.microsoft.com/office/drawing/2014/main" id="{30BBA328-B000-459D-9CD9-4C38314C35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4389" y="3311386"/>
            <a:ext cx="2414213" cy="3220281"/>
          </a:xfrm>
          <a:prstGeom prst="rect">
            <a:avLst/>
          </a:prstGeom>
        </p:spPr>
      </p:pic>
      <p:pic>
        <p:nvPicPr>
          <p:cNvPr id="9" name="Picture 8">
            <a:extLst>
              <a:ext uri="{FF2B5EF4-FFF2-40B4-BE49-F238E27FC236}">
                <a16:creationId xmlns:a16="http://schemas.microsoft.com/office/drawing/2014/main" id="{D03903AB-1D4B-4AE3-842F-26948DB8A4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85967" y="629077"/>
            <a:ext cx="1815967" cy="2422289"/>
          </a:xfrm>
          <a:prstGeom prst="rect">
            <a:avLst/>
          </a:prstGeom>
        </p:spPr>
      </p:pic>
      <p:pic>
        <p:nvPicPr>
          <p:cNvPr id="11" name="Picture 10">
            <a:extLst>
              <a:ext uri="{FF2B5EF4-FFF2-40B4-BE49-F238E27FC236}">
                <a16:creationId xmlns:a16="http://schemas.microsoft.com/office/drawing/2014/main" id="{2C9B15B8-0E05-4534-BD36-AA66B13A8E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60859" y="626305"/>
            <a:ext cx="1825108" cy="2434483"/>
          </a:xfrm>
          <a:prstGeom prst="rect">
            <a:avLst/>
          </a:prstGeom>
        </p:spPr>
      </p:pic>
      <p:pic>
        <p:nvPicPr>
          <p:cNvPr id="13" name="Picture 12">
            <a:extLst>
              <a:ext uri="{FF2B5EF4-FFF2-40B4-BE49-F238E27FC236}">
                <a16:creationId xmlns:a16="http://schemas.microsoft.com/office/drawing/2014/main" id="{CAEA30F2-9428-4E25-A471-02628700B8B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5681" y="3312411"/>
            <a:ext cx="4294113" cy="3219254"/>
          </a:xfrm>
          <a:prstGeom prst="rect">
            <a:avLst/>
          </a:prstGeom>
        </p:spPr>
      </p:pic>
      <p:sp>
        <p:nvSpPr>
          <p:cNvPr id="14" name="TextBox 13">
            <a:extLst>
              <a:ext uri="{FF2B5EF4-FFF2-40B4-BE49-F238E27FC236}">
                <a16:creationId xmlns:a16="http://schemas.microsoft.com/office/drawing/2014/main" id="{C484E3E4-5199-46BA-951C-25BDE1E79857}"/>
              </a:ext>
            </a:extLst>
          </p:cNvPr>
          <p:cNvSpPr txBox="1"/>
          <p:nvPr/>
        </p:nvSpPr>
        <p:spPr>
          <a:xfrm>
            <a:off x="11353800" y="3001424"/>
            <a:ext cx="633507" cy="369332"/>
          </a:xfrm>
          <a:prstGeom prst="rect">
            <a:avLst/>
          </a:prstGeom>
          <a:noFill/>
        </p:spPr>
        <p:txBody>
          <a:bodyPr wrap="none" rtlCol="0">
            <a:spAutoFit/>
          </a:bodyPr>
          <a:lstStyle/>
          <a:p>
            <a:r>
              <a:rPr lang="en-US" sz="1800" dirty="0">
                <a:solidFill>
                  <a:schemeClr val="tx1"/>
                </a:solidFill>
              </a:rPr>
              <a:t>DN2</a:t>
            </a:r>
          </a:p>
        </p:txBody>
      </p:sp>
      <p:sp>
        <p:nvSpPr>
          <p:cNvPr id="16" name="TextBox 15">
            <a:extLst>
              <a:ext uri="{FF2B5EF4-FFF2-40B4-BE49-F238E27FC236}">
                <a16:creationId xmlns:a16="http://schemas.microsoft.com/office/drawing/2014/main" id="{1324F2F2-6BD3-49F0-B806-68599F516589}"/>
              </a:ext>
            </a:extLst>
          </p:cNvPr>
          <p:cNvSpPr txBox="1"/>
          <p:nvPr/>
        </p:nvSpPr>
        <p:spPr>
          <a:xfrm>
            <a:off x="10161104" y="3010851"/>
            <a:ext cx="784189" cy="369332"/>
          </a:xfrm>
          <a:prstGeom prst="rect">
            <a:avLst/>
          </a:prstGeom>
          <a:noFill/>
        </p:spPr>
        <p:txBody>
          <a:bodyPr wrap="square" rtlCol="0">
            <a:spAutoFit/>
          </a:bodyPr>
          <a:lstStyle/>
          <a:p>
            <a:r>
              <a:rPr lang="en-US" sz="1800" dirty="0">
                <a:solidFill>
                  <a:schemeClr val="tx1"/>
                </a:solidFill>
              </a:rPr>
              <a:t>DN1</a:t>
            </a:r>
          </a:p>
        </p:txBody>
      </p:sp>
      <p:cxnSp>
        <p:nvCxnSpPr>
          <p:cNvPr id="17" name="Straight Arrow Connector 16">
            <a:extLst>
              <a:ext uri="{FF2B5EF4-FFF2-40B4-BE49-F238E27FC236}">
                <a16:creationId xmlns:a16="http://schemas.microsoft.com/office/drawing/2014/main" id="{D7B919FE-E4FD-42F4-84D8-810D5938A5EB}"/>
              </a:ext>
            </a:extLst>
          </p:cNvPr>
          <p:cNvCxnSpPr>
            <a:cxnSpLocks/>
            <a:stCxn id="14" idx="1"/>
          </p:cNvCxnSpPr>
          <p:nvPr/>
        </p:nvCxnSpPr>
        <p:spPr>
          <a:xfrm flipH="1" flipV="1">
            <a:off x="11070156" y="1442301"/>
            <a:ext cx="283644" cy="1743789"/>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0C7DE03-38F8-4049-A4A3-2FDD9E901124}"/>
              </a:ext>
            </a:extLst>
          </p:cNvPr>
          <p:cNvCxnSpPr>
            <a:cxnSpLocks/>
            <a:stCxn id="14" idx="1"/>
          </p:cNvCxnSpPr>
          <p:nvPr/>
        </p:nvCxnSpPr>
        <p:spPr>
          <a:xfrm flipH="1">
            <a:off x="11312505" y="3186090"/>
            <a:ext cx="41295" cy="801448"/>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14652D2-42AB-4504-BF25-E051AEDE343D}"/>
              </a:ext>
            </a:extLst>
          </p:cNvPr>
          <p:cNvCxnSpPr>
            <a:cxnSpLocks/>
            <a:stCxn id="16" idx="1"/>
          </p:cNvCxnSpPr>
          <p:nvPr/>
        </p:nvCxnSpPr>
        <p:spPr>
          <a:xfrm flipH="1">
            <a:off x="8135334" y="3195517"/>
            <a:ext cx="2025770" cy="895716"/>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25CF29C0-0AC1-4FAA-A59E-2CECF7685BB8}"/>
              </a:ext>
            </a:extLst>
          </p:cNvPr>
          <p:cNvSpPr txBox="1"/>
          <p:nvPr/>
        </p:nvSpPr>
        <p:spPr>
          <a:xfrm>
            <a:off x="5210192" y="4248415"/>
            <a:ext cx="1315617" cy="523220"/>
          </a:xfrm>
          <a:prstGeom prst="rect">
            <a:avLst/>
          </a:prstGeom>
          <a:solidFill>
            <a:schemeClr val="bg1"/>
          </a:solidFill>
          <a:ln>
            <a:solidFill>
              <a:srgbClr val="00B050"/>
            </a:solidFill>
          </a:ln>
        </p:spPr>
        <p:txBody>
          <a:bodyPr wrap="none" rtlCol="0">
            <a:spAutoFit/>
          </a:bodyPr>
          <a:lstStyle/>
          <a:p>
            <a:pPr algn="ctr"/>
            <a:r>
              <a:rPr lang="en-US" sz="1400" dirty="0">
                <a:solidFill>
                  <a:schemeClr val="tx1"/>
                </a:solidFill>
              </a:rPr>
              <a:t>WiGig enabled </a:t>
            </a:r>
          </a:p>
          <a:p>
            <a:pPr algn="ctr"/>
            <a:r>
              <a:rPr lang="en-US" sz="1400" dirty="0">
                <a:solidFill>
                  <a:schemeClr val="tx1"/>
                </a:solidFill>
              </a:rPr>
              <a:t>Notebook</a:t>
            </a:r>
          </a:p>
        </p:txBody>
      </p:sp>
      <p:sp>
        <p:nvSpPr>
          <p:cNvPr id="31" name="TextBox 30">
            <a:extLst>
              <a:ext uri="{FF2B5EF4-FFF2-40B4-BE49-F238E27FC236}">
                <a16:creationId xmlns:a16="http://schemas.microsoft.com/office/drawing/2014/main" id="{EE1DD3B3-F2E4-46FF-9DC2-4443F65A168E}"/>
              </a:ext>
            </a:extLst>
          </p:cNvPr>
          <p:cNvSpPr txBox="1"/>
          <p:nvPr/>
        </p:nvSpPr>
        <p:spPr>
          <a:xfrm>
            <a:off x="8289913" y="4853999"/>
            <a:ext cx="1327608" cy="523220"/>
          </a:xfrm>
          <a:prstGeom prst="rect">
            <a:avLst/>
          </a:prstGeom>
          <a:solidFill>
            <a:schemeClr val="bg1"/>
          </a:solidFill>
          <a:ln>
            <a:solidFill>
              <a:srgbClr val="00B050"/>
            </a:solidFill>
          </a:ln>
        </p:spPr>
        <p:txBody>
          <a:bodyPr wrap="none" rtlCol="0">
            <a:spAutoFit/>
          </a:bodyPr>
          <a:lstStyle/>
          <a:p>
            <a:pPr algn="ctr"/>
            <a:r>
              <a:rPr lang="en-US" sz="1400" dirty="0">
                <a:solidFill>
                  <a:schemeClr val="tx1"/>
                </a:solidFill>
              </a:rPr>
              <a:t>WiGig enabled </a:t>
            </a:r>
          </a:p>
          <a:p>
            <a:pPr algn="ctr"/>
            <a:r>
              <a:rPr lang="en-US" sz="1400" dirty="0">
                <a:solidFill>
                  <a:schemeClr val="tx1"/>
                </a:solidFill>
              </a:rPr>
              <a:t>Docking station</a:t>
            </a:r>
          </a:p>
        </p:txBody>
      </p:sp>
      <p:cxnSp>
        <p:nvCxnSpPr>
          <p:cNvPr id="32" name="Straight Arrow Connector 31">
            <a:extLst>
              <a:ext uri="{FF2B5EF4-FFF2-40B4-BE49-F238E27FC236}">
                <a16:creationId xmlns:a16="http://schemas.microsoft.com/office/drawing/2014/main" id="{164BA6AD-90A5-421E-8F71-F4F4628B88E9}"/>
              </a:ext>
            </a:extLst>
          </p:cNvPr>
          <p:cNvCxnSpPr>
            <a:cxnSpLocks/>
            <a:stCxn id="31" idx="3"/>
          </p:cNvCxnSpPr>
          <p:nvPr/>
        </p:nvCxnSpPr>
        <p:spPr>
          <a:xfrm>
            <a:off x="9617521" y="5115609"/>
            <a:ext cx="1025341" cy="191682"/>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3E951F26-5601-4D84-9F97-2BD549525A02}"/>
              </a:ext>
            </a:extLst>
          </p:cNvPr>
          <p:cNvCxnSpPr>
            <a:cxnSpLocks/>
            <a:stCxn id="30" idx="3"/>
          </p:cNvCxnSpPr>
          <p:nvPr/>
        </p:nvCxnSpPr>
        <p:spPr>
          <a:xfrm flipV="1">
            <a:off x="6525809" y="4392211"/>
            <a:ext cx="553721" cy="117814"/>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id="{D305B557-3765-4BC1-82CE-0F9629366E4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21705" y="1476039"/>
            <a:ext cx="2761582" cy="1629080"/>
          </a:xfrm>
          <a:prstGeom prst="rect">
            <a:avLst/>
          </a:prstGeom>
        </p:spPr>
      </p:pic>
      <p:cxnSp>
        <p:nvCxnSpPr>
          <p:cNvPr id="55" name="Straight Arrow Connector 54">
            <a:extLst>
              <a:ext uri="{FF2B5EF4-FFF2-40B4-BE49-F238E27FC236}">
                <a16:creationId xmlns:a16="http://schemas.microsoft.com/office/drawing/2014/main" id="{46C503CC-3CA9-46E0-9B2B-5CB40DB937AE}"/>
              </a:ext>
            </a:extLst>
          </p:cNvPr>
          <p:cNvCxnSpPr>
            <a:cxnSpLocks/>
            <a:stCxn id="16" idx="1"/>
          </p:cNvCxnSpPr>
          <p:nvPr/>
        </p:nvCxnSpPr>
        <p:spPr>
          <a:xfrm flipH="1" flipV="1">
            <a:off x="8135334" y="2262433"/>
            <a:ext cx="2025770" cy="933084"/>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26" name="Arrow: Left-Right 25">
            <a:extLst>
              <a:ext uri="{FF2B5EF4-FFF2-40B4-BE49-F238E27FC236}">
                <a16:creationId xmlns:a16="http://schemas.microsoft.com/office/drawing/2014/main" id="{1982E029-12CC-4928-8B6A-5C85FA82F463}"/>
              </a:ext>
            </a:extLst>
          </p:cNvPr>
          <p:cNvSpPr/>
          <p:nvPr/>
        </p:nvSpPr>
        <p:spPr bwMode="auto">
          <a:xfrm rot="3438210">
            <a:off x="6869786" y="4746313"/>
            <a:ext cx="1548352" cy="748836"/>
          </a:xfrm>
          <a:prstGeom prst="leftRightArrow">
            <a:avLst>
              <a:gd name="adj1" fmla="val 45639"/>
              <a:gd name="adj2" fmla="val 28599"/>
            </a:avLst>
          </a:prstGeom>
          <a:solidFill>
            <a:srgbClr val="00B8FF">
              <a:alpha val="36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4" name="TextBox 33">
            <a:extLst>
              <a:ext uri="{FF2B5EF4-FFF2-40B4-BE49-F238E27FC236}">
                <a16:creationId xmlns:a16="http://schemas.microsoft.com/office/drawing/2014/main" id="{6367AC47-767D-4D41-8398-26CF93921BE9}"/>
              </a:ext>
            </a:extLst>
          </p:cNvPr>
          <p:cNvSpPr txBox="1"/>
          <p:nvPr/>
        </p:nvSpPr>
        <p:spPr>
          <a:xfrm rot="3457093">
            <a:off x="7088437" y="4923092"/>
            <a:ext cx="1145877" cy="369332"/>
          </a:xfrm>
          <a:prstGeom prst="rect">
            <a:avLst/>
          </a:prstGeom>
          <a:noFill/>
        </p:spPr>
        <p:txBody>
          <a:bodyPr wrap="square" rtlCol="0">
            <a:spAutoFit/>
          </a:bodyPr>
          <a:lstStyle/>
          <a:p>
            <a:r>
              <a:rPr lang="en-US" sz="1800" b="1" dirty="0">
                <a:solidFill>
                  <a:schemeClr val="tx1"/>
                </a:solidFill>
              </a:rPr>
              <a:t>SRD link</a:t>
            </a:r>
          </a:p>
        </p:txBody>
      </p:sp>
      <p:sp>
        <p:nvSpPr>
          <p:cNvPr id="5" name="Date Placeholder 4">
            <a:extLst>
              <a:ext uri="{FF2B5EF4-FFF2-40B4-BE49-F238E27FC236}">
                <a16:creationId xmlns:a16="http://schemas.microsoft.com/office/drawing/2014/main" id="{2CCA1CAE-989B-4E94-ACFF-AE1941932E3A}"/>
              </a:ext>
            </a:extLst>
          </p:cNvPr>
          <p:cNvSpPr>
            <a:spLocks noGrp="1"/>
          </p:cNvSpPr>
          <p:nvPr>
            <p:ph type="dt" idx="10"/>
          </p:nvPr>
        </p:nvSpPr>
        <p:spPr/>
        <p:txBody>
          <a:bodyPr/>
          <a:lstStyle/>
          <a:p>
            <a:r>
              <a:rPr lang="en-US"/>
              <a:t>March 2018</a:t>
            </a:r>
          </a:p>
        </p:txBody>
      </p:sp>
      <p:sp>
        <p:nvSpPr>
          <p:cNvPr id="8" name="Footer Placeholder 7">
            <a:extLst>
              <a:ext uri="{FF2B5EF4-FFF2-40B4-BE49-F238E27FC236}">
                <a16:creationId xmlns:a16="http://schemas.microsoft.com/office/drawing/2014/main" id="{7E6F9074-B3F4-491C-8752-F6C952797965}"/>
              </a:ext>
            </a:extLst>
          </p:cNvPr>
          <p:cNvSpPr>
            <a:spLocks noGrp="1"/>
          </p:cNvSpPr>
          <p:nvPr>
            <p:ph type="ftr" idx="11"/>
          </p:nvPr>
        </p:nvSpPr>
        <p:spPr/>
        <p:txBody>
          <a:bodyPr/>
          <a:lstStyle/>
          <a:p>
            <a:r>
              <a:rPr lang="en-US"/>
              <a:t>Sam Alex et al.</a:t>
            </a:r>
          </a:p>
        </p:txBody>
      </p:sp>
      <p:sp>
        <p:nvSpPr>
          <p:cNvPr id="10" name="Slide Number Placeholder 9">
            <a:extLst>
              <a:ext uri="{FF2B5EF4-FFF2-40B4-BE49-F238E27FC236}">
                <a16:creationId xmlns:a16="http://schemas.microsoft.com/office/drawing/2014/main" id="{2F87DA04-0395-4A26-80E3-275BEAF452B3}"/>
              </a:ext>
            </a:extLst>
          </p:cNvPr>
          <p:cNvSpPr>
            <a:spLocks noGrp="1"/>
          </p:cNvSpPr>
          <p:nvPr>
            <p:ph type="sldNum" idx="12"/>
          </p:nvPr>
        </p:nvSpPr>
        <p:spPr/>
        <p:txBody>
          <a:bodyPr/>
          <a:lstStyle/>
          <a:p>
            <a:fld id="{463940AA-CE12-47DA-8C84-98164C6EAD73}" type="slidenum">
              <a:rPr lang="en-US" smtClean="0"/>
              <a:t>9</a:t>
            </a:fld>
            <a:endParaRPr lang="en-US"/>
          </a:p>
        </p:txBody>
      </p:sp>
    </p:spTree>
    <p:extLst>
      <p:ext uri="{BB962C8B-B14F-4D97-AF65-F5344CB8AC3E}">
        <p14:creationId xmlns:p14="http://schemas.microsoft.com/office/powerpoint/2010/main" val="3730180382"/>
      </p:ext>
    </p:extLst>
  </p:cSld>
  <p:clrMapOvr>
    <a:masterClrMapping/>
  </p:clrMapOvr>
</p:sld>
</file>

<file path=ppt/theme/theme1.xml><?xml version="1.0" encoding="utf-8"?>
<a:theme xmlns:a="http://schemas.openxmlformats.org/drawingml/2006/main" name="iee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eamforming_protocol_reuse_for_interference_measurement_and_periodic_beamforming_v1" id="{E874EAE3-F884-4049-BBC3-EEC432FBE190}" vid="{F1C2DAC2-5C99-C04B-BBA3-0D89ADD5B9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IEEEformat_template</Template>
  <TotalTime>19938</TotalTime>
  <Words>2041</Words>
  <Application>Microsoft Office PowerPoint</Application>
  <PresentationFormat>Widescreen</PresentationFormat>
  <Paragraphs>275</Paragraphs>
  <Slides>22</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MS Gothic</vt:lpstr>
      <vt:lpstr>Arial</vt:lpstr>
      <vt:lpstr>Arial Unicode MS</vt:lpstr>
      <vt:lpstr>Calibri</vt:lpstr>
      <vt:lpstr>Courier New</vt:lpstr>
      <vt:lpstr>Neo Sans Intel</vt:lpstr>
      <vt:lpstr>Times New Roman</vt:lpstr>
      <vt:lpstr>Wingdings</vt:lpstr>
      <vt:lpstr>ieee</vt:lpstr>
      <vt:lpstr>Field Measurement Results for Distribution Networks and Short Range Devices Coexistence</vt:lpstr>
      <vt:lpstr>Outline</vt:lpstr>
      <vt:lpstr>Motivation</vt:lpstr>
      <vt:lpstr>Ray tracing simulation: City square scenario</vt:lpstr>
      <vt:lpstr>Signal Power of Received Signal</vt:lpstr>
      <vt:lpstr>CCA trigger</vt:lpstr>
      <vt:lpstr>Transmit Power Controlled scenario</vt:lpstr>
      <vt:lpstr>Field Measurement: Test cases</vt:lpstr>
      <vt:lpstr>Test setup and equipment</vt:lpstr>
      <vt:lpstr>Equipment Specifications</vt:lpstr>
      <vt:lpstr>Baseline FWA </vt:lpstr>
      <vt:lpstr>Baseline FWA performance</vt:lpstr>
      <vt:lpstr>Baseline SRD</vt:lpstr>
      <vt:lpstr>Scenario 1: Outdoor Inline</vt:lpstr>
      <vt:lpstr>Scenario 2: Outdoor Perpendicular</vt:lpstr>
      <vt:lpstr>Scenario 3: Outdoor to Indoor</vt:lpstr>
      <vt:lpstr>Justification of results: Comparison to Simulations</vt:lpstr>
      <vt:lpstr>Probability of blocking</vt:lpstr>
      <vt:lpstr>Impact of SRD devices to FWA</vt:lpstr>
      <vt:lpstr>Conclusion</vt:lpstr>
      <vt:lpstr>Acknowledgment</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Alex</dc:creator>
  <cp:lastModifiedBy>Sam Alex</cp:lastModifiedBy>
  <cp:revision>249</cp:revision>
  <dcterms:created xsi:type="dcterms:W3CDTF">2018-02-13T20:14:39Z</dcterms:created>
  <dcterms:modified xsi:type="dcterms:W3CDTF">2018-03-08T08:04:08Z</dcterms:modified>
</cp:coreProperties>
</file>