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322" r:id="rId3"/>
    <p:sldId id="343" r:id="rId4"/>
    <p:sldId id="387" r:id="rId5"/>
    <p:sldId id="385" r:id="rId6"/>
    <p:sldId id="388" r:id="rId7"/>
    <p:sldId id="377" r:id="rId8"/>
    <p:sldId id="344" r:id="rId9"/>
    <p:sldId id="366" r:id="rId10"/>
    <p:sldId id="378" r:id="rId11"/>
    <p:sldId id="379" r:id="rId12"/>
    <p:sldId id="381" r:id="rId13"/>
    <p:sldId id="367" r:id="rId14"/>
    <p:sldId id="337" r:id="rId15"/>
    <p:sldId id="382" r:id="rId16"/>
    <p:sldId id="356" r:id="rId17"/>
    <p:sldId id="321" r:id="rId18"/>
    <p:sldId id="384" r:id="rId19"/>
    <p:sldId id="376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87"/>
            <p14:sldId id="385"/>
            <p14:sldId id="388"/>
            <p14:sldId id="377"/>
            <p14:sldId id="344"/>
            <p14:sldId id="366"/>
            <p14:sldId id="378"/>
            <p14:sldId id="379"/>
            <p14:sldId id="381"/>
            <p14:sldId id="367"/>
            <p14:sldId id="337"/>
            <p14:sldId id="382"/>
            <p14:sldId id="356"/>
          </p14:sldIdLst>
        </p14:section>
        <p14:section name="Untitled Section" id="{D13174EE-DFF1-F244-99F6-072289F5F365}">
          <p14:sldIdLst>
            <p14:sldId id="321"/>
            <p14:sldId id="384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7" name="Author" initials="A" lastIdx="0" clrIdx="2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95979" autoAdjust="0"/>
  </p:normalViewPr>
  <p:slideViewPr>
    <p:cSldViewPr>
      <p:cViewPr varScale="1">
        <p:scale>
          <a:sx n="89" d="100"/>
          <a:sy n="89" d="100"/>
        </p:scale>
        <p:origin x="161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3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6" y="6475413"/>
            <a:ext cx="1860639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287" y="6475413"/>
            <a:ext cx="18606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3" y="332601"/>
            <a:ext cx="22699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11-18/0486r1</a:t>
            </a:r>
            <a:endParaRPr lang="en-US" alt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 smtClean="0"/>
              <a:t>March 2018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4815" y="6475413"/>
            <a:ext cx="1899110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Mohamed Abouelseoud,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en-US" dirty="0" smtClean="0"/>
              <a:t>Multi-band Discovery Assistance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</a:t>
            </a:r>
            <a:r>
              <a:rPr lang="en-US" altLang="en-US" sz="2000" b="0" dirty="0" smtClean="0"/>
              <a:t>2018-03-08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57856"/>
              </p:ext>
            </p:extLst>
          </p:nvPr>
        </p:nvGraphicFramePr>
        <p:xfrm>
          <a:off x="467544" y="3263623"/>
          <a:ext cx="8216751" cy="1879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84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9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14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 </a:t>
                      </a:r>
                      <a:r>
                        <a:rPr lang="en-US" sz="1400" b="0" dirty="0" err="1" smtClean="0"/>
                        <a:t>Abouelseoud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1730 N. First Street, San Jose CA 95112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+1-408-352-4027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Mohamed.Abouelseoud@sony.com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 Sakoda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1730 N. First Street, San Jose CA 95112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+1-408-352-4405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kazuyuki.Sakoda@sony.com</a:t>
                      </a:r>
                    </a:p>
                  </a:txBody>
                  <a:tcPr/>
                </a:tc>
              </a:tr>
              <a:tr h="388113">
                <a:tc>
                  <a:txBody>
                    <a:bodyPr/>
                    <a:lstStyle/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Dana Ciochina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Dana.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Ciochina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@sony.com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68960"/>
            <a:ext cx="8466464" cy="125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Assistance </a:t>
            </a:r>
            <a:r>
              <a:rPr lang="en-US" dirty="0"/>
              <a:t>Request </a:t>
            </a:r>
            <a:r>
              <a:rPr lang="en-US" dirty="0" smtClean="0"/>
              <a:t>frame format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91422"/>
              </p:ext>
            </p:extLst>
          </p:nvPr>
        </p:nvGraphicFramePr>
        <p:xfrm>
          <a:off x="1531779" y="1940032"/>
          <a:ext cx="574337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87"/>
                <a:gridCol w="845063"/>
                <a:gridCol w="1397741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FST 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DMG Capabilities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Multi-band Discovery Assistance Request IE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March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64933" y="36361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31572"/>
              </p:ext>
            </p:extLst>
          </p:nvPr>
        </p:nvGraphicFramePr>
        <p:xfrm>
          <a:off x="1878968" y="4930553"/>
          <a:ext cx="3387212" cy="106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87"/>
                <a:gridCol w="897901"/>
                <a:gridCol w="1064212"/>
                <a:gridCol w="1008112"/>
              </a:tblGrid>
              <a:tr h="266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6200" marR="76200" marT="1016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5000" algn="r"/>
                        </a:tabLst>
                      </a:pPr>
                      <a:r>
                        <a:rPr lang="en-US" sz="1000" dirty="0">
                          <a:effectLst/>
                        </a:rPr>
                        <a:t>B0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B1</a:t>
                      </a:r>
                      <a:r>
                        <a:rPr lang="en-US" sz="8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     </a:t>
                      </a:r>
                      <a:r>
                        <a:rPr lang="en-US" sz="1000" dirty="0" smtClean="0">
                          <a:effectLst/>
                        </a:rPr>
                        <a:t>B2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1000" dirty="0">
                          <a:effectLst/>
                        </a:rPr>
                        <a:t>B4 </a:t>
                      </a:r>
                      <a:r>
                        <a:rPr lang="en-US" sz="1000" dirty="0" smtClean="0">
                          <a:effectLst/>
                        </a:rPr>
                        <a:t>     </a:t>
                      </a:r>
                      <a:r>
                        <a:rPr lang="en-US" sz="1000" dirty="0">
                          <a:effectLst/>
                        </a:rPr>
                        <a:t>B7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76200" marB="381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BSS Information Present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Scanning Mode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Reserved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762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Bits: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1</a:t>
                      </a:r>
                      <a:endParaRPr lang="en-US" sz="1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2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5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762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7275150" y="2458192"/>
            <a:ext cx="1183050" cy="8113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115617" y="2458192"/>
            <a:ext cx="3672407" cy="8113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278110" y="4021700"/>
            <a:ext cx="988070" cy="12773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267744" y="4021699"/>
            <a:ext cx="1077890" cy="12773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99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Assistance Response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06680" cy="4460765"/>
          </a:xfrm>
        </p:spPr>
        <p:txBody>
          <a:bodyPr/>
          <a:lstStyle/>
          <a:p>
            <a:r>
              <a:rPr lang="en-US" sz="2000" dirty="0"/>
              <a:t>Propose a new Action frame of category FST Action 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 smtClean="0"/>
              <a:t>Peer STA receives the Multi-band Discovery </a:t>
            </a:r>
            <a:r>
              <a:rPr lang="en-US" sz="2000" dirty="0"/>
              <a:t>A</a:t>
            </a:r>
            <a:r>
              <a:rPr lang="en-US" sz="2000" dirty="0" smtClean="0"/>
              <a:t>ssistance Request frame on the Sub-6GHz band  and generates </a:t>
            </a:r>
            <a:r>
              <a:rPr lang="en-US" sz="2000" dirty="0"/>
              <a:t>Multi-band </a:t>
            </a:r>
            <a:r>
              <a:rPr lang="en-US" sz="2000" dirty="0" smtClean="0"/>
              <a:t>Discovery Assistance Response Frame </a:t>
            </a:r>
          </a:p>
          <a:p>
            <a:r>
              <a:rPr lang="en-US" sz="2000" dirty="0" smtClean="0"/>
              <a:t>Peer STA sends </a:t>
            </a:r>
            <a:r>
              <a:rPr lang="en-US" sz="2000" dirty="0"/>
              <a:t>Multi-band Discovery </a:t>
            </a:r>
            <a:r>
              <a:rPr lang="en-US" sz="2000" dirty="0" smtClean="0"/>
              <a:t>Assistant Response frame on the Sub-6GHz band</a:t>
            </a:r>
          </a:p>
          <a:p>
            <a:r>
              <a:rPr lang="en-US" sz="2000" dirty="0" smtClean="0"/>
              <a:t>The frame carries the following  </a:t>
            </a:r>
          </a:p>
          <a:p>
            <a:pPr lvl="1"/>
            <a:r>
              <a:rPr lang="en-US" sz="1800" dirty="0" smtClean="0"/>
              <a:t>Discovery assistant response (accept/reject)</a:t>
            </a:r>
          </a:p>
          <a:p>
            <a:pPr lvl="1"/>
            <a:r>
              <a:rPr lang="en-US" sz="1800" dirty="0" smtClean="0"/>
              <a:t>STA </a:t>
            </a:r>
            <a:r>
              <a:rPr lang="en-US" sz="1800" dirty="0"/>
              <a:t>MAC address on </a:t>
            </a:r>
            <a:r>
              <a:rPr lang="en-US" sz="1800" dirty="0" smtClean="0"/>
              <a:t>other band </a:t>
            </a:r>
            <a:r>
              <a:rPr lang="en-US" sz="1800" dirty="0"/>
              <a:t>(60GHz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 smtClean="0"/>
              <a:t>Discovery </a:t>
            </a:r>
            <a:r>
              <a:rPr lang="en-US" sz="1800" dirty="0"/>
              <a:t>A</a:t>
            </a:r>
            <a:r>
              <a:rPr lang="en-US" sz="1800" dirty="0" smtClean="0"/>
              <a:t>ssistant </a:t>
            </a:r>
            <a:r>
              <a:rPr lang="en-US" sz="1800" dirty="0"/>
              <a:t>W</a:t>
            </a:r>
            <a:r>
              <a:rPr lang="en-US" sz="1800" dirty="0" smtClean="0"/>
              <a:t>indow </a:t>
            </a:r>
            <a:r>
              <a:rPr lang="en-US" sz="1800" dirty="0"/>
              <a:t>L</a:t>
            </a:r>
            <a:r>
              <a:rPr lang="en-US" sz="1800" dirty="0" smtClean="0"/>
              <a:t>ength </a:t>
            </a:r>
            <a:r>
              <a:rPr lang="en-US" sz="1800" dirty="0"/>
              <a:t>on </a:t>
            </a:r>
            <a:r>
              <a:rPr lang="en-US" sz="1800" dirty="0" smtClean="0"/>
              <a:t>the 60GHz </a:t>
            </a:r>
            <a:r>
              <a:rPr lang="en-US" sz="1800" dirty="0"/>
              <a:t>band </a:t>
            </a:r>
            <a:endParaRPr lang="en-US" sz="1800" dirty="0" smtClean="0"/>
          </a:p>
          <a:p>
            <a:pPr lvl="1"/>
            <a:r>
              <a:rPr lang="en-US" sz="1800" dirty="0" smtClean="0"/>
              <a:t>BSS information on the 60GHz</a:t>
            </a:r>
          </a:p>
          <a:p>
            <a:pPr lvl="1"/>
            <a:r>
              <a:rPr lang="en-US" sz="1800" dirty="0" smtClean="0"/>
              <a:t>Scanning mode on 60GHz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5295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284" y="3125091"/>
            <a:ext cx="8953500" cy="1093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</a:t>
            </a:r>
            <a:r>
              <a:rPr lang="en-US" dirty="0"/>
              <a:t>A</a:t>
            </a:r>
            <a:r>
              <a:rPr lang="en-US" dirty="0" smtClean="0"/>
              <a:t>ssistance Response frame format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73552"/>
              </p:ext>
            </p:extLst>
          </p:nvPr>
        </p:nvGraphicFramePr>
        <p:xfrm>
          <a:off x="2402844" y="1862547"/>
          <a:ext cx="494473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020"/>
                <a:gridCol w="720080"/>
                <a:gridCol w="32796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FST 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Multi-band Discovery Assistance Response IE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</a:t>
            </a:r>
            <a:r>
              <a:rPr lang="en-US" altLang="en-US" dirty="0" smtClean="0"/>
              <a:t>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28775" y="3686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2597"/>
              </p:ext>
            </p:extLst>
          </p:nvPr>
        </p:nvGraphicFramePr>
        <p:xfrm>
          <a:off x="1067995" y="4923657"/>
          <a:ext cx="4004140" cy="106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390"/>
                <a:gridCol w="1185975"/>
                <a:gridCol w="783599"/>
                <a:gridCol w="864096"/>
                <a:gridCol w="720080"/>
              </a:tblGrid>
              <a:tr h="2667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6200" marR="76200" marT="1016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500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B0          B1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B2         B3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B4        B5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B6          B7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Assistance Response Map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Reserved</a:t>
                      </a: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Scanning Mode</a:t>
                      </a:r>
                      <a:endParaRPr lang="en-US" sz="9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Reserved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762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Bits: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7347581" y="2380707"/>
            <a:ext cx="1256867" cy="9332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899592" y="2392927"/>
            <a:ext cx="3168352" cy="9640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763529" y="4009403"/>
            <a:ext cx="1308606" cy="12197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564933" y="4018167"/>
            <a:ext cx="1332853" cy="1211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79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TDD mode 60 </a:t>
            </a:r>
            <a:r>
              <a:rPr lang="en-US" dirty="0" smtClean="0"/>
              <a:t>GHz </a:t>
            </a:r>
            <a:r>
              <a:rPr lang="en-US" dirty="0"/>
              <a:t>Discovery Assistant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628800"/>
            <a:ext cx="7850968" cy="2311897"/>
          </a:xfrm>
        </p:spPr>
        <p:txBody>
          <a:bodyPr/>
          <a:lstStyle/>
          <a:p>
            <a:r>
              <a:rPr lang="en-US" sz="1600" dirty="0"/>
              <a:t>Peer STA is informed about the new node </a:t>
            </a:r>
            <a:r>
              <a:rPr lang="en-US" sz="1600" dirty="0" smtClean="0"/>
              <a:t>on </a:t>
            </a:r>
            <a:r>
              <a:rPr lang="en-US" sz="1600" dirty="0"/>
              <a:t>the </a:t>
            </a:r>
            <a:r>
              <a:rPr lang="en-US" sz="1600" dirty="0" smtClean="0"/>
              <a:t>60 GHz </a:t>
            </a:r>
            <a:r>
              <a:rPr lang="en-US" sz="1600" dirty="0"/>
              <a:t>channel and its </a:t>
            </a:r>
            <a:r>
              <a:rPr lang="en-US" sz="1600" dirty="0" smtClean="0"/>
              <a:t>capabilities</a:t>
            </a:r>
            <a:endParaRPr lang="en-US" sz="1600" dirty="0"/>
          </a:p>
          <a:p>
            <a:r>
              <a:rPr lang="en-US" sz="1600" dirty="0"/>
              <a:t>Peer STA starts </a:t>
            </a:r>
            <a:r>
              <a:rPr lang="en-US" sz="1600" dirty="0" smtClean="0"/>
              <a:t>sending BF frames or more beacons </a:t>
            </a:r>
            <a:r>
              <a:rPr lang="en-US" sz="1600" dirty="0"/>
              <a:t>on the </a:t>
            </a:r>
            <a:r>
              <a:rPr lang="en-US" sz="1600" dirty="0" smtClean="0"/>
              <a:t>60 GHz </a:t>
            </a:r>
            <a:r>
              <a:rPr lang="en-US" sz="1600" dirty="0"/>
              <a:t>channel</a:t>
            </a:r>
          </a:p>
          <a:p>
            <a:r>
              <a:rPr lang="en-US" sz="1600" dirty="0" smtClean="0"/>
              <a:t>New STA is informed about peer STA on the 60 GHz </a:t>
            </a:r>
            <a:r>
              <a:rPr lang="en-US" sz="1600" dirty="0"/>
              <a:t>channel  </a:t>
            </a:r>
            <a:r>
              <a:rPr lang="en-US" sz="1600" dirty="0" smtClean="0"/>
              <a:t>and its capabilities</a:t>
            </a:r>
          </a:p>
          <a:p>
            <a:r>
              <a:rPr lang="en-US" sz="1600" dirty="0" smtClean="0"/>
              <a:t>New STA starts listening for </a:t>
            </a:r>
            <a:r>
              <a:rPr lang="en-US" sz="1600" dirty="0"/>
              <a:t>TDD BF </a:t>
            </a:r>
            <a:r>
              <a:rPr lang="en-US" sz="1600" dirty="0" smtClean="0"/>
              <a:t>frames, </a:t>
            </a:r>
            <a:r>
              <a:rPr lang="en-US" sz="1600" dirty="0"/>
              <a:t>beacons </a:t>
            </a:r>
            <a:r>
              <a:rPr lang="en-US" sz="1600" dirty="0" smtClean="0"/>
              <a:t>on </a:t>
            </a:r>
            <a:r>
              <a:rPr lang="en-US" sz="1600" dirty="0"/>
              <a:t>the </a:t>
            </a:r>
            <a:r>
              <a:rPr lang="en-US" sz="1600" dirty="0" smtClean="0"/>
              <a:t>60 GHz channel </a:t>
            </a:r>
          </a:p>
          <a:p>
            <a:r>
              <a:rPr lang="en-US" sz="1600" dirty="0" smtClean="0"/>
              <a:t>STA capability is used by peer STA to estimate the periodicity and rate of sending BF frames </a:t>
            </a:r>
            <a:r>
              <a:rPr lang="en-US" sz="1600" dirty="0"/>
              <a:t>,</a:t>
            </a:r>
            <a:r>
              <a:rPr lang="en-US" sz="1600" dirty="0" smtClean="0"/>
              <a:t> beacons or switching the receive beams  </a:t>
            </a:r>
            <a:endParaRPr lang="en-US" sz="1600" dirty="0"/>
          </a:p>
          <a:p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486890"/>
            <a:ext cx="6433250" cy="29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Non-TDD mode 60GHz Discovery Assistant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524469"/>
            <a:ext cx="5198219" cy="302433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2390" y="2524469"/>
            <a:ext cx="3547522" cy="3584376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z="2000" dirty="0" smtClean="0"/>
              <a:t>Beacon transmission on 60GHz is reduced</a:t>
            </a:r>
            <a:endParaRPr lang="en-US" sz="2000" dirty="0"/>
          </a:p>
          <a:p>
            <a:pPr marL="171450" indent="-171450">
              <a:buFontTx/>
              <a:buChar char="-"/>
            </a:pPr>
            <a:r>
              <a:rPr lang="en-US" sz="2000" dirty="0" smtClean="0"/>
              <a:t>Announce MB Discovery Assistant on sub-6GHz</a:t>
            </a:r>
          </a:p>
          <a:p>
            <a:pPr marL="171450" indent="-171450">
              <a:buFontTx/>
              <a:buChar char="-"/>
            </a:pPr>
            <a:r>
              <a:rPr lang="en-US" sz="2000" dirty="0" smtClean="0"/>
              <a:t>Once Discovery Assistant </a:t>
            </a:r>
            <a:r>
              <a:rPr lang="en-US" sz="2000" dirty="0"/>
              <a:t>requested and accepted </a:t>
            </a:r>
            <a:r>
              <a:rPr lang="en-US" sz="2000" dirty="0" smtClean="0"/>
              <a:t>on sub-6GHz, send </a:t>
            </a:r>
            <a:r>
              <a:rPr lang="en-US" sz="2000" dirty="0"/>
              <a:t>more beacon in all  </a:t>
            </a:r>
            <a:r>
              <a:rPr lang="en-US" sz="2000" dirty="0" smtClean="0"/>
              <a:t>directions on 60GHz band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32390" y="1919642"/>
            <a:ext cx="8444066" cy="90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Same procedure can be used for non-TDD mode operation</a:t>
            </a:r>
          </a:p>
        </p:txBody>
      </p:sp>
    </p:spTree>
    <p:extLst>
      <p:ext uri="{BB962C8B-B14F-4D97-AF65-F5344CB8AC3E}">
        <p14:creationId xmlns:p14="http://schemas.microsoft.com/office/powerpoint/2010/main" val="377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Assistance Procedure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872656" y="-387412"/>
            <a:ext cx="5616383" cy="5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179863" y="1754644"/>
            <a:ext cx="62487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54024"/>
              </p:ext>
            </p:extLst>
          </p:nvPr>
        </p:nvGraphicFramePr>
        <p:xfrm>
          <a:off x="2202283" y="1795323"/>
          <a:ext cx="4739434" cy="405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Visio" r:id="rId3" imgW="7133455" imgH="6104808" progId="Visio.Drawing.11">
                  <p:embed/>
                </p:oleObj>
              </mc:Choice>
              <mc:Fallback>
                <p:oleObj name="Visio" r:id="rId3" imgW="7133455" imgH="6104808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283" y="1795323"/>
                        <a:ext cx="4739434" cy="4050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7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iscovery Assistance procedure is proposed for DMG multi-band capable devices to trigger mmW discovery and mmW beamforming</a:t>
            </a:r>
          </a:p>
          <a:p>
            <a:r>
              <a:rPr lang="en-US" dirty="0" smtClean="0"/>
              <a:t>Proposed modification to the Multi-band element </a:t>
            </a:r>
            <a:endParaRPr lang="en-US" dirty="0"/>
          </a:p>
          <a:p>
            <a:r>
              <a:rPr lang="en-US" dirty="0" smtClean="0"/>
              <a:t>2 new elements for requesting discovery assistance and responding to discovery assistance request are proposed </a:t>
            </a:r>
          </a:p>
          <a:p>
            <a:r>
              <a:rPr lang="en-US" dirty="0" smtClean="0"/>
              <a:t>2 new Action frames </a:t>
            </a:r>
            <a:r>
              <a:rPr lang="en-US" dirty="0"/>
              <a:t>for requesting discovery assistance and responding to discovery assistance request are proposed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2345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[1] </a:t>
            </a:r>
            <a:r>
              <a:rPr lang="en-US" sz="2000" b="0" dirty="0"/>
              <a:t>IEEE </a:t>
            </a:r>
            <a:r>
              <a:rPr lang="en-US" sz="2000" b="0" dirty="0" smtClean="0"/>
              <a:t>802.11-18/194r1, </a:t>
            </a:r>
            <a:r>
              <a:rPr lang="en-US" sz="2000" b="0" dirty="0"/>
              <a:t>“Distribution network use case for </a:t>
            </a:r>
            <a:br>
              <a:rPr lang="en-US" sz="2000" b="0" dirty="0"/>
            </a:br>
            <a:r>
              <a:rPr lang="en-US" sz="2000" b="0" dirty="0"/>
              <a:t>consumer devices”, Kazuyuki Sakoda, et.al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[2]</a:t>
            </a:r>
            <a:r>
              <a:rPr lang="en-US" sz="2000" b="0" dirty="0"/>
              <a:t> </a:t>
            </a:r>
            <a:r>
              <a:rPr lang="en-US" sz="2000" b="0" dirty="0" smtClean="0"/>
              <a:t>IEEE 802.11-18/199r2, “</a:t>
            </a:r>
            <a:r>
              <a:rPr lang="en-US" sz="2000" b="0" dirty="0" err="1"/>
              <a:t>MMWave</a:t>
            </a:r>
            <a:r>
              <a:rPr lang="en-US" sz="2000" b="0" dirty="0"/>
              <a:t> Distribution Network Discovery</a:t>
            </a:r>
            <a:r>
              <a:rPr lang="en-US" sz="2000" b="0" dirty="0" smtClean="0"/>
              <a:t>”, Mohamed Abouelseoud, </a:t>
            </a:r>
            <a:r>
              <a:rPr lang="en-US" sz="2000" b="0" dirty="0"/>
              <a:t>et.al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[3] </a:t>
            </a:r>
            <a:r>
              <a:rPr lang="en-US" sz="2000" b="0" dirty="0"/>
              <a:t>IEEE 802.11-17/1321r0 “Features for mmW Distribution Network Use Case”, </a:t>
            </a:r>
            <a:r>
              <a:rPr lang="en-US" sz="2000" b="0" dirty="0" err="1"/>
              <a:t>Djordje</a:t>
            </a:r>
            <a:r>
              <a:rPr lang="en-US" sz="2000" b="0" dirty="0"/>
              <a:t> </a:t>
            </a:r>
            <a:r>
              <a:rPr lang="en-US" sz="2000" b="0" dirty="0" err="1"/>
              <a:t>Tujkovic</a:t>
            </a:r>
            <a:r>
              <a:rPr lang="en-US" sz="2000" b="0" dirty="0"/>
              <a:t>, et.al.</a:t>
            </a:r>
          </a:p>
          <a:p>
            <a:pPr marL="0" indent="0"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2018 Contribution[2] Recap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426" name="Content Placeholder 2"/>
          <p:cNvSpPr txBox="1">
            <a:spLocks/>
          </p:cNvSpPr>
          <p:nvPr/>
        </p:nvSpPr>
        <p:spPr bwMode="auto">
          <a:xfrm>
            <a:off x="669088" y="1752600"/>
            <a:ext cx="8239580" cy="417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Jan 2018 straw </a:t>
            </a:r>
            <a:r>
              <a:rPr lang="en-US" dirty="0"/>
              <a:t>polls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you think additional signaling for discovery triggering is needed for the TDD mode described in </a:t>
            </a:r>
            <a:r>
              <a:rPr lang="en-US" dirty="0" smtClean="0"/>
              <a:t>[3] </a:t>
            </a:r>
            <a:r>
              <a:rPr lang="en-US" dirty="0"/>
              <a:t>to support consumer devices?</a:t>
            </a:r>
          </a:p>
          <a:p>
            <a:pPr marL="457200" lvl="1" indent="0">
              <a:buNone/>
            </a:pPr>
            <a:r>
              <a:rPr lang="en-US" dirty="0" smtClean="0"/>
              <a:t>  	</a:t>
            </a:r>
            <a:r>
              <a:rPr lang="en-US" sz="1800" b="1" dirty="0" smtClean="0"/>
              <a:t>Yes (16), No(3), Need </a:t>
            </a:r>
            <a:r>
              <a:rPr lang="en-US" sz="1800" b="1" dirty="0"/>
              <a:t>more </a:t>
            </a:r>
            <a:r>
              <a:rPr lang="en-US" sz="1800" b="1" dirty="0" smtClean="0"/>
              <a:t>information (11), Don’t care (0)</a:t>
            </a:r>
          </a:p>
          <a:p>
            <a:pPr lvl="1"/>
            <a:r>
              <a:rPr lang="en-US" dirty="0"/>
              <a:t>Do you think the use of Multi-Band operation would be feasible approach for off-60GHz discovery signaling?</a:t>
            </a:r>
          </a:p>
          <a:p>
            <a:pPr marL="457200" lvl="1" indent="0">
              <a:buNone/>
            </a:pPr>
            <a:r>
              <a:rPr lang="en-US" sz="1800" b="1" dirty="0" smtClean="0"/>
              <a:t>	Yes (20), No (0), Need </a:t>
            </a:r>
            <a:r>
              <a:rPr lang="en-US" sz="1800" b="1" dirty="0"/>
              <a:t>more </a:t>
            </a:r>
            <a:r>
              <a:rPr lang="en-US" sz="1800" b="1" dirty="0" smtClean="0"/>
              <a:t>information (8), Don’t care (0)</a:t>
            </a:r>
          </a:p>
          <a:p>
            <a:pPr lvl="1"/>
            <a:r>
              <a:rPr lang="en-US" dirty="0"/>
              <a:t>Which of the options </a:t>
            </a:r>
            <a:r>
              <a:rPr lang="en-US" dirty="0" smtClean="0"/>
              <a:t>described in [2] would </a:t>
            </a:r>
            <a:r>
              <a:rPr lang="en-US" dirty="0"/>
              <a:t>you prefer?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1800" b="1" dirty="0" smtClean="0"/>
              <a:t>Option 1 (0), Option 2 (6), Need </a:t>
            </a:r>
            <a:r>
              <a:rPr lang="en-US" sz="1800" b="1" dirty="0"/>
              <a:t>more </a:t>
            </a:r>
            <a:r>
              <a:rPr lang="en-US" sz="1800" b="1" dirty="0" smtClean="0"/>
              <a:t>information(14), Don’t care(0)</a:t>
            </a:r>
            <a:endParaRPr lang="en-US" sz="1800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sz="1800" dirty="0"/>
          </a:p>
          <a:p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8013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Device Provisioning </a:t>
            </a:r>
            <a:r>
              <a:rPr lang="en-US" b="0" dirty="0" smtClean="0"/>
              <a:t>Protocol (DPP)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4173297" cy="4114800"/>
          </a:xfrm>
        </p:spPr>
        <p:txBody>
          <a:bodyPr/>
          <a:lstStyle/>
          <a:p>
            <a:r>
              <a:rPr lang="en-US" sz="2000" b="0" dirty="0" smtClean="0"/>
              <a:t>Wi-Fi Alliance defined protocol</a:t>
            </a:r>
          </a:p>
          <a:p>
            <a:r>
              <a:rPr lang="en-US" sz="2000" b="0" dirty="0" smtClean="0"/>
              <a:t>Provides a secure method </a:t>
            </a:r>
            <a:r>
              <a:rPr lang="en-US" sz="2000" b="0" dirty="0"/>
              <a:t>for on- and off-boarding </a:t>
            </a:r>
            <a:r>
              <a:rPr lang="en-US" sz="2000" b="0" dirty="0" smtClean="0"/>
              <a:t>devices </a:t>
            </a:r>
            <a:r>
              <a:rPr lang="en-US" sz="2000" b="0" dirty="0"/>
              <a:t>with limited user interface </a:t>
            </a:r>
            <a:r>
              <a:rPr lang="en-US" sz="2000" b="0" dirty="0" smtClean="0"/>
              <a:t>on </a:t>
            </a:r>
            <a:r>
              <a:rPr lang="en-US" sz="2000" b="0" dirty="0"/>
              <a:t>a Wi-Fi network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AP discovery and STA scanning are beyond what DPP is offering</a:t>
            </a:r>
          </a:p>
          <a:p>
            <a:endParaRPr lang="en-US" sz="1600" b="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March</a:t>
            </a:r>
            <a:r>
              <a:rPr lang="en-US" altLang="en-US" dirty="0" smtClean="0"/>
              <a:t>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244408" y="2132856"/>
            <a:ext cx="0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508101" y="2132856"/>
            <a:ext cx="3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508104" y="3573016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08104" y="3877816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508104" y="4221088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5796136" y="2204864"/>
            <a:ext cx="2160240" cy="79208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DPP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812360" y="2492896"/>
            <a:ext cx="432048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011635" y="1759819"/>
            <a:ext cx="9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47942" y="1707821"/>
            <a:ext cx="9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STA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6176" y="3284984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52381" y="3612619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57109" y="3969061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Problem Description</a:t>
            </a:r>
          </a:p>
          <a:p>
            <a:r>
              <a:rPr lang="en-US" dirty="0" smtClean="0"/>
              <a:t>Proposed Solution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78" y="1727814"/>
            <a:ext cx="4175610" cy="314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422" name="Content Placeholder 2"/>
          <p:cNvSpPr txBox="1">
            <a:spLocks/>
          </p:cNvSpPr>
          <p:nvPr/>
        </p:nvSpPr>
        <p:spPr bwMode="auto">
          <a:xfrm>
            <a:off x="586311" y="1752306"/>
            <a:ext cx="4288902" cy="311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Robustness and latency are critical for consumer devices use cases</a:t>
            </a:r>
          </a:p>
          <a:p>
            <a:r>
              <a:rPr lang="en-US" sz="2000" dirty="0" smtClean="0"/>
              <a:t>In [1], TDD mode is presented as a </a:t>
            </a:r>
            <a:r>
              <a:rPr lang="en-US" sz="2000" dirty="0" smtClean="0"/>
              <a:t>s</a:t>
            </a:r>
            <a:r>
              <a:rPr lang="en-US" sz="2000" dirty="0" smtClean="0"/>
              <a:t>olution:</a:t>
            </a:r>
          </a:p>
          <a:p>
            <a:pPr marL="800100" lvl="1" indent="-342900">
              <a:buAutoNum type="alphaLcParenBoth"/>
            </a:pPr>
            <a:r>
              <a:rPr lang="en-US" sz="1600" kern="0" dirty="0" smtClean="0"/>
              <a:t>TDD is designed for distribution network</a:t>
            </a:r>
          </a:p>
          <a:p>
            <a:pPr marL="800100" lvl="1" indent="-342900">
              <a:buAutoNum type="alphaLcParenBoth"/>
            </a:pPr>
            <a:r>
              <a:rPr lang="en-US" sz="1600" kern="0" dirty="0" smtClean="0"/>
              <a:t>Reduce overhead allowing less impact on latency</a:t>
            </a:r>
            <a:endParaRPr lang="en-US" sz="1600" kern="0" dirty="0" smtClean="0"/>
          </a:p>
          <a:p>
            <a:endParaRPr lang="en-US" sz="1800" dirty="0"/>
          </a:p>
          <a:p>
            <a:endParaRPr lang="en-US" sz="1800" kern="0" dirty="0" smtClean="0"/>
          </a:p>
        </p:txBody>
      </p:sp>
      <p:pic>
        <p:nvPicPr>
          <p:cNvPr id="1026" name="Picture 2" descr="Image result for sitting 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11" y="2720596"/>
            <a:ext cx="331317" cy="4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tting chai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80" y="2784176"/>
            <a:ext cx="361354" cy="3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94" y="3986405"/>
            <a:ext cx="428881" cy="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Content Placeholder 2"/>
          <p:cNvSpPr txBox="1">
            <a:spLocks/>
          </p:cNvSpPr>
          <p:nvPr/>
        </p:nvSpPr>
        <p:spPr bwMode="auto">
          <a:xfrm>
            <a:off x="611560" y="4820438"/>
            <a:ext cx="8239580" cy="12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To solve (b), </a:t>
            </a:r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 smtClean="0"/>
              <a:t>[2], </a:t>
            </a:r>
            <a:r>
              <a:rPr lang="en-US" sz="2000" dirty="0"/>
              <a:t>we proposed </a:t>
            </a:r>
            <a:r>
              <a:rPr lang="en-US" sz="2000" dirty="0" smtClean="0"/>
              <a:t>the use of the </a:t>
            </a:r>
            <a:r>
              <a:rPr lang="en-US" sz="2000" dirty="0" smtClean="0"/>
              <a:t>multi-band </a:t>
            </a:r>
            <a:r>
              <a:rPr lang="en-US" sz="2000" dirty="0"/>
              <a:t>capability </a:t>
            </a:r>
            <a:r>
              <a:rPr lang="en-US" sz="2000" dirty="0" smtClean="0"/>
              <a:t>to enable TDD for consumer devices without relying on human triggering</a:t>
            </a:r>
          </a:p>
          <a:p>
            <a:r>
              <a:rPr lang="en-US" sz="2000" dirty="0"/>
              <a:t>This contribution presents details on a proposed solution to use the multi-band operation defined in the standard for triggering mmW devices discovery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14800"/>
          </a:xfrm>
        </p:spPr>
        <p:txBody>
          <a:bodyPr/>
          <a:lstStyle/>
          <a:p>
            <a:r>
              <a:rPr lang="en-US" sz="2000" dirty="0" smtClean="0"/>
              <a:t>Sweeping beacons all the time consumes channel time and blocks data transmission </a:t>
            </a:r>
          </a:p>
          <a:p>
            <a:r>
              <a:rPr lang="en-US" sz="2000" dirty="0"/>
              <a:t>Partial beacon sweeping can reduce the overhead however it can affect discoverability </a:t>
            </a:r>
          </a:p>
          <a:p>
            <a:r>
              <a:rPr lang="en-US" sz="2000" dirty="0"/>
              <a:t>Full sweep beacon transmission should only happen whenever its necessary (i.e. a new STA is introduced)</a:t>
            </a:r>
          </a:p>
          <a:p>
            <a:r>
              <a:rPr lang="en-US" sz="2000" dirty="0"/>
              <a:t>After the new STA is beamformed, beacon transmission should switch back to minimum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March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3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for TDD mode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426" name="Content Placeholder 2"/>
          <p:cNvSpPr txBox="1">
            <a:spLocks/>
          </p:cNvSpPr>
          <p:nvPr/>
        </p:nvSpPr>
        <p:spPr bwMode="auto">
          <a:xfrm>
            <a:off x="473167" y="3717032"/>
            <a:ext cx="8070758" cy="30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On deman</a:t>
            </a:r>
            <a:r>
              <a:rPr lang="en-US" sz="2000" dirty="0" smtClean="0"/>
              <a:t>d sweeping is a built-in feature in TDD mode</a:t>
            </a:r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 smtClean="0"/>
              <a:t>, TDD mode as presented in [3] assumes manual triggering of the unicast beamforming frames. </a:t>
            </a:r>
          </a:p>
          <a:p>
            <a:r>
              <a:rPr lang="en-US" sz="2000" dirty="0"/>
              <a:t>A proper discovery trigger signaling </a:t>
            </a:r>
            <a:r>
              <a:rPr lang="en-US" sz="2000" dirty="0" smtClean="0"/>
              <a:t>is </a:t>
            </a:r>
            <a:r>
              <a:rPr lang="en-US" sz="2000" dirty="0"/>
              <a:t>needed to enable the use of TDD mode for consumer </a:t>
            </a:r>
            <a:r>
              <a:rPr lang="en-US" sz="2000" dirty="0" smtClean="0"/>
              <a:t>devices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597479"/>
            <a:ext cx="6120680" cy="19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for non-TDD mode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426" name="Content Placeholder 2"/>
          <p:cNvSpPr txBox="1">
            <a:spLocks/>
          </p:cNvSpPr>
          <p:nvPr/>
        </p:nvSpPr>
        <p:spPr bwMode="auto">
          <a:xfrm>
            <a:off x="473167" y="3717032"/>
            <a:ext cx="8070758" cy="30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Latency reduction can also be achieved through non-TDD mode </a:t>
            </a:r>
          </a:p>
          <a:p>
            <a:r>
              <a:rPr lang="en-US" sz="2000" dirty="0"/>
              <a:t>Tools already provided in the standard to reduce beacon transmission periodicity(partial sweeping), ABFT period optional, ATI </a:t>
            </a:r>
            <a:r>
              <a:rPr lang="en-US" sz="2000" dirty="0" smtClean="0"/>
              <a:t>optional</a:t>
            </a:r>
            <a:endParaRPr lang="en-US" sz="2000" dirty="0"/>
          </a:p>
          <a:p>
            <a:r>
              <a:rPr lang="en-US" sz="2000" dirty="0"/>
              <a:t>Reducing BHI to minimal affects discoverability</a:t>
            </a:r>
          </a:p>
          <a:p>
            <a:r>
              <a:rPr lang="en-US" sz="2000" dirty="0"/>
              <a:t>A discovery trigger signal is needed to enable the full beacon sweep only whenever it is needed and keep it minimum otherwise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68" y="1700808"/>
            <a:ext cx="5126264" cy="18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Solution:</a:t>
            </a:r>
            <a:br>
              <a:rPr lang="en-US" dirty="0" smtClean="0"/>
            </a:br>
            <a:r>
              <a:rPr lang="en-US" dirty="0" smtClean="0"/>
              <a:t>Discovery Assistance Flow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47" y="1916832"/>
            <a:ext cx="3282557" cy="4176464"/>
          </a:xfrm>
        </p:spPr>
        <p:txBody>
          <a:bodyPr/>
          <a:lstStyle/>
          <a:p>
            <a:r>
              <a:rPr lang="en-US" sz="1800" dirty="0" smtClean="0"/>
              <a:t>Indication is sent on Sub-6GHz of multi-band capability and discovery assistance capability</a:t>
            </a:r>
          </a:p>
          <a:p>
            <a:r>
              <a:rPr lang="en-US" sz="1800" dirty="0" smtClean="0"/>
              <a:t>Request and response frames are exchanged on sub-6GHz to request mmW discovery assistance and accept/reject the mmW discovery assistance</a:t>
            </a:r>
          </a:p>
          <a:p>
            <a:r>
              <a:rPr lang="en-US" sz="1800" dirty="0" smtClean="0"/>
              <a:t>If discovery assistance is accepted, mmW beamforming frames or beacons are sent to the new multi-band STA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2227488" y="582481"/>
            <a:ext cx="69950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12" y="2066308"/>
            <a:ext cx="5412085" cy="40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iscovery Assistance </a:t>
            </a:r>
            <a:r>
              <a:rPr lang="en-US" dirty="0"/>
              <a:t>C</a:t>
            </a:r>
            <a:r>
              <a:rPr lang="en-US" dirty="0" smtClean="0"/>
              <a:t>apability </a:t>
            </a:r>
            <a:r>
              <a:rPr lang="en-US" dirty="0"/>
              <a:t>A</a:t>
            </a:r>
            <a:r>
              <a:rPr lang="en-US" dirty="0" smtClean="0"/>
              <a:t>nnouncement on the Sub-6GHz </a:t>
            </a:r>
            <a:r>
              <a:rPr lang="en-US" dirty="0"/>
              <a:t>B</a:t>
            </a:r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19" y="4929959"/>
            <a:ext cx="5443137" cy="152631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44820"/>
              </p:ext>
            </p:extLst>
          </p:nvPr>
        </p:nvGraphicFramePr>
        <p:xfrm>
          <a:off x="3241412" y="3728065"/>
          <a:ext cx="4752528" cy="1003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031"/>
                <a:gridCol w="666561"/>
                <a:gridCol w="978340"/>
                <a:gridCol w="1300869"/>
                <a:gridCol w="119929"/>
                <a:gridCol w="660648"/>
                <a:gridCol w="682150"/>
              </a:tblGrid>
              <a:tr h="2105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5000" algn="r"/>
                        </a:tabLs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B0	B2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B3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B6          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B7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381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9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n>
                            <a:noFill/>
                          </a:ln>
                          <a:effectLst/>
                        </a:rPr>
                        <a:t>STA Role</a:t>
                      </a:r>
                      <a:endParaRPr lang="en-US" sz="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n>
                            <a:noFill/>
                          </a:ln>
                          <a:effectLst/>
                        </a:rPr>
                        <a:t>STA MAC Address Present</a:t>
                      </a:r>
                      <a:endParaRPr lang="en-US" sz="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n>
                            <a:noFill/>
                          </a:ln>
                          <a:effectLst/>
                        </a:rPr>
                        <a:t>Pairwise Cipher Suite Present </a:t>
                      </a:r>
                      <a:endParaRPr lang="en-US" sz="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Discovery </a:t>
                      </a:r>
                      <a:r>
                        <a:rPr lang="en-US" sz="8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Assistance </a:t>
                      </a:r>
                      <a:r>
                        <a:rPr lang="en-US" sz="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Enabled </a:t>
                      </a:r>
                      <a:endParaRPr lang="en-US" sz="8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n>
                            <a:noFill/>
                          </a:ln>
                          <a:effectLst/>
                        </a:rPr>
                        <a:t>Reserved</a:t>
                      </a:r>
                      <a:endParaRPr lang="en-US" sz="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5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Bits: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01600" marB="635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 flipV="1">
            <a:off x="5537575" y="4463881"/>
            <a:ext cx="2448272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3593359" y="4463881"/>
            <a:ext cx="1368152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75962"/>
            <a:ext cx="7772400" cy="1358696"/>
          </a:xfrm>
        </p:spPr>
        <p:txBody>
          <a:bodyPr/>
          <a:lstStyle/>
          <a:p>
            <a:r>
              <a:rPr lang="en-US" sz="1600" dirty="0" smtClean="0"/>
              <a:t>A Multi-band </a:t>
            </a:r>
            <a:r>
              <a:rPr lang="en-US" sz="1600" dirty="0"/>
              <a:t>capable device advertises the </a:t>
            </a:r>
            <a:r>
              <a:rPr lang="en-US" sz="1600" dirty="0" smtClean="0"/>
              <a:t>Multi-band capability </a:t>
            </a:r>
            <a:r>
              <a:rPr lang="en-US" sz="1600" dirty="0"/>
              <a:t>by including the Multi-band element in the </a:t>
            </a:r>
            <a:r>
              <a:rPr lang="en-US" sz="1600" dirty="0" smtClean="0"/>
              <a:t>Beacon and Probe Response </a:t>
            </a:r>
            <a:r>
              <a:rPr lang="en-US" sz="1600" dirty="0"/>
              <a:t>f</a:t>
            </a:r>
            <a:r>
              <a:rPr lang="en-US" sz="1600" dirty="0" smtClean="0"/>
              <a:t>rames</a:t>
            </a:r>
          </a:p>
          <a:p>
            <a:r>
              <a:rPr lang="en-US" sz="1600" dirty="0" smtClean="0"/>
              <a:t>1-bit is needed in the Multi-band element to indicate that STA supports </a:t>
            </a:r>
            <a:r>
              <a:rPr lang="en-US" sz="1600" dirty="0"/>
              <a:t>discovery </a:t>
            </a:r>
            <a:r>
              <a:rPr lang="en-US" sz="1600" dirty="0" smtClean="0"/>
              <a:t>assistance </a:t>
            </a:r>
            <a:r>
              <a:rPr lang="en-US" sz="1600" dirty="0"/>
              <a:t>for the BSS </a:t>
            </a:r>
            <a:r>
              <a:rPr lang="en-US" sz="1600" dirty="0" smtClean="0"/>
              <a:t>identified </a:t>
            </a:r>
            <a:r>
              <a:rPr lang="en-US" sz="1600" dirty="0"/>
              <a:t>by the BSSID </a:t>
            </a:r>
            <a:r>
              <a:rPr lang="en-US" sz="1600" dirty="0" smtClean="0"/>
              <a:t>field </a:t>
            </a:r>
            <a:r>
              <a:rPr lang="en-US" sz="1600" dirty="0"/>
              <a:t>on </a:t>
            </a:r>
            <a:r>
              <a:rPr lang="en-US" sz="1600" dirty="0" smtClean="0"/>
              <a:t>the defined frequency band and channel </a:t>
            </a:r>
          </a:p>
          <a:p>
            <a:r>
              <a:rPr lang="en-US" sz="1600" dirty="0" smtClean="0"/>
              <a:t>Propose to use 1 bit out of the 3 reserved bits in the Multi-band Control field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10231" y="4859940"/>
            <a:ext cx="478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Multi-band element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58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Multi-band Discovery Assistance Request frame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06680" cy="4460765"/>
          </a:xfrm>
        </p:spPr>
        <p:txBody>
          <a:bodyPr/>
          <a:lstStyle/>
          <a:p>
            <a:r>
              <a:rPr lang="en-US" sz="2000" dirty="0" smtClean="0"/>
              <a:t>Propose a new Action frame of category FST Action   </a:t>
            </a:r>
          </a:p>
          <a:p>
            <a:r>
              <a:rPr lang="en-US" sz="2000" dirty="0" smtClean="0"/>
              <a:t>After receiving the multi-band element (from a Beacon or a Probe Response frame for example) on the sub-6GHz band, new STA is aware of the Multi-band capability of peer STA and the discovery assistance offering on the other band (60GHz)</a:t>
            </a:r>
          </a:p>
          <a:p>
            <a:r>
              <a:rPr lang="en-US" sz="2000" dirty="0" smtClean="0"/>
              <a:t>New STA sends a Multi-band Discovery Assistant Request frame on the sub-6GHz band</a:t>
            </a:r>
          </a:p>
          <a:p>
            <a:r>
              <a:rPr lang="en-US" sz="2000" dirty="0" smtClean="0"/>
              <a:t>The frame carries the following  </a:t>
            </a:r>
          </a:p>
          <a:p>
            <a:pPr lvl="1"/>
            <a:r>
              <a:rPr lang="en-US" sz="1800" dirty="0" smtClean="0"/>
              <a:t>DMG Capabilities on the 60GHz band </a:t>
            </a:r>
          </a:p>
          <a:p>
            <a:pPr lvl="1"/>
            <a:r>
              <a:rPr lang="en-US" sz="1800" dirty="0"/>
              <a:t>STA MAC address on </a:t>
            </a:r>
            <a:r>
              <a:rPr lang="en-US" sz="1800" dirty="0" smtClean="0"/>
              <a:t>the </a:t>
            </a:r>
            <a:r>
              <a:rPr lang="en-US" sz="1800" dirty="0"/>
              <a:t>60GHz</a:t>
            </a:r>
            <a:r>
              <a:rPr lang="en-US" sz="1800" dirty="0" smtClean="0"/>
              <a:t> band</a:t>
            </a:r>
          </a:p>
          <a:p>
            <a:pPr lvl="1"/>
            <a:r>
              <a:rPr lang="en-US" sz="1800" dirty="0"/>
              <a:t>Scanning mode </a:t>
            </a:r>
            <a:r>
              <a:rPr lang="en-US" sz="1800" dirty="0" smtClean="0"/>
              <a:t>requested on </a:t>
            </a:r>
            <a:r>
              <a:rPr lang="en-US" sz="1800" dirty="0"/>
              <a:t>the 60GHz band </a:t>
            </a:r>
            <a:endParaRPr lang="en-US" sz="1800" dirty="0" smtClean="0"/>
          </a:p>
          <a:p>
            <a:pPr lvl="1"/>
            <a:r>
              <a:rPr lang="en-US" sz="1800" dirty="0" smtClean="0"/>
              <a:t>Operating frequency/channel on the 60GHz band</a:t>
            </a:r>
          </a:p>
          <a:p>
            <a:pPr lvl="1"/>
            <a:r>
              <a:rPr lang="en-US" sz="1800" dirty="0" smtClean="0"/>
              <a:t>BSS information on the 60GHz if available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182055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dirty="0"/>
              <a:t>March </a:t>
            </a:r>
            <a:r>
              <a:rPr lang="en-US" altLang="zh-CN" sz="1800" dirty="0" smtClean="0"/>
              <a:t>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490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1197</Words>
  <Application>Microsoft Office PowerPoint</Application>
  <PresentationFormat>On-screen Show (4:3)</PresentationFormat>
  <Paragraphs>247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Batang</vt:lpstr>
      <vt:lpstr>MS Mincho</vt:lpstr>
      <vt:lpstr>Arial</vt:lpstr>
      <vt:lpstr>Times New Roman</vt:lpstr>
      <vt:lpstr>802-11-Submission</vt:lpstr>
      <vt:lpstr>Visio</vt:lpstr>
      <vt:lpstr>Multi-band Discovery Assistance</vt:lpstr>
      <vt:lpstr>Agenda</vt:lpstr>
      <vt:lpstr>Overview</vt:lpstr>
      <vt:lpstr>Problem Description </vt:lpstr>
      <vt:lpstr>Discovery for TDD mode</vt:lpstr>
      <vt:lpstr>Discovery for non-TDD mode</vt:lpstr>
      <vt:lpstr>Proposed Solution: Discovery Assistance Flow Example</vt:lpstr>
      <vt:lpstr>Discovery Assistance Capability Announcement on the Sub-6GHz Band</vt:lpstr>
      <vt:lpstr>Multi-band Discovery Assistance Request frame </vt:lpstr>
      <vt:lpstr>Multi-band Discovery Assistance Request frame format</vt:lpstr>
      <vt:lpstr>Multi-band Discovery Assistance Response frame</vt:lpstr>
      <vt:lpstr>Multi-band Discovery Assistance Response frame format</vt:lpstr>
      <vt:lpstr>TDD mode 60 GHz Discovery Assistant</vt:lpstr>
      <vt:lpstr>Non-TDD mode 60GHz Discovery Assistant </vt:lpstr>
      <vt:lpstr>Multi-band Discovery Assistance Procedure</vt:lpstr>
      <vt:lpstr>Conclusion</vt:lpstr>
      <vt:lpstr>References</vt:lpstr>
      <vt:lpstr>Jan 2018 Contribution[2] Recap</vt:lpstr>
      <vt:lpstr>Device Provisioning Protocol (DPP)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2018-01-15T18:58:28Z</dcterms:created>
  <dcterms:modified xsi:type="dcterms:W3CDTF">2018-03-08T13:43:31Z</dcterms:modified>
</cp:coreProperties>
</file>