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3" r:id="rId4"/>
    <p:sldId id="262" r:id="rId5"/>
    <p:sldId id="265" r:id="rId6"/>
    <p:sldId id="266" r:id="rId7"/>
    <p:sldId id="269" r:id="rId8"/>
    <p:sldId id="267" r:id="rId9"/>
    <p:sldId id="268"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46" d="100"/>
          <a:sy n="46" d="100"/>
        </p:scale>
        <p:origin x="60" y="75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a:t>doc.: IEEE 802.11-18/0481r0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March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Joseph Levy, InterDigital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802.11-18/0481r0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March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Joseph Levy,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802.11-18/0481r0</a:t>
            </a:r>
          </a:p>
        </p:txBody>
      </p:sp>
      <p:sp>
        <p:nvSpPr>
          <p:cNvPr id="5" name="Rectangle 3"/>
          <p:cNvSpPr>
            <a:spLocks noGrp="1" noChangeArrowheads="1"/>
          </p:cNvSpPr>
          <p:nvPr>
            <p:ph type="dt"/>
          </p:nvPr>
        </p:nvSpPr>
        <p:spPr>
          <a:ln/>
        </p:spPr>
        <p:txBody>
          <a:bodyPr/>
          <a:lstStyle/>
          <a:p>
            <a:r>
              <a:rPr lang="en-US" dirty="0"/>
              <a:t>March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802.11-18/0481r0</a:t>
            </a:r>
          </a:p>
        </p:txBody>
      </p:sp>
      <p:sp>
        <p:nvSpPr>
          <p:cNvPr id="5" name="Rectangle 3"/>
          <p:cNvSpPr>
            <a:spLocks noGrp="1" noChangeArrowheads="1"/>
          </p:cNvSpPr>
          <p:nvPr>
            <p:ph type="dt"/>
          </p:nvPr>
        </p:nvSpPr>
        <p:spPr>
          <a:ln/>
        </p:spPr>
        <p:txBody>
          <a:bodyPr/>
          <a:lstStyle/>
          <a:p>
            <a:r>
              <a:rPr lang="en-US" dirty="0"/>
              <a:t>March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10</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802.11-18/0481r0</a:t>
            </a:r>
          </a:p>
        </p:txBody>
      </p:sp>
      <p:sp>
        <p:nvSpPr>
          <p:cNvPr id="5" name="Rectangle 3"/>
          <p:cNvSpPr>
            <a:spLocks noGrp="1" noChangeArrowheads="1"/>
          </p:cNvSpPr>
          <p:nvPr>
            <p:ph type="dt"/>
          </p:nvPr>
        </p:nvSpPr>
        <p:spPr>
          <a:ln/>
        </p:spPr>
        <p:txBody>
          <a:bodyPr/>
          <a:lstStyle/>
          <a:p>
            <a:r>
              <a:rPr lang="en-US" dirty="0"/>
              <a:t>March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802.11-18/0481r0</a:t>
            </a:r>
          </a:p>
        </p:txBody>
      </p:sp>
      <p:sp>
        <p:nvSpPr>
          <p:cNvPr id="5" name="Rectangle 3"/>
          <p:cNvSpPr>
            <a:spLocks noGrp="1" noChangeArrowheads="1"/>
          </p:cNvSpPr>
          <p:nvPr>
            <p:ph type="dt"/>
          </p:nvPr>
        </p:nvSpPr>
        <p:spPr>
          <a:ln/>
        </p:spPr>
        <p:txBody>
          <a:bodyPr/>
          <a:lstStyle/>
          <a:p>
            <a:r>
              <a:rPr lang="en-US" dirty="0"/>
              <a:t>March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802.11-18/0481r0</a:t>
            </a:r>
          </a:p>
        </p:txBody>
      </p:sp>
      <p:sp>
        <p:nvSpPr>
          <p:cNvPr id="5" name="Rectangle 3"/>
          <p:cNvSpPr>
            <a:spLocks noGrp="1" noChangeArrowheads="1"/>
          </p:cNvSpPr>
          <p:nvPr>
            <p:ph type="dt"/>
          </p:nvPr>
        </p:nvSpPr>
        <p:spPr>
          <a:ln/>
        </p:spPr>
        <p:txBody>
          <a:bodyPr/>
          <a:lstStyle/>
          <a:p>
            <a:r>
              <a:rPr lang="en-US" dirty="0"/>
              <a:t>March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802.11-18/0481r0</a:t>
            </a:r>
          </a:p>
        </p:txBody>
      </p:sp>
      <p:sp>
        <p:nvSpPr>
          <p:cNvPr id="5" name="Rectangle 3"/>
          <p:cNvSpPr>
            <a:spLocks noGrp="1" noChangeArrowheads="1"/>
          </p:cNvSpPr>
          <p:nvPr>
            <p:ph type="dt"/>
          </p:nvPr>
        </p:nvSpPr>
        <p:spPr>
          <a:ln/>
        </p:spPr>
        <p:txBody>
          <a:bodyPr/>
          <a:lstStyle/>
          <a:p>
            <a:r>
              <a:rPr lang="en-US" dirty="0"/>
              <a:t>March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5</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059779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802.11-18/0481r0</a:t>
            </a:r>
          </a:p>
        </p:txBody>
      </p:sp>
      <p:sp>
        <p:nvSpPr>
          <p:cNvPr id="5" name="Rectangle 3"/>
          <p:cNvSpPr>
            <a:spLocks noGrp="1" noChangeArrowheads="1"/>
          </p:cNvSpPr>
          <p:nvPr>
            <p:ph type="dt"/>
          </p:nvPr>
        </p:nvSpPr>
        <p:spPr>
          <a:ln/>
        </p:spPr>
        <p:txBody>
          <a:bodyPr/>
          <a:lstStyle/>
          <a:p>
            <a:r>
              <a:rPr lang="en-US" dirty="0"/>
              <a:t>March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6</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595564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802.11-18/0481r0</a:t>
            </a:r>
          </a:p>
        </p:txBody>
      </p:sp>
      <p:sp>
        <p:nvSpPr>
          <p:cNvPr id="5" name="Rectangle 3"/>
          <p:cNvSpPr>
            <a:spLocks noGrp="1" noChangeArrowheads="1"/>
          </p:cNvSpPr>
          <p:nvPr>
            <p:ph type="dt"/>
          </p:nvPr>
        </p:nvSpPr>
        <p:spPr>
          <a:ln/>
        </p:spPr>
        <p:txBody>
          <a:bodyPr/>
          <a:lstStyle/>
          <a:p>
            <a:r>
              <a:rPr lang="en-US" dirty="0"/>
              <a:t>March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7</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48049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802.11-18/0481r0</a:t>
            </a:r>
          </a:p>
        </p:txBody>
      </p:sp>
      <p:sp>
        <p:nvSpPr>
          <p:cNvPr id="5" name="Rectangle 3"/>
          <p:cNvSpPr>
            <a:spLocks noGrp="1" noChangeArrowheads="1"/>
          </p:cNvSpPr>
          <p:nvPr>
            <p:ph type="dt"/>
          </p:nvPr>
        </p:nvSpPr>
        <p:spPr>
          <a:ln/>
        </p:spPr>
        <p:txBody>
          <a:bodyPr/>
          <a:lstStyle/>
          <a:p>
            <a:r>
              <a:rPr lang="en-US" dirty="0"/>
              <a:t>March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8</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90725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802.11-18/0481r0</a:t>
            </a:r>
          </a:p>
        </p:txBody>
      </p:sp>
      <p:sp>
        <p:nvSpPr>
          <p:cNvPr id="5" name="Rectangle 3"/>
          <p:cNvSpPr>
            <a:spLocks noGrp="1" noChangeArrowheads="1"/>
          </p:cNvSpPr>
          <p:nvPr>
            <p:ph type="dt"/>
          </p:nvPr>
        </p:nvSpPr>
        <p:spPr>
          <a:ln/>
        </p:spPr>
        <p:txBody>
          <a:bodyPr/>
          <a:lstStyle/>
          <a:p>
            <a:r>
              <a:rPr lang="en-US" dirty="0"/>
              <a:t>March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9</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283847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March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802.11-18/0481r0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www.3gpp.org/ftp/Specs/archive/23_series/23.501/23501-100.zip" TargetMode="External"/><Relationship Id="rId3" Type="http://schemas.openxmlformats.org/officeDocument/2006/relationships/hyperlink" Target="https://mentor.ieee.org/802.11/dcn/16/11-16-1574-03-AANI-draft-ls-from-802-11-to-3gpp-sa-requesting-status-and-information-on-wlan-integration-in-3gpp-nextgen-system.docx" TargetMode="External"/><Relationship Id="rId7" Type="http://schemas.openxmlformats.org/officeDocument/2006/relationships/hyperlink" Target="http://www.3gpp.org/ftp/Specs/archive/33_series/33.899/33899-120.zip"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www.3gpp.org/ftp/Specs/archive/23_series/23.799/23799-e00.zip" TargetMode="External"/><Relationship Id="rId11" Type="http://schemas.openxmlformats.org/officeDocument/2006/relationships/hyperlink" Target="ftp://ftp.3gpp.org/Specs/latest-drafts/23793-020.zip" TargetMode="External"/><Relationship Id="rId5" Type="http://schemas.openxmlformats.org/officeDocument/2006/relationships/hyperlink" Target="https://mentor.ieee.org/802.11/dcn/17/11-17-1064-00-AANI-overview-of-3gpp-sa-next-generation-system-documents-related-to-non-3gpp-access-to-the-5g-core-network.pptx" TargetMode="External"/><Relationship Id="rId10" Type="http://schemas.openxmlformats.org/officeDocument/2006/relationships/hyperlink" Target="http://www.3gpp.org/ftp/Specs/archive/33_series/33.501/33501-020.zip" TargetMode="External"/><Relationship Id="rId4" Type="http://schemas.openxmlformats.org/officeDocument/2006/relationships/hyperlink" Target="https://mentor.ieee.org/802.11/dcn/17/11-17-0903-00-0000-liaison-statement-from-3gpp-tsg-sa-on-wlan-integration.doc" TargetMode="External"/><Relationship Id="rId9" Type="http://schemas.openxmlformats.org/officeDocument/2006/relationships/hyperlink" Target="http://www.3gpp.org/ftp/Specs/archive/23_series/23.502/23502-040.zip"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ftp://ftp.3gpp.org/Specs/latest-drafts/23793-020.zip" TargetMode="External"/><Relationship Id="rId3" Type="http://schemas.openxmlformats.org/officeDocument/2006/relationships/hyperlink" Target="https://mentor.ieee.org/802.11/dcn/17/11-17-0903-00-0000-liaison-statement-from-3gpp-tsg-sa-on-wlan-integration.doc" TargetMode="External"/><Relationship Id="rId7" Type="http://schemas.openxmlformats.org/officeDocument/2006/relationships/hyperlink" Target="ftp://ftp.3gpp.org/Specs/latest-drafts/33501-071.zip"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ftp://ftp.3gpp.org/Specs/latest/Rel-15/23_series/23502-f00.zip" TargetMode="External"/><Relationship Id="rId5" Type="http://schemas.openxmlformats.org/officeDocument/2006/relationships/hyperlink" Target="ftp://ftp.3gpp.org/Specs/latest/Rel-15/23_series/23501-f00.zip"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3GPP TSG SA Status Update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2018-03-06</a:t>
            </a:r>
          </a:p>
        </p:txBody>
      </p:sp>
      <p:sp>
        <p:nvSpPr>
          <p:cNvPr id="6" name="Date Placeholder 3"/>
          <p:cNvSpPr>
            <a:spLocks noGrp="1"/>
          </p:cNvSpPr>
          <p:nvPr>
            <p:ph type="dt" idx="10"/>
          </p:nvPr>
        </p:nvSpPr>
        <p:spPr/>
        <p:txBody>
          <a:bodyPr/>
          <a:lstStyle/>
          <a:p>
            <a:r>
              <a:rPr lang="en-US" dirty="0"/>
              <a:t>March 2018</a:t>
            </a:r>
            <a:endParaRPr lang="en-GB" dirty="0"/>
          </a:p>
        </p:txBody>
      </p:sp>
      <p:sp>
        <p:nvSpPr>
          <p:cNvPr id="7" name="Footer Placeholder 4"/>
          <p:cNvSpPr>
            <a:spLocks noGrp="1"/>
          </p:cNvSpPr>
          <p:nvPr>
            <p:ph type="ftr" idx="11"/>
          </p:nvPr>
        </p:nvSpPr>
        <p:spPr/>
        <p:txBody>
          <a:bodyPr/>
          <a:lstStyle/>
          <a:p>
            <a:r>
              <a:rPr lang="en-GB" dirty="0"/>
              <a:t>Joseph Levy,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91340186"/>
              </p:ext>
            </p:extLst>
          </p:nvPr>
        </p:nvGraphicFramePr>
        <p:xfrm>
          <a:off x="996950" y="2411413"/>
          <a:ext cx="10169525" cy="2465387"/>
        </p:xfrm>
        <a:graphic>
          <a:graphicData uri="http://schemas.openxmlformats.org/presentationml/2006/ole">
            <mc:AlternateContent xmlns:mc="http://schemas.openxmlformats.org/markup-compatibility/2006">
              <mc:Choice xmlns:v="urn:schemas-microsoft-com:vml" Requires="v">
                <p:oleObj spid="_x0000_s3096"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6950" y="2411413"/>
                        <a:ext cx="10169525" cy="2465387"/>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28256" y="1723305"/>
            <a:ext cx="10361084" cy="4113213"/>
          </a:xfrm>
        </p:spPr>
        <p:txBody>
          <a:bodyPr/>
          <a:lstStyle/>
          <a:p>
            <a:pPr marL="457200" indent="-457200">
              <a:buFont typeface="+mj-lt"/>
              <a:buAutoNum type="arabicPeriod"/>
            </a:pPr>
            <a:r>
              <a:rPr lang="en-US" altLang="en-US" sz="1600" b="0" dirty="0"/>
              <a:t>LS (</a:t>
            </a:r>
            <a:r>
              <a:rPr lang="en-US" altLang="en-US" sz="1600" b="0" dirty="0">
                <a:hlinkClick r:id="rId3"/>
              </a:rPr>
              <a:t>11-16/1574r3</a:t>
            </a:r>
            <a:r>
              <a:rPr lang="en-US" altLang="en-US" sz="1600" b="0" dirty="0"/>
              <a:t>) to 3GPP SA (5/17): “</a:t>
            </a:r>
            <a:r>
              <a:rPr lang="en-US" sz="1600" b="0" dirty="0"/>
              <a:t>IEEE 802.11 Working Group Liaison Statement Requesting </a:t>
            </a:r>
            <a:r>
              <a:rPr lang="en-GB" sz="1600" b="0" dirty="0"/>
              <a:t>status and technical information on WLAN integration in 3GPP NextGen System.” </a:t>
            </a:r>
          </a:p>
          <a:p>
            <a:pPr marL="457200" indent="-457200">
              <a:buFont typeface="+mj-lt"/>
              <a:buAutoNum type="arabicPeriod"/>
            </a:pPr>
            <a:r>
              <a:rPr lang="en-US" sz="1600" b="0" dirty="0"/>
              <a:t>LS </a:t>
            </a:r>
            <a:r>
              <a:rPr lang="en-US" altLang="en-US" sz="1600" b="0" dirty="0"/>
              <a:t>(</a:t>
            </a:r>
            <a:r>
              <a:rPr lang="en-US" altLang="en-US" sz="1600" b="0" dirty="0">
                <a:hlinkClick r:id="rId4"/>
              </a:rPr>
              <a:t>11-17/0903r0</a:t>
            </a:r>
            <a:r>
              <a:rPr lang="en-US" altLang="en-US" sz="1600" b="0" dirty="0"/>
              <a:t>) </a:t>
            </a:r>
            <a:r>
              <a:rPr lang="en-US" sz="1600" b="0" dirty="0"/>
              <a:t>from </a:t>
            </a:r>
            <a:r>
              <a:rPr lang="en-US" altLang="en-US" sz="1600" b="0" dirty="0"/>
              <a:t>3GPP SA TSG – 6/17 – “Reply LS to IEEE 802.11 Requesting Status and Information on WLAN integration in 3GPP NextGen System”  </a:t>
            </a:r>
          </a:p>
          <a:p>
            <a:pPr marL="457200" indent="-457200">
              <a:buFont typeface="+mj-lt"/>
              <a:buAutoNum type="arabicPeriod"/>
            </a:pPr>
            <a:r>
              <a:rPr lang="en-US" sz="1600" b="0" dirty="0">
                <a:hlinkClick r:id="rId5"/>
              </a:rPr>
              <a:t>11-17/1064r0</a:t>
            </a:r>
            <a:r>
              <a:rPr lang="en-US" sz="1600" b="0" dirty="0"/>
              <a:t> – “Overview of 3GPP SA Next Generation System Documents Reviewed the 3GPP SA Documents provided in the reply LS</a:t>
            </a:r>
            <a:endParaRPr lang="en-GB" sz="1600" b="0" dirty="0"/>
          </a:p>
          <a:p>
            <a:pPr marL="457200" indent="-457200">
              <a:buFont typeface="+mj-lt"/>
              <a:buAutoNum type="arabicPeriod"/>
            </a:pPr>
            <a:r>
              <a:rPr lang="en-GB" sz="1600" b="0" dirty="0"/>
              <a:t>3GPP </a:t>
            </a:r>
            <a:r>
              <a:rPr lang="en-GB" sz="1600" b="0" dirty="0">
                <a:hlinkClick r:id="rId6"/>
              </a:rPr>
              <a:t>TR 23.799 </a:t>
            </a:r>
            <a:r>
              <a:rPr lang="en-GB" sz="1600" b="0" dirty="0"/>
              <a:t>“Study on Architecture for Next Generation System”</a:t>
            </a:r>
          </a:p>
          <a:p>
            <a:pPr marL="457200" indent="-457200">
              <a:buFont typeface="+mj-lt"/>
              <a:buAutoNum type="arabicPeriod"/>
            </a:pPr>
            <a:r>
              <a:rPr lang="en-GB" sz="1600" b="0" dirty="0"/>
              <a:t>3GPP </a:t>
            </a:r>
            <a:r>
              <a:rPr lang="en-GB" sz="1600" b="0" dirty="0">
                <a:hlinkClick r:id="rId7"/>
              </a:rPr>
              <a:t>TR 33.899</a:t>
            </a:r>
            <a:r>
              <a:rPr lang="en-GB" sz="1600" b="0" dirty="0"/>
              <a:t> “Study on the Security Aspects of the Next Generation System”</a:t>
            </a:r>
          </a:p>
          <a:p>
            <a:pPr marL="457200" indent="-457200">
              <a:buFont typeface="+mj-lt"/>
              <a:buAutoNum type="arabicPeriod"/>
            </a:pPr>
            <a:r>
              <a:rPr lang="en-GB" sz="1600" b="0" dirty="0"/>
              <a:t>3GPP </a:t>
            </a:r>
            <a:r>
              <a:rPr lang="en-GB" sz="1600" b="0" dirty="0">
                <a:hlinkClick r:id="rId8"/>
              </a:rPr>
              <a:t>TS 23.501 </a:t>
            </a:r>
            <a:r>
              <a:rPr lang="en-GB" sz="1600" b="0" dirty="0"/>
              <a:t>System Architecture for the 5G System (Stage 2), companion to TS 23.502</a:t>
            </a:r>
            <a:endParaRPr lang="en-US" sz="1600" b="0" dirty="0"/>
          </a:p>
          <a:p>
            <a:pPr marL="457200" indent="-457200">
              <a:buFont typeface="+mj-lt"/>
              <a:buAutoNum type="arabicPeriod"/>
            </a:pPr>
            <a:r>
              <a:rPr lang="en-GB" sz="1600" b="0" dirty="0"/>
              <a:t>3GPP </a:t>
            </a:r>
            <a:r>
              <a:rPr lang="en-GB" sz="1600" b="0" dirty="0">
                <a:hlinkClick r:id="rId9"/>
              </a:rPr>
              <a:t>TS 23.502 </a:t>
            </a:r>
            <a:r>
              <a:rPr lang="en-GB" sz="1600" b="0" dirty="0"/>
              <a:t>Procedures for the 5G System (Stage 2), companion to TS 23.501 </a:t>
            </a:r>
          </a:p>
          <a:p>
            <a:pPr marL="457200" indent="-457200">
              <a:buFont typeface="+mj-lt"/>
              <a:buAutoNum type="arabicPeriod"/>
            </a:pPr>
            <a:r>
              <a:rPr lang="en-GB" sz="1600" b="0" dirty="0"/>
              <a:t>3GPP </a:t>
            </a:r>
            <a:r>
              <a:rPr lang="en-GB" sz="1600" b="0" dirty="0">
                <a:hlinkClick r:id="rId10"/>
              </a:rPr>
              <a:t>TS 33.501 </a:t>
            </a:r>
            <a:r>
              <a:rPr lang="en-GB" sz="1600" b="0" dirty="0"/>
              <a:t>Security Architecture and Procedure for the 5G System</a:t>
            </a:r>
          </a:p>
          <a:p>
            <a:pPr marL="457200" indent="-457200">
              <a:buFont typeface="+mj-lt"/>
              <a:buAutoNum type="arabicPeriod"/>
            </a:pPr>
            <a:r>
              <a:rPr lang="en-GB" sz="1600" b="0" dirty="0"/>
              <a:t>3GPP </a:t>
            </a:r>
            <a:r>
              <a:rPr lang="en-GB" sz="1600" b="0" dirty="0">
                <a:hlinkClick r:id="rId11"/>
              </a:rPr>
              <a:t>TR 23.793</a:t>
            </a:r>
            <a:r>
              <a:rPr lang="en-GB" sz="1600" b="0" dirty="0"/>
              <a:t> “</a:t>
            </a:r>
            <a:r>
              <a:rPr lang="en-US" sz="1600" b="0" dirty="0"/>
              <a:t>Study on Access Traffic Steering, Switching and Splitting support in the 5G system architecture” </a:t>
            </a:r>
            <a:endParaRPr lang="en-GB" sz="1600" b="0" dirty="0"/>
          </a:p>
          <a:p>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provides an update on the current status of the 3GPP TSG SA specifications which relate to integration of 802.11 WLAN with the 3GPP 5G Core Network via non-3GPP access and a brief overview of some of the specified features. </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09599"/>
          </a:xfrm>
        </p:spPr>
        <p:txBody>
          <a:bodyPr/>
          <a:lstStyle/>
          <a:p>
            <a:r>
              <a:rPr lang="en-GB" dirty="0"/>
              <a:t>AANI SC/3GPP TGS SA Correspondence and Overview</a:t>
            </a:r>
          </a:p>
        </p:txBody>
      </p:sp>
      <p:sp>
        <p:nvSpPr>
          <p:cNvPr id="3" name="Content Placeholder 2"/>
          <p:cNvSpPr>
            <a:spLocks noGrp="1"/>
          </p:cNvSpPr>
          <p:nvPr>
            <p:ph idx="1"/>
          </p:nvPr>
        </p:nvSpPr>
        <p:spPr>
          <a:xfrm>
            <a:off x="848208" y="1295400"/>
            <a:ext cx="10361084" cy="5360989"/>
          </a:xfrm>
        </p:spPr>
        <p:txBody>
          <a:bodyPr/>
          <a:lstStyle/>
          <a:p>
            <a:r>
              <a:rPr lang="en-US" sz="2000" dirty="0"/>
              <a:t>Incoming LS from </a:t>
            </a:r>
            <a:r>
              <a:rPr lang="en-US" altLang="en-US" sz="2000" dirty="0"/>
              <a:t>3GPP SA TSG – 6/17 - (</a:t>
            </a:r>
            <a:r>
              <a:rPr lang="en-US" altLang="en-US" sz="2000" dirty="0">
                <a:hlinkClick r:id="rId3"/>
              </a:rPr>
              <a:t>11-17/0903r0</a:t>
            </a:r>
            <a:r>
              <a:rPr lang="en-US" altLang="en-US" sz="2000" dirty="0"/>
              <a:t>): </a:t>
            </a:r>
            <a:r>
              <a:rPr lang="en-US" sz="2000" dirty="0"/>
              <a:t>“</a:t>
            </a:r>
            <a:r>
              <a:rPr lang="en-GB" sz="2000" dirty="0"/>
              <a:t>Reply LS to IEEE 802.11 Requesting Status and Information on WLAN integration in 3GPP NextGen System”</a:t>
            </a:r>
          </a:p>
          <a:p>
            <a:r>
              <a:rPr lang="en-US" sz="2000" dirty="0"/>
              <a:t>The reference documents provided in the 3GPP SA reply were summarized in: </a:t>
            </a:r>
            <a:r>
              <a:rPr lang="en-US" sz="2000" dirty="0">
                <a:hlinkClick r:id="rId4"/>
              </a:rPr>
              <a:t>11-17/1064r0</a:t>
            </a:r>
            <a:r>
              <a:rPr lang="en-US" sz="2000" dirty="0"/>
              <a:t> – “Overview of 3GPP SA Next Generation System Documents” </a:t>
            </a:r>
          </a:p>
          <a:p>
            <a:pPr>
              <a:buFont typeface="Arial" panose="020B0604020202020204" pitchFamily="34" charset="0"/>
              <a:buChar char="•"/>
            </a:pPr>
            <a:r>
              <a:rPr lang="en-US" sz="2000" dirty="0"/>
              <a:t>3GPP TSG SA has completed the following specifications:</a:t>
            </a:r>
          </a:p>
          <a:p>
            <a:pPr lvl="1">
              <a:buFont typeface="Arial" panose="020B0604020202020204" pitchFamily="34" charset="0"/>
              <a:buChar char="•"/>
            </a:pPr>
            <a:r>
              <a:rPr lang="en-US" dirty="0">
                <a:hlinkClick r:id="rId5"/>
              </a:rPr>
              <a:t>23.501</a:t>
            </a:r>
            <a:r>
              <a:rPr lang="en-US" dirty="0"/>
              <a:t> v15.0.0: System Architecture for the 5G System; Stage 2 (Release 15) 2017-12</a:t>
            </a:r>
          </a:p>
          <a:p>
            <a:pPr lvl="1">
              <a:buFont typeface="Arial" panose="020B0604020202020204" pitchFamily="34" charset="0"/>
              <a:buChar char="•"/>
            </a:pPr>
            <a:r>
              <a:rPr lang="en-US" dirty="0">
                <a:hlinkClick r:id="rId6"/>
              </a:rPr>
              <a:t>23.502</a:t>
            </a:r>
            <a:r>
              <a:rPr lang="en-US" dirty="0"/>
              <a:t> v15.0.0: Procedures for the 5G System; Stage 2 (Release 15) 2017-12</a:t>
            </a:r>
          </a:p>
          <a:p>
            <a:pPr>
              <a:buFont typeface="Arial" panose="020B0604020202020204" pitchFamily="34" charset="0"/>
              <a:buChar char="•"/>
            </a:pPr>
            <a:r>
              <a:rPr lang="en-US" sz="2000" dirty="0"/>
              <a:t>3GPP TSG SA is still working on the following specifications:</a:t>
            </a:r>
          </a:p>
          <a:p>
            <a:pPr lvl="1">
              <a:buFont typeface="Arial" panose="020B0604020202020204" pitchFamily="34" charset="0"/>
              <a:buChar char="•"/>
            </a:pPr>
            <a:r>
              <a:rPr lang="en-US" dirty="0">
                <a:hlinkClick r:id="rId7"/>
              </a:rPr>
              <a:t>33.501</a:t>
            </a:r>
            <a:r>
              <a:rPr lang="en-US" dirty="0"/>
              <a:t> v0.7.1: Security architecture and procedures for 5G system (Release 15) 2018-01</a:t>
            </a:r>
          </a:p>
          <a:p>
            <a:pPr>
              <a:buFont typeface="Arial" panose="020B0604020202020204" pitchFamily="34" charset="0"/>
              <a:buChar char="•"/>
            </a:pPr>
            <a:r>
              <a:rPr lang="en-US" sz="2000" dirty="0"/>
              <a:t>3GPP TSG SA is still working on the following studies:</a:t>
            </a:r>
          </a:p>
          <a:p>
            <a:pPr lvl="1">
              <a:buFont typeface="Arial" panose="020B0604020202020204" pitchFamily="34" charset="0"/>
              <a:buChar char="•"/>
            </a:pPr>
            <a:r>
              <a:rPr lang="en-US" dirty="0">
                <a:hlinkClick r:id="rId8"/>
              </a:rPr>
              <a:t>TR 23.793</a:t>
            </a:r>
            <a:r>
              <a:rPr lang="en-US" dirty="0"/>
              <a:t> v0.2.0: Study on Access Traffic Steering, Switching and Splitting support in the 5G system architecture (Release 16) 2018-01</a:t>
            </a:r>
          </a:p>
          <a:p>
            <a:pPr lvl="2">
              <a:buFont typeface="Arial" panose="020B0604020202020204" pitchFamily="34" charset="0"/>
              <a:buChar char="•"/>
            </a:pPr>
            <a:r>
              <a:rPr lang="en-US" dirty="0"/>
              <a:t>Status –  move from Rel-15 to Rel-16 – end date: 2018-09-13 </a:t>
            </a:r>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lvl="1" indent="0"/>
            <a:r>
              <a:rPr lang="en-US" dirty="0"/>
              <a:t>23.501 v15.0.0: System Architecture for the 5G System; Stage 2 (Release 15) 2017-12 - Update</a:t>
            </a:r>
          </a:p>
        </p:txBody>
      </p:sp>
      <p:sp>
        <p:nvSpPr>
          <p:cNvPr id="9218" name="Rectangle 2"/>
          <p:cNvSpPr>
            <a:spLocks noGrp="1" noChangeArrowheads="1"/>
          </p:cNvSpPr>
          <p:nvPr>
            <p:ph idx="1"/>
          </p:nvPr>
        </p:nvSpPr>
        <p:spPr>
          <a:xfrm>
            <a:off x="545042" y="1752605"/>
            <a:ext cx="11201399" cy="4645023"/>
          </a:xfrm>
          <a:ln/>
        </p:spPr>
        <p:txBody>
          <a:bodyPr/>
          <a:lstStyle/>
          <a:p>
            <a:pPr>
              <a:buFont typeface="Times New Roman" pitchFamily="16" charset="0"/>
              <a:buChar char="•"/>
            </a:pPr>
            <a:r>
              <a:rPr lang="en-GB" dirty="0"/>
              <a:t>Untrusted non-3GPP access has been specified </a:t>
            </a:r>
            <a:r>
              <a:rPr lang="en-GB" b="0" dirty="0"/>
              <a:t>(trusted non-3GPP access is TBS)</a:t>
            </a:r>
          </a:p>
          <a:p>
            <a:pPr>
              <a:buFont typeface="Times New Roman" pitchFamily="16" charset="0"/>
              <a:buChar char="•"/>
            </a:pPr>
            <a:r>
              <a:rPr lang="en-GB" dirty="0"/>
              <a:t>4.1 General concepts - changes:</a:t>
            </a:r>
          </a:p>
          <a:p>
            <a:pPr lvl="1">
              <a:buFont typeface="Times New Roman" pitchFamily="16" charset="0"/>
              <a:buChar char="•"/>
            </a:pPr>
            <a:r>
              <a:rPr lang="en-US" dirty="0"/>
              <a:t>Minimize dependencies between the Access Network (AN) and the Core Network (CN). The architecture is defined with a converged access </a:t>
            </a:r>
            <a:r>
              <a:rPr lang="en-US" strike="dblStrike" dirty="0">
                <a:solidFill>
                  <a:srgbClr val="FF0000"/>
                </a:solidFill>
              </a:rPr>
              <a:t>agnostic core</a:t>
            </a:r>
            <a:r>
              <a:rPr lang="en-US" dirty="0"/>
              <a:t> network with a common AN - CN interface which integrates different </a:t>
            </a:r>
            <a:r>
              <a:rPr lang="en-US" dirty="0">
                <a:solidFill>
                  <a:srgbClr val="FF0000"/>
                </a:solidFill>
              </a:rPr>
              <a:t>Access Types e.g. </a:t>
            </a:r>
            <a:r>
              <a:rPr lang="en-US" dirty="0"/>
              <a:t>3GPP </a:t>
            </a:r>
            <a:r>
              <a:rPr lang="en-US" dirty="0">
                <a:solidFill>
                  <a:srgbClr val="FF0000"/>
                </a:solidFill>
              </a:rPr>
              <a:t>access</a:t>
            </a:r>
            <a:r>
              <a:rPr lang="en-US" dirty="0"/>
              <a:t> and non-3GPP access types.</a:t>
            </a:r>
          </a:p>
          <a:p>
            <a:pPr>
              <a:buFont typeface="Times New Roman" pitchFamily="16" charset="0"/>
              <a:buChar char="•"/>
            </a:pPr>
            <a:r>
              <a:rPr lang="en-US" dirty="0"/>
              <a:t>4.2.2 Network Functions and entities - changes:</a:t>
            </a:r>
          </a:p>
          <a:p>
            <a:pPr lvl="1">
              <a:buFont typeface="Times New Roman" pitchFamily="16" charset="0"/>
              <a:buChar char="•"/>
            </a:pPr>
            <a:r>
              <a:rPr lang="en-US" dirty="0"/>
              <a:t>Removed:</a:t>
            </a:r>
          </a:p>
          <a:p>
            <a:pPr lvl="2">
              <a:buFont typeface="Times New Roman" pitchFamily="16" charset="0"/>
              <a:buChar char="•"/>
            </a:pPr>
            <a:r>
              <a:rPr lang="en-US" dirty="0"/>
              <a:t>Structured Data Storage network function (SDSF)</a:t>
            </a:r>
          </a:p>
          <a:p>
            <a:pPr lvl="1">
              <a:buFont typeface="Times New Roman" pitchFamily="16" charset="0"/>
              <a:buChar char="•"/>
            </a:pPr>
            <a:r>
              <a:rPr lang="en-US" dirty="0"/>
              <a:t>Added:</a:t>
            </a:r>
          </a:p>
          <a:p>
            <a:pPr lvl="2">
              <a:buFont typeface="Times New Roman" pitchFamily="16" charset="0"/>
              <a:buChar char="•"/>
            </a:pPr>
            <a:r>
              <a:rPr lang="en-US" dirty="0"/>
              <a:t>Network Slice Selection Function (NSSF)</a:t>
            </a:r>
          </a:p>
          <a:p>
            <a:pPr lvl="2">
              <a:buFont typeface="Times New Roman" pitchFamily="16" charset="0"/>
              <a:buChar char="•"/>
            </a:pPr>
            <a:r>
              <a:rPr lang="en-GB" dirty="0"/>
              <a:t>Unified Data Repository (UDR)</a:t>
            </a:r>
          </a:p>
          <a:p>
            <a:pPr lvl="2">
              <a:buFont typeface="Times New Roman" pitchFamily="16" charset="0"/>
              <a:buChar char="•"/>
            </a:pPr>
            <a:r>
              <a:rPr lang="en-US" dirty="0"/>
              <a:t>5G-Equipment Identity Register (5G-EIR) </a:t>
            </a:r>
          </a:p>
          <a:p>
            <a:pPr lvl="2">
              <a:buFont typeface="Times New Roman" pitchFamily="16" charset="0"/>
              <a:buChar char="•"/>
            </a:pPr>
            <a:r>
              <a:rPr lang="en-US" dirty="0"/>
              <a:t>Security Edge Protection Proxy (SEPP)</a:t>
            </a:r>
          </a:p>
          <a:p>
            <a:pPr lvl="2">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lvl="1" indent="0"/>
            <a:r>
              <a:rPr lang="en-US" dirty="0"/>
              <a:t>23.501 v15.0.0: System Architecture for the 5G System; Stage 2 (Release 15) 2017-12 – Update (cont.)</a:t>
            </a:r>
          </a:p>
        </p:txBody>
      </p:sp>
      <p:sp>
        <p:nvSpPr>
          <p:cNvPr id="9218" name="Rectangle 2"/>
          <p:cNvSpPr>
            <a:spLocks noGrp="1" noChangeArrowheads="1"/>
          </p:cNvSpPr>
          <p:nvPr>
            <p:ph idx="1"/>
          </p:nvPr>
        </p:nvSpPr>
        <p:spPr>
          <a:xfrm>
            <a:off x="381000" y="1830390"/>
            <a:ext cx="11430000" cy="4645023"/>
          </a:xfrm>
          <a:ln/>
        </p:spPr>
        <p:txBody>
          <a:bodyPr/>
          <a:lstStyle/>
          <a:p>
            <a:pPr>
              <a:buFont typeface="Times New Roman" pitchFamily="16" charset="0"/>
              <a:buChar char="•"/>
            </a:pPr>
            <a:r>
              <a:rPr lang="en-GB" dirty="0"/>
              <a:t>4.2.8.1 General concepts to Support Non-3GPP - changes:</a:t>
            </a:r>
          </a:p>
          <a:p>
            <a:pPr lvl="1">
              <a:buFont typeface="Times New Roman" pitchFamily="16" charset="0"/>
              <a:buChar char="•"/>
            </a:pPr>
            <a:r>
              <a:rPr lang="en-US" dirty="0"/>
              <a:t>It shall be possible to maintain the UE signalling connection with the AMF </a:t>
            </a:r>
            <a:r>
              <a:rPr lang="en-US" dirty="0">
                <a:solidFill>
                  <a:srgbClr val="FF0000"/>
                </a:solidFill>
              </a:rPr>
              <a:t>over the non-3GPP access </a:t>
            </a:r>
            <a:r>
              <a:rPr lang="en-US" dirty="0"/>
              <a:t>after all the PDU Sessions for the UE over </a:t>
            </a:r>
            <a:r>
              <a:rPr lang="en-US" strike="sngStrike" dirty="0">
                <a:solidFill>
                  <a:srgbClr val="FF0000"/>
                </a:solidFill>
              </a:rPr>
              <a:t>the non-3GPP</a:t>
            </a:r>
            <a:r>
              <a:rPr lang="en-US" dirty="0"/>
              <a:t>that access have been released or handed over to 3GPP access.</a:t>
            </a:r>
          </a:p>
          <a:p>
            <a:pPr lvl="1">
              <a:buFont typeface="Times New Roman" pitchFamily="16" charset="0"/>
              <a:buChar char="•"/>
            </a:pPr>
            <a:r>
              <a:rPr lang="en-US" dirty="0"/>
              <a:t>Added: User plane QoS differentiation between UE and N3IWF is supported as described in clause 5.7 and TS 23.502 [3] clause 4.12.5</a:t>
            </a:r>
          </a:p>
          <a:p>
            <a:pPr>
              <a:buFont typeface="Times New Roman" pitchFamily="16" charset="0"/>
              <a:buChar char="•"/>
            </a:pPr>
            <a:r>
              <a:rPr lang="en-US" dirty="0"/>
              <a:t>Added:</a:t>
            </a:r>
          </a:p>
          <a:p>
            <a:pPr lvl="1">
              <a:buFont typeface="Times New Roman" pitchFamily="16" charset="0"/>
              <a:buChar char="•"/>
            </a:pPr>
            <a:r>
              <a:rPr lang="en-US" dirty="0"/>
              <a:t>4.3.3 Interworking between 5GC via non-3GPP access and E-UTRAN connected to EPC</a:t>
            </a:r>
          </a:p>
          <a:p>
            <a:pPr lvl="1">
              <a:buFont typeface="Times New Roman" pitchFamily="16" charset="0"/>
              <a:buChar char="•"/>
            </a:pPr>
            <a:r>
              <a:rPr lang="en-US" dirty="0"/>
              <a:t>5.3.2 Registration Management: “The 3GPP and Non-3GPP RM states are independent of each other, see clause 5.3.2.4.”</a:t>
            </a:r>
          </a:p>
          <a:p>
            <a:pPr lvl="1">
              <a:buFont typeface="Times New Roman" pitchFamily="16" charset="0"/>
              <a:buChar char="•"/>
            </a:pPr>
            <a:r>
              <a:rPr lang="en-US" dirty="0"/>
              <a:t>Many changes to: 5.3.2.4 Support of a UE registered over both 3GPP and Non3GPPNon-3GPP access</a:t>
            </a:r>
          </a:p>
          <a:p>
            <a:pPr lvl="1">
              <a:buFont typeface="Times New Roman" pitchFamily="16" charset="0"/>
              <a:buChar char="•"/>
            </a:pPr>
            <a:r>
              <a:rPr lang="en-US" dirty="0"/>
              <a:t>Many changes to: 5.5 Non-3GPP access specific aspects</a:t>
            </a:r>
          </a:p>
          <a:p>
            <a:pPr lvl="1">
              <a:buFont typeface="Times New Roman" pitchFamily="16" charset="0"/>
              <a:buChar char="•"/>
            </a:pPr>
            <a:r>
              <a:rPr lang="en-US" dirty="0"/>
              <a:t>Many changes and additions to: 6.3.6 N3IWF selection </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26215797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lvl="1" indent="0"/>
            <a:r>
              <a:rPr lang="en-US" dirty="0"/>
              <a:t>23.502 v15.0.0: Procedures for the 5G System; Stage 2 (Release 15) 2017-12 – Update </a:t>
            </a:r>
          </a:p>
        </p:txBody>
      </p:sp>
      <p:sp>
        <p:nvSpPr>
          <p:cNvPr id="9218" name="Rectangle 2"/>
          <p:cNvSpPr>
            <a:spLocks noGrp="1" noChangeArrowheads="1"/>
          </p:cNvSpPr>
          <p:nvPr>
            <p:ph idx="1"/>
          </p:nvPr>
        </p:nvSpPr>
        <p:spPr>
          <a:xfrm>
            <a:off x="381000" y="1830390"/>
            <a:ext cx="11430000" cy="4645023"/>
          </a:xfrm>
          <a:ln/>
        </p:spPr>
        <p:txBody>
          <a:bodyPr/>
          <a:lstStyle/>
          <a:p>
            <a:pPr>
              <a:buFont typeface="Times New Roman" pitchFamily="16" charset="0"/>
              <a:buChar char="•"/>
            </a:pPr>
            <a:r>
              <a:rPr lang="en-GB" dirty="0"/>
              <a:t>Untrusted non-3GPP access has been specified </a:t>
            </a:r>
            <a:r>
              <a:rPr lang="en-GB" b="0" dirty="0"/>
              <a:t>(trusted non-3GPP access is TBS)</a:t>
            </a:r>
          </a:p>
          <a:p>
            <a:pPr>
              <a:buFont typeface="Times New Roman" pitchFamily="16" charset="0"/>
              <a:buChar char="•"/>
            </a:pPr>
            <a:r>
              <a:rPr lang="en-GB" dirty="0"/>
              <a:t>4.9.2 </a:t>
            </a:r>
            <a:r>
              <a:rPr lang="en-US" dirty="0"/>
              <a:t>Handover of a PDU Session procedure between 3GPP and untrusted non-3GPP access – basically completely re-written</a:t>
            </a:r>
            <a:endParaRPr lang="en-GB" dirty="0"/>
          </a:p>
          <a:p>
            <a:pPr lvl="1">
              <a:buFont typeface="Times New Roman" pitchFamily="16" charset="0"/>
              <a:buChar char="•"/>
            </a:pPr>
            <a:r>
              <a:rPr lang="en-US" dirty="0"/>
              <a:t>Provides handover procedures for:</a:t>
            </a:r>
          </a:p>
          <a:p>
            <a:pPr lvl="2">
              <a:buFont typeface="Times New Roman" pitchFamily="16" charset="0"/>
              <a:buChar char="•"/>
            </a:pPr>
            <a:r>
              <a:rPr lang="en-US" dirty="0"/>
              <a:t>From untrusted non-3GPP access to 3GPP access</a:t>
            </a:r>
          </a:p>
          <a:p>
            <a:pPr lvl="2">
              <a:buFont typeface="Times New Roman" pitchFamily="16" charset="0"/>
              <a:buChar char="•"/>
            </a:pPr>
            <a:r>
              <a:rPr lang="en-US" dirty="0"/>
              <a:t>From 3GPP access to untrusted non-3GPP access </a:t>
            </a:r>
          </a:p>
          <a:p>
            <a:pPr>
              <a:buFont typeface="Times New Roman" pitchFamily="16" charset="0"/>
              <a:buChar char="•"/>
            </a:pPr>
            <a:r>
              <a:rPr lang="en-US" dirty="0"/>
              <a:t>4.12 Procedures for non-3GPP access – basically completely re-written</a:t>
            </a:r>
          </a:p>
          <a:p>
            <a:pPr lvl="1">
              <a:buFont typeface="Times New Roman" pitchFamily="16" charset="0"/>
              <a:buChar char="•"/>
            </a:pPr>
            <a:r>
              <a:rPr lang="en-US" dirty="0"/>
              <a:t>Note: HO/Mobility procedures between 3GPP AN and non-3GPP and vice versa is to be added</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40972532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87523"/>
            <a:ext cx="10361084" cy="1065213"/>
          </a:xfrm>
        </p:spPr>
        <p:txBody>
          <a:bodyPr/>
          <a:lstStyle/>
          <a:p>
            <a:pPr marL="457200" lvl="1" indent="0"/>
            <a:r>
              <a:rPr lang="en-US" dirty="0"/>
              <a:t>33.501 v0.7.1: Security architecture and procedures for 5G system (Release 15) 2018-01 - New </a:t>
            </a:r>
          </a:p>
        </p:txBody>
      </p:sp>
      <p:sp>
        <p:nvSpPr>
          <p:cNvPr id="9218" name="Rectangle 2"/>
          <p:cNvSpPr>
            <a:spLocks noGrp="1" noChangeArrowheads="1"/>
          </p:cNvSpPr>
          <p:nvPr>
            <p:ph idx="1"/>
          </p:nvPr>
        </p:nvSpPr>
        <p:spPr>
          <a:xfrm>
            <a:off x="381000" y="1906884"/>
            <a:ext cx="11430000" cy="4515994"/>
          </a:xfrm>
          <a:ln/>
        </p:spPr>
        <p:txBody>
          <a:bodyPr/>
          <a:lstStyle/>
          <a:p>
            <a:pPr>
              <a:buFont typeface="Times New Roman" pitchFamily="16" charset="0"/>
              <a:buChar char="•"/>
            </a:pPr>
            <a:r>
              <a:rPr lang="en-GB" b="0" dirty="0"/>
              <a:t>Untrusted non-3GPP access has been specified</a:t>
            </a:r>
            <a:r>
              <a:rPr lang="en-GB" dirty="0"/>
              <a:t> </a:t>
            </a:r>
            <a:r>
              <a:rPr lang="en-GB" b="0" dirty="0"/>
              <a:t>(trusted non-3GPP access is TBS)</a:t>
            </a:r>
          </a:p>
          <a:p>
            <a:pPr>
              <a:buFont typeface="Times New Roman" pitchFamily="16" charset="0"/>
              <a:buChar char="•"/>
            </a:pPr>
            <a:r>
              <a:rPr lang="en-GB" dirty="0"/>
              <a:t>Status: v0.8.0 will be submitted to the SA plenary for information (March 21-23 2018) and for approval to v15.0.0 (June 13-15 2018).</a:t>
            </a:r>
          </a:p>
          <a:p>
            <a:pPr>
              <a:buFont typeface="Times New Roman" pitchFamily="16" charset="0"/>
              <a:buChar char="•"/>
            </a:pPr>
            <a:r>
              <a:rPr lang="en-US" b="0" dirty="0"/>
              <a:t>6.1 Primary authentication and key agreement:</a:t>
            </a:r>
          </a:p>
          <a:p>
            <a:pPr lvl="1">
              <a:buFont typeface="Times New Roman" pitchFamily="16" charset="0"/>
              <a:buChar char="•"/>
            </a:pPr>
            <a:r>
              <a:rPr lang="en-US" sz="2400" b="0" dirty="0"/>
              <a:t>“Keys for more than one security context can be derived from the KSEAF without the need of a new authentication run. A concrete example of this is that an authentication run over a 3GPP access network can also provide keys to establish security between the UE and a N3IWF used in untrusted non-3GPP access.”</a:t>
            </a:r>
          </a:p>
          <a:p>
            <a:pPr lvl="1">
              <a:buFont typeface="Times New Roman" pitchFamily="16" charset="0"/>
              <a:buChar char="•"/>
            </a:pPr>
            <a:r>
              <a:rPr lang="en-US" sz="2400" dirty="0"/>
              <a:t>“This implicit serving network authentication shall be provided to the UE irrespective of the access network technology, so it applies to both 3GPP and non-3GPP access networks.”</a:t>
            </a:r>
            <a:endParaRPr lang="en-US" sz="2400" b="0"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42484608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87523"/>
            <a:ext cx="10361084" cy="1065213"/>
          </a:xfrm>
        </p:spPr>
        <p:txBody>
          <a:bodyPr/>
          <a:lstStyle/>
          <a:p>
            <a:pPr marL="457200" lvl="1" indent="0"/>
            <a:r>
              <a:rPr lang="en-US" dirty="0"/>
              <a:t>33.501 v0.7.1: Security architecture and procedures for 5G system (Release 15) 2018-01 – New – (Cont.) </a:t>
            </a:r>
          </a:p>
        </p:txBody>
      </p:sp>
      <p:sp>
        <p:nvSpPr>
          <p:cNvPr id="9218" name="Rectangle 2"/>
          <p:cNvSpPr>
            <a:spLocks noGrp="1" noChangeArrowheads="1"/>
          </p:cNvSpPr>
          <p:nvPr>
            <p:ph idx="1"/>
          </p:nvPr>
        </p:nvSpPr>
        <p:spPr>
          <a:xfrm>
            <a:off x="381000" y="1906884"/>
            <a:ext cx="11430000" cy="4515994"/>
          </a:xfrm>
          <a:ln/>
        </p:spPr>
        <p:txBody>
          <a:bodyPr/>
          <a:lstStyle/>
          <a:p>
            <a:pPr>
              <a:buFont typeface="Times New Roman" pitchFamily="16" charset="0"/>
              <a:buChar char="•"/>
            </a:pPr>
            <a:r>
              <a:rPr lang="en-US" b="0" dirty="0"/>
              <a:t>6.2 Key hierarchy, key derivation, and distribution scheme: </a:t>
            </a:r>
            <a:endParaRPr lang="en-US" dirty="0"/>
          </a:p>
          <a:p>
            <a:pPr lvl="1">
              <a:buFont typeface="Times New Roman" pitchFamily="16" charset="0"/>
              <a:buChar char="•"/>
            </a:pPr>
            <a:r>
              <a:rPr lang="en-US" sz="2400" dirty="0"/>
              <a:t>“Keys in the N3IWF</a:t>
            </a:r>
          </a:p>
          <a:p>
            <a:pPr lvl="2">
              <a:buFont typeface="Times New Roman" pitchFamily="16" charset="0"/>
              <a:buChar char="•"/>
            </a:pPr>
            <a:r>
              <a:rPr lang="en-US" sz="2000" dirty="0"/>
              <a:t>The N3IWF receives KN3IWF from the AMF. </a:t>
            </a:r>
          </a:p>
          <a:p>
            <a:pPr lvl="2">
              <a:buFont typeface="Times New Roman" pitchFamily="16" charset="0"/>
              <a:buChar char="•"/>
            </a:pPr>
            <a:r>
              <a:rPr lang="en-US" sz="2000" dirty="0"/>
              <a:t>The N3IWF shall use KN3IWF as the key MSK for IKEv2 between UE and N3IWF in the procedures for untrusted non-3GPP access, cf. clause 11.”</a:t>
            </a:r>
          </a:p>
          <a:p>
            <a:pPr lvl="1">
              <a:buFont typeface="Times New Roman" pitchFamily="16" charset="0"/>
              <a:buChar char="•"/>
            </a:pPr>
            <a:r>
              <a:rPr lang="en-US" sz="2400" dirty="0"/>
              <a:t>There are open issues which are FFS regarding non-3GPP access keys. </a:t>
            </a:r>
          </a:p>
          <a:p>
            <a:pPr>
              <a:buFont typeface="Times New Roman" pitchFamily="16" charset="0"/>
              <a:buChar char="•"/>
            </a:pPr>
            <a:r>
              <a:rPr lang="en-US" b="0" dirty="0"/>
              <a:t>7.0 Security for non-3GPP access to the 5G core network</a:t>
            </a:r>
          </a:p>
          <a:p>
            <a:pPr lvl="1">
              <a:buFont typeface="Times New Roman" pitchFamily="16" charset="0"/>
              <a:buChar char="•"/>
            </a:pPr>
            <a:r>
              <a:rPr lang="en-GB" sz="2400" dirty="0"/>
              <a:t>This clause specifies how a UE is authenticated to 5G network via an untrusted non-3GPP access network. </a:t>
            </a:r>
            <a:endParaRPr lang="en-US" sz="2400" dirty="0"/>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4417960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8757" y="575541"/>
            <a:ext cx="10894485" cy="1065213"/>
          </a:xfrm>
        </p:spPr>
        <p:txBody>
          <a:bodyPr/>
          <a:lstStyle/>
          <a:p>
            <a:pPr marL="457200" lvl="1" indent="0"/>
            <a:r>
              <a:rPr lang="en-US" sz="2800" dirty="0"/>
              <a:t>TR 23.793 v0.2.0: Study on Access Traffic Steering, Switching and Splitting support in the 5G system architecture (Release 16) - New </a:t>
            </a:r>
          </a:p>
        </p:txBody>
      </p:sp>
      <p:sp>
        <p:nvSpPr>
          <p:cNvPr id="9218" name="Rectangle 2"/>
          <p:cNvSpPr>
            <a:spLocks noGrp="1" noChangeArrowheads="1"/>
          </p:cNvSpPr>
          <p:nvPr>
            <p:ph idx="1"/>
          </p:nvPr>
        </p:nvSpPr>
        <p:spPr>
          <a:xfrm>
            <a:off x="381000" y="1524000"/>
            <a:ext cx="11430000" cy="4822678"/>
          </a:xfrm>
          <a:ln/>
        </p:spPr>
        <p:txBody>
          <a:bodyPr/>
          <a:lstStyle/>
          <a:p>
            <a:pPr>
              <a:buFont typeface="Times New Roman" pitchFamily="16" charset="0"/>
              <a:buChar char="•"/>
            </a:pPr>
            <a:r>
              <a:rPr lang="en-US" sz="2800" b="0" dirty="0"/>
              <a:t>This study is currently on going.</a:t>
            </a:r>
          </a:p>
          <a:p>
            <a:pPr>
              <a:buFont typeface="Times New Roman" pitchFamily="16" charset="0"/>
              <a:buChar char="•"/>
            </a:pPr>
            <a:r>
              <a:rPr lang="en-US" sz="2800" b="0" dirty="0"/>
              <a:t>This study address:</a:t>
            </a:r>
          </a:p>
          <a:p>
            <a:pPr marL="800100" lvl="1" indent="-342900">
              <a:buFont typeface="+mj-lt"/>
              <a:buAutoNum type="arabicPeriod"/>
            </a:pPr>
            <a:r>
              <a:rPr lang="en-US" dirty="0"/>
              <a:t>Access Traffic Steering: The procedure that selects an access network for a new data flow and transfers the traffic of this data flow over the selected access network. Access traffic steering is applicable between 3GPP and non-3GPP accesses.</a:t>
            </a:r>
          </a:p>
          <a:p>
            <a:pPr marL="800100" lvl="1" indent="-342900">
              <a:buFont typeface="+mj-lt"/>
              <a:buAutoNum type="arabicPeriod"/>
            </a:pPr>
            <a:r>
              <a:rPr lang="en-US" dirty="0"/>
              <a:t>Access Traffic Switching: The procedure that moves all traffic of an ongoing data flow from one access network to another access network in a way that maintains the continuity of the data flow. Access traffic switching is applicable between 3GPP and non-3GPP accesses.</a:t>
            </a:r>
          </a:p>
          <a:p>
            <a:pPr marL="800100" lvl="1" indent="-342900">
              <a:buFont typeface="+mj-lt"/>
              <a:buAutoNum type="arabicPeriod"/>
            </a:pPr>
            <a:r>
              <a:rPr lang="en-US" dirty="0"/>
              <a:t>Access Traffic Splitting: The procedure that splits the traffic of a data flow across multiple access networks. When traffic splitting is applied to a data flow, some traffic of the data flow is transferred via one access and some other traffic of the same data flow is transferred via another access. Access traffic splitting is applicable between 3GPP and non-3GPP accesses.</a:t>
            </a:r>
          </a:p>
          <a:p>
            <a:pPr marL="800100" lvl="1" indent="-342900">
              <a:buFont typeface="+mj-lt"/>
              <a:buAutoNum type="arabicPeriod"/>
            </a:pPr>
            <a:r>
              <a:rPr lang="en-US" dirty="0"/>
              <a:t>Multi-Access PDU Session: A PDU session whose traffic can be sent over 3GPP access, or over non-3GPP access, or over both accesses.</a:t>
            </a:r>
          </a:p>
          <a:p>
            <a:pPr>
              <a:buFont typeface="Times New Roman" pitchFamily="16" charset="0"/>
              <a:buChar char="•"/>
            </a:pPr>
            <a:endParaRPr lang="en-GB" sz="2200" b="0"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31374035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712</TotalTime>
  <Words>1440</Words>
  <Application>Microsoft Office PowerPoint</Application>
  <PresentationFormat>Widescreen</PresentationFormat>
  <Paragraphs>147</Paragraphs>
  <Slides>10</Slides>
  <Notes>10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 Unicode MS</vt:lpstr>
      <vt:lpstr>MS Gothic</vt:lpstr>
      <vt:lpstr>Arial</vt:lpstr>
      <vt:lpstr>Times New Roman</vt:lpstr>
      <vt:lpstr>Office Theme</vt:lpstr>
      <vt:lpstr>Document</vt:lpstr>
      <vt:lpstr>3GPP TSG SA Status Update</vt:lpstr>
      <vt:lpstr>Abstract</vt:lpstr>
      <vt:lpstr>AANI SC/3GPP TGS SA Correspondence and Overview</vt:lpstr>
      <vt:lpstr>23.501 v15.0.0: System Architecture for the 5G System; Stage 2 (Release 15) 2017-12 - Update</vt:lpstr>
      <vt:lpstr>23.501 v15.0.0: System Architecture for the 5G System; Stage 2 (Release 15) 2017-12 – Update (cont.)</vt:lpstr>
      <vt:lpstr>23.502 v15.0.0: Procedures for the 5G System; Stage 2 (Release 15) 2017-12 – Update </vt:lpstr>
      <vt:lpstr>33.501 v0.7.1: Security architecture and procedures for 5G system (Release 15) 2018-01 - New </vt:lpstr>
      <vt:lpstr>33.501 v0.7.1: Security architecture and procedures for 5G system (Release 15) 2018-01 – New – (Cont.) </vt:lpstr>
      <vt:lpstr>TR 23.793 v0.2.0: Study on Access Traffic Steering, Switching and Splitting support in the 5G system architecture (Release 16) - New </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TSG SA Status Update</dc:title>
  <dc:creator>Joseph LEVY (InterDigital)</dc:creator>
  <cp:lastModifiedBy>Levy, Joseph</cp:lastModifiedBy>
  <cp:revision>37</cp:revision>
  <cp:lastPrinted>1601-01-01T00:00:00Z</cp:lastPrinted>
  <dcterms:created xsi:type="dcterms:W3CDTF">2018-02-23T22:11:34Z</dcterms:created>
  <dcterms:modified xsi:type="dcterms:W3CDTF">2018-03-05T16:11:19Z</dcterms:modified>
</cp:coreProperties>
</file>