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71" r:id="rId4"/>
    <p:sldId id="274" r:id="rId5"/>
    <p:sldId id="262" r:id="rId6"/>
    <p:sldId id="269" r:id="rId7"/>
    <p:sldId id="270" r:id="rId8"/>
    <p:sldId id="268" r:id="rId9"/>
    <p:sldId id="263" r:id="rId10"/>
    <p:sldId id="275" r:id="rId11"/>
    <p:sldId id="277" r:id="rId12"/>
    <p:sldId id="281" r:id="rId13"/>
    <p:sldId id="276" r:id="rId14"/>
    <p:sldId id="280" r:id="rId15"/>
    <p:sldId id="272" r:id="rId16"/>
    <p:sldId id="283" r:id="rId17"/>
    <p:sldId id="273" r:id="rId18"/>
    <p:sldId id="284" r:id="rId19"/>
    <p:sldId id="285" r:id="rId20"/>
    <p:sldId id="264" r:id="rId21"/>
    <p:sldId id="286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11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5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8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4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85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42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22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3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802.11-18/0479r1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MC-OOK Symbol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288533"/>
              </p:ext>
            </p:extLst>
          </p:nvPr>
        </p:nvGraphicFramePr>
        <p:xfrm>
          <a:off x="519113" y="2279650"/>
          <a:ext cx="81311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131175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12" y="692696"/>
            <a:ext cx="7770813" cy="1065213"/>
          </a:xfrm>
        </p:spPr>
        <p:txBody>
          <a:bodyPr/>
          <a:lstStyle/>
          <a:p>
            <a:r>
              <a:rPr lang="en-US" dirty="0"/>
              <a:t>Design for 2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32 point IFFT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0.4 us CP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03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frequency domain 2us symbols    (256-QAM)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endParaRPr lang="en-GB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880D84-7A63-4B89-919F-73C5F1DC4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56772"/>
              </p:ext>
            </p:extLst>
          </p:nvPr>
        </p:nvGraphicFramePr>
        <p:xfrm>
          <a:off x="2627784" y="2564904"/>
          <a:ext cx="40640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no 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dirty="0"/>
                        <a:t>   0.2301 + 0.5369i</a:t>
                      </a:r>
                    </a:p>
                    <a:p>
                      <a:pPr algn="ctr"/>
                      <a:r>
                        <a:rPr lang="nn-NO" dirty="0"/>
                        <a:t>   0.0767 + 1.1504i</a:t>
                      </a:r>
                    </a:p>
                    <a:p>
                      <a:pPr algn="ctr"/>
                      <a:r>
                        <a:rPr lang="nn-NO" dirty="0"/>
                        <a:t>  -0.3835 + 0.9971i</a:t>
                      </a:r>
                    </a:p>
                    <a:p>
                      <a:pPr algn="ctr"/>
                      <a:r>
                        <a:rPr lang="nn-NO" dirty="0"/>
                        <a:t>0</a:t>
                      </a:r>
                    </a:p>
                    <a:p>
                      <a:pPr algn="ctr"/>
                      <a:r>
                        <a:rPr lang="nn-NO" dirty="0"/>
                        <a:t>   0.9971 - 0.3835i</a:t>
                      </a:r>
                    </a:p>
                    <a:p>
                      <a:pPr algn="ctr"/>
                      <a:r>
                        <a:rPr lang="nn-NO" dirty="0"/>
                        <a:t>  -1.1504 - 0.0767i</a:t>
                      </a:r>
                    </a:p>
                    <a:p>
                      <a:pPr algn="ctr"/>
                      <a:r>
                        <a:rPr lang="nn-NO" dirty="0"/>
                        <a:t>   0.5369 + 0.2301i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954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I/Q diagrams of proposed 2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70" y="1782046"/>
            <a:ext cx="7770813" cy="4113213"/>
          </a:xfrm>
        </p:spPr>
        <p:txBody>
          <a:bodyPr numCol="1"/>
          <a:lstStyle/>
          <a:p>
            <a:r>
              <a:rPr lang="en-US" dirty="0"/>
              <a:t>Benchmark: trade-off [3]				Proposed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E6AF95-02BA-48BE-8356-E89A8D09D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204864"/>
            <a:ext cx="2808312" cy="21064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DC4C24C-4148-4310-BD5D-EF42A98603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910" y="2564904"/>
            <a:ext cx="3683396" cy="30177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D8CB749-1B60-4584-98E6-4A11545703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4293096"/>
            <a:ext cx="278396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71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MC-OOK waveform performance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/>
            <a:r>
              <a:rPr lang="en-GB" sz="2000" b="0" dirty="0"/>
              <a:t>Data rate: 250 kbps, </a:t>
            </a:r>
            <a:r>
              <a:rPr lang="en-GB" sz="2000" b="0"/>
              <a:t>2us symbols</a:t>
            </a:r>
            <a:endParaRPr lang="en-GB" sz="2000" b="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372A3A-2052-4A76-AB27-CBBF81596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842420"/>
              </p:ext>
            </p:extLst>
          </p:nvPr>
        </p:nvGraphicFramePr>
        <p:xfrm>
          <a:off x="1321763" y="2564904"/>
          <a:ext cx="657508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364">
                  <a:extLst>
                    <a:ext uri="{9D8B030D-6E8A-4147-A177-3AD203B41FA5}">
                      <a16:colId xmlns:a16="http://schemas.microsoft.com/office/drawing/2014/main" val="3737884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177258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94223029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88696981"/>
                    </a:ext>
                  </a:extLst>
                </a:gridCol>
                <a:gridCol w="1565305">
                  <a:extLst>
                    <a:ext uri="{9D8B030D-6E8A-4147-A177-3AD203B41FA5}">
                      <a16:colId xmlns:a16="http://schemas.microsoft.com/office/drawing/2014/main" val="237049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/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4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2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Best tradeoff 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1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 no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3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873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250 kbps using 2 us symbols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799727"/>
          </a:xfrm>
          <a:ln/>
        </p:spPr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93B7F2-6940-49D9-B4ED-CA74D1EA2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4" y="2780928"/>
            <a:ext cx="3209029" cy="240397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3873AF2-ADDD-4752-8C28-E6711D40D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747669"/>
            <a:ext cx="3284757" cy="2460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BD146E-4850-4217-A2AC-7AB2D757A1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2747668"/>
            <a:ext cx="3312566" cy="248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36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Constant envelope waveforms exhibit the best performance in AWGN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Waveforms with equal power in all active subcarriers exhibit the best performance in fading channels, due to harvesting of frequency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have nearly constant envelope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don’t have zero crossings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27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show gains in AWGN channel, with respect to waveforms with equal power in all active subcarriers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may suffer small losses at high SNR in fading channels, with respect to waveforms with equal power in all active subcarriers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1485DE5-06B3-482B-A2D2-15149B1B7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971"/>
              </p:ext>
            </p:extLst>
          </p:nvPr>
        </p:nvGraphicFramePr>
        <p:xfrm>
          <a:off x="1634323" y="270892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6772525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67831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62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 dB gain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 dB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7018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42B8A6-CE6D-4524-9DBD-180D47234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736904"/>
              </p:ext>
            </p:extLst>
          </p:nvPr>
        </p:nvGraphicFramePr>
        <p:xfrm>
          <a:off x="1187624" y="4797152"/>
          <a:ext cx="678469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346">
                  <a:extLst>
                    <a:ext uri="{9D8B030D-6E8A-4147-A177-3AD203B41FA5}">
                      <a16:colId xmlns:a16="http://schemas.microsoft.com/office/drawing/2014/main" val="880820734"/>
                    </a:ext>
                  </a:extLst>
                </a:gridCol>
                <a:gridCol w="3392346">
                  <a:extLst>
                    <a:ext uri="{9D8B030D-6E8A-4147-A177-3AD203B41FA5}">
                      <a16:colId xmlns:a16="http://schemas.microsoft.com/office/drawing/2014/main" val="804171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596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lvl="1" indent="0" fontAlgn="t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No losses for </a:t>
                      </a:r>
                      <a:r>
                        <a:rPr lang="en-US" dirty="0" err="1"/>
                        <a:t>TGnB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losses for </a:t>
                      </a:r>
                      <a:r>
                        <a:rPr lang="en-US" dirty="0" err="1"/>
                        <a:t>TGnB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99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No losses for </a:t>
                      </a:r>
                      <a:r>
                        <a:rPr lang="en-US" b="0" dirty="0" err="1"/>
                        <a:t>TGnD</a:t>
                      </a:r>
                      <a:r>
                        <a:rPr lang="en-US" b="0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0.3 dB loss for </a:t>
                      </a:r>
                      <a:r>
                        <a:rPr lang="en-US" b="0" dirty="0" err="1"/>
                        <a:t>TGnD</a:t>
                      </a:r>
                      <a:r>
                        <a:rPr lang="en-US" b="0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3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3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US" dirty="0"/>
              <a:t>Observations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waveforms have a substantially lower PAPR than other MC-OOK waveforms presented in [2], [3]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waveforms are advantageous when the TX is PA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the DC subcarrier allows a PAPR reduction of 0.5 dB compared to waveform with null DC (62.5 kbps only)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4C2822B-5D4B-436B-94DF-FC76FB631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782152"/>
              </p:ext>
            </p:extLst>
          </p:nvPr>
        </p:nvGraphicFramePr>
        <p:xfrm>
          <a:off x="1561306" y="29033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88218763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74326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62.5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117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PAPR reduction 1.1dB -1.6dB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reduction 2.9dB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69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87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9C0-4CF8-49BE-AD1A-13DDA516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050F-5F0A-42D7-B374-8D736433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4 us symbol, do you prefer to specify: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Proposed</a:t>
            </a:r>
            <a:r>
              <a:rPr lang="en-US" b="0" dirty="0">
                <a:latin typeface="Arial" panose="020B0604020202020204" pitchFamily="34" charset="0"/>
              </a:rPr>
              <a:t> </a:t>
            </a: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with DC</a:t>
            </a:r>
            <a:endParaRPr lang="en-US" b="0" dirty="0">
              <a:latin typeface="Arial" panose="020B0604020202020204" pitchFamily="34" charset="0"/>
            </a:endParaRP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Proposed no DC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Both of the above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Other waveform(s)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To not specify a waveform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1/2/3/4/5: </a:t>
            </a:r>
            <a:endParaRPr lang="en-US" b="0" dirty="0"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3DFA-7DB9-42BC-AEDB-A2FF685AB4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9B85-75FA-4691-A53F-02615C7F90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2F92-986B-4909-84A4-B9893378B9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714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9C0-4CF8-49BE-AD1A-13DDA516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050F-5F0A-42D7-B374-8D736433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2 us symbol, do you prefer to specify: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endParaRPr lang="en-US" b="0" dirty="0">
              <a:latin typeface="Arial" panose="020B0604020202020204" pitchFamily="34" charset="0"/>
            </a:endParaRP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Trade-off [3]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Proposed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Both of the above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Other waveform(s)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To not specify a waveform</a:t>
            </a:r>
          </a:p>
          <a:p>
            <a:pPr marL="114300" indent="-4572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1/2/3/4/5: </a:t>
            </a:r>
            <a:endParaRPr lang="en-US" b="0" dirty="0"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3DFA-7DB9-42BC-AEDB-A2FF685AB4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9B85-75FA-4691-A53F-02615C7F90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2F92-986B-4909-84A4-B9893378B9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01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According to the SFD [1] </a:t>
            </a:r>
          </a:p>
          <a:p>
            <a:pPr marL="457200" lvl="1" indent="0"/>
            <a:r>
              <a:rPr lang="en-GB" dirty="0"/>
              <a:t>“When a single band is used for transmission of WUR PPDU, the OOK waveform of WUR PPDU is generated by using contiguous 13 subcarriers with the subcarrier spacing of 312.5 kHz:</a:t>
            </a:r>
            <a:endParaRPr lang="en-US" dirty="0"/>
          </a:p>
          <a:p>
            <a:pPr marL="857250" lvl="2" indent="0"/>
            <a:r>
              <a:rPr lang="en-GB" dirty="0"/>
              <a:t>-The </a:t>
            </a:r>
            <a:r>
              <a:rPr lang="en-GB" dirty="0" err="1"/>
              <a:t>center</a:t>
            </a:r>
            <a:r>
              <a:rPr lang="en-GB" dirty="0"/>
              <a:t> subcarrier is null”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Low PAPR MC-OOK waveforms have been proposed in [2] and [3]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This contribution introduces MC-OOK waveforms that have very low PAPR and good performance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The question of the use of the DC subcarrier is revisited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456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dirty="0"/>
              <a:t>[1] IEEE 802.11-17/0575r9 Specification Framework for </a:t>
            </a:r>
            <a:r>
              <a:rPr lang="en-US" altLang="ko-KR" dirty="0" err="1"/>
              <a:t>TGba</a:t>
            </a:r>
            <a:endParaRPr lang="en-US" altLang="ko-KR" dirty="0"/>
          </a:p>
          <a:p>
            <a:r>
              <a:rPr lang="en-US" altLang="ko-KR" dirty="0"/>
              <a:t>[2] IEEE 802.11-17/0964r4 Signal Bandwidth and Sequence for OOK Signal Generation</a:t>
            </a:r>
          </a:p>
          <a:p>
            <a:r>
              <a:rPr lang="en-US" altLang="ko-KR" dirty="0"/>
              <a:t>[3] IEEE 802.11-18/0097r0 </a:t>
            </a:r>
            <a:r>
              <a:rPr lang="en-US" dirty="0"/>
              <a:t>2 us OOK pulse for high rate</a:t>
            </a:r>
            <a:endParaRPr lang="en-US" altLang="ko-KR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9B737C-F110-4328-82AD-E9EF282D7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450" y="3040148"/>
            <a:ext cx="3110376" cy="2333068"/>
          </a:xfrm>
          <a:prstGeom prst="rect">
            <a:avLst/>
          </a:prstGeom>
        </p:spPr>
      </p:pic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1"/>
            <a:ext cx="7772400" cy="2664296"/>
          </a:xfrm>
          <a:ln/>
        </p:spPr>
        <p:txBody>
          <a:bodyPr/>
          <a:lstStyle/>
          <a:p>
            <a:r>
              <a:rPr lang="en-US" dirty="0"/>
              <a:t>PSD of OOK signals using proposed waveforms, with windowing according to equation (17-5) IEEE 802.11-2016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7F359D-4B57-452F-B040-FE8E9251DB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6" y="3040148"/>
            <a:ext cx="3071962" cy="23042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F70991-D75E-4A65-97A7-018671AC8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0655" y="3068960"/>
            <a:ext cx="3085841" cy="231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16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Generation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Generate a time-domain single carrier waveform (using continuous phase modulation) with constant envelope and 4 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Transform single carrier waveform to frequency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Quantize Fourier coefficients to 256-QAM and mute all inactive subcarriers (i.e. null all subcarriers except 13 contiguous subcarriers) </a:t>
            </a:r>
            <a:r>
              <a:rPr lang="en-US" dirty="0">
                <a:sym typeface="Wingdings" panose="05000000000000000000" pitchFamily="2" charset="2"/>
              </a:rPr>
              <a:t> multicarrier waveform that resembles constant envelope waveform is generated.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87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12" y="692696"/>
            <a:ext cx="7770813" cy="1065213"/>
          </a:xfrm>
        </p:spPr>
        <p:txBody>
          <a:bodyPr/>
          <a:lstStyle/>
          <a:p>
            <a:r>
              <a:rPr lang="en-US" dirty="0"/>
              <a:t>Design for 4 us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64 point IFFT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0.8 us CP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53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frequency domain symbols    (256-QAM), 4 us symbol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endParaRPr lang="en-GB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880D84-7A63-4B89-919F-73C5F1DC4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428140"/>
              </p:ext>
            </p:extLst>
          </p:nvPr>
        </p:nvGraphicFramePr>
        <p:xfrm>
          <a:off x="1475656" y="2257267"/>
          <a:ext cx="6096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193186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21719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36483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Proposed, no 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1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-6</a:t>
                      </a:r>
                    </a:p>
                    <a:p>
                      <a:pPr algn="ctr"/>
                      <a:r>
                        <a:rPr lang="en-US" dirty="0"/>
                        <a:t>    -5</a:t>
                      </a:r>
                    </a:p>
                    <a:p>
                      <a:pPr algn="ctr"/>
                      <a:r>
                        <a:rPr lang="en-US" dirty="0"/>
                        <a:t>    -4</a:t>
                      </a:r>
                    </a:p>
                    <a:p>
                      <a:pPr algn="ctr"/>
                      <a:r>
                        <a:rPr lang="en-US" dirty="0"/>
                        <a:t>    -3</a:t>
                      </a:r>
                    </a:p>
                    <a:p>
                      <a:pPr algn="ctr"/>
                      <a:r>
                        <a:rPr lang="en-US" dirty="0"/>
                        <a:t>    -2</a:t>
                      </a:r>
                    </a:p>
                    <a:p>
                      <a:pPr algn="ctr"/>
                      <a:r>
                        <a:rPr lang="en-US" dirty="0"/>
                        <a:t>    -1</a:t>
                      </a:r>
                    </a:p>
                    <a:p>
                      <a:pPr algn="ctr"/>
                      <a:r>
                        <a:rPr lang="en-US" dirty="0"/>
                        <a:t>     DC</a:t>
                      </a:r>
                    </a:p>
                    <a:p>
                      <a:pPr algn="ctr"/>
                      <a:r>
                        <a:rPr lang="en-US" dirty="0"/>
                        <a:t>     1</a:t>
                      </a:r>
                    </a:p>
                    <a:p>
                      <a:pPr algn="ctr"/>
                      <a:r>
                        <a:rPr lang="en-US" dirty="0"/>
                        <a:t>     2</a:t>
                      </a:r>
                    </a:p>
                    <a:p>
                      <a:pPr algn="ctr"/>
                      <a:r>
                        <a:rPr lang="en-US" dirty="0"/>
                        <a:t>     3</a:t>
                      </a:r>
                    </a:p>
                    <a:p>
                      <a:pPr algn="ctr"/>
                      <a:r>
                        <a:rPr lang="en-US" dirty="0"/>
                        <a:t>     4</a:t>
                      </a:r>
                    </a:p>
                    <a:p>
                      <a:pPr algn="ctr"/>
                      <a:r>
                        <a:rPr lang="en-US" dirty="0"/>
                        <a:t>     5</a:t>
                      </a:r>
                    </a:p>
                    <a:p>
                      <a:pPr algn="ctr"/>
                      <a:r>
                        <a:rPr lang="en-US" dirty="0"/>
                        <a:t>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  -0.5369 - 0.2301i</a:t>
                      </a:r>
                    </a:p>
                    <a:p>
                      <a:r>
                        <a:rPr lang="nn-NO" dirty="0"/>
                        <a:t>  -0.5369 - 0.8437i</a:t>
                      </a:r>
                    </a:p>
                    <a:p>
                      <a:r>
                        <a:rPr lang="nn-NO" dirty="0"/>
                        <a:t>  -0.0767 - 0.9971i</a:t>
                      </a:r>
                    </a:p>
                    <a:p>
                      <a:r>
                        <a:rPr lang="nn-NO" dirty="0"/>
                        <a:t>   0.6903 - 1.1504i</a:t>
                      </a:r>
                    </a:p>
                    <a:p>
                      <a:r>
                        <a:rPr lang="nn-NO" dirty="0"/>
                        <a:t>   0.9971 - 0.3835i</a:t>
                      </a:r>
                    </a:p>
                    <a:p>
                      <a:r>
                        <a:rPr lang="nn-NO" dirty="0"/>
                        <a:t>  -0.6903 - 0.0767i</a:t>
                      </a:r>
                    </a:p>
                    <a:p>
                      <a:r>
                        <a:rPr lang="nn-NO" dirty="0"/>
                        <a:t>  -0.9971 - 0.9971i</a:t>
                      </a:r>
                    </a:p>
                    <a:p>
                      <a:r>
                        <a:rPr lang="nn-NO" dirty="0"/>
                        <a:t>   0.0767 + 0.6903i</a:t>
                      </a:r>
                    </a:p>
                    <a:p>
                      <a:r>
                        <a:rPr lang="nn-NO" dirty="0"/>
                        <a:t>  -0.3835 + 0.9971i</a:t>
                      </a:r>
                    </a:p>
                    <a:p>
                      <a:r>
                        <a:rPr lang="nn-NO" dirty="0"/>
                        <a:t>   1.1504 - 0.6903i</a:t>
                      </a:r>
                    </a:p>
                    <a:p>
                      <a:r>
                        <a:rPr lang="nn-NO" dirty="0"/>
                        <a:t>  -0.9971 - 0.0767i</a:t>
                      </a:r>
                    </a:p>
                    <a:p>
                      <a:r>
                        <a:rPr lang="nn-NO" dirty="0"/>
                        <a:t>   0.8437 + 0.5369i</a:t>
                      </a:r>
                    </a:p>
                    <a:p>
                      <a:r>
                        <a:rPr lang="nn-NO" dirty="0"/>
                        <a:t>  -0.2301 - 0.5369i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/>
                        <a:t>  -0.6903 - 0.3835i</a:t>
                      </a:r>
                    </a:p>
                    <a:p>
                      <a:r>
                        <a:rPr lang="nn-NO" dirty="0"/>
                        <a:t>  -0.5369 + 0.6903i</a:t>
                      </a:r>
                    </a:p>
                    <a:p>
                      <a:r>
                        <a:rPr lang="nn-NO" dirty="0"/>
                        <a:t>  -0.0767 + 0.0767i</a:t>
                      </a:r>
                    </a:p>
                    <a:p>
                      <a:r>
                        <a:rPr lang="nn-NO" dirty="0"/>
                        <a:t>   0.6903 + 1.1504i</a:t>
                      </a:r>
                    </a:p>
                    <a:p>
                      <a:r>
                        <a:rPr lang="nn-NO" dirty="0"/>
                        <a:t>   1.1504 - 0.6903i</a:t>
                      </a:r>
                    </a:p>
                    <a:p>
                      <a:r>
                        <a:rPr lang="nn-NO" dirty="0"/>
                        <a:t>  -0.6903 + 0.0767i</a:t>
                      </a:r>
                    </a:p>
                    <a:p>
                      <a:r>
                        <a:rPr lang="nn-NO" dirty="0"/>
                        <a:t>   0.0000 + 0.0000i</a:t>
                      </a:r>
                    </a:p>
                    <a:p>
                      <a:r>
                        <a:rPr lang="nn-NO" dirty="0"/>
                        <a:t>   0.0767 - 0.6903i</a:t>
                      </a:r>
                    </a:p>
                    <a:p>
                      <a:r>
                        <a:rPr lang="nn-NO" dirty="0"/>
                        <a:t>   0.6903 - 1.1504i</a:t>
                      </a:r>
                    </a:p>
                    <a:p>
                      <a:r>
                        <a:rPr lang="nn-NO" dirty="0"/>
                        <a:t>   1.1504 + 0.6903i</a:t>
                      </a:r>
                    </a:p>
                    <a:p>
                      <a:r>
                        <a:rPr lang="nn-NO" dirty="0"/>
                        <a:t>  -0.0767 + 0.0767i</a:t>
                      </a:r>
                    </a:p>
                    <a:p>
                      <a:r>
                        <a:rPr lang="nn-NO" dirty="0"/>
                        <a:t>   0.6903 - 0.5369i</a:t>
                      </a:r>
                    </a:p>
                    <a:p>
                      <a:r>
                        <a:rPr lang="nn-NO" dirty="0"/>
                        <a:t>   0.3835 + 0.6903i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3681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I/Q diagrams of proposed symbols, </a:t>
            </a:r>
            <a:br>
              <a:rPr lang="en-US" dirty="0"/>
            </a:br>
            <a:r>
              <a:rPr lang="en-US" dirty="0"/>
              <a:t>4 us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 numCol="1"/>
          <a:lstStyle/>
          <a:p>
            <a:r>
              <a:rPr lang="en-US" dirty="0"/>
              <a:t>Benchmark: opt1 [2]					Proposed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A208FD-C16E-42A4-B467-AEF27CA1F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329" y="2060848"/>
            <a:ext cx="2692365" cy="23272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97AC21-D6FE-4343-90DE-DF8E6D02F4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8743" y="4148764"/>
            <a:ext cx="2691660" cy="23266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76D8C0-ED9A-4C31-8450-6E5565CD7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492580"/>
            <a:ext cx="383202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2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Instantaneous power of proposed MCS-OOK waveforms, 4 us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D07A2-8F05-4530-8936-411C4F829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695CB3-DDAE-4AC8-A32E-FE7A1BFBA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858970"/>
            <a:ext cx="6113149" cy="458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15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MC-OOK waveform performance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/>
            <a:r>
              <a:rPr lang="en-GB" sz="2000" b="0" dirty="0"/>
              <a:t>Data rate: 62.5 kbps, 4 us symbols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372A3A-2052-4A76-AB27-CBBF81596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2232"/>
              </p:ext>
            </p:extLst>
          </p:nvPr>
        </p:nvGraphicFramePr>
        <p:xfrm>
          <a:off x="1321763" y="2564904"/>
          <a:ext cx="6575085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364">
                  <a:extLst>
                    <a:ext uri="{9D8B030D-6E8A-4147-A177-3AD203B41FA5}">
                      <a16:colId xmlns:a16="http://schemas.microsoft.com/office/drawing/2014/main" val="3737884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177258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94223029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88696981"/>
                    </a:ext>
                  </a:extLst>
                </a:gridCol>
                <a:gridCol w="1565305">
                  <a:extLst>
                    <a:ext uri="{9D8B030D-6E8A-4147-A177-3AD203B41FA5}">
                      <a16:colId xmlns:a16="http://schemas.microsoft.com/office/drawing/2014/main" val="237049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/>
                        <a:t>AWGN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SNR (dB)</a:t>
                      </a:r>
                    </a:p>
                    <a:p>
                      <a:r>
                        <a:rPr lang="en-US" dirty="0"/>
                        <a:t>@10% PER </a:t>
                      </a:r>
                    </a:p>
                    <a:p>
                      <a:r>
                        <a:rPr lang="en-US" dirty="0" err="1"/>
                        <a:t>TGnD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48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DC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161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-8.5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2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Opt</a:t>
                      </a:r>
                      <a:r>
                        <a:rPr lang="en-US" dirty="0"/>
                        <a:t> 1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1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</a:t>
                      </a:r>
                    </a:p>
                    <a:p>
                      <a:r>
                        <a:rPr lang="en-US" dirty="0"/>
                        <a:t>with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89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 no 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34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045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Performance 62.5 kbps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799727"/>
          </a:xfrm>
          <a:ln/>
        </p:spPr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0C7CCB-5557-41E5-BB1B-FA3C9C953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2800218"/>
            <a:ext cx="3240360" cy="24274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E96DF4-9A18-4D85-8D88-999389EF00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780928"/>
            <a:ext cx="3216887" cy="24098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B9F263-4F26-43BA-8A94-1428AEDFD2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2780928"/>
            <a:ext cx="3240360" cy="242744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3661</TotalTime>
  <Words>1254</Words>
  <Application>Microsoft Office PowerPoint</Application>
  <PresentationFormat>On-screen Show (4:3)</PresentationFormat>
  <Paragraphs>320</Paragraphs>
  <Slides>21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MC-OOK Symbol Design</vt:lpstr>
      <vt:lpstr>Introduction</vt:lpstr>
      <vt:lpstr>Symbol Generation Methodology</vt:lpstr>
      <vt:lpstr>Design for 4 us symbols</vt:lpstr>
      <vt:lpstr>Proposed frequency domain symbols    (256-QAM), 4 us symbol</vt:lpstr>
      <vt:lpstr>I/Q diagrams of proposed symbols,  4 us symbol</vt:lpstr>
      <vt:lpstr>Instantaneous power of proposed MCS-OOK waveforms, 4 us symbol</vt:lpstr>
      <vt:lpstr>MC-OOK waveform performance</vt:lpstr>
      <vt:lpstr>Performance 62.5 kbps</vt:lpstr>
      <vt:lpstr>Design for 2 us symbols</vt:lpstr>
      <vt:lpstr>Proposed frequency domain 2us symbols    (256-QAM)</vt:lpstr>
      <vt:lpstr>I/Q diagrams of proposed 2 us symbols</vt:lpstr>
      <vt:lpstr>MC-OOK waveform performance</vt:lpstr>
      <vt:lpstr>Performance 250 kbps using 2 us symbols</vt:lpstr>
      <vt:lpstr>Observations 1</vt:lpstr>
      <vt:lpstr>Observations 2</vt:lpstr>
      <vt:lpstr>Observations 3</vt:lpstr>
      <vt:lpstr>Straw poll #1</vt:lpstr>
      <vt:lpstr>Straw poll #2</vt:lpstr>
      <vt:lpstr>References</vt:lpstr>
      <vt:lpstr>Appendix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MC-OOK Symbol Design 11-18-0479</dc:title>
  <dc:creator>Dennis Sundman</dc:creator>
  <cp:lastModifiedBy>Miguel Lopez M</cp:lastModifiedBy>
  <cp:revision>124</cp:revision>
  <cp:lastPrinted>1601-01-01T00:00:00Z</cp:lastPrinted>
  <dcterms:created xsi:type="dcterms:W3CDTF">2018-02-08T07:56:39Z</dcterms:created>
  <dcterms:modified xsi:type="dcterms:W3CDTF">2018-03-05T03:25:16Z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