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402" r:id="rId3"/>
    <p:sldId id="403" r:id="rId4"/>
    <p:sldId id="404" r:id="rId5"/>
    <p:sldId id="399" r:id="rId6"/>
    <p:sldId id="401" r:id="rId7"/>
    <p:sldId id="400" r:id="rId8"/>
    <p:sldId id="405" r:id="rId9"/>
    <p:sldId id="326" r:id="rId1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9548" autoAdjust="0"/>
  </p:normalViewPr>
  <p:slideViewPr>
    <p:cSldViewPr>
      <p:cViewPr>
        <p:scale>
          <a:sx n="80" d="100"/>
          <a:sy n="80" d="100"/>
        </p:scale>
        <p:origin x="-924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 smtClean="0"/>
              <a:t>Bullet Title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39694" y="6475413"/>
            <a:ext cx="140423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802.11-18/</a:t>
            </a:r>
            <a:r>
              <a:rPr lang="en-US" sz="1800" b="1" dirty="0" err="1" smtClean="0">
                <a:cs typeface="+mn-cs"/>
              </a:rPr>
              <a:t>0477r0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dirty="0"/>
              <a:t>Punctured </a:t>
            </a:r>
            <a:r>
              <a:rPr lang="en-GB" dirty="0" err="1"/>
              <a:t>NDP</a:t>
            </a:r>
            <a:endParaRPr lang="en-US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2018-07-06</a:t>
            </a:r>
            <a:endParaRPr lang="en-US" sz="2000" b="0" dirty="0" smtClean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9215812"/>
              </p:ext>
            </p:extLst>
          </p:nvPr>
        </p:nvGraphicFramePr>
        <p:xfrm>
          <a:off x="850900" y="2817813"/>
          <a:ext cx="6656388" cy="305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3" name="Document" r:id="rId4" imgW="9967983" imgH="4556479" progId="Word.Document.8">
                  <p:embed/>
                </p:oleObj>
              </mc:Choice>
              <mc:Fallback>
                <p:oleObj name="Document" r:id="rId4" imgW="9967983" imgH="4556479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0900" y="2817813"/>
                        <a:ext cx="6656388" cy="305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algn="just"/>
            <a:r>
              <a:rPr lang="en-GB" sz="1600" b="0" dirty="0"/>
              <a:t>This contribution provides partial resolution to CID 16723</a:t>
            </a:r>
          </a:p>
          <a:p>
            <a:pPr algn="just"/>
            <a:r>
              <a:rPr lang="en-GB" sz="1600" b="0" dirty="0" smtClean="0"/>
              <a:t>Preamble </a:t>
            </a:r>
            <a:r>
              <a:rPr lang="en-GB" sz="1600" b="0" dirty="0"/>
              <a:t>puncture enables transmitter to zero out one or more non-primary 20MHz channels in an HE MU PPDU [1]</a:t>
            </a:r>
          </a:p>
          <a:p>
            <a:pPr lvl="1" algn="just"/>
            <a:r>
              <a:rPr lang="en-GB" sz="1200" dirty="0"/>
              <a:t>No pre-HE modulated fields transmitted in punctured channels</a:t>
            </a:r>
          </a:p>
          <a:p>
            <a:pPr lvl="1" algn="just"/>
            <a:r>
              <a:rPr lang="en-GB" sz="1200" dirty="0"/>
              <a:t>RUs that overlap a punctured 20MHz channel are not allocated</a:t>
            </a:r>
            <a:endParaRPr lang="en-US" sz="1200" dirty="0"/>
          </a:p>
          <a:p>
            <a:pPr algn="just"/>
            <a:endParaRPr lang="en-GB" sz="1600" b="0" dirty="0"/>
          </a:p>
          <a:p>
            <a:pPr algn="just"/>
            <a:r>
              <a:rPr lang="en-GB" sz="1600" b="0" dirty="0"/>
              <a:t>However, HE sounding procedure [1] does not describe sounding over BW that includes 20MHz channel puncture(s) </a:t>
            </a:r>
          </a:p>
          <a:p>
            <a:pPr algn="just"/>
            <a:endParaRPr lang="en-GB" sz="1600" b="0" dirty="0"/>
          </a:p>
          <a:p>
            <a:pPr algn="just"/>
            <a:r>
              <a:rPr lang="en-GB" sz="1600" b="0" dirty="0"/>
              <a:t>Need to define preamble punctured sounding procedure including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en-GB" sz="1200" dirty="0"/>
              <a:t>NDPA modification to indicate puncture pattern [2]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en-GB" sz="1200" dirty="0"/>
              <a:t>NDP puncture and transmission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en-GB" sz="1200" dirty="0"/>
              <a:t>B</a:t>
            </a:r>
            <a:r>
              <a:rPr lang="en-GB" sz="1200" dirty="0" smtClean="0"/>
              <a:t>eamforming feedback modification </a:t>
            </a:r>
            <a:r>
              <a:rPr lang="en-GB" sz="1200" dirty="0"/>
              <a:t>and transmission</a:t>
            </a:r>
          </a:p>
          <a:p>
            <a:pPr algn="just"/>
            <a:endParaRPr lang="en-GB" sz="1600" b="0" dirty="0"/>
          </a:p>
          <a:p>
            <a:pPr algn="just"/>
            <a:r>
              <a:rPr lang="en-GB" sz="1600" b="0" dirty="0"/>
              <a:t>This slide-deck describes (2) and (3)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9459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9A75BD6-1972-4A70-9F95-55798154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Preamble Punctured HE NDP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="" xmlns:a16="http://schemas.microsoft.com/office/drawing/2014/main" id="{C107D3F2-7CCE-4D85-97EF-326E16D988A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algn="just"/>
                <a:r>
                  <a:rPr lang="en-US" sz="1800" b="0" dirty="0" smtClean="0">
                    <a:solidFill>
                      <a:schemeClr val="tx1"/>
                    </a:solidFill>
                  </a:rPr>
                  <a:t>Preamble punctured HE NDP uses HE SU PPDU format</a:t>
                </a:r>
              </a:p>
              <a:p>
                <a:pPr algn="just"/>
                <a:r>
                  <a:rPr lang="en-US" sz="1800" b="0" dirty="0">
                    <a:solidFill>
                      <a:schemeClr val="tx1"/>
                    </a:solidFill>
                  </a:rPr>
                  <a:t>Puncture of HE NDP based on 242RU boundaries</a:t>
                </a:r>
              </a:p>
              <a:p>
                <a:pPr lvl="1" algn="just"/>
                <a:r>
                  <a:rPr lang="en-US" sz="1400" dirty="0">
                    <a:solidFill>
                      <a:schemeClr val="tx1"/>
                    </a:solidFill>
                  </a:rPr>
                  <a:t>Preamble (pre-HE modulated and HE modulated) </a:t>
                </a:r>
                <a:r>
                  <a:rPr lang="en-US" sz="1400" dirty="0" smtClean="0">
                    <a:solidFill>
                      <a:schemeClr val="tx1"/>
                    </a:solidFill>
                  </a:rPr>
                  <a:t>portion </a:t>
                </a:r>
                <a:r>
                  <a:rPr lang="en-US" sz="1400" dirty="0">
                    <a:solidFill>
                      <a:schemeClr val="tx1"/>
                    </a:solidFill>
                  </a:rPr>
                  <a:t>overlapping punctured 242RU is not transmitted</a:t>
                </a:r>
              </a:p>
              <a:p>
                <a:pPr lvl="1" algn="just"/>
                <a:r>
                  <a:rPr lang="en-US" sz="1600" dirty="0">
                    <a:solidFill>
                      <a:schemeClr val="tx1"/>
                    </a:solidFill>
                  </a:rPr>
                  <a:t>Consistent with preamble puncture method [1]</a:t>
                </a:r>
              </a:p>
              <a:p>
                <a:pPr lvl="1" algn="just"/>
                <a:r>
                  <a:rPr lang="en-US" sz="1600" dirty="0">
                    <a:solidFill>
                      <a:schemeClr val="tx1"/>
                    </a:solidFill>
                  </a:rPr>
                  <a:t>Preamble puncture applicable to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≥</m:t>
                    </m:r>
                  </m:oMath>
                </a14:m>
                <a:r>
                  <a:rPr lang="en-US" sz="1600" dirty="0">
                    <a:solidFill>
                      <a:schemeClr val="tx1"/>
                    </a:solidFill>
                  </a:rPr>
                  <a:t>80MHz PPDUs</a:t>
                </a:r>
              </a:p>
              <a:p>
                <a:pPr algn="just"/>
                <a:r>
                  <a:rPr lang="en-US" sz="1800" b="0" dirty="0">
                    <a:solidFill>
                      <a:schemeClr val="tx1"/>
                    </a:solidFill>
                  </a:rPr>
                  <a:t>Preceding HE NDPA signals location of punctured 242RU</a:t>
                </a:r>
              </a:p>
              <a:p>
                <a:pPr algn="just"/>
                <a:r>
                  <a:rPr lang="en-US" sz="1600" b="0" dirty="0">
                    <a:solidFill>
                      <a:schemeClr val="tx1"/>
                    </a:solidFill>
                  </a:rPr>
                  <a:t>Center 26RU is </a:t>
                </a:r>
                <a:r>
                  <a:rPr lang="en-US" sz="1600" b="0" dirty="0" smtClean="0">
                    <a:solidFill>
                      <a:schemeClr val="tx1"/>
                    </a:solidFill>
                  </a:rPr>
                  <a:t>punctured if either one of the inner </a:t>
                </a:r>
                <a:r>
                  <a:rPr lang="en-US" sz="1600" b="0" dirty="0" err="1" smtClean="0">
                    <a:solidFill>
                      <a:schemeClr val="tx1"/>
                    </a:solidFill>
                  </a:rPr>
                  <a:t>242RU</a:t>
                </a:r>
                <a:r>
                  <a:rPr lang="en-US" sz="1600" b="0" dirty="0" smtClean="0">
                    <a:solidFill>
                      <a:schemeClr val="tx1"/>
                    </a:solidFill>
                  </a:rPr>
                  <a:t> on tones [-258:-17] or [17:258] is punctured</a:t>
                </a:r>
                <a:endParaRPr lang="en-US" sz="1600" b="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C107D3F2-7CCE-4D85-97EF-326E16D988A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549" t="-741" r="-3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6AFE62E-A0C5-40DC-87E6-442AF48F4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2018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A8FB844-6A23-47DD-8015-280A2A9FF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0A0F872-B792-4DA3-AF7F-36C7FD5A0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B9F34B91-5199-4AC0-B3DD-14489648090C}"/>
              </a:ext>
            </a:extLst>
          </p:cNvPr>
          <p:cNvSpPr/>
          <p:nvPr/>
        </p:nvSpPr>
        <p:spPr bwMode="auto">
          <a:xfrm>
            <a:off x="1828800" y="5257800"/>
            <a:ext cx="914400" cy="5334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515B39BD-B1A6-4134-9221-B4472A05F579}"/>
              </a:ext>
            </a:extLst>
          </p:cNvPr>
          <p:cNvSpPr/>
          <p:nvPr/>
        </p:nvSpPr>
        <p:spPr bwMode="auto">
          <a:xfrm>
            <a:off x="2743200" y="5257800"/>
            <a:ext cx="914400" cy="5334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A52DEC16-07BE-4D46-8759-0BB7E59F5C4F}"/>
              </a:ext>
            </a:extLst>
          </p:cNvPr>
          <p:cNvSpPr/>
          <p:nvPr/>
        </p:nvSpPr>
        <p:spPr bwMode="auto">
          <a:xfrm>
            <a:off x="3646055" y="5257800"/>
            <a:ext cx="544945" cy="533400"/>
          </a:xfrm>
          <a:prstGeom prst="rect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F409E541-0016-4349-94E1-A855CBB10C67}"/>
              </a:ext>
            </a:extLst>
          </p:cNvPr>
          <p:cNvSpPr/>
          <p:nvPr/>
        </p:nvSpPr>
        <p:spPr bwMode="auto">
          <a:xfrm>
            <a:off x="4191000" y="5257800"/>
            <a:ext cx="914400" cy="5334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314A202A-3A1E-41A1-A0C9-8D614E904E5C}"/>
              </a:ext>
            </a:extLst>
          </p:cNvPr>
          <p:cNvSpPr/>
          <p:nvPr/>
        </p:nvSpPr>
        <p:spPr bwMode="auto">
          <a:xfrm>
            <a:off x="5105400" y="5257800"/>
            <a:ext cx="914400" cy="5334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A989D6BC-5E0F-4FE7-97CA-FEB42C05220B}"/>
              </a:ext>
            </a:extLst>
          </p:cNvPr>
          <p:cNvSpPr txBox="1"/>
          <p:nvPr/>
        </p:nvSpPr>
        <p:spPr>
          <a:xfrm>
            <a:off x="696913" y="5819001"/>
            <a:ext cx="53621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242RU:              [-500:-259]         [-258:-17]                     [17:258]              [259:500]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17F1D595-3CD4-4E8E-9481-98CF30048F23}"/>
              </a:ext>
            </a:extLst>
          </p:cNvPr>
          <p:cNvSpPr txBox="1"/>
          <p:nvPr/>
        </p:nvSpPr>
        <p:spPr>
          <a:xfrm>
            <a:off x="3604998" y="5824041"/>
            <a:ext cx="7399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Center 26RU &amp; DC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D3239DA4-55AB-4426-BB45-326D669E4623}"/>
              </a:ext>
            </a:extLst>
          </p:cNvPr>
          <p:cNvSpPr txBox="1"/>
          <p:nvPr/>
        </p:nvSpPr>
        <p:spPr>
          <a:xfrm>
            <a:off x="3197152" y="4929594"/>
            <a:ext cx="16257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80 MHz HE PPDU</a:t>
            </a:r>
          </a:p>
        </p:txBody>
      </p:sp>
    </p:spTree>
    <p:extLst>
      <p:ext uri="{BB962C8B-B14F-4D97-AF65-F5344CB8AC3E}">
        <p14:creationId xmlns:p14="http://schemas.microsoft.com/office/powerpoint/2010/main" val="2141506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C9CC343-B820-449E-A015-4640D7C73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Preamble Punctured </a:t>
            </a:r>
            <a:r>
              <a:rPr lang="en-US" dirty="0" smtClean="0">
                <a:solidFill>
                  <a:schemeClr val="tx1"/>
                </a:solidFill>
              </a:rPr>
              <a:t>BF Feedback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6E6B2F3-DBC7-427B-BE81-AA6556D5A9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0" dirty="0" smtClean="0"/>
              <a:t>Computation </a:t>
            </a:r>
            <a:r>
              <a:rPr lang="en-US" sz="1800" b="0" dirty="0"/>
              <a:t>of average </a:t>
            </a:r>
            <a:r>
              <a:rPr lang="en-US" sz="1800" b="0" dirty="0" err="1"/>
              <a:t>SNR</a:t>
            </a:r>
            <a:r>
              <a:rPr lang="en-US" sz="1800" b="0" dirty="0"/>
              <a:t> </a:t>
            </a:r>
            <a:r>
              <a:rPr lang="en-US" sz="1800" b="0" dirty="0" smtClean="0"/>
              <a:t>excludes </a:t>
            </a:r>
            <a:r>
              <a:rPr lang="en-US" sz="1800" b="0" dirty="0"/>
              <a:t>all tones that overlap with punctured 242RU</a:t>
            </a:r>
          </a:p>
          <a:p>
            <a:r>
              <a:rPr lang="en-US" sz="1800" b="0" dirty="0" smtClean="0"/>
              <a:t>BF feedback frame </a:t>
            </a:r>
            <a:r>
              <a:rPr lang="en-US" sz="1800" b="0" dirty="0"/>
              <a:t>not transmitted over 242RUs indicated as punctured in preceding HE NDPA</a:t>
            </a:r>
          </a:p>
          <a:p>
            <a:pPr lvl="1"/>
            <a:r>
              <a:rPr lang="en-US" sz="1600" dirty="0"/>
              <a:t>In non-TB Sounding: </a:t>
            </a:r>
            <a:r>
              <a:rPr lang="en-US" sz="1600" dirty="0" smtClean="0"/>
              <a:t>BF feedback frame </a:t>
            </a:r>
            <a:r>
              <a:rPr lang="en-US" sz="1600" dirty="0"/>
              <a:t>transmitted over largest contiguous BW including primary 20MHz channel and excluding any punctured 242RU</a:t>
            </a:r>
          </a:p>
          <a:p>
            <a:pPr lvl="1"/>
            <a:r>
              <a:rPr lang="en-US" sz="1600" dirty="0"/>
              <a:t>In TB-Sounding: </a:t>
            </a:r>
            <a:r>
              <a:rPr lang="en-US" sz="1600" dirty="0" smtClean="0"/>
              <a:t>BF feedback frame </a:t>
            </a:r>
            <a:r>
              <a:rPr lang="en-US" sz="1600" dirty="0"/>
              <a:t>transmitted over RU assignment signaled in Trigger frame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458929F-D4CE-4382-B675-BA7E012CA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2018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A46C4BE-D20B-47F1-BEB0-47E35755A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07F7A1E-F26A-406D-8749-4B73CA46A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106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 (1)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GB" sz="1800" b="0" dirty="0" smtClean="0"/>
              <a:t>Propose </a:t>
            </a:r>
            <a:r>
              <a:rPr lang="en-GB" sz="1800" b="0" dirty="0"/>
              <a:t>to add the following </a:t>
            </a:r>
            <a:r>
              <a:rPr lang="en-GB" sz="1800" b="0" dirty="0" smtClean="0"/>
              <a:t>section ‘28.3.16.1 Punctured </a:t>
            </a:r>
            <a:r>
              <a:rPr lang="en-GB" sz="1800" b="0" dirty="0" err="1" smtClean="0"/>
              <a:t>NDP</a:t>
            </a:r>
            <a:r>
              <a:rPr lang="en-GB" sz="1800" b="0" dirty="0" smtClean="0"/>
              <a:t>’ on </a:t>
            </a:r>
            <a:r>
              <a:rPr lang="en-GB" sz="1800" b="0" dirty="0"/>
              <a:t>page </a:t>
            </a:r>
            <a:r>
              <a:rPr lang="en-GB" sz="1800" b="0" dirty="0" smtClean="0"/>
              <a:t>547 </a:t>
            </a:r>
            <a:r>
              <a:rPr lang="en-GB" sz="1800" b="0" dirty="0"/>
              <a:t>line </a:t>
            </a:r>
            <a:r>
              <a:rPr lang="en-GB" sz="1800" b="0" dirty="0" smtClean="0"/>
              <a:t>53 with the following text</a:t>
            </a:r>
            <a:r>
              <a:rPr lang="en-GB" sz="1800" b="0" dirty="0" smtClean="0"/>
              <a:t>:</a:t>
            </a:r>
            <a:r>
              <a:rPr lang="en-GB" sz="1800" b="0" dirty="0"/>
              <a:t> </a:t>
            </a:r>
            <a:endParaRPr lang="en-US" sz="1800" b="0" dirty="0" smtClean="0"/>
          </a:p>
          <a:p>
            <a:r>
              <a:rPr lang="en-GB" sz="1600" b="0" dirty="0" smtClean="0"/>
              <a:t>The HE </a:t>
            </a:r>
            <a:r>
              <a:rPr lang="en-GB" sz="1600" b="0" dirty="0" err="1" smtClean="0"/>
              <a:t>NDP</a:t>
            </a:r>
            <a:r>
              <a:rPr lang="en-GB" sz="1600" b="0" dirty="0" smtClean="0"/>
              <a:t> </a:t>
            </a:r>
            <a:r>
              <a:rPr lang="en-GB" sz="1600" b="0" dirty="0" err="1" smtClean="0"/>
              <a:t>PPDU</a:t>
            </a:r>
            <a:r>
              <a:rPr lang="en-GB" sz="1600" b="0" dirty="0" smtClean="0"/>
              <a:t> as defined in section 28.3.16 may be punctured over one or more 242 </a:t>
            </a:r>
            <a:r>
              <a:rPr lang="en-GB" sz="1600" b="0" dirty="0" err="1" smtClean="0"/>
              <a:t>RUs.</a:t>
            </a:r>
            <a:endParaRPr lang="en-GB" sz="1600" b="0" dirty="0" smtClean="0"/>
          </a:p>
          <a:p>
            <a:r>
              <a:rPr lang="en-GB" sz="1600" b="0" dirty="0" smtClean="0"/>
              <a:t>The </a:t>
            </a:r>
            <a:r>
              <a:rPr lang="en-GB" sz="1600" b="0" dirty="0" smtClean="0"/>
              <a:t>punctured tones exactly match the location of those 242 RU as defined in Table 28-8. The preamble portion overlapping those </a:t>
            </a:r>
            <a:r>
              <a:rPr lang="en-GB" sz="1600" b="0" dirty="0" err="1" smtClean="0"/>
              <a:t>242RU</a:t>
            </a:r>
            <a:r>
              <a:rPr lang="en-GB" sz="1600" b="0" dirty="0" smtClean="0"/>
              <a:t> is punctured as well.</a:t>
            </a:r>
            <a:endParaRPr lang="en-US" sz="1600" b="0" dirty="0"/>
          </a:p>
          <a:p>
            <a:r>
              <a:rPr lang="en-GB" sz="1600" b="0" dirty="0" smtClean="0"/>
              <a:t>If an HE </a:t>
            </a:r>
            <a:r>
              <a:rPr lang="en-GB" sz="1600" b="0" dirty="0" err="1"/>
              <a:t>NDP</a:t>
            </a:r>
            <a:r>
              <a:rPr lang="en-GB" sz="1600" b="0" dirty="0"/>
              <a:t> </a:t>
            </a:r>
            <a:r>
              <a:rPr lang="en-GB" sz="1600" b="0" dirty="0" err="1"/>
              <a:t>PPDU</a:t>
            </a:r>
            <a:r>
              <a:rPr lang="en-GB" sz="1600" b="0" dirty="0"/>
              <a:t> </a:t>
            </a:r>
            <a:r>
              <a:rPr lang="en-GB" sz="1600" b="0" dirty="0" smtClean="0"/>
              <a:t>is punctured then the preceding </a:t>
            </a:r>
            <a:r>
              <a:rPr lang="en-GB" sz="1600" b="0" dirty="0" err="1" smtClean="0"/>
              <a:t>NDPA</a:t>
            </a:r>
            <a:r>
              <a:rPr lang="en-GB" sz="1600" b="0" dirty="0" smtClean="0"/>
              <a:t> shall signal the location of the punctured </a:t>
            </a:r>
            <a:r>
              <a:rPr lang="en-GB" sz="1600" b="0" dirty="0" err="1" smtClean="0"/>
              <a:t>242RU</a:t>
            </a:r>
            <a:endParaRPr lang="en-GB" sz="1600" b="0" dirty="0" smtClean="0"/>
          </a:p>
          <a:p>
            <a:r>
              <a:rPr lang="en-US" sz="1600" b="0" dirty="0" smtClean="0"/>
              <a:t>The center </a:t>
            </a:r>
            <a:r>
              <a:rPr lang="en-US" sz="1600" b="0" dirty="0" err="1"/>
              <a:t>26RU</a:t>
            </a:r>
            <a:r>
              <a:rPr lang="en-US" sz="1600" b="0" dirty="0"/>
              <a:t> </a:t>
            </a:r>
            <a:r>
              <a:rPr lang="en-US" sz="1600" b="0" dirty="0" smtClean="0"/>
              <a:t>is </a:t>
            </a:r>
            <a:r>
              <a:rPr lang="en-US" sz="1600" b="0" dirty="0"/>
              <a:t>punctured if either one of the inner </a:t>
            </a:r>
            <a:r>
              <a:rPr lang="en-US" sz="1600" b="0" dirty="0" err="1"/>
              <a:t>242RU</a:t>
            </a:r>
            <a:r>
              <a:rPr lang="en-US" sz="1600" b="0" dirty="0"/>
              <a:t> on tones [-258:-17] or [17:258] is punctured</a:t>
            </a:r>
          </a:p>
          <a:p>
            <a:pPr lvl="0"/>
            <a:r>
              <a:rPr lang="en-GB" sz="1600" b="0" dirty="0" smtClean="0"/>
              <a:t>The </a:t>
            </a:r>
            <a:r>
              <a:rPr lang="en-GB" sz="1600" b="0" dirty="0" smtClean="0"/>
              <a:t>feedback report field (section 9.4.1.63)</a:t>
            </a:r>
            <a:r>
              <a:rPr lang="en-GB" sz="1600" b="0" dirty="0"/>
              <a:t> </a:t>
            </a:r>
            <a:r>
              <a:rPr lang="en-GB" sz="1600" b="0" dirty="0" smtClean="0"/>
              <a:t>for a punctured </a:t>
            </a:r>
            <a:r>
              <a:rPr lang="en-GB" sz="1600" b="0" dirty="0" err="1" smtClean="0"/>
              <a:t>NDP</a:t>
            </a:r>
            <a:r>
              <a:rPr lang="en-GB" sz="1600" b="0" dirty="0" smtClean="0"/>
              <a:t> shall </a:t>
            </a:r>
            <a:r>
              <a:rPr lang="en-GB" sz="1600" b="0" dirty="0"/>
              <a:t>not be transmitted over </a:t>
            </a:r>
            <a:r>
              <a:rPr lang="en-GB" sz="1600" b="0" dirty="0" err="1"/>
              <a:t>242RUs</a:t>
            </a:r>
            <a:r>
              <a:rPr lang="en-GB" sz="1600" b="0" dirty="0"/>
              <a:t> that were punctured in the </a:t>
            </a:r>
            <a:r>
              <a:rPr lang="en-GB" sz="1600" b="0" dirty="0" smtClean="0"/>
              <a:t>preceding HE </a:t>
            </a:r>
            <a:r>
              <a:rPr lang="en-GB" sz="1600" b="0" dirty="0" err="1" smtClean="0"/>
              <a:t>NDPA</a:t>
            </a:r>
            <a:endParaRPr lang="en-GB" sz="1600" b="0" dirty="0" smtClean="0"/>
          </a:p>
          <a:p>
            <a:pPr lvl="1"/>
            <a:r>
              <a:rPr lang="en-US" sz="1400" dirty="0"/>
              <a:t>In non-TB Sounding: BF feedback frame transmitted over largest contiguous BW including primary </a:t>
            </a:r>
            <a:r>
              <a:rPr lang="en-US" sz="1400" dirty="0" err="1"/>
              <a:t>20MHz</a:t>
            </a:r>
            <a:r>
              <a:rPr lang="en-US" sz="1400" dirty="0"/>
              <a:t> channel and excluding any punctured </a:t>
            </a:r>
            <a:r>
              <a:rPr lang="en-US" sz="1400" dirty="0" err="1"/>
              <a:t>242RU</a:t>
            </a:r>
            <a:endParaRPr lang="en-US" sz="1400" dirty="0"/>
          </a:p>
          <a:p>
            <a:pPr lvl="1"/>
            <a:r>
              <a:rPr lang="en-US" sz="1400" dirty="0"/>
              <a:t>In TB-Sounding: BF feedback frame transmitted over RU assignment signaled in Trigger frame</a:t>
            </a:r>
          </a:p>
          <a:p>
            <a:pPr lvl="0"/>
            <a:r>
              <a:rPr lang="en-GB" sz="1600" b="0" dirty="0" smtClean="0"/>
              <a:t>The </a:t>
            </a:r>
            <a:r>
              <a:rPr lang="en-GB" sz="1600" b="0" dirty="0"/>
              <a:t>calculation of the average </a:t>
            </a:r>
            <a:r>
              <a:rPr lang="en-GB" sz="1600" b="0" dirty="0" err="1"/>
              <a:t>SNRs</a:t>
            </a:r>
            <a:r>
              <a:rPr lang="en-GB" sz="1600" b="0" dirty="0"/>
              <a:t> </a:t>
            </a:r>
            <a:r>
              <a:rPr lang="en-GB" sz="1600" b="0" dirty="0" smtClean="0"/>
              <a:t>in Table 9-</a:t>
            </a:r>
            <a:r>
              <a:rPr lang="en-GB" sz="1600" b="0" dirty="0" err="1" smtClean="0"/>
              <a:t>76b</a:t>
            </a:r>
            <a:r>
              <a:rPr lang="en-GB" sz="1600" b="0" dirty="0" smtClean="0"/>
              <a:t> shall </a:t>
            </a:r>
            <a:r>
              <a:rPr lang="en-GB" sz="1600" b="0" dirty="0"/>
              <a:t>not include tones that fall within the punctured 242 </a:t>
            </a:r>
            <a:r>
              <a:rPr lang="en-GB" sz="1600" b="0" dirty="0" err="1"/>
              <a:t>RUs</a:t>
            </a:r>
            <a:endParaRPr lang="en-US" sz="1600" b="0" dirty="0"/>
          </a:p>
          <a:p>
            <a:pPr marL="0" indent="0">
              <a:buNone/>
            </a:pPr>
            <a:r>
              <a:rPr lang="en-GB" sz="1800" dirty="0"/>
              <a:t> </a:t>
            </a:r>
            <a:endParaRPr lang="en-US" sz="1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7251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 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GB" sz="1800" b="0" dirty="0" smtClean="0"/>
              <a:t>Propose </a:t>
            </a:r>
            <a:r>
              <a:rPr lang="en-GB" sz="1800" b="0" dirty="0"/>
              <a:t>to add </a:t>
            </a:r>
            <a:r>
              <a:rPr lang="en-GB" sz="1800" b="0" dirty="0" smtClean="0"/>
              <a:t>to table 28-1 </a:t>
            </a:r>
            <a:r>
              <a:rPr lang="en-GB" sz="1800" b="0" dirty="0" err="1" smtClean="0"/>
              <a:t>TXVECTOR</a:t>
            </a:r>
            <a:r>
              <a:rPr lang="en-GB" sz="1800" b="0" dirty="0" smtClean="0"/>
              <a:t> and </a:t>
            </a:r>
            <a:r>
              <a:rPr lang="en-GB" sz="1800" b="0" dirty="0" err="1" smtClean="0"/>
              <a:t>RXVECTOR</a:t>
            </a:r>
            <a:r>
              <a:rPr lang="en-GB" sz="1800" b="0" dirty="0" smtClean="0"/>
              <a:t> a new parameter called  ‘Punctured Non-</a:t>
            </a:r>
            <a:r>
              <a:rPr lang="en-GB" sz="1800" b="0" dirty="0" err="1" smtClean="0"/>
              <a:t>HT</a:t>
            </a:r>
            <a:r>
              <a:rPr lang="en-GB" sz="1800" b="0" dirty="0" smtClean="0"/>
              <a:t> Modulation’ with the Value field description as follows:</a:t>
            </a:r>
          </a:p>
          <a:p>
            <a:pPr lvl="1"/>
            <a:r>
              <a:rPr lang="en-GB" sz="1600" b="0" dirty="0" smtClean="0"/>
              <a:t>8 bit field indicating the punctured </a:t>
            </a:r>
            <a:r>
              <a:rPr lang="en-GB" sz="1600" b="0" dirty="0" err="1" smtClean="0"/>
              <a:t>20MHz</a:t>
            </a:r>
            <a:r>
              <a:rPr lang="en-GB" sz="1600" b="0" dirty="0" smtClean="0"/>
              <a:t> </a:t>
            </a:r>
            <a:r>
              <a:rPr lang="en-GB" sz="1600" b="0" dirty="0" err="1" smtClean="0"/>
              <a:t>subchannels</a:t>
            </a:r>
            <a:r>
              <a:rPr lang="en-GB" sz="1600" b="0" dirty="0" smtClean="0"/>
              <a:t> in 80+80/</a:t>
            </a:r>
            <a:r>
              <a:rPr lang="en-GB" sz="1600" b="0" dirty="0" err="1" smtClean="0"/>
              <a:t>160MHz</a:t>
            </a:r>
            <a:r>
              <a:rPr lang="en-GB" sz="1600" b="0" dirty="0" smtClean="0"/>
              <a:t> in order of increasing frequency.  </a:t>
            </a:r>
          </a:p>
          <a:p>
            <a:pPr lvl="1"/>
            <a:r>
              <a:rPr lang="en-GB" sz="1600" dirty="0" smtClean="0"/>
              <a:t>Only t</a:t>
            </a:r>
            <a:r>
              <a:rPr lang="en-GB" sz="1600" b="0" dirty="0" smtClean="0"/>
              <a:t>he 4 </a:t>
            </a:r>
            <a:r>
              <a:rPr lang="en-GB" sz="1600" b="0" dirty="0" err="1" smtClean="0"/>
              <a:t>MSB</a:t>
            </a:r>
            <a:r>
              <a:rPr lang="en-GB" sz="1600" b="0" dirty="0" smtClean="0"/>
              <a:t> are applicable for </a:t>
            </a:r>
            <a:r>
              <a:rPr lang="en-GB" sz="1600" b="0" dirty="0" err="1" smtClean="0"/>
              <a:t>80MHz</a:t>
            </a:r>
            <a:endParaRPr lang="en-GB" sz="1600" b="0" dirty="0" smtClean="0"/>
          </a:p>
          <a:p>
            <a:pPr lvl="1"/>
            <a:r>
              <a:rPr lang="en-GB" sz="1600" dirty="0" smtClean="0"/>
              <a:t>The field is not defined for </a:t>
            </a:r>
            <a:r>
              <a:rPr lang="en-GB" sz="1600" dirty="0" err="1" smtClean="0"/>
              <a:t>20MHz</a:t>
            </a:r>
            <a:r>
              <a:rPr lang="en-GB" sz="1600" dirty="0" smtClean="0"/>
              <a:t> or </a:t>
            </a:r>
            <a:r>
              <a:rPr lang="en-GB" sz="1600" dirty="0" err="1" smtClean="0"/>
              <a:t>40MHz</a:t>
            </a:r>
            <a:r>
              <a:rPr lang="en-GB" sz="1600" dirty="0" smtClean="0"/>
              <a:t> transmissions</a:t>
            </a:r>
            <a:endParaRPr lang="en-US" sz="1600" b="0" dirty="0"/>
          </a:p>
          <a:p>
            <a:pPr marL="0" indent="0">
              <a:buNone/>
            </a:pPr>
            <a:r>
              <a:rPr lang="en-GB" sz="2000" b="0" dirty="0"/>
              <a:t> </a:t>
            </a:r>
            <a:endParaRPr lang="en-US" sz="20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095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 </a:t>
            </a:r>
            <a:r>
              <a:rPr lang="en-US" dirty="0" smtClean="0"/>
              <a:t>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GB" sz="1800" b="0" dirty="0" smtClean="0"/>
              <a:t>Propose </a:t>
            </a:r>
            <a:r>
              <a:rPr lang="en-GB" sz="1800" b="0" dirty="0"/>
              <a:t>to add the following </a:t>
            </a:r>
            <a:r>
              <a:rPr lang="en-GB" sz="1800" b="0" dirty="0" smtClean="0"/>
              <a:t>section ‘28.3.13.1 Punctured Non-</a:t>
            </a:r>
            <a:r>
              <a:rPr lang="en-GB" sz="1800" b="0" dirty="0" err="1" smtClean="0"/>
              <a:t>HT</a:t>
            </a:r>
            <a:r>
              <a:rPr lang="en-GB" sz="1800" b="0" dirty="0" smtClean="0"/>
              <a:t> duplicate transmission’ on </a:t>
            </a:r>
            <a:r>
              <a:rPr lang="en-GB" sz="1800" b="0" dirty="0"/>
              <a:t>page </a:t>
            </a:r>
            <a:r>
              <a:rPr lang="en-GB" sz="1800" b="0" dirty="0" smtClean="0"/>
              <a:t>543 </a:t>
            </a:r>
            <a:r>
              <a:rPr lang="en-GB" sz="1800" b="0" dirty="0"/>
              <a:t>line </a:t>
            </a:r>
            <a:r>
              <a:rPr lang="en-GB" sz="1800" b="0" dirty="0" smtClean="0"/>
              <a:t>28 with the following text:</a:t>
            </a:r>
            <a:endParaRPr lang="en-US" sz="1800" b="0" dirty="0"/>
          </a:p>
          <a:p>
            <a:pPr marL="0" indent="0">
              <a:buNone/>
            </a:pPr>
            <a:r>
              <a:rPr lang="en-GB" sz="1800" b="0" dirty="0"/>
              <a:t> </a:t>
            </a:r>
            <a:endParaRPr lang="en-US" sz="1800" b="0" dirty="0"/>
          </a:p>
          <a:p>
            <a:r>
              <a:rPr lang="en-US" sz="1600" b="0" dirty="0"/>
              <a:t>For 80 MHz and 160 MHz </a:t>
            </a:r>
            <a:r>
              <a:rPr lang="en-US" sz="1600" b="0" dirty="0" smtClean="0"/>
              <a:t>punctured non-</a:t>
            </a:r>
            <a:r>
              <a:rPr lang="en-US" sz="1600" b="0" dirty="0" err="1" smtClean="0"/>
              <a:t>HT</a:t>
            </a:r>
            <a:r>
              <a:rPr lang="en-US" sz="1600" b="0" dirty="0" smtClean="0"/>
              <a:t> </a:t>
            </a:r>
            <a:r>
              <a:rPr lang="en-US" sz="1600" b="0" dirty="0"/>
              <a:t>duplicate transmissions, the Data field shall be as </a:t>
            </a:r>
            <a:r>
              <a:rPr lang="en-US" sz="1600" b="0" dirty="0" smtClean="0"/>
              <a:t>described in section </a:t>
            </a:r>
            <a:r>
              <a:rPr lang="en-US" sz="1600" dirty="0"/>
              <a:t>21.3.10.12 Non-</a:t>
            </a:r>
            <a:r>
              <a:rPr lang="en-US" sz="1600" dirty="0" err="1"/>
              <a:t>HT</a:t>
            </a:r>
            <a:r>
              <a:rPr lang="en-US" sz="1600" dirty="0"/>
              <a:t> duplicate transmission</a:t>
            </a:r>
            <a:r>
              <a:rPr lang="en-US" sz="1600" b="0" dirty="0" smtClean="0"/>
              <a:t> with the exception that </a:t>
            </a:r>
            <a:r>
              <a:rPr lang="en-US" sz="1600" b="0" dirty="0" err="1" smtClean="0"/>
              <a:t>20MHz</a:t>
            </a:r>
            <a:r>
              <a:rPr lang="en-US" sz="1600" b="0" dirty="0" smtClean="0"/>
              <a:t> </a:t>
            </a:r>
            <a:r>
              <a:rPr lang="en-US" sz="1600" b="0" dirty="0" err="1" smtClean="0"/>
              <a:t>subbands</a:t>
            </a:r>
            <a:r>
              <a:rPr lang="en-US" sz="1600" b="0" dirty="0" smtClean="0"/>
              <a:t> that are punctured in the </a:t>
            </a:r>
            <a:r>
              <a:rPr lang="en-US" sz="1600" b="0" dirty="0" err="1" smtClean="0"/>
              <a:t>TXVECTOR</a:t>
            </a:r>
            <a:r>
              <a:rPr lang="en-US" sz="1600" b="0" dirty="0" smtClean="0"/>
              <a:t> field </a:t>
            </a:r>
            <a:r>
              <a:rPr lang="en-GB" sz="1600" b="0" dirty="0"/>
              <a:t>‘Punctured Non-</a:t>
            </a:r>
            <a:r>
              <a:rPr lang="en-GB" sz="1600" b="0" dirty="0" err="1"/>
              <a:t>HT</a:t>
            </a:r>
            <a:r>
              <a:rPr lang="en-GB" sz="1600" b="0" dirty="0"/>
              <a:t> Modulation</a:t>
            </a:r>
            <a:r>
              <a:rPr lang="en-GB" sz="1600" b="0" dirty="0" smtClean="0"/>
              <a:t>’ are </a:t>
            </a:r>
            <a:r>
              <a:rPr lang="en-GB" sz="1600" b="0" dirty="0" err="1" smtClean="0"/>
              <a:t>omited</a:t>
            </a:r>
            <a:r>
              <a:rPr lang="en-GB" sz="1600" b="0" dirty="0" smtClean="0"/>
              <a:t> from the transmission</a:t>
            </a:r>
            <a:r>
              <a:rPr lang="en-US" sz="1600" b="0" dirty="0" smtClean="0"/>
              <a:t> </a:t>
            </a:r>
            <a:endParaRPr lang="en-US" sz="1600" b="0" dirty="0" smtClean="0"/>
          </a:p>
          <a:p>
            <a:r>
              <a:rPr lang="en-US" sz="1600" b="0" dirty="0" smtClean="0"/>
              <a:t>In </a:t>
            </a:r>
            <a:r>
              <a:rPr lang="en-US" sz="1600" b="0" dirty="0"/>
              <a:t>a noncontiguous 80+80 MHz non-</a:t>
            </a:r>
            <a:r>
              <a:rPr lang="en-US" sz="1600" b="0" dirty="0" err="1"/>
              <a:t>HT</a:t>
            </a:r>
            <a:r>
              <a:rPr lang="en-US" sz="1600" b="0" dirty="0"/>
              <a:t> </a:t>
            </a:r>
            <a:r>
              <a:rPr lang="en-US" sz="1600" b="0" dirty="0" smtClean="0"/>
              <a:t>punctured duplicate </a:t>
            </a:r>
            <a:r>
              <a:rPr lang="en-US" sz="1600" b="0" dirty="0"/>
              <a:t>transmission, data transmission in each frequency segment shall be as defined for an 80 MHz </a:t>
            </a:r>
            <a:r>
              <a:rPr lang="en-US" sz="1600" b="0" dirty="0" smtClean="0"/>
              <a:t>punctured non-</a:t>
            </a:r>
            <a:r>
              <a:rPr lang="en-US" sz="1600" b="0" dirty="0" err="1" smtClean="0"/>
              <a:t>HT</a:t>
            </a:r>
            <a:r>
              <a:rPr lang="en-US" sz="1600" b="0" dirty="0" smtClean="0"/>
              <a:t> </a:t>
            </a:r>
            <a:r>
              <a:rPr lang="en-US" sz="1600" b="0" dirty="0"/>
              <a:t>duplicate </a:t>
            </a:r>
            <a:r>
              <a:rPr lang="en-US" sz="1600" b="0" dirty="0" smtClean="0"/>
              <a:t>transmission.</a:t>
            </a:r>
            <a:endParaRPr lang="en-US" sz="1600" b="0" dirty="0" smtClean="0"/>
          </a:p>
          <a:p>
            <a:endParaRPr lang="en-US" sz="1600" b="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229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9D4351B-FDB3-4B38-BA4E-DEE20C43C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F4F6671-AD89-456E-AE7F-3BEF8A019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b="0" dirty="0"/>
              <a:t>802.11ax D3.0</a:t>
            </a:r>
          </a:p>
          <a:p>
            <a:pPr marL="457200" indent="-457200">
              <a:buFont typeface="+mj-lt"/>
              <a:buAutoNum type="arabicPeriod"/>
            </a:pPr>
            <a:r>
              <a:rPr lang="en-US" b="0" dirty="0" smtClean="0"/>
              <a:t>Disallowed </a:t>
            </a:r>
            <a:r>
              <a:rPr lang="en-US" b="0" dirty="0" err="1" smtClean="0"/>
              <a:t>subchannels</a:t>
            </a:r>
            <a:r>
              <a:rPr lang="en-US" b="0" dirty="0" smtClean="0"/>
              <a:t> 18/496</a:t>
            </a:r>
            <a:endParaRPr lang="en-US" b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678CE7B-9AF9-4875-A07A-53D8A2838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2018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98A6201-6EF6-429F-987C-2A114C0DD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D1EB69A-52CD-4854-A5A0-7E2AE749E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3157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Do you support </a:t>
            </a:r>
            <a:r>
              <a:rPr lang="en-US" b="0" dirty="0" smtClean="0"/>
              <a:t>adding </a:t>
            </a:r>
            <a:r>
              <a:rPr lang="en-US" b="0" dirty="0" smtClean="0"/>
              <a:t>the </a:t>
            </a:r>
            <a:r>
              <a:rPr lang="en-US" b="0" dirty="0" smtClean="0"/>
              <a:t>text on slides </a:t>
            </a:r>
            <a:r>
              <a:rPr lang="en-US" b="0" dirty="0" smtClean="0"/>
              <a:t>5</a:t>
            </a:r>
            <a:r>
              <a:rPr lang="en-US" b="0" dirty="0" smtClean="0"/>
              <a:t>-7?</a:t>
            </a:r>
            <a:endParaRPr lang="en-US" b="0" dirty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498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270030</TotalTime>
  <Words>515</Words>
  <Application>Microsoft Office PowerPoint</Application>
  <PresentationFormat>On-screen Show (4:3)</PresentationFormat>
  <Paragraphs>91</Paragraphs>
  <Slides>9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802-11-Submission</vt:lpstr>
      <vt:lpstr>Document</vt:lpstr>
      <vt:lpstr>Punctured NDP</vt:lpstr>
      <vt:lpstr>Discussion </vt:lpstr>
      <vt:lpstr>Preamble Punctured HE NDP</vt:lpstr>
      <vt:lpstr>Preamble Punctured BF Feedback</vt:lpstr>
      <vt:lpstr>Proposal (1) </vt:lpstr>
      <vt:lpstr>Proposal (2)</vt:lpstr>
      <vt:lpstr>Proposal (3)</vt:lpstr>
      <vt:lpstr>References</vt:lpstr>
      <vt:lpstr>Straw poll #1</vt:lpstr>
    </vt:vector>
  </TitlesOfParts>
  <Manager>ron.porat@broadcom.com</Manager>
  <Company>Broadcom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 Tx EVM</dc:title>
  <dc:creator>ron.porat@broadcom.com</dc:creator>
  <cp:keywords>September 2017</cp:keywords>
  <cp:lastModifiedBy>Ron Porat</cp:lastModifiedBy>
  <cp:revision>991</cp:revision>
  <cp:lastPrinted>1998-02-10T13:28:06Z</cp:lastPrinted>
  <dcterms:created xsi:type="dcterms:W3CDTF">2007-05-21T21:00:37Z</dcterms:created>
  <dcterms:modified xsi:type="dcterms:W3CDTF">2018-07-06T23:29:20Z</dcterms:modified>
  <cp:category>Submission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-2101675179</vt:i4>
  </property>
  <property fmtid="{D5CDD505-2E9C-101B-9397-08002B2CF9AE}" pid="3" name="_NewReviewCycle">
    <vt:lpwstr/>
  </property>
  <property fmtid="{D5CDD505-2E9C-101B-9397-08002B2CF9AE}" pid="4" name="_EmailSubject">
    <vt:lpwstr>Tuesday meeting</vt:lpwstr>
  </property>
  <property fmtid="{D5CDD505-2E9C-101B-9397-08002B2CF9AE}" pid="5" name="_AuthorEmail">
    <vt:lpwstr>vinko.erceg@broadcom.com</vt:lpwstr>
  </property>
  <property fmtid="{D5CDD505-2E9C-101B-9397-08002B2CF9AE}" pid="6" name="_AuthorEmailDisplayName">
    <vt:lpwstr>Vinko Erceg</vt:lpwstr>
  </property>
  <property fmtid="{D5CDD505-2E9C-101B-9397-08002B2CF9AE}" pid="7" name="_PreviousAdHocReviewCycleID">
    <vt:i4>1073190392</vt:i4>
  </property>
</Properties>
</file>