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3" r:id="rId3"/>
    <p:sldId id="328" r:id="rId4"/>
    <p:sldId id="313" r:id="rId5"/>
    <p:sldId id="324" r:id="rId6"/>
    <p:sldId id="327" r:id="rId7"/>
    <p:sldId id="326" r:id="rId8"/>
    <p:sldId id="330" r:id="rId9"/>
    <p:sldId id="325" r:id="rId10"/>
    <p:sldId id="335" r:id="rId11"/>
    <p:sldId id="331" r:id="rId12"/>
    <p:sldId id="314" r:id="rId13"/>
    <p:sldId id="315" r:id="rId14"/>
    <p:sldId id="333" r:id="rId15"/>
    <p:sldId id="312" r:id="rId16"/>
    <p:sldId id="338" r:id="rId17"/>
    <p:sldId id="304" r:id="rId18"/>
    <p:sldId id="334" r:id="rId19"/>
    <p:sldId id="336" r:id="rId20"/>
    <p:sldId id="339" r:id="rId21"/>
    <p:sldId id="340" r:id="rId22"/>
    <p:sldId id="342" r:id="rId23"/>
    <p:sldId id="343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24" autoAdjust="0"/>
    <p:restoredTop sz="92870"/>
  </p:normalViewPr>
  <p:slideViewPr>
    <p:cSldViewPr>
      <p:cViewPr>
        <p:scale>
          <a:sx n="125" d="100"/>
          <a:sy n="125" d="100"/>
        </p:scale>
        <p:origin x="472" y="-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152" y="1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altLang="zh-CN" smtClean="0"/>
          </a:p>
          <a:p>
            <a:pPr marL="228600" indent="-228600">
              <a:buAutoNum type="arabicPeriod"/>
            </a:pPr>
            <a:r>
              <a:rPr lang="en-US" altLang="zh-CN" dirty="0" smtClean="0"/>
              <a:t>PCR advertise SSID</a:t>
            </a:r>
          </a:p>
          <a:p>
            <a:pPr marL="228600" indent="-228600">
              <a:buAutoNum type="arabicPeriod"/>
            </a:pPr>
            <a:r>
              <a:rPr lang="en-US" dirty="0" smtClean="0"/>
              <a:t>Short SSID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33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</a:t>
            </a:r>
            <a:r>
              <a:rPr lang="en-US" dirty="0"/>
              <a:t>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Guoqing Li,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Date Placeholder 5"/>
          <p:cNvSpPr txBox="1">
            <a:spLocks/>
          </p:cNvSpPr>
          <p:nvPr userDrawn="1"/>
        </p:nvSpPr>
        <p:spPr>
          <a:xfrm>
            <a:off x="6950078" y="278102"/>
            <a:ext cx="1874823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Doc</a:t>
            </a:r>
            <a:r>
              <a:rPr lang="en-US" sz="1800" b="1" smtClean="0">
                <a:solidFill>
                  <a:schemeClr val="tx1"/>
                </a:solidFill>
              </a:rPr>
              <a:t>.: </a:t>
            </a:r>
            <a:r>
              <a:rPr lang="en-US" sz="1800" b="1" smtClean="0">
                <a:solidFill>
                  <a:schemeClr val="tx1"/>
                </a:solidFill>
              </a:rPr>
              <a:t>18/473r1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2018</a:t>
            </a:r>
            <a:endParaRPr lang="en-GB" dirty="0"/>
          </a:p>
        </p:txBody>
      </p:sp>
      <p:sp>
        <p:nvSpPr>
          <p:cNvPr id="7" name="Date Placeholder 5"/>
          <p:cNvSpPr txBox="1">
            <a:spLocks/>
          </p:cNvSpPr>
          <p:nvPr userDrawn="1"/>
        </p:nvSpPr>
        <p:spPr>
          <a:xfrm>
            <a:off x="6950078" y="278102"/>
            <a:ext cx="1874823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Doc</a:t>
            </a:r>
            <a:r>
              <a:rPr lang="en-US" sz="1800" b="1" smtClean="0">
                <a:solidFill>
                  <a:schemeClr val="tx1"/>
                </a:solidFill>
              </a:rPr>
              <a:t>.: </a:t>
            </a:r>
            <a:r>
              <a:rPr lang="en-US" sz="1800" b="1" smtClean="0">
                <a:solidFill>
                  <a:schemeClr val="tx1"/>
                </a:solidFill>
              </a:rPr>
              <a:t>18/473r1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 Inc.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 Inc.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 Inc.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 Inc.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2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pt</a:t>
            </a:r>
            <a:r>
              <a:rPr lang="en-US" dirty="0" smtClean="0"/>
              <a:t> 2017</a:t>
            </a:r>
            <a:endParaRPr lang="en-GB" dirty="0"/>
          </a:p>
        </p:txBody>
      </p:sp>
      <p:sp>
        <p:nvSpPr>
          <p:cNvPr id="8" name="Date Placeholder 5"/>
          <p:cNvSpPr txBox="1">
            <a:spLocks/>
          </p:cNvSpPr>
          <p:nvPr userDrawn="1"/>
        </p:nvSpPr>
        <p:spPr>
          <a:xfrm>
            <a:off x="6950078" y="278102"/>
            <a:ext cx="1874823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Doc</a:t>
            </a:r>
            <a:r>
              <a:rPr lang="en-US" sz="1800" b="1" smtClean="0">
                <a:solidFill>
                  <a:schemeClr val="tx1"/>
                </a:solidFill>
              </a:rPr>
              <a:t>.: </a:t>
            </a:r>
            <a:r>
              <a:rPr lang="en-US" sz="1800" b="1" smtClean="0">
                <a:solidFill>
                  <a:schemeClr val="tx1"/>
                </a:solidFill>
              </a:rPr>
              <a:t>18/473r1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 userDrawn="1"/>
        </p:nvSpPr>
        <p:spPr bwMode="auto">
          <a:xfrm>
            <a:off x="708024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06463"/>
            <a:ext cx="7772400" cy="536575"/>
          </a:xfrm>
        </p:spPr>
        <p:txBody>
          <a:bodyPr/>
          <a:lstStyle/>
          <a:p>
            <a:r>
              <a:rPr lang="en-US" dirty="0" smtClean="0"/>
              <a:t>WUR Discovery </a:t>
            </a:r>
            <a:r>
              <a:rPr lang="en-US" smtClean="0"/>
              <a:t>Frame </a:t>
            </a:r>
            <a:r>
              <a:rPr lang="en-US" altLang="zh-CN" smtClean="0"/>
              <a:t>Format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>
                <a:ea typeface="굴림" panose="020B0600000101010101" pitchFamily="50" charset="-127"/>
              </a:rPr>
              <a:t> 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2018-03-04</a:t>
            </a:r>
            <a:endParaRPr kumimoji="0" lang="en-US" altLang="ko-KR" sz="2000" b="0" kern="0" dirty="0">
              <a:ea typeface="굴림" panose="020B0600000101010101" pitchFamily="50" charset="-127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385212"/>
              </p:ext>
            </p:extLst>
          </p:nvPr>
        </p:nvGraphicFramePr>
        <p:xfrm>
          <a:off x="971600" y="2852936"/>
          <a:ext cx="712879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3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18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Guoqing Li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Apple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Guoqing_li@apple.com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Rojan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Chitrakar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Panasonic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Intel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Taewon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Song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LG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Elecronics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Roger Marks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Huawei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Lily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Huawei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5" name="Date Placeholder 5"/>
          <p:cNvSpPr>
            <a:spLocks noGrp="1"/>
          </p:cNvSpPr>
          <p:nvPr>
            <p:ph type="dt" idx="4294967295"/>
          </p:nvPr>
        </p:nvSpPr>
        <p:spPr>
          <a:xfrm>
            <a:off x="6781800" y="6475413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Guoqing Li</a:t>
            </a:r>
            <a:r>
              <a:rPr lang="en-US" sz="1600" smtClean="0">
                <a:solidFill>
                  <a:schemeClr val="tx1"/>
                </a:solidFill>
              </a:rPr>
              <a:t>, Apple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</a:t>
            </a:r>
            <a:r>
              <a:rPr lang="en-US" dirty="0"/>
              <a:t>on Compressed </a:t>
            </a:r>
            <a:r>
              <a:rPr lang="en-US" dirty="0" smtClean="0"/>
              <a:t>BSSID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5317"/>
            <a:ext cx="7990769" cy="1031574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Using </a:t>
            </a:r>
            <a:r>
              <a:rPr lang="en-US" dirty="0" smtClean="0"/>
              <a:t>24 or 32 </a:t>
            </a:r>
            <a:r>
              <a:rPr lang="en-US" dirty="0"/>
              <a:t>bit compressed </a:t>
            </a:r>
            <a:r>
              <a:rPr lang="en-US" dirty="0" smtClean="0"/>
              <a:t>BSSID</a:t>
            </a:r>
            <a:r>
              <a:rPr lang="en-US" dirty="0"/>
              <a:t>, the collision probability is </a:t>
            </a:r>
            <a:r>
              <a:rPr lang="en-US" dirty="0" smtClean="0"/>
              <a:t>considered very low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3016" y="2719212"/>
            <a:ext cx="4349984" cy="32624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09621"/>
            <a:ext cx="4483439" cy="336257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16200000">
            <a:off x="3968912" y="4355266"/>
            <a:ext cx="1378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Collision </a:t>
            </a:r>
            <a:r>
              <a:rPr lang="en-US" sz="1600" dirty="0" err="1" smtClean="0">
                <a:solidFill>
                  <a:schemeClr val="tx1"/>
                </a:solidFill>
              </a:rPr>
              <a:t>Prob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73953" y="5679835"/>
            <a:ext cx="1199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Num</a:t>
            </a:r>
            <a:r>
              <a:rPr lang="en-US" sz="1600" dirty="0" smtClean="0">
                <a:solidFill>
                  <a:schemeClr val="tx1"/>
                </a:solidFill>
              </a:rPr>
              <a:t> of APs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33890" y="3088371"/>
            <a:ext cx="2313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tx1"/>
                </a:solidFill>
              </a:rPr>
              <a:t>32 </a:t>
            </a:r>
            <a:r>
              <a:rPr lang="en-US" sz="1600" dirty="0" smtClean="0">
                <a:solidFill>
                  <a:schemeClr val="tx1"/>
                </a:solidFill>
              </a:rPr>
              <a:t>bit </a:t>
            </a:r>
            <a:r>
              <a:rPr lang="en-US" sz="1600" smtClean="0">
                <a:solidFill>
                  <a:schemeClr val="tx1"/>
                </a:solidFill>
              </a:rPr>
              <a:t>compressed BSSID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79064" y="3094103"/>
            <a:ext cx="2313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24 bit compressed BSSID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310039" y="4481301"/>
            <a:ext cx="1378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Collision </a:t>
            </a:r>
            <a:r>
              <a:rPr lang="en-US" sz="1600" dirty="0" err="1" smtClean="0">
                <a:solidFill>
                  <a:schemeClr val="tx1"/>
                </a:solidFill>
              </a:rPr>
              <a:t>Prob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95002" y="5805870"/>
            <a:ext cx="1199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Num</a:t>
            </a:r>
            <a:r>
              <a:rPr lang="en-US" sz="1600" dirty="0" smtClean="0">
                <a:solidFill>
                  <a:schemeClr val="tx1"/>
                </a:solidFill>
              </a:rPr>
              <a:t> of APs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32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Compressed BSSID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Based on the collision probability calculation, we propose to use 24 bits as compressed BSSID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For example, the 24 bits can be truncated from the CRC32 used in 11ai for compression information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7634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696200" cy="609600"/>
          </a:xfrm>
        </p:spPr>
        <p:txBody>
          <a:bodyPr/>
          <a:lstStyle/>
          <a:p>
            <a:r>
              <a:rPr lang="en-US" dirty="0" smtClean="0"/>
              <a:t>PCR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991" y="1295401"/>
            <a:ext cx="8229600" cy="16764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PCR Channel defined in baseline spec includes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Operation class: 8 bits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Channel number: 8 bits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/>
              <a:t>O</a:t>
            </a:r>
            <a:r>
              <a:rPr lang="en-US" sz="2000" dirty="0" smtClean="0"/>
              <a:t>perating </a:t>
            </a:r>
            <a:r>
              <a:rPr lang="en-US" sz="2000" dirty="0"/>
              <a:t>C</a:t>
            </a:r>
            <a:r>
              <a:rPr lang="en-US" sz="2000" dirty="0" smtClean="0"/>
              <a:t>lass indicates radio </a:t>
            </a:r>
            <a:r>
              <a:rPr lang="en-US" sz="2000" dirty="0"/>
              <a:t>operation in a regulatory </a:t>
            </a:r>
            <a:r>
              <a:rPr lang="en-US" sz="2000" dirty="0" smtClean="0"/>
              <a:t>domain as well as </a:t>
            </a:r>
            <a:r>
              <a:rPr lang="en-US" sz="2000" dirty="0"/>
              <a:t>behaviors and signal </a:t>
            </a:r>
            <a:r>
              <a:rPr lang="en-US" sz="2000" dirty="0" smtClean="0"/>
              <a:t>detection </a:t>
            </a:r>
            <a:r>
              <a:rPr lang="en-US" sz="2000" dirty="0"/>
              <a:t>limits </a:t>
            </a: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The Channel Number indicates the channel index in the Channel Set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For example</a:t>
            </a:r>
          </a:p>
          <a:p>
            <a:pPr>
              <a:buFont typeface="Arial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7545" y="3364541"/>
            <a:ext cx="6301655" cy="3236916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901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PCR Channel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376748"/>
            <a:ext cx="7989888" cy="25146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Operating Class defines a STA’s operating requirement in the regulatory domain; the STA can use such info in choosing an AP to scan</a:t>
            </a:r>
            <a:endParaRPr lang="en-US" sz="5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If 8 bit PCR channel field size is preferred, then we suggest include the 8 bit Operating Class</a:t>
            </a:r>
          </a:p>
          <a:p>
            <a:pPr>
              <a:buFont typeface="Arial" charset="0"/>
              <a:buChar char="•"/>
            </a:pPr>
            <a:r>
              <a:rPr lang="en-US" sz="2000" dirty="0"/>
              <a:t>Once operating class is known to the device, the search for primary 20 can be limited to a few </a:t>
            </a:r>
            <a:r>
              <a:rPr lang="en-US" sz="2000" dirty="0" smtClean="0"/>
              <a:t>choices 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However, 16 bits is recommended to minimize the search time</a:t>
            </a:r>
            <a:endParaRPr lang="en-US" sz="2000" dirty="0"/>
          </a:p>
          <a:p>
            <a:pPr marL="0" indent="0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64036" y="6494463"/>
            <a:ext cx="655640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31" y="4193873"/>
            <a:ext cx="8777269" cy="2060961"/>
          </a:xfrm>
          <a:prstGeom prst="rect">
            <a:avLst/>
          </a:prstGeom>
        </p:spPr>
      </p:pic>
      <p:sp>
        <p:nvSpPr>
          <p:cNvPr id="9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5941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Size for Each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70942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Compressed SSID: 16 bits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Compressed BSSID: 24 bits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PCR Channel: 16 bit (Operating </a:t>
            </a:r>
            <a:r>
              <a:rPr lang="en-US" dirty="0" err="1" smtClean="0"/>
              <a:t>Class+Channel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10914" y="6237111"/>
            <a:ext cx="3184520" cy="180975"/>
          </a:xfrm>
        </p:spPr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8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0836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032" y="685800"/>
            <a:ext cx="8248581" cy="1065213"/>
          </a:xfrm>
        </p:spPr>
        <p:txBody>
          <a:bodyPr/>
          <a:lstStyle/>
          <a:p>
            <a:r>
              <a:rPr lang="en-US" dirty="0" smtClean="0"/>
              <a:t>Proposed WUR Discovery Frame Format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845"/>
              </p:ext>
            </p:extLst>
          </p:nvPr>
        </p:nvGraphicFramePr>
        <p:xfrm>
          <a:off x="684214" y="2362200"/>
          <a:ext cx="7772399" cy="1600203"/>
        </p:xfrm>
        <a:graphic>
          <a:graphicData uri="http://schemas.openxmlformats.org/drawingml/2006/table">
            <a:tbl>
              <a:tblPr/>
              <a:tblGrid>
                <a:gridCol w="1732063"/>
                <a:gridCol w="1598618"/>
                <a:gridCol w="1781083"/>
                <a:gridCol w="1526448"/>
                <a:gridCol w="774799"/>
                <a:gridCol w="359388"/>
              </a:tblGrid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B0       B7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B8          B19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B20           B31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 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 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Frame Control</a:t>
                      </a:r>
                    </a:p>
                  </a:txBody>
                  <a:tcPr marL="50800" marR="508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Address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TD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Control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Frame Body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FCS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8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12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12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32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u="none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charset="0"/>
                          <a:ea typeface="맑은 고딕" charset="0"/>
                        </a:rPr>
                        <a:t>2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84895" y="4382869"/>
            <a:ext cx="251110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Compressed SSID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(16 bits)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00011" y="4382869"/>
            <a:ext cx="223813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PCR Channel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(16 bits)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2095" y="4382869"/>
            <a:ext cx="3352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AP Identifier/compressed </a:t>
            </a:r>
            <a:r>
              <a:rPr lang="en-US" sz="1800" dirty="0" smtClean="0">
                <a:solidFill>
                  <a:schemeClr val="tx1"/>
                </a:solidFill>
              </a:rPr>
              <a:t>BSSID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(24 bits)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232095" y="3396738"/>
            <a:ext cx="2204721" cy="953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7310468" y="3396738"/>
            <a:ext cx="1027676" cy="88972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H="1">
            <a:off x="3584895" y="3396738"/>
            <a:ext cx="2192690" cy="9861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  <p:cxnSp>
        <p:nvCxnSpPr>
          <p:cNvPr id="13" name="Straight Connector 12"/>
          <p:cNvCxnSpPr>
            <a:endCxn id="10" idx="0"/>
          </p:cNvCxnSpPr>
          <p:nvPr/>
        </p:nvCxnSpPr>
        <p:spPr bwMode="auto">
          <a:xfrm flipH="1">
            <a:off x="1908495" y="3456639"/>
            <a:ext cx="2061204" cy="9262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4214" y="5276267"/>
            <a:ext cx="8077199" cy="9128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The transmission duration of a WUR Discovery frame including 20MHz preamble and SYNC field is 1.432ms@ low rate</a:t>
            </a:r>
          </a:p>
        </p:txBody>
      </p:sp>
    </p:spTree>
    <p:extLst>
      <p:ext uri="{BB962C8B-B14F-4D97-AF65-F5344CB8AC3E}">
        <p14:creationId xmlns:p14="http://schemas.microsoft.com/office/powerpoint/2010/main" val="145891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Compression Method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Compressed SSID can be based on Short SSID calculation and truncate it to 16 bits, or use CRC16</a:t>
            </a:r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Compressed BSSID can be based on the same polynomial used for Short SSID and truncate it to 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179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17-1386r7 Examining 802.11ba usage models for mainstream devices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17-29r7 WUR Usage Model Document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17-1608r7 WUR Discovery Frame for smart scanning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18-160r7 WUR Discovery Frame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11-xx-PHY Layer AP Discovery Hashed SSID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11-xx-Ruckus measurement of high density environment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834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Do you agree to add the following to SFD?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Adopt the following sizes for WUR Discovery frame: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Compressed SSID: 16 bit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Compressed BSSID: 24 bits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656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Do you agree to add the following text to SFD: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PCR Channel information in WUR Discovery frame is 16 bits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2245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207" y="1751012"/>
            <a:ext cx="7770813" cy="4724401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802.11ba has defined Smart Scanning use cases in the Usage Model document, and the concept and content of WUR Discovery frame are also agreed [1][2] [3][4]</a:t>
            </a:r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 marL="400050">
              <a:buFont typeface="Arial" charset="0"/>
              <a:buChar char="•"/>
            </a:pPr>
            <a:r>
              <a:rPr lang="en-US" sz="2000" dirty="0" smtClean="0"/>
              <a:t>This contribution discusses the field sizes in WUR Discovery frame format, i.e., how many bits are allocated to compressed SSID, PCR Channel and AP identifier (compressed BSSID)</a:t>
            </a:r>
          </a:p>
          <a:p>
            <a:pPr marL="400050">
              <a:buFont typeface="Arial" charset="0"/>
              <a:buChar char="•"/>
            </a:pPr>
            <a:endParaRPr lang="en-US" sz="2000" dirty="0"/>
          </a:p>
          <a:p>
            <a:pPr marL="400050">
              <a:buFont typeface="Arial" charset="0"/>
              <a:buChar char="•"/>
            </a:pPr>
            <a:r>
              <a:rPr lang="en-US" sz="2000" dirty="0" smtClean="0"/>
              <a:t>This contribution also includes SPs from </a:t>
            </a:r>
          </a:p>
          <a:p>
            <a:pPr marL="800100" lvl="1">
              <a:buFont typeface="Arial" charset="0"/>
              <a:buChar char="•"/>
            </a:pPr>
            <a:r>
              <a:rPr lang="en-US" sz="1600" dirty="0" smtClean="0"/>
              <a:t>#356 which is related to SSID compression method (presented by </a:t>
            </a:r>
            <a:r>
              <a:rPr lang="en-US" sz="1600" dirty="0" err="1" smtClean="0"/>
              <a:t>Taewon</a:t>
            </a:r>
            <a:r>
              <a:rPr lang="en-US" sz="1600" dirty="0" smtClean="0"/>
              <a:t> in </a:t>
            </a:r>
            <a:r>
              <a:rPr lang="en-US" sz="1600" dirty="0" err="1" smtClean="0"/>
              <a:t>telecnf</a:t>
            </a:r>
            <a:r>
              <a:rPr lang="en-US" sz="1600" dirty="0" smtClean="0"/>
              <a:t> call) </a:t>
            </a:r>
          </a:p>
          <a:p>
            <a:pPr marL="800100" lvl="1">
              <a:buFont typeface="Arial" charset="0"/>
              <a:buChar char="•"/>
            </a:pPr>
            <a:r>
              <a:rPr lang="en-US" sz="1600" smtClean="0"/>
              <a:t>#</a:t>
            </a:r>
            <a:r>
              <a:rPr lang="en-US" sz="1600" dirty="0" smtClean="0"/>
              <a:t>244 which is related to advertisement of WUR Discovery parameters (presented by </a:t>
            </a:r>
            <a:r>
              <a:rPr lang="en-US" sz="1600" dirty="0" err="1" smtClean="0"/>
              <a:t>Kaiying</a:t>
            </a:r>
            <a:r>
              <a:rPr lang="en-US" sz="1600" dirty="0" smtClean="0"/>
              <a:t> in </a:t>
            </a:r>
            <a:r>
              <a:rPr lang="en-US" sz="1600" dirty="0" err="1" smtClean="0"/>
              <a:t>teleconf</a:t>
            </a:r>
            <a:r>
              <a:rPr lang="en-US" sz="1600" dirty="0" smtClean="0"/>
              <a:t> call)</a:t>
            </a:r>
          </a:p>
          <a:p>
            <a:pPr marL="400050">
              <a:buFont typeface="Arial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92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 charset="0"/>
              <a:buChar char="•"/>
            </a:pPr>
            <a:r>
              <a:rPr lang="en-US" sz="2400" b="1" dirty="0" smtClean="0"/>
              <a:t>Do you agree to the following method to generate BSSID?</a:t>
            </a:r>
          </a:p>
          <a:p>
            <a:pPr marL="742950" lvl="2" indent="-342900">
              <a:spcBef>
                <a:spcPts val="600"/>
              </a:spcBef>
              <a:buFont typeface="Arial" charset="0"/>
              <a:buChar char="•"/>
            </a:pPr>
            <a:r>
              <a:rPr lang="en-US" dirty="0" smtClean="0"/>
              <a:t>Reuse CRC 32 polynomial in 802.11 and truncate it to 24 bits, i.e. not design a new hash function for compressed BSSID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296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295400"/>
          </a:xfrm>
        </p:spPr>
        <p:txBody>
          <a:bodyPr/>
          <a:lstStyle/>
          <a:p>
            <a:r>
              <a:rPr lang="en-US" dirty="0" smtClean="0"/>
              <a:t>SP 4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agree to use CRC (A specific polynomial is TBD) to generate compressed SSID?</a:t>
            </a:r>
            <a:endParaRPr lang="en-US" b="0" dirty="0"/>
          </a:p>
          <a:p>
            <a:pPr lvl="1"/>
            <a:r>
              <a:rPr lang="en-US" b="0" dirty="0"/>
              <a:t>•       Y</a:t>
            </a:r>
          </a:p>
          <a:p>
            <a:pPr lvl="1"/>
            <a:r>
              <a:rPr lang="en-US" b="0" dirty="0"/>
              <a:t>•       N</a:t>
            </a:r>
          </a:p>
          <a:p>
            <a:pPr lvl="1"/>
            <a:r>
              <a:rPr lang="en-US" b="0" dirty="0"/>
              <a:t>•       </a:t>
            </a:r>
            <a:r>
              <a:rPr lang="en-US" b="0" dirty="0" smtClean="0"/>
              <a:t>A</a:t>
            </a:r>
          </a:p>
          <a:p>
            <a:pPr lvl="1"/>
            <a:endParaRPr lang="en-US" b="0" dirty="0" smtClean="0"/>
          </a:p>
          <a:p>
            <a:pPr>
              <a:buFont typeface="Arial" charset="0"/>
              <a:buChar char="•"/>
            </a:pPr>
            <a:r>
              <a:rPr lang="en-US" b="0" dirty="0" smtClean="0"/>
              <a:t>Note: please refer to 11-18-0356-02-00ba-compressed-ssid-for-wur-discovery-frame for details (R0 was presented by </a:t>
            </a:r>
            <a:r>
              <a:rPr lang="en-US" b="0" dirty="0" err="1" smtClean="0"/>
              <a:t>Taewon</a:t>
            </a:r>
            <a:r>
              <a:rPr lang="en-US" b="0" dirty="0" smtClean="0"/>
              <a:t> in 11ba </a:t>
            </a:r>
            <a:r>
              <a:rPr lang="en-US" b="0" dirty="0" err="1" smtClean="0"/>
              <a:t>Teleconf</a:t>
            </a:r>
            <a:r>
              <a:rPr lang="en-US" b="0" dirty="0" smtClean="0"/>
              <a:t> call)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48689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ym typeface="+mn-ea"/>
              </a:rPr>
              <a:t/>
            </a:r>
            <a:br>
              <a:rPr lang="en-US" altLang="zh-CN" dirty="0">
                <a:sym typeface="+mn-ea"/>
              </a:rPr>
            </a:b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SP5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7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Do you support advertisement of </a:t>
            </a:r>
            <a:r>
              <a:rPr lang="en-US" sz="2400" dirty="0" smtClean="0">
                <a:sym typeface="+mn-ea"/>
              </a:rPr>
              <a:t>WUR </a:t>
            </a:r>
            <a:r>
              <a:rPr lang="en-US" sz="2400" dirty="0">
                <a:sym typeface="+mn-ea"/>
              </a:rPr>
              <a:t>Discovery Frame </a:t>
            </a:r>
            <a:r>
              <a:rPr lang="en-US" sz="2400" dirty="0" smtClean="0">
                <a:sym typeface="+mn-ea"/>
              </a:rPr>
              <a:t>transmission parameters </a:t>
            </a:r>
            <a:r>
              <a:rPr lang="en-US" altLang="zh-CN" sz="2400" dirty="0" smtClean="0">
                <a:sym typeface="+mn-ea"/>
              </a:rPr>
              <a:t>of APs </a:t>
            </a:r>
            <a:r>
              <a:rPr lang="en-US" sz="2400" dirty="0" smtClean="0">
                <a:sym typeface="+mn-ea"/>
              </a:rPr>
              <a:t>by </a:t>
            </a:r>
            <a:r>
              <a:rPr lang="en-US" sz="2400" dirty="0">
                <a:sym typeface="+mn-ea"/>
              </a:rPr>
              <a:t>PCR?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+mn-ea"/>
              </a:rPr>
              <a:t>Y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+mn-ea"/>
              </a:rPr>
              <a:t>N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+mn-ea"/>
              </a:rPr>
              <a:t>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ym typeface="+mn-ea"/>
              </a:rPr>
              <a:t>Note: please refer to #244r1 (presented by </a:t>
            </a:r>
            <a:r>
              <a:rPr lang="en-US" altLang="zh-CN" dirty="0" err="1">
                <a:sym typeface="+mn-ea"/>
              </a:rPr>
              <a:t>Kaiying</a:t>
            </a:r>
            <a:r>
              <a:rPr lang="en-US" altLang="zh-CN" dirty="0">
                <a:sym typeface="+mn-ea"/>
              </a:rPr>
              <a:t> </a:t>
            </a:r>
            <a:r>
              <a:rPr lang="en-US" altLang="zh-CN" dirty="0" err="1">
                <a:sym typeface="+mn-ea"/>
              </a:rPr>
              <a:t>Lv</a:t>
            </a:r>
            <a:r>
              <a:rPr lang="en-US" altLang="zh-CN" dirty="0">
                <a:sym typeface="+mn-ea"/>
              </a:rPr>
              <a:t> in 11ba </a:t>
            </a:r>
            <a:r>
              <a:rPr lang="en-US" altLang="zh-CN" dirty="0" err="1">
                <a:sym typeface="+mn-ea"/>
              </a:rPr>
              <a:t>Teleconf</a:t>
            </a:r>
            <a:r>
              <a:rPr lang="en-US" altLang="zh-CN" dirty="0">
                <a:sym typeface="+mn-ea"/>
              </a:rPr>
              <a:t> call) for more details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600" dirty="0"/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56100" y="6524625"/>
            <a:ext cx="530225" cy="182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22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SP6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Do you agree to add to </a:t>
            </a:r>
            <a:r>
              <a:rPr lang="en-US" altLang="zh-CN" dirty="0"/>
              <a:t>SFD:</a:t>
            </a:r>
            <a:endParaRPr lang="en-US" altLang="zh-CN" b="0" dirty="0"/>
          </a:p>
          <a:p>
            <a:pPr>
              <a:buFont typeface="Arial" charset="0"/>
              <a:buChar char="•"/>
            </a:pPr>
            <a:r>
              <a:rPr lang="en-US" altLang="zh-CN" sz="2000" b="0" i="1" dirty="0" smtClean="0"/>
              <a:t>Following information about APs</a:t>
            </a:r>
            <a:r>
              <a:rPr lang="en-US" altLang="zh-CN" sz="2000" b="0" i="1" dirty="0"/>
              <a:t>’ </a:t>
            </a:r>
            <a:r>
              <a:rPr lang="en-US" altLang="zh-CN" sz="2000" b="0" i="1" dirty="0" smtClean="0"/>
              <a:t>WUR Discovery frames should be </a:t>
            </a:r>
            <a:r>
              <a:rPr lang="en-US" altLang="zh-CN" sz="2000" b="0" i="1" dirty="0"/>
              <a:t>advertised by the PCR </a:t>
            </a:r>
            <a:r>
              <a:rPr lang="en-US" altLang="zh-CN" sz="2000" b="0" i="1" dirty="0" smtClean="0"/>
              <a:t>:</a:t>
            </a:r>
          </a:p>
          <a:p>
            <a:pPr lvl="1">
              <a:buFont typeface="Arial" charset="0"/>
              <a:buChar char="•"/>
            </a:pPr>
            <a:r>
              <a:rPr lang="en-US" altLang="zh-CN" sz="1600" b="0" i="1" dirty="0" smtClean="0"/>
              <a:t>WUR </a:t>
            </a:r>
            <a:r>
              <a:rPr lang="en-US" altLang="zh-CN" sz="1600" b="0" i="1" dirty="0"/>
              <a:t>Discovery </a:t>
            </a:r>
            <a:r>
              <a:rPr lang="en-US" altLang="zh-CN" sz="1600" b="0" i="1" dirty="0" smtClean="0"/>
              <a:t>Channel (</a:t>
            </a:r>
            <a:r>
              <a:rPr lang="en-US" altLang="zh-CN" sz="1400" i="1" dirty="0" smtClean="0"/>
              <a:t>Should </a:t>
            </a:r>
            <a:r>
              <a:rPr lang="en-US" altLang="zh-CN" sz="1400" i="1" dirty="0"/>
              <a:t>be selected from a fixed subset of all possible WUR </a:t>
            </a:r>
            <a:r>
              <a:rPr lang="en-US" altLang="zh-CN" sz="1400" i="1" dirty="0" smtClean="0"/>
              <a:t>channels)</a:t>
            </a:r>
            <a:endParaRPr lang="en-US" altLang="zh-CN" sz="1400" i="1" dirty="0"/>
          </a:p>
          <a:p>
            <a:pPr lvl="1">
              <a:buFont typeface="Arial" charset="0"/>
              <a:buChar char="•"/>
            </a:pPr>
            <a:r>
              <a:rPr lang="en-US" altLang="zh-CN" sz="1600" b="0" i="1" dirty="0" smtClean="0"/>
              <a:t>Compressed SSID (</a:t>
            </a:r>
            <a:r>
              <a:rPr lang="en-US" altLang="zh-CN" sz="1400" i="1" dirty="0" smtClean="0"/>
              <a:t>computation </a:t>
            </a:r>
            <a:r>
              <a:rPr lang="en-US" altLang="zh-CN" sz="1400" i="1" dirty="0"/>
              <a:t>of compressed SSID is </a:t>
            </a:r>
            <a:r>
              <a:rPr lang="en-US" altLang="zh-CN" sz="1400" i="1" dirty="0" smtClean="0"/>
              <a:t>TBD)</a:t>
            </a:r>
            <a:endParaRPr lang="en-US" altLang="zh-CN" sz="1400" i="1" dirty="0"/>
          </a:p>
          <a:p>
            <a:pPr lvl="1">
              <a:buFont typeface="Arial" charset="0"/>
              <a:buChar char="•"/>
            </a:pPr>
            <a:r>
              <a:rPr lang="en-US" altLang="zh-CN" sz="1600" b="0" i="1" dirty="0" smtClean="0"/>
              <a:t>Other information TBD</a:t>
            </a:r>
            <a:r>
              <a:rPr lang="en-US" altLang="zh-CN" sz="1600" b="0" i="1" dirty="0" smtClean="0">
                <a:solidFill>
                  <a:srgbClr val="0000FF"/>
                </a:solidFill>
              </a:rPr>
              <a:t>,</a:t>
            </a:r>
            <a:endParaRPr lang="en-US" altLang="zh-CN" sz="1200" b="0" i="1" dirty="0" smtClean="0">
              <a:solidFill>
                <a:srgbClr val="0000FF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>
                <a:sym typeface="+mn-ea"/>
              </a:rPr>
              <a:t>Y</a:t>
            </a:r>
            <a:endParaRPr lang="en-US" altLang="zh-CN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>
                <a:sym typeface="+mn-ea"/>
              </a:rPr>
              <a:t>N</a:t>
            </a:r>
            <a:endParaRPr lang="en-US" altLang="zh-CN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 smtClean="0">
                <a:sym typeface="+mn-ea"/>
              </a:rPr>
              <a:t>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>
                <a:sym typeface="+mn-ea"/>
              </a:rPr>
              <a:t>Note: please refer to #244r1 (presented by </a:t>
            </a:r>
            <a:r>
              <a:rPr lang="en-US" altLang="zh-CN" dirty="0" err="1" smtClean="0">
                <a:sym typeface="+mn-ea"/>
              </a:rPr>
              <a:t>Kaiying</a:t>
            </a:r>
            <a:r>
              <a:rPr lang="en-US" altLang="zh-CN" dirty="0" smtClean="0">
                <a:sym typeface="+mn-ea"/>
              </a:rPr>
              <a:t> </a:t>
            </a:r>
            <a:r>
              <a:rPr lang="en-US" altLang="zh-CN" dirty="0" err="1" smtClean="0">
                <a:sym typeface="+mn-ea"/>
              </a:rPr>
              <a:t>Lv</a:t>
            </a:r>
            <a:r>
              <a:rPr lang="en-US" altLang="zh-CN" dirty="0" smtClean="0">
                <a:sym typeface="+mn-ea"/>
              </a:rPr>
              <a:t> in 11ba </a:t>
            </a:r>
            <a:r>
              <a:rPr lang="en-US" altLang="zh-CN" dirty="0" err="1" smtClean="0">
                <a:sym typeface="+mn-ea"/>
              </a:rPr>
              <a:t>Teleconf</a:t>
            </a:r>
            <a:r>
              <a:rPr lang="en-US" altLang="zh-CN" dirty="0" smtClean="0">
                <a:sym typeface="+mn-ea"/>
              </a:rPr>
              <a:t> call) for more details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600" dirty="0"/>
          </a:p>
          <a:p>
            <a:pPr marL="457200" lvl="1" indent="0">
              <a:buNone/>
            </a:pPr>
            <a:endParaRPr lang="en-US" altLang="zh-CN" sz="1665" i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56100" y="6524625"/>
            <a:ext cx="530225" cy="182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3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7696200" cy="682625"/>
          </a:xfrm>
        </p:spPr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47800"/>
            <a:ext cx="7770813" cy="5208588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Frame transmission duration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Longer frame duration adds more medium usage, but can accommodate more information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Collision probability (i.e., the probability that more than one distinct input values generate the same output value)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Larger field size usually leads to less collision probability, but results in longer medium usage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Other considerations such as implementation complexity and memory usage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Re-using existing functions in baseline spec such as existing CRC may not result in optimal compression, but can minimize design and implementation complexity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Before we make decisions on each field, let us examine some data points on frame duration and collision probability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443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2237796"/>
              </p:ext>
            </p:extLst>
          </p:nvPr>
        </p:nvGraphicFramePr>
        <p:xfrm>
          <a:off x="990600" y="4226668"/>
          <a:ext cx="7772399" cy="1600203"/>
        </p:xfrm>
        <a:graphic>
          <a:graphicData uri="http://schemas.openxmlformats.org/drawingml/2006/table">
            <a:tbl>
              <a:tblPr/>
              <a:tblGrid>
                <a:gridCol w="1732063"/>
                <a:gridCol w="1598618"/>
                <a:gridCol w="1781083"/>
                <a:gridCol w="1526448"/>
                <a:gridCol w="774799"/>
                <a:gridCol w="359388"/>
              </a:tblGrid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B0       B7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B8          B19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B20           B31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 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 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Frame Control</a:t>
                      </a:r>
                    </a:p>
                  </a:txBody>
                  <a:tcPr marL="50800" marR="508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Address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TD Control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Frame Body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FCS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8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12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12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optional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TBD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98797"/>
            <a:ext cx="8762999" cy="674517"/>
          </a:xfrm>
        </p:spPr>
        <p:txBody>
          <a:bodyPr/>
          <a:lstStyle/>
          <a:p>
            <a:r>
              <a:rPr lang="en-US" dirty="0" smtClean="0"/>
              <a:t>General WUR Discovery Frame Format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52601" y="5726668"/>
            <a:ext cx="20535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smtClean="0">
                <a:solidFill>
                  <a:schemeClr val="tx1"/>
                </a:solidFill>
              </a:rPr>
              <a:t>Compressed BSSID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62817" y="5713333"/>
            <a:ext cx="19581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PCR Channel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06189" y="5713333"/>
            <a:ext cx="215662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Compressed SSID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1752601" y="5261206"/>
            <a:ext cx="990601" cy="4654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685801" y="1722074"/>
            <a:ext cx="7631430" cy="2638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sz="2000" kern="0" dirty="0" smtClean="0"/>
              <a:t>WUR Discovery frame format follows the general WUR Frame Format defined in D0.1</a:t>
            </a:r>
          </a:p>
          <a:p>
            <a:pPr>
              <a:buFont typeface="Arial" charset="0"/>
              <a:buChar char="•"/>
            </a:pPr>
            <a:r>
              <a:rPr lang="en-US" sz="2000" kern="0" dirty="0" smtClean="0"/>
              <a:t>We assume that WUR Discovery frame can include a fixed-size Frame Body field</a:t>
            </a:r>
          </a:p>
          <a:p>
            <a:pPr lvl="1">
              <a:buFont typeface="Arial" charset="0"/>
              <a:buChar char="•"/>
            </a:pPr>
            <a:r>
              <a:rPr lang="en-US" sz="1600" kern="0" dirty="0" smtClean="0"/>
              <a:t>Whether we absolutely need Frame Body depends on how many bits are needed for each field and will be concluded in the end</a:t>
            </a:r>
          </a:p>
          <a:p>
            <a:pPr>
              <a:buFont typeface="Arial" charset="0"/>
              <a:buChar char="•"/>
            </a:pPr>
            <a:r>
              <a:rPr lang="en-US" sz="2000" kern="0" dirty="0" smtClean="0"/>
              <a:t>Here, we assume 2-byte FCS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7591509" y="5321095"/>
            <a:ext cx="329482" cy="3770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Date Placeholder 5"/>
          <p:cNvSpPr>
            <a:spLocks noGrp="1"/>
          </p:cNvSpPr>
          <p:nvPr>
            <p:ph type="dt" idx="15"/>
          </p:nvPr>
        </p:nvSpPr>
        <p:spPr>
          <a:xfrm>
            <a:off x="696912" y="304800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146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Discovery Frame </a:t>
            </a:r>
            <a:r>
              <a:rPr lang="en-US" dirty="0" err="1" smtClean="0"/>
              <a:t>Tx</a:t>
            </a:r>
            <a:r>
              <a:rPr lang="en-US" dirty="0" smtClean="0"/>
              <a:t> Duration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70943"/>
            <a:ext cx="7798522" cy="515058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Frame </a:t>
            </a:r>
            <a:r>
              <a:rPr lang="en-US" dirty="0" err="1" smtClean="0"/>
              <a:t>Tx</a:t>
            </a:r>
            <a:r>
              <a:rPr lang="en-US" dirty="0" smtClean="0"/>
              <a:t> Duration=24us + Sync +WUR Discovery Frame content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10914" y="6237111"/>
            <a:ext cx="3184520" cy="180975"/>
          </a:xfrm>
        </p:spPr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56070"/>
              </p:ext>
            </p:extLst>
          </p:nvPr>
        </p:nvGraphicFramePr>
        <p:xfrm>
          <a:off x="2076354" y="2849880"/>
          <a:ext cx="7017548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676400"/>
                <a:gridCol w="1676400"/>
                <a:gridCol w="16073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SSID+APID+PCR</a:t>
                      </a:r>
                      <a:r>
                        <a:rPr lang="en-US" baseline="0" dirty="0" smtClean="0"/>
                        <a:t> Channel</a:t>
                      </a:r>
                    </a:p>
                    <a:p>
                      <a:pPr algn="ctr"/>
                      <a:r>
                        <a:rPr lang="en-US" baseline="0" dirty="0" smtClean="0"/>
                        <a:t> (octets)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Frame Size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algn="ctr"/>
                      <a:r>
                        <a:rPr lang="en-US" baseline="0" dirty="0" smtClean="0"/>
                        <a:t>(octets)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 Rate</a:t>
                      </a:r>
                    </a:p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ms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 Rate</a:t>
                      </a:r>
                    </a:p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ms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0.408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0.472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1.816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0.504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1778702" y="4491095"/>
            <a:ext cx="7315200" cy="685800"/>
          </a:xfrm>
          <a:prstGeom prst="rect">
            <a:avLst/>
          </a:prstGeom>
          <a:solidFill>
            <a:srgbClr val="00B8FF">
              <a:alpha val="16863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38066" y="3732212"/>
            <a:ext cx="22225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Target duration</a:t>
            </a:r>
            <a:r>
              <a:rPr lang="en-CA" dirty="0" smtClean="0">
                <a:solidFill>
                  <a:schemeClr val="tx1"/>
                </a:solidFill>
              </a:rPr>
              <a:t>: </a:t>
            </a:r>
          </a:p>
          <a:p>
            <a:r>
              <a:rPr lang="en-CA" dirty="0" smtClean="0">
                <a:solidFill>
                  <a:schemeClr val="tx1"/>
                </a:solidFill>
              </a:rPr>
              <a:t>~1.5ms</a:t>
            </a:r>
            <a:endParaRPr lang="en-CA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990600" y="4267200"/>
            <a:ext cx="643723" cy="2238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542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455285" y="3390595"/>
          <a:ext cx="5842000" cy="2857500"/>
        </p:xfrm>
        <a:graphic>
          <a:graphicData uri="http://schemas.openxmlformats.org/drawingml/2006/table">
            <a:tbl>
              <a:tblPr/>
              <a:tblGrid>
                <a:gridCol w="722722"/>
                <a:gridCol w="1128460"/>
                <a:gridCol w="862194"/>
                <a:gridCol w="751250"/>
                <a:gridCol w="789288"/>
                <a:gridCol w="836836"/>
                <a:gridCol w="75125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Column1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m=8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8268747" y="5910930"/>
            <a:ext cx="0" cy="36004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6828587" y="5709312"/>
            <a:ext cx="648072" cy="941718"/>
          </a:xfrm>
          <a:prstGeom prst="roundRect">
            <a:avLst/>
          </a:prstGeom>
          <a:solidFill>
            <a:srgbClr val="36D63E">
              <a:alpha val="2745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ounded Rectangle 22"/>
          <p:cNvSpPr/>
          <p:nvPr/>
        </p:nvSpPr>
        <p:spPr>
          <a:xfrm>
            <a:off x="7620675" y="5910930"/>
            <a:ext cx="576064" cy="740100"/>
          </a:xfrm>
          <a:prstGeom prst="roundRect">
            <a:avLst/>
          </a:prstGeom>
          <a:solidFill>
            <a:srgbClr val="36D63E">
              <a:alpha val="2745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Title 1"/>
          <p:cNvSpPr txBox="1">
            <a:spLocks/>
          </p:cNvSpPr>
          <p:nvPr/>
        </p:nvSpPr>
        <p:spPr bwMode="auto">
          <a:xfrm>
            <a:off x="685800" y="685800"/>
            <a:ext cx="7772400" cy="43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Collision Probability of Using Hashe</a:t>
            </a:r>
            <a:r>
              <a:rPr lang="en-US" sz="2800" b="1" kern="0" dirty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d</a:t>
            </a:r>
            <a:r>
              <a:rPr lang="en-US" sz="28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 SSID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462665" y="1355130"/>
            <a:ext cx="8229600" cy="52959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1800" b="1" kern="0" noProof="0" dirty="0" smtClean="0">
                <a:solidFill>
                  <a:schemeClr val="tx1"/>
                </a:solidFill>
                <a:latin typeface="+mn-lt"/>
                <a:ea typeface="+mn-ea"/>
              </a:rPr>
              <a:t>According to the probability theory. Given a perfect hashing algorithm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en-US" sz="1800" b="1" kern="0" dirty="0" smtClean="0">
                <a:solidFill>
                  <a:schemeClr val="tx1"/>
                </a:solidFill>
                <a:latin typeface="+mn-lt"/>
                <a:ea typeface="+mn-ea"/>
              </a:rPr>
              <a:t>      the Probability of </a:t>
            </a:r>
            <a:r>
              <a:rPr lang="en-US" sz="1800" b="1" kern="0" noProof="0" dirty="0" smtClean="0">
                <a:solidFill>
                  <a:schemeClr val="tx1"/>
                </a:solidFill>
                <a:latin typeface="+mn-lt"/>
                <a:ea typeface="+mn-ea"/>
              </a:rPr>
              <a:t> collision after the generation of the hashing results: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tabLst/>
              <a:defRPr/>
            </a:pPr>
            <a:endParaRPr kumimoji="0" lang="en-US" sz="1800" b="1" i="0" u="none" strike="noStrike" kern="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1800" b="1" kern="0" noProof="0" dirty="0" smtClean="0">
                <a:solidFill>
                  <a:schemeClr val="tx1"/>
                </a:solidFill>
                <a:latin typeface="+mn-lt"/>
                <a:ea typeface="+mn-ea"/>
              </a:rPr>
              <a:t>Where the m stands for the hashing output bits, n stands for the # of input entries (</a:t>
            </a:r>
            <a:r>
              <a:rPr lang="en-US" sz="1800" b="1" kern="0" noProof="0" dirty="0" smtClean="0">
                <a:solidFill>
                  <a:srgbClr val="FF0000"/>
                </a:solidFill>
                <a:latin typeface="+mn-lt"/>
                <a:ea typeface="+mn-ea"/>
              </a:rPr>
              <a:t>Note, not the length of input bits</a:t>
            </a:r>
            <a:r>
              <a:rPr lang="en-US" sz="1800" b="1" kern="0" noProof="0" dirty="0" smtClean="0">
                <a:solidFill>
                  <a:schemeClr val="tx1"/>
                </a:solidFill>
                <a:latin typeface="+mn-lt"/>
                <a:ea typeface="+mn-ea"/>
              </a:rPr>
              <a:t>), H is the total output space, H=2^m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344509" y="5715000"/>
            <a:ext cx="883678" cy="936030"/>
          </a:xfrm>
          <a:prstGeom prst="rect">
            <a:avLst/>
          </a:prstGeom>
          <a:solidFill>
            <a:srgbClr val="00B8FF">
              <a:alpha val="16863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2104004" y="5079666"/>
            <a:ext cx="192025" cy="2688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-80836" y="4750298"/>
            <a:ext cx="26228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Suggested Hashed output bits</a:t>
            </a:r>
            <a:endParaRPr lang="en-CA" sz="1600" dirty="0">
              <a:solidFill>
                <a:schemeClr val="tx1"/>
              </a:solidFill>
            </a:endParaRPr>
          </a:p>
        </p:txBody>
      </p:sp>
      <p:graphicFrame>
        <p:nvGraphicFramePr>
          <p:cNvPr id="1146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134271"/>
              </p:ext>
            </p:extLst>
          </p:nvPr>
        </p:nvGraphicFramePr>
        <p:xfrm>
          <a:off x="1038741" y="2123230"/>
          <a:ext cx="4066660" cy="353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2" name="Equation" r:id="rId3" imgW="2920680" imgH="253800" progId="Equation.3">
                  <p:embed/>
                </p:oleObj>
              </mc:Choice>
              <mc:Fallback>
                <p:oleObj name="Equation" r:id="rId3" imgW="29206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741" y="2123230"/>
                        <a:ext cx="4066660" cy="3536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534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on Compressed SSID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Further expanding the table and zoom in to the reasonable size, we have the following collision probability</a:t>
            </a:r>
          </a:p>
          <a:p>
            <a:pPr>
              <a:buFont typeface="Arial" charset="0"/>
              <a:buChar char="•"/>
            </a:pPr>
            <a:r>
              <a:rPr lang="en-US" sz="1800" dirty="0" smtClean="0"/>
              <a:t>For example, if we use 16 bit s compressed SSID size, then in an environment with 64 different original SSIDs, </a:t>
            </a:r>
            <a:r>
              <a:rPr lang="en-US" sz="1800" dirty="0"/>
              <a:t> t</a:t>
            </a:r>
            <a:r>
              <a:rPr lang="en-US" sz="1800" dirty="0" smtClean="0"/>
              <a:t>he probability that more than one original SSIDs generate same compressed SSID is 3.12%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i.e., the probability that these 64 different SSIDs generate 64 different compressed SSID is 1-3.12%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669436"/>
              </p:ext>
            </p:extLst>
          </p:nvPr>
        </p:nvGraphicFramePr>
        <p:xfrm>
          <a:off x="1062431" y="3807619"/>
          <a:ext cx="7017548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676400"/>
                <a:gridCol w="1676400"/>
                <a:gridCol w="1607348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Compressed SSID size</a:t>
                      </a:r>
                    </a:p>
                    <a:p>
                      <a:pPr algn="ctr"/>
                      <a:r>
                        <a:rPr lang="en-US" baseline="0" dirty="0" smtClean="0"/>
                        <a:t> (octets)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SSIDs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 SSIDs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128</a:t>
                      </a:r>
                      <a:r>
                        <a:rPr lang="en-US" baseline="0" dirty="0" smtClean="0"/>
                        <a:t> SSIDs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6.25%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3.12%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0.048%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0. 0.0000119%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0.000047%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0.0001907%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996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Compressed SSID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To minimize design and implementation complexity, since the baseline spec has CRC 16 and CRC 32, we suggest using one of these existing CRC polynomials to generate compressed SSID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Or we can also reuse CRC 32 and use truncated bits for either 16 or 24 bits representation of the field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In this case, only one CRC function is needed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284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 smtClean="0"/>
              <a:t>Discussion on Compressed BSSID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3716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In high density environment, there can be hundreds of APs detected by a single STA [6] 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Using 16 bit compressed  BSSID, the collision probability is 50% for 300  BSSIDs and 30% for 200 BSSIDs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819401"/>
            <a:ext cx="4724400" cy="35433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rot="16200000">
            <a:off x="1891690" y="4843797"/>
            <a:ext cx="1378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Collision </a:t>
            </a:r>
            <a:r>
              <a:rPr lang="en-US" sz="1600" dirty="0" err="1" smtClean="0">
                <a:solidFill>
                  <a:schemeClr val="tx1"/>
                </a:solidFill>
              </a:rPr>
              <a:t>Prob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01325" y="6024147"/>
            <a:ext cx="1199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Num</a:t>
            </a:r>
            <a:r>
              <a:rPr lang="en-US" sz="1600" dirty="0" smtClean="0">
                <a:solidFill>
                  <a:schemeClr val="tx1"/>
                </a:solidFill>
              </a:rPr>
              <a:t> of APs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4364" y="3126959"/>
            <a:ext cx="2313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16 bit </a:t>
            </a:r>
            <a:r>
              <a:rPr lang="en-US" sz="1600" smtClean="0">
                <a:solidFill>
                  <a:schemeClr val="tx1"/>
                </a:solidFill>
              </a:rPr>
              <a:t>compressed BSSID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040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33224</TotalTime>
  <Words>1605</Words>
  <Application>Microsoft Macintosh PowerPoint</Application>
  <PresentationFormat>On-screen Show (4:3)</PresentationFormat>
  <Paragraphs>387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 Unicode MS</vt:lpstr>
      <vt:lpstr>Calibri</vt:lpstr>
      <vt:lpstr>Malgun Gothic</vt:lpstr>
      <vt:lpstr>MS Gothic</vt:lpstr>
      <vt:lpstr>Times New Roman</vt:lpstr>
      <vt:lpstr>굴림</vt:lpstr>
      <vt:lpstr>맑은 고딕</vt:lpstr>
      <vt:lpstr>宋体</vt:lpstr>
      <vt:lpstr>Arial</vt:lpstr>
      <vt:lpstr>Office Theme</vt:lpstr>
      <vt:lpstr>Equation</vt:lpstr>
      <vt:lpstr>WUR Discovery Frame Format</vt:lpstr>
      <vt:lpstr>Introduction</vt:lpstr>
      <vt:lpstr>Considerations</vt:lpstr>
      <vt:lpstr>General WUR Discovery Frame Format</vt:lpstr>
      <vt:lpstr>WUR Discovery Frame Tx Duration </vt:lpstr>
      <vt:lpstr>PowerPoint Presentation</vt:lpstr>
      <vt:lpstr>Discussions on Compressed SSID</vt:lpstr>
      <vt:lpstr>Proposed Compressed SSID Size</vt:lpstr>
      <vt:lpstr>Discussion on Compressed BSSID</vt:lpstr>
      <vt:lpstr>Discussion on Compressed BSSID (cont.)</vt:lpstr>
      <vt:lpstr>Proposed Compressed BSSID Size</vt:lpstr>
      <vt:lpstr>PCR Channel</vt:lpstr>
      <vt:lpstr>PCR Channel (cont.)</vt:lpstr>
      <vt:lpstr>Proposed Size for Each Field</vt:lpstr>
      <vt:lpstr>Proposed WUR Discovery Frame Format </vt:lpstr>
      <vt:lpstr>Compression Method Discussion</vt:lpstr>
      <vt:lpstr>References</vt:lpstr>
      <vt:lpstr>SP1</vt:lpstr>
      <vt:lpstr>SP2</vt:lpstr>
      <vt:lpstr>SP3</vt:lpstr>
      <vt:lpstr>SP 4 </vt:lpstr>
      <vt:lpstr> SP5</vt:lpstr>
      <vt:lpstr>SP6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Guoqing Li</cp:lastModifiedBy>
  <cp:revision>1402</cp:revision>
  <cp:lastPrinted>1601-01-01T00:00:00Z</cp:lastPrinted>
  <dcterms:created xsi:type="dcterms:W3CDTF">2017-01-24T18:47:07Z</dcterms:created>
  <dcterms:modified xsi:type="dcterms:W3CDTF">2018-03-07T14:36:01Z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