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330" r:id="rId3"/>
    <p:sldId id="338" r:id="rId4"/>
    <p:sldId id="336" r:id="rId5"/>
    <p:sldId id="335" r:id="rId6"/>
    <p:sldId id="311" r:id="rId7"/>
    <p:sldId id="339"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31" autoAdjust="0"/>
    <p:restoredTop sz="94660"/>
  </p:normalViewPr>
  <p:slideViewPr>
    <p:cSldViewPr>
      <p:cViewPr varScale="1">
        <p:scale>
          <a:sx n="111" d="100"/>
          <a:sy n="111" d="100"/>
        </p:scale>
        <p:origin x="2082" y="11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0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a:t>Page </a:t>
            </a:r>
            <a:fld id="{33E08E1E-6EC7-4C1A-A5A7-331760B4307E}" type="slidenum">
              <a:rPr lang="en-US" altLang="en-US"/>
              <a:pPr/>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a:t>Page </a:t>
            </a:r>
            <a:fld id="{A4C469B6-0354-4D64-BCEB-6541BE9EF06F}" type="slidenum">
              <a:rPr lang="en-US" altLang="en-US"/>
              <a:pPr/>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pPr>
                <a:spcBef>
                  <a:spcPct val="0"/>
                </a:spcBef>
              </a:pPr>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822729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579600" cy="276999"/>
          </a:xfrm>
          <a:prstGeom prst="rect">
            <a:avLst/>
          </a:prstGeom>
        </p:spPr>
        <p:txBody>
          <a:bodyPr/>
          <a:lstStyle>
            <a:lvl1pPr>
              <a:defRPr/>
            </a:lvl1pPr>
          </a:lstStyle>
          <a:p>
            <a:pPr>
              <a:defRPr/>
            </a:pPr>
            <a:r>
              <a:rPr lang="en-US" dirty="0"/>
              <a:t>September 2017</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pPr/>
              <a:t>‹#›</a:t>
            </a:fld>
            <a:endParaRPr lang="en-US" altLang="en-US"/>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pPr/>
              <a:t>‹#›</a:t>
            </a:fld>
            <a:endParaRPr lang="en-US" altLang="en-US"/>
          </a:p>
        </p:txBody>
      </p:sp>
      <p:sp>
        <p:nvSpPr>
          <p:cNvPr id="8" name="Rectangle 4"/>
          <p:cNvSpPr>
            <a:spLocks noGrp="1" noChangeArrowheads="1"/>
          </p:cNvSpPr>
          <p:nvPr>
            <p:ph type="dt" sz="half" idx="13"/>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xfrm>
            <a:off x="696913" y="332601"/>
            <a:ext cx="1579600" cy="276999"/>
          </a:xfrm>
          <a:prstGeom prst="rect">
            <a:avLst/>
          </a:prstGeom>
        </p:spPr>
        <p:txBody>
          <a:bodyPr/>
          <a:lstStyle>
            <a:lvl1pPr>
              <a:defRPr/>
            </a:lvl1pPr>
          </a:lstStyle>
          <a:p>
            <a:pPr>
              <a:defRPr/>
            </a:pPr>
            <a:r>
              <a:rPr lang="en-US" dirty="0"/>
              <a:t>September 2017</a:t>
            </a:r>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pPr/>
              <a:t>‹#›</a:t>
            </a:fld>
            <a:endParaRPr lang="en-US" altLang="en-US"/>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a:t>Lei Huang (Panasonic</a:t>
            </a:r>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pPr/>
              <a:t>‹#›</a:t>
            </a:fld>
            <a:endParaRPr lang="en-US" altLang="en-US"/>
          </a:p>
        </p:txBody>
      </p:sp>
      <p:sp>
        <p:nvSpPr>
          <p:cNvPr id="6"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pPr/>
              <a:t>‹#›</a:t>
            </a:fld>
            <a:endParaRPr lang="en-US" altLang="en-US"/>
          </a:p>
        </p:txBody>
      </p:sp>
      <p:sp>
        <p:nvSpPr>
          <p:cNvPr id="5" name="Date Placeholder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a:xfrm>
            <a:off x="696913" y="332601"/>
            <a:ext cx="1579600" cy="276999"/>
          </a:xfrm>
          <a:prstGeom prst="rect">
            <a:avLst/>
          </a:prstGeom>
        </p:spPr>
        <p:txBody>
          <a:bodyPr/>
          <a:lstStyle>
            <a:lvl1pPr>
              <a:defRPr/>
            </a:lvl1pPr>
          </a:lstStyle>
          <a:p>
            <a:pPr>
              <a:defRPr/>
            </a:pPr>
            <a:r>
              <a:rPr lang="en-US" dirty="0"/>
              <a:t>September 2017</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pPr/>
              <a:t>‹#›</a:t>
            </a:fld>
            <a:endParaRPr lang="en-US" altLang="en-US"/>
          </a:p>
        </p:txBody>
      </p:sp>
    </p:spTree>
    <p:extLst>
      <p:ext uri="{BB962C8B-B14F-4D97-AF65-F5344CB8AC3E}">
        <p14:creationId xmlns:p14="http://schemas.microsoft.com/office/powerpoint/2010/main" val="279140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579600" cy="276999"/>
          </a:xfrm>
          <a:prstGeom prst="rect">
            <a:avLst/>
          </a:prstGeom>
        </p:spPr>
        <p:txBody>
          <a:bodyPr/>
          <a:lstStyle>
            <a:lvl1pPr>
              <a:defRPr/>
            </a:lvl1pPr>
          </a:lstStyle>
          <a:p>
            <a:pPr>
              <a:defRPr/>
            </a:pPr>
            <a:r>
              <a:rPr lang="en-US" dirty="0"/>
              <a:t>September 2017</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pPr/>
              <a:t>‹#›</a:t>
            </a:fld>
            <a:endParaRPr lang="en-US" altLang="en-US"/>
          </a:p>
        </p:txBody>
      </p:sp>
    </p:spTree>
    <p:extLst>
      <p:ext uri="{BB962C8B-B14F-4D97-AF65-F5344CB8AC3E}">
        <p14:creationId xmlns:p14="http://schemas.microsoft.com/office/powerpoint/2010/main" val="144155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Lei Huang (Panasonic)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a:t>Slide </a:t>
            </a:r>
            <a:fld id="{6F1F6262-6948-42CD-BF7B-D2CB9D8BADE4}" type="slidenum">
              <a:rPr lang="en-US" altLang="en-US"/>
              <a:pPr/>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a:t>
            </a:r>
            <a:r>
              <a:rPr lang="en-US" altLang="en-US" sz="1800" b="1" dirty="0" smtClean="0"/>
              <a:t>802.11-18/0472r0</a:t>
            </a:r>
            <a:endParaRPr lang="en-US" altLang="en-US" sz="1800" b="1" dirty="0"/>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smtClean="0"/>
              <a:t>March 2018</a:t>
            </a:r>
            <a:endParaRPr lang="en-US" altLang="en-US" sz="1800" b="1" dirty="0"/>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3" r:id="rId8"/>
    <p:sldLayoutId id="2147486144" r:id="rId9"/>
    <p:sldLayoutId id="2147486145" r:id="rId10"/>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3.emf"/><Relationship Id="rId5" Type="http://schemas.openxmlformats.org/officeDocument/2006/relationships/oleObject" Target="../embeddings/oleObject3.bin"/><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3ABCD13-380B-4CB5-B9B1-96CEC68A8A42}" type="slidenum">
              <a:rPr lang="en-US" altLang="en-US" sz="1200" b="0" smtClean="0"/>
              <a:pPr>
                <a:spcBef>
                  <a:spcPct val="0"/>
                </a:spcBef>
                <a:buFontTx/>
                <a:buNone/>
              </a:pPr>
              <a:t>1</a:t>
            </a:fld>
            <a:endParaRPr lang="en-US" altLang="en-US" sz="1200" b="0"/>
          </a:p>
        </p:txBody>
      </p:sp>
      <p:sp>
        <p:nvSpPr>
          <p:cNvPr id="13317" name="Rectangle 2"/>
          <p:cNvSpPr>
            <a:spLocks noGrp="1" noChangeArrowheads="1"/>
          </p:cNvSpPr>
          <p:nvPr>
            <p:ph type="title"/>
          </p:nvPr>
        </p:nvSpPr>
        <p:spPr>
          <a:xfrm>
            <a:off x="685800" y="609600"/>
            <a:ext cx="7772400" cy="1066800"/>
          </a:xfrm>
        </p:spPr>
        <p:txBody>
          <a:bodyPr/>
          <a:lstStyle/>
          <a:p>
            <a:r>
              <a:rPr lang="en-US" altLang="ko-KR" dirty="0" smtClean="0"/>
              <a:t>Discussion on Group ID Structure</a:t>
            </a:r>
            <a:endParaRPr lang="en-US" altLang="en-US" dirty="0"/>
          </a:p>
        </p:txBody>
      </p:sp>
      <p:sp>
        <p:nvSpPr>
          <p:cNvPr id="13318" name="Rectangle 6"/>
          <p:cNvSpPr>
            <a:spLocks noGrp="1" noChangeArrowheads="1"/>
          </p:cNvSpPr>
          <p:nvPr>
            <p:ph type="body" idx="1"/>
          </p:nvPr>
        </p:nvSpPr>
        <p:spPr>
          <a:xfrm>
            <a:off x="685800" y="1676400"/>
            <a:ext cx="7772400" cy="381000"/>
          </a:xfrm>
        </p:spPr>
        <p:txBody>
          <a:bodyPr/>
          <a:lstStyle/>
          <a:p>
            <a:pPr algn="ctr">
              <a:buFontTx/>
              <a:buNone/>
            </a:pPr>
            <a:r>
              <a:rPr lang="en-US" altLang="en-US" sz="2000" dirty="0"/>
              <a:t>Date:</a:t>
            </a:r>
            <a:r>
              <a:rPr lang="en-US" altLang="en-US" sz="2000" b="0" dirty="0"/>
              <a:t> </a:t>
            </a:r>
            <a:r>
              <a:rPr lang="en-US" altLang="en-US" sz="2000" b="0" dirty="0" smtClean="0"/>
              <a:t>2018-3-2</a:t>
            </a:r>
            <a:endParaRPr lang="en-US" altLang="en-US" sz="2000" b="0" dirty="0"/>
          </a:p>
        </p:txBody>
      </p:sp>
      <p:sp>
        <p:nvSpPr>
          <p:cNvPr id="13320"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Authors:</a:t>
            </a:r>
            <a:endParaRPr lang="en-US" altLang="en-US" sz="2000" b="0"/>
          </a:p>
        </p:txBody>
      </p:sp>
      <p:graphicFrame>
        <p:nvGraphicFramePr>
          <p:cNvPr id="2" name="Table 1"/>
          <p:cNvGraphicFramePr>
            <a:graphicFrameLocks noGrp="1"/>
          </p:cNvGraphicFramePr>
          <p:nvPr>
            <p:extLst>
              <p:ext uri="{D42A27DB-BD31-4B8C-83A1-F6EECF244321}">
                <p14:modId xmlns:p14="http://schemas.microsoft.com/office/powerpoint/2010/main" val="3418759249"/>
              </p:ext>
            </p:extLst>
          </p:nvPr>
        </p:nvGraphicFramePr>
        <p:xfrm>
          <a:off x="381001" y="2534920"/>
          <a:ext cx="8305800" cy="1483360"/>
        </p:xfrm>
        <a:graphic>
          <a:graphicData uri="http://schemas.openxmlformats.org/drawingml/2006/table">
            <a:tbl>
              <a:tblPr>
                <a:tableStyleId>{5940675A-B579-460E-94D1-54222C63F5DA}</a:tableStyleId>
              </a:tblPr>
              <a:tblGrid>
                <a:gridCol w="1676399">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29494">
                  <a:extLst>
                    <a:ext uri="{9D8B030D-6E8A-4147-A177-3AD203B41FA5}">
                      <a16:colId xmlns:a16="http://schemas.microsoft.com/office/drawing/2014/main" val="20003"/>
                    </a:ext>
                  </a:extLst>
                </a:gridCol>
                <a:gridCol w="2856707">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Company</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pPr marL="0" algn="l" defTabSz="914400" rtl="0" eaLnBrk="1" latinLnBrk="0" hangingPunct="1">
                        <a:spcAft>
                          <a:spcPts val="0"/>
                        </a:spcAft>
                      </a:pPr>
                      <a:r>
                        <a:rPr lang="en-US" sz="1600" b="0" kern="0" dirty="0">
                          <a:solidFill>
                            <a:schemeClr val="tx1"/>
                          </a:solidFill>
                          <a:effectLst/>
                          <a:latin typeface="Times New Roman" panose="02020603050405020304" pitchFamily="18" charset="0"/>
                          <a:ea typeface="+mn-ea"/>
                          <a:cs typeface="+mn-cs"/>
                        </a:rPr>
                        <a:t>Lei Huang</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rowSpan="3">
                  <a:txBody>
                    <a:bodyPr/>
                    <a:lstStyle/>
                    <a:p>
                      <a:pPr>
                        <a:spcAft>
                          <a:spcPts val="0"/>
                        </a:spcAft>
                      </a:pPr>
                      <a:endParaRPr lang="en-US" sz="1600" b="0" dirty="0">
                        <a:effectLst/>
                        <a:latin typeface="Times New Roman" panose="02020603050405020304" pitchFamily="18" charset="0"/>
                        <a:ea typeface="맑은 고딕" panose="020B0503020000020004" pitchFamily="50" charset="-127"/>
                      </a:endParaRPr>
                    </a:p>
                    <a:p>
                      <a:pPr>
                        <a:spcAft>
                          <a:spcPts val="0"/>
                        </a:spcAft>
                      </a:pPr>
                      <a:r>
                        <a:rPr lang="en-US" sz="1600" b="0" dirty="0">
                          <a:effectLst/>
                          <a:latin typeface="Times New Roman" panose="02020603050405020304" pitchFamily="18" charset="0"/>
                          <a:ea typeface="맑은 고딕" panose="020B0503020000020004" pitchFamily="50" charset="-127"/>
                        </a:rPr>
                        <a:t>Panasonic Corporation</a:t>
                      </a: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lei.huang@sg.panasonic.com</a:t>
                      </a: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1"/>
                  </a:ext>
                </a:extLst>
              </a:tr>
              <a:tr h="370840">
                <a:tc>
                  <a:txBody>
                    <a:bodyPr/>
                    <a:lstStyle/>
                    <a:p>
                      <a:pPr marL="0" algn="l" defTabSz="914400" rtl="0" eaLnBrk="1" latinLnBrk="0" hangingPunct="1">
                        <a:spcAft>
                          <a:spcPts val="0"/>
                        </a:spcAft>
                      </a:pPr>
                      <a:r>
                        <a:rPr lang="en-US" altLang="ja-JP" sz="1600" b="0" kern="0" dirty="0">
                          <a:solidFill>
                            <a:schemeClr val="tx1"/>
                          </a:solidFill>
                          <a:effectLst/>
                          <a:latin typeface="Times New Roman" panose="02020603050405020304" pitchFamily="18" charset="0"/>
                          <a:ea typeface="+mn-ea"/>
                          <a:cs typeface="+mn-cs"/>
                        </a:rPr>
                        <a:t>Rojan Chitrakar </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2"/>
                  </a:ext>
                </a:extLst>
              </a:tr>
              <a:tr h="370840">
                <a:tc>
                  <a:txBody>
                    <a:bodyPr/>
                    <a:lstStyle/>
                    <a:p>
                      <a:pPr marL="0" algn="l" defTabSz="914400" rtl="0" eaLnBrk="1" latinLnBrk="0" hangingPunct="1">
                        <a:spcAft>
                          <a:spcPts val="0"/>
                        </a:spcAft>
                      </a:pPr>
                      <a:r>
                        <a:rPr lang="en-SG" altLang="ko-KR" sz="1600" b="0" kern="0" dirty="0">
                          <a:solidFill>
                            <a:schemeClr val="tx1"/>
                          </a:solidFill>
                          <a:effectLst/>
                          <a:latin typeface="Times New Roman" panose="02020603050405020304" pitchFamily="18" charset="0"/>
                          <a:ea typeface="+mn-ea"/>
                          <a:cs typeface="+mn-cs"/>
                        </a:rPr>
                        <a:t>Yoshio Urabe</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3"/>
                  </a:ext>
                </a:extLst>
              </a:tr>
            </a:tbl>
          </a:graphicData>
        </a:graphic>
      </p:graphicFrame>
      <p:sp>
        <p:nvSpPr>
          <p:cNvPr id="17" name="Footer Placeholder 3"/>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3" name="Slide Number Placeholder 2"/>
          <p:cNvSpPr>
            <a:spLocks noGrp="1"/>
          </p:cNvSpPr>
          <p:nvPr>
            <p:ph type="sldNum" sz="quarter" idx="12"/>
          </p:nvPr>
        </p:nvSpPr>
        <p:spPr/>
        <p:txBody>
          <a:bodyPr/>
          <a:lstStyle/>
          <a:p>
            <a:r>
              <a:rPr lang="en-US" altLang="en-US"/>
              <a:t>Slide </a:t>
            </a:r>
            <a:fld id="{CF617D86-5CEF-4A7A-8BBC-1BE5E3A2734F}" type="slidenum">
              <a:rPr lang="en-US" altLang="en-US" smtClean="0"/>
              <a:pPr/>
              <a:t>2</a:t>
            </a:fld>
            <a:endParaRPr lang="en-US" altLang="en-US"/>
          </a:p>
        </p:txBody>
      </p:sp>
      <p:sp>
        <p:nvSpPr>
          <p:cNvPr id="34" name="Title 1"/>
          <p:cNvSpPr txBox="1">
            <a:spLocks/>
          </p:cNvSpPr>
          <p:nvPr/>
        </p:nvSpPr>
        <p:spPr>
          <a:xfrm>
            <a:off x="43582" y="707528"/>
            <a:ext cx="9024218" cy="540296"/>
          </a:xfrm>
          <a:prstGeom prst="rect">
            <a:avLst/>
          </a:prstGeom>
        </p:spPr>
        <p:txBody>
          <a:bodyPr/>
          <a:lstStyle>
            <a:lvl1pPr algn="ctr" rtl="0" eaLnBrk="1" fontAlgn="base" hangingPunct="1">
              <a:spcBef>
                <a:spcPct val="0"/>
              </a:spcBef>
              <a:spcAft>
                <a:spcPct val="0"/>
              </a:spcAft>
              <a:defRPr kumimoji="1" sz="3200">
                <a:solidFill>
                  <a:schemeClr val="tx2"/>
                </a:solidFill>
                <a:latin typeface="+mj-lt"/>
                <a:ea typeface="+mj-ea"/>
                <a:cs typeface="+mj-cs"/>
              </a:defRPr>
            </a:lvl1pPr>
            <a:lvl2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2pPr>
            <a:lvl3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3pPr>
            <a:lvl4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4pPr>
            <a:lvl5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5pPr>
            <a:lvl6pPr marL="4572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6pPr>
            <a:lvl7pPr marL="9144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7pPr>
            <a:lvl8pPr marL="13716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8pPr>
            <a:lvl9pPr marL="18288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9pPr>
          </a:lstStyle>
          <a:p>
            <a:r>
              <a:rPr lang="en-US" sz="2800" b="1" kern="0" dirty="0" smtClean="0"/>
              <a:t>Background</a:t>
            </a:r>
            <a:endParaRPr lang="en-SG" sz="2800" b="1" kern="0" dirty="0"/>
          </a:p>
        </p:txBody>
      </p:sp>
      <p:cxnSp>
        <p:nvCxnSpPr>
          <p:cNvPr id="8" name="Straight Connector 7"/>
          <p:cNvCxnSpPr/>
          <p:nvPr/>
        </p:nvCxnSpPr>
        <p:spPr bwMode="auto">
          <a:xfrm flipH="1">
            <a:off x="668157" y="2712959"/>
            <a:ext cx="488815" cy="773612"/>
          </a:xfrm>
          <a:prstGeom prst="line">
            <a:avLst/>
          </a:prstGeom>
          <a:solidFill>
            <a:schemeClr val="accent1"/>
          </a:solidFill>
          <a:ln w="12700" cap="flat" cmpd="sng" algn="ctr">
            <a:solidFill>
              <a:schemeClr val="tx1"/>
            </a:solidFill>
            <a:prstDash val="solid"/>
            <a:round/>
            <a:headEnd type="none" w="sm" len="sm"/>
            <a:tailEnd type="none" w="sm" len="sm"/>
          </a:ln>
          <a:effectLst/>
        </p:spPr>
      </p:cxnSp>
      <p:graphicFrame>
        <p:nvGraphicFramePr>
          <p:cNvPr id="9" name="Table 8"/>
          <p:cNvGraphicFramePr>
            <a:graphicFrameLocks noGrp="1"/>
          </p:cNvGraphicFramePr>
          <p:nvPr>
            <p:extLst>
              <p:ext uri="{D42A27DB-BD31-4B8C-83A1-F6EECF244321}">
                <p14:modId xmlns:p14="http://schemas.microsoft.com/office/powerpoint/2010/main" val="716644252"/>
              </p:ext>
            </p:extLst>
          </p:nvPr>
        </p:nvGraphicFramePr>
        <p:xfrm>
          <a:off x="152399" y="3487420"/>
          <a:ext cx="3545004" cy="653835"/>
        </p:xfrm>
        <a:graphic>
          <a:graphicData uri="http://schemas.openxmlformats.org/drawingml/2006/table">
            <a:tbl>
              <a:tblPr firstRow="1" bandRow="1">
                <a:tableStyleId>{5C22544A-7EE6-4342-B048-85BDC9FD1C3A}</a:tableStyleId>
              </a:tblPr>
              <a:tblGrid>
                <a:gridCol w="533401">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1030403">
                  <a:extLst>
                    <a:ext uri="{9D8B030D-6E8A-4147-A177-3AD203B41FA5}">
                      <a16:colId xmlns:a16="http://schemas.microsoft.com/office/drawing/2014/main" val="20003"/>
                    </a:ext>
                  </a:extLst>
                </a:gridCol>
              </a:tblGrid>
              <a:tr h="282995">
                <a:tc>
                  <a:txBody>
                    <a:bodyPr/>
                    <a:lstStyle/>
                    <a:p>
                      <a:pPr algn="ctr"/>
                      <a:endParaRPr lang="en-US" sz="1100" dirty="0">
                        <a:solidFill>
                          <a:schemeClr val="tx1"/>
                        </a:solidFill>
                        <a:latin typeface="+mn-lt"/>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dirty="0">
                          <a:solidFill>
                            <a:schemeClr val="tx1"/>
                          </a:solidFill>
                          <a:latin typeface="+mn-lt"/>
                        </a:rPr>
                        <a:t>Frame Control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latin typeface="+mn-lt"/>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latin typeface="+mn-lt"/>
                        </a:rPr>
                        <a:t>TD Control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r"/>
                      <a:r>
                        <a:rPr lang="en-US" sz="1100" dirty="0">
                          <a:solidFill>
                            <a:schemeClr val="tx1"/>
                          </a:solidFill>
                          <a:latin typeface="+mn-lt"/>
                        </a:rPr>
                        <a:t>bits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dirty="0">
                          <a:solidFill>
                            <a:schemeClr val="tx1"/>
                          </a:solidFill>
                          <a:latin typeface="+mn-lt"/>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dirty="0">
                          <a:solidFill>
                            <a:schemeClr val="tx1"/>
                          </a:solidFill>
                          <a:latin typeface="+mn-lt"/>
                        </a:rPr>
                        <a:t>12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dirty="0">
                          <a:solidFill>
                            <a:schemeClr val="tx1"/>
                          </a:solidFill>
                          <a:latin typeface="+mn-lt"/>
                        </a:rPr>
                        <a:t>12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cxnSp>
        <p:nvCxnSpPr>
          <p:cNvPr id="13" name="Straight Connector 12"/>
          <p:cNvCxnSpPr/>
          <p:nvPr/>
        </p:nvCxnSpPr>
        <p:spPr bwMode="auto">
          <a:xfrm>
            <a:off x="2326704" y="2731110"/>
            <a:ext cx="1327033" cy="735976"/>
          </a:xfrm>
          <a:prstGeom prst="line">
            <a:avLst/>
          </a:prstGeom>
          <a:solidFill>
            <a:schemeClr val="accent1"/>
          </a:solidFill>
          <a:ln w="12700" cap="flat" cmpd="sng" algn="ctr">
            <a:solidFill>
              <a:schemeClr val="tx1"/>
            </a:solidFill>
            <a:prstDash val="solid"/>
            <a:round/>
            <a:headEnd type="none" w="sm" len="sm"/>
            <a:tailEnd type="none" w="sm" len="sm"/>
          </a:ln>
          <a:effectLst/>
        </p:spPr>
      </p:cxnSp>
      <p:graphicFrame>
        <p:nvGraphicFramePr>
          <p:cNvPr id="14" name="Table 13"/>
          <p:cNvGraphicFramePr>
            <a:graphicFrameLocks noGrp="1"/>
          </p:cNvGraphicFramePr>
          <p:nvPr>
            <p:extLst>
              <p:ext uri="{D42A27DB-BD31-4B8C-83A1-F6EECF244321}">
                <p14:modId xmlns:p14="http://schemas.microsoft.com/office/powerpoint/2010/main" val="213613434"/>
              </p:ext>
            </p:extLst>
          </p:nvPr>
        </p:nvGraphicFramePr>
        <p:xfrm>
          <a:off x="1156971" y="2366983"/>
          <a:ext cx="3118479" cy="345976"/>
        </p:xfrm>
        <a:graphic>
          <a:graphicData uri="http://schemas.openxmlformats.org/drawingml/2006/table">
            <a:tbl>
              <a:tblPr firstRow="1" bandRow="1">
                <a:tableStyleId>{5C22544A-7EE6-4342-B048-85BDC9FD1C3A}</a:tableStyleId>
              </a:tblPr>
              <a:tblGrid>
                <a:gridCol w="1155756">
                  <a:extLst>
                    <a:ext uri="{9D8B030D-6E8A-4147-A177-3AD203B41FA5}">
                      <a16:colId xmlns:a16="http://schemas.microsoft.com/office/drawing/2014/main" val="20001"/>
                    </a:ext>
                  </a:extLst>
                </a:gridCol>
                <a:gridCol w="1103573">
                  <a:extLst>
                    <a:ext uri="{9D8B030D-6E8A-4147-A177-3AD203B41FA5}">
                      <a16:colId xmlns:a16="http://schemas.microsoft.com/office/drawing/2014/main" val="20002"/>
                    </a:ext>
                  </a:extLst>
                </a:gridCol>
                <a:gridCol w="859150">
                  <a:extLst>
                    <a:ext uri="{9D8B030D-6E8A-4147-A177-3AD203B41FA5}">
                      <a16:colId xmlns:a16="http://schemas.microsoft.com/office/drawing/2014/main" val="20003"/>
                    </a:ext>
                  </a:extLst>
                </a:gridCol>
              </a:tblGrid>
              <a:tr h="345976">
                <a:tc>
                  <a:txBody>
                    <a:bodyPr/>
                    <a:lstStyle/>
                    <a:p>
                      <a:pPr algn="ctr"/>
                      <a:r>
                        <a:rPr lang="en-US" sz="1100" dirty="0">
                          <a:solidFill>
                            <a:schemeClr val="tx1"/>
                          </a:solidFill>
                        </a:rPr>
                        <a:t>MAC Header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dirty="0">
                          <a:solidFill>
                            <a:schemeClr val="tx1"/>
                          </a:solidFill>
                        </a:rPr>
                        <a:t>Frame Body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2113258938"/>
              </p:ext>
            </p:extLst>
          </p:nvPr>
        </p:nvGraphicFramePr>
        <p:xfrm>
          <a:off x="609600" y="4768232"/>
          <a:ext cx="3434207" cy="1403968"/>
        </p:xfrm>
        <a:graphic>
          <a:graphicData uri="http://schemas.openxmlformats.org/drawingml/2006/table">
            <a:tbl>
              <a:tblPr firstRow="1" bandRow="1">
                <a:tableStyleId>{5C22544A-7EE6-4342-B048-85BDC9FD1C3A}</a:tableStyleId>
              </a:tblPr>
              <a:tblGrid>
                <a:gridCol w="1220258">
                  <a:extLst>
                    <a:ext uri="{9D8B030D-6E8A-4147-A177-3AD203B41FA5}">
                      <a16:colId xmlns:a16="http://schemas.microsoft.com/office/drawing/2014/main" val="1269557907"/>
                    </a:ext>
                  </a:extLst>
                </a:gridCol>
                <a:gridCol w="2213949">
                  <a:extLst>
                    <a:ext uri="{9D8B030D-6E8A-4147-A177-3AD203B41FA5}">
                      <a16:colId xmlns:a16="http://schemas.microsoft.com/office/drawing/2014/main" val="1241790228"/>
                    </a:ext>
                  </a:extLst>
                </a:gridCol>
              </a:tblGrid>
              <a:tr h="259119">
                <a:tc>
                  <a:txBody>
                    <a:bodyPr/>
                    <a:lstStyle/>
                    <a:p>
                      <a:r>
                        <a:rPr lang="en-US" sz="1200" dirty="0">
                          <a:solidFill>
                            <a:schemeClr val="tx1"/>
                          </a:solidFill>
                        </a:rPr>
                        <a:t>Address field</a:t>
                      </a:r>
                      <a:endParaRPr lang="en-SG"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chemeClr val="tx1"/>
                          </a:solidFill>
                        </a:rPr>
                        <a:t>WUR frame</a:t>
                      </a:r>
                      <a:endParaRPr lang="en-SG"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0576793"/>
                  </a:ext>
                </a:extLst>
              </a:tr>
              <a:tr h="259119">
                <a:tc>
                  <a:txBody>
                    <a:bodyPr/>
                    <a:lstStyle/>
                    <a:p>
                      <a:r>
                        <a:rPr lang="en-US" sz="1200" dirty="0" smtClean="0">
                          <a:solidFill>
                            <a:schemeClr val="tx1"/>
                          </a:solidFill>
                        </a:rPr>
                        <a:t>Wake Up ID</a:t>
                      </a:r>
                      <a:endParaRPr lang="en-SG"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chemeClr val="tx1"/>
                          </a:solidFill>
                        </a:rPr>
                        <a:t>Unicast wake up</a:t>
                      </a:r>
                      <a:endParaRPr lang="en-SG"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7217783"/>
                  </a:ext>
                </a:extLst>
              </a:tr>
              <a:tr h="259119">
                <a:tc>
                  <a:txBody>
                    <a:bodyPr/>
                    <a:lstStyle/>
                    <a:p>
                      <a:r>
                        <a:rPr lang="en-US" sz="1200" dirty="0">
                          <a:solidFill>
                            <a:srgbClr val="FF0000"/>
                          </a:solidFill>
                        </a:rPr>
                        <a:t>Group ID</a:t>
                      </a:r>
                      <a:endParaRPr lang="en-SG" sz="12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rgbClr val="FF0000"/>
                          </a:solidFill>
                        </a:rPr>
                        <a:t>Multicast wake up</a:t>
                      </a:r>
                      <a:endParaRPr lang="en-SG" sz="12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05058705"/>
                  </a:ext>
                </a:extLst>
              </a:tr>
              <a:tr h="259119">
                <a:tc>
                  <a:txBody>
                    <a:bodyPr/>
                    <a:lstStyle/>
                    <a:p>
                      <a:r>
                        <a:rPr lang="en-US" sz="1200" dirty="0" smtClean="0">
                          <a:solidFill>
                            <a:schemeClr val="tx1"/>
                          </a:solidFill>
                        </a:rPr>
                        <a:t>Transmit</a:t>
                      </a:r>
                      <a:r>
                        <a:rPr lang="en-US" sz="1200" baseline="0" dirty="0" smtClean="0">
                          <a:solidFill>
                            <a:schemeClr val="tx1"/>
                          </a:solidFill>
                        </a:rPr>
                        <a:t> ID</a:t>
                      </a:r>
                      <a:endParaRPr lang="en-SG"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chemeClr val="tx1"/>
                          </a:solidFill>
                        </a:rPr>
                        <a:t>Beacon or broadcast wake up</a:t>
                      </a:r>
                      <a:endParaRPr lang="en-SG"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92336699"/>
                  </a:ext>
                </a:extLst>
              </a:tr>
              <a:tr h="306688">
                <a:tc>
                  <a:txBody>
                    <a:bodyPr/>
                    <a:lstStyle/>
                    <a:p>
                      <a:r>
                        <a:rPr lang="en-US" sz="1200" dirty="0"/>
                        <a:t>OUI1</a:t>
                      </a:r>
                      <a:endParaRPr lang="en-SG"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t>Vendor</a:t>
                      </a:r>
                      <a:r>
                        <a:rPr lang="en-US" sz="1200" baseline="0" dirty="0"/>
                        <a:t> specific</a:t>
                      </a:r>
                      <a:endParaRPr lang="en-SG"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1456144"/>
                  </a:ext>
                </a:extLst>
              </a:tr>
            </a:tbl>
          </a:graphicData>
        </a:graphic>
      </p:graphicFrame>
      <p:cxnSp>
        <p:nvCxnSpPr>
          <p:cNvPr id="22" name="Straight Arrow Connector 21"/>
          <p:cNvCxnSpPr/>
          <p:nvPr/>
        </p:nvCxnSpPr>
        <p:spPr bwMode="auto">
          <a:xfrm flipH="1">
            <a:off x="609600" y="3802108"/>
            <a:ext cx="1219200" cy="966124"/>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cxnSp>
        <p:nvCxnSpPr>
          <p:cNvPr id="25" name="Straight Arrow Connector 24"/>
          <p:cNvCxnSpPr/>
          <p:nvPr/>
        </p:nvCxnSpPr>
        <p:spPr bwMode="auto">
          <a:xfrm>
            <a:off x="2667000" y="3781260"/>
            <a:ext cx="1376807" cy="986972"/>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
        <p:nvSpPr>
          <p:cNvPr id="27" name="Rectangle 26"/>
          <p:cNvSpPr/>
          <p:nvPr/>
        </p:nvSpPr>
        <p:spPr>
          <a:xfrm>
            <a:off x="4867135" y="2193191"/>
            <a:ext cx="3573151" cy="3847207"/>
          </a:xfrm>
          <a:prstGeom prst="rect">
            <a:avLst/>
          </a:prstGeom>
          <a:ln w="19050">
            <a:solidFill>
              <a:schemeClr val="tx1"/>
            </a:solidFill>
          </a:ln>
        </p:spPr>
        <p:txBody>
          <a:bodyPr wrap="square">
            <a:spAutoFit/>
          </a:bodyPr>
          <a:lstStyle/>
          <a:p>
            <a:pPr marL="285750" indent="-285750">
              <a:buFont typeface="Wingdings" panose="05000000000000000000" pitchFamily="2" charset="2"/>
              <a:buChar char="q"/>
            </a:pPr>
            <a:r>
              <a:rPr lang="en-SG" sz="1800" b="1" u="sng" dirty="0" smtClean="0"/>
              <a:t>R.4.2.F of 11ba SFD [2]</a:t>
            </a:r>
            <a:r>
              <a:rPr lang="en-SG" sz="1800" dirty="0" smtClean="0"/>
              <a:t>: </a:t>
            </a:r>
            <a:r>
              <a:rPr lang="en-SG" sz="1800" dirty="0"/>
              <a:t>AP may negotiate one or more Group IDs </a:t>
            </a:r>
            <a:r>
              <a:rPr lang="en-SG" sz="1800" dirty="0" smtClean="0"/>
              <a:t>with </a:t>
            </a:r>
            <a:r>
              <a:rPr lang="en-SG" sz="1800" dirty="0"/>
              <a:t>a STA through PCR using WUR Action frame during WUR negotiation and WUR mode signaling procedure</a:t>
            </a:r>
          </a:p>
          <a:p>
            <a:pPr marL="630238" lvl="1" indent="-173038">
              <a:buFont typeface="Arial" panose="020B0604020202020204" pitchFamily="34" charset="0"/>
              <a:buChar char="•"/>
            </a:pPr>
            <a:r>
              <a:rPr lang="en-SG" sz="1600" dirty="0" smtClean="0"/>
              <a:t>The </a:t>
            </a:r>
            <a:r>
              <a:rPr lang="en-SG" sz="1600" dirty="0"/>
              <a:t>assigned Group ID is used in a wake-up frame</a:t>
            </a:r>
          </a:p>
          <a:p>
            <a:pPr marL="630238" lvl="1" indent="-173038">
              <a:buFont typeface="Arial" panose="020B0604020202020204" pitchFamily="34" charset="0"/>
              <a:buChar char="•"/>
            </a:pPr>
            <a:r>
              <a:rPr lang="en-SG" sz="1600" dirty="0" smtClean="0"/>
              <a:t>The </a:t>
            </a:r>
            <a:r>
              <a:rPr lang="en-SG" sz="1600" dirty="0"/>
              <a:t>details for Group ID (e.g., </a:t>
            </a:r>
            <a:r>
              <a:rPr lang="en-SG" sz="1600" dirty="0" smtClean="0"/>
              <a:t>ID </a:t>
            </a:r>
            <a:r>
              <a:rPr lang="en-SG" sz="1600" dirty="0"/>
              <a:t>structure, etc.) are </a:t>
            </a:r>
            <a:r>
              <a:rPr lang="en-SG" sz="1600" dirty="0" smtClean="0"/>
              <a:t>TBD.</a:t>
            </a:r>
          </a:p>
          <a:p>
            <a:pPr marL="630238" lvl="1" indent="-173038">
              <a:buFont typeface="Arial" panose="020B0604020202020204" pitchFamily="34" charset="0"/>
              <a:buChar char="•"/>
            </a:pPr>
            <a:endParaRPr lang="en-US" sz="1800" dirty="0"/>
          </a:p>
          <a:p>
            <a:pPr marL="285750" indent="-285750">
              <a:buFont typeface="Wingdings" panose="05000000000000000000" pitchFamily="2" charset="2"/>
              <a:buChar char="q"/>
            </a:pPr>
            <a:r>
              <a:rPr lang="en-US" sz="1800" dirty="0" smtClean="0"/>
              <a:t>This submission further addresses the Group ID structure based on [3].</a:t>
            </a:r>
            <a:endParaRPr lang="en-US" sz="1800" dirty="0"/>
          </a:p>
        </p:txBody>
      </p:sp>
      <p:sp>
        <p:nvSpPr>
          <p:cNvPr id="4" name="TextBox 3"/>
          <p:cNvSpPr txBox="1"/>
          <p:nvPr/>
        </p:nvSpPr>
        <p:spPr>
          <a:xfrm>
            <a:off x="668157" y="1757383"/>
            <a:ext cx="3607293" cy="338554"/>
          </a:xfrm>
          <a:prstGeom prst="rect">
            <a:avLst/>
          </a:prstGeom>
          <a:noFill/>
        </p:spPr>
        <p:txBody>
          <a:bodyPr wrap="square" rtlCol="0">
            <a:spAutoFit/>
          </a:bodyPr>
          <a:lstStyle/>
          <a:p>
            <a:pPr algn="ctr"/>
            <a:r>
              <a:rPr lang="en-US" sz="1600" b="1" u="sng" dirty="0" smtClean="0"/>
              <a:t>WUR Wake-up frame format</a:t>
            </a:r>
            <a:endParaRPr lang="en-SG" sz="1600" b="1" u="sng" dirty="0"/>
          </a:p>
        </p:txBody>
      </p:sp>
    </p:spTree>
    <p:extLst>
      <p:ext uri="{BB962C8B-B14F-4D97-AF65-F5344CB8AC3E}">
        <p14:creationId xmlns:p14="http://schemas.microsoft.com/office/powerpoint/2010/main" val="162480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3" name="Slide Number Placeholder 2"/>
          <p:cNvSpPr>
            <a:spLocks noGrp="1"/>
          </p:cNvSpPr>
          <p:nvPr>
            <p:ph type="sldNum" sz="quarter" idx="12"/>
          </p:nvPr>
        </p:nvSpPr>
        <p:spPr/>
        <p:txBody>
          <a:bodyPr/>
          <a:lstStyle/>
          <a:p>
            <a:r>
              <a:rPr lang="en-US" altLang="en-US"/>
              <a:t>Slide </a:t>
            </a:r>
            <a:fld id="{CF617D86-5CEF-4A7A-8BBC-1BE5E3A2734F}" type="slidenum">
              <a:rPr lang="en-US" altLang="en-US" smtClean="0"/>
              <a:pPr/>
              <a:t>3</a:t>
            </a:fld>
            <a:endParaRPr lang="en-US" altLang="en-US"/>
          </a:p>
        </p:txBody>
      </p:sp>
      <p:sp>
        <p:nvSpPr>
          <p:cNvPr id="21" name="Content Placeholder 2"/>
          <p:cNvSpPr txBox="1">
            <a:spLocks/>
          </p:cNvSpPr>
          <p:nvPr/>
        </p:nvSpPr>
        <p:spPr>
          <a:xfrm>
            <a:off x="755576" y="1371600"/>
            <a:ext cx="7772400" cy="2504728"/>
          </a:xfrm>
          <a:prstGeom prst="rect">
            <a:avLst/>
          </a:prstGeom>
        </p:spPr>
        <p:txBody>
          <a:bodyPr/>
          <a:lstStyle>
            <a:lvl1pPr marL="609600" indent="-609600" algn="l" rtl="0" eaLnBrk="1" fontAlgn="base" hangingPunct="1">
              <a:spcBef>
                <a:spcPct val="20000"/>
              </a:spcBef>
              <a:spcAft>
                <a:spcPct val="0"/>
              </a:spcAft>
              <a:buAutoNum type="arabicPeriod"/>
              <a:defRPr kumimoji="1" sz="3200">
                <a:solidFill>
                  <a:schemeClr val="tx1"/>
                </a:solidFill>
                <a:latin typeface="+mn-lt"/>
                <a:ea typeface="+mn-ea"/>
                <a:cs typeface="+mn-cs"/>
              </a:defRPr>
            </a:lvl1pPr>
            <a:lvl2pPr marL="990600" indent="-533400" algn="l" rtl="0" eaLnBrk="1" fontAlgn="base" hangingPunct="1">
              <a:spcBef>
                <a:spcPct val="20000"/>
              </a:spcBef>
              <a:spcAft>
                <a:spcPct val="0"/>
              </a:spcAft>
              <a:defRPr kumimoji="1" sz="2800">
                <a:solidFill>
                  <a:schemeClr val="tx1"/>
                </a:solidFill>
                <a:latin typeface="+mn-lt"/>
                <a:ea typeface="+mn-ea"/>
              </a:defRPr>
            </a:lvl2pPr>
            <a:lvl3pPr marL="1371600" indent="-457200" algn="l" rtl="0" eaLnBrk="1" fontAlgn="base" hangingPunct="1">
              <a:spcBef>
                <a:spcPct val="20000"/>
              </a:spcBef>
              <a:spcAft>
                <a:spcPct val="0"/>
              </a:spcAft>
              <a:buChar char="•"/>
              <a:defRPr kumimoji="1" sz="2400">
                <a:solidFill>
                  <a:schemeClr val="tx1"/>
                </a:solidFill>
                <a:latin typeface="+mn-lt"/>
                <a:ea typeface="+mn-ea"/>
              </a:defRPr>
            </a:lvl3pPr>
            <a:lvl4pPr marL="1752600" indent="-381000" algn="l" rtl="0" eaLnBrk="1" fontAlgn="base" hangingPunct="1">
              <a:spcBef>
                <a:spcPct val="20000"/>
              </a:spcBef>
              <a:spcAft>
                <a:spcPct val="0"/>
              </a:spcAft>
              <a:buChar char="–"/>
              <a:defRPr kumimoji="1" sz="2000">
                <a:solidFill>
                  <a:schemeClr val="tx1"/>
                </a:solidFill>
                <a:latin typeface="+mn-lt"/>
                <a:ea typeface="+mn-ea"/>
              </a:defRPr>
            </a:lvl4pPr>
            <a:lvl5pPr marL="2209800" indent="-382588" algn="l" rtl="0" eaLnBrk="1" fontAlgn="base" hangingPunct="1">
              <a:spcBef>
                <a:spcPct val="20000"/>
              </a:spcBef>
              <a:spcAft>
                <a:spcPct val="0"/>
              </a:spcAft>
              <a:buChar char="»"/>
              <a:defRPr kumimoji="1" sz="2000">
                <a:solidFill>
                  <a:schemeClr val="tx1"/>
                </a:solidFill>
                <a:latin typeface="+mn-lt"/>
                <a:ea typeface="+mn-ea"/>
              </a:defRPr>
            </a:lvl5pPr>
            <a:lvl6pPr marL="2667000" indent="-381000" algn="l" rtl="0" eaLnBrk="1" fontAlgn="base" hangingPunct="1">
              <a:spcBef>
                <a:spcPct val="20000"/>
              </a:spcBef>
              <a:spcAft>
                <a:spcPct val="0"/>
              </a:spcAft>
              <a:buChar char="»"/>
              <a:defRPr kumimoji="1" sz="2000">
                <a:solidFill>
                  <a:schemeClr val="tx1"/>
                </a:solidFill>
                <a:latin typeface="+mn-lt"/>
                <a:ea typeface="+mn-ea"/>
              </a:defRPr>
            </a:lvl6pPr>
            <a:lvl7pPr marL="3124200" indent="-381000" algn="l" rtl="0" eaLnBrk="1" fontAlgn="base" hangingPunct="1">
              <a:spcBef>
                <a:spcPct val="20000"/>
              </a:spcBef>
              <a:spcAft>
                <a:spcPct val="0"/>
              </a:spcAft>
              <a:buChar char="»"/>
              <a:defRPr kumimoji="1" sz="2000">
                <a:solidFill>
                  <a:schemeClr val="tx1"/>
                </a:solidFill>
                <a:latin typeface="+mn-lt"/>
                <a:ea typeface="+mn-ea"/>
              </a:defRPr>
            </a:lvl7pPr>
            <a:lvl8pPr marL="3581400" indent="-381000" algn="l" rtl="0" eaLnBrk="1" fontAlgn="base" hangingPunct="1">
              <a:spcBef>
                <a:spcPct val="20000"/>
              </a:spcBef>
              <a:spcAft>
                <a:spcPct val="0"/>
              </a:spcAft>
              <a:buChar char="»"/>
              <a:defRPr kumimoji="1" sz="2000">
                <a:solidFill>
                  <a:schemeClr val="tx1"/>
                </a:solidFill>
                <a:latin typeface="+mn-lt"/>
                <a:ea typeface="+mn-ea"/>
              </a:defRPr>
            </a:lvl8pPr>
            <a:lvl9pPr marL="4038600" indent="-381000" algn="l" rtl="0" eaLnBrk="1" fontAlgn="base" hangingPunct="1">
              <a:spcBef>
                <a:spcPct val="20000"/>
              </a:spcBef>
              <a:spcAft>
                <a:spcPct val="0"/>
              </a:spcAft>
              <a:buChar char="»"/>
              <a:defRPr kumimoji="1" sz="2000">
                <a:solidFill>
                  <a:schemeClr val="tx1"/>
                </a:solidFill>
                <a:latin typeface="+mn-lt"/>
                <a:ea typeface="+mn-ea"/>
              </a:defRPr>
            </a:lvl9pPr>
          </a:lstStyle>
          <a:p>
            <a:pPr marL="685800" lvl="2" indent="-342900"/>
            <a:endParaRPr lang="en-US" kern="0" dirty="0" smtClean="0"/>
          </a:p>
          <a:p>
            <a:pPr marL="685800" lvl="2" indent="-342900"/>
            <a:endParaRPr lang="en-US" kern="0" dirty="0" smtClean="0"/>
          </a:p>
          <a:p>
            <a:pPr marL="685800" lvl="2" indent="-342900"/>
            <a:endParaRPr lang="en-US" kern="0" dirty="0" smtClean="0"/>
          </a:p>
          <a:p>
            <a:pPr marL="685800" lvl="2" indent="-342900"/>
            <a:endParaRPr lang="en-US" kern="0" dirty="0" smtClean="0"/>
          </a:p>
          <a:p>
            <a:pPr marL="685800" lvl="2" indent="-342900"/>
            <a:endParaRPr lang="en-US" kern="0" dirty="0" smtClean="0"/>
          </a:p>
          <a:p>
            <a:pPr marL="685800" lvl="2" indent="-342900"/>
            <a:endParaRPr lang="en-US" kern="0" dirty="0" smtClean="0"/>
          </a:p>
          <a:p>
            <a:endParaRPr lang="en-US" kern="0" dirty="0"/>
          </a:p>
        </p:txBody>
      </p:sp>
      <p:sp>
        <p:nvSpPr>
          <p:cNvPr id="34" name="Title 1"/>
          <p:cNvSpPr txBox="1">
            <a:spLocks/>
          </p:cNvSpPr>
          <p:nvPr/>
        </p:nvSpPr>
        <p:spPr>
          <a:xfrm>
            <a:off x="43582" y="707528"/>
            <a:ext cx="9024218" cy="540296"/>
          </a:xfrm>
          <a:prstGeom prst="rect">
            <a:avLst/>
          </a:prstGeom>
        </p:spPr>
        <p:txBody>
          <a:bodyPr/>
          <a:lstStyle>
            <a:lvl1pPr algn="ctr" rtl="0" eaLnBrk="1" fontAlgn="base" hangingPunct="1">
              <a:spcBef>
                <a:spcPct val="0"/>
              </a:spcBef>
              <a:spcAft>
                <a:spcPct val="0"/>
              </a:spcAft>
              <a:defRPr kumimoji="1" sz="3200">
                <a:solidFill>
                  <a:schemeClr val="tx2"/>
                </a:solidFill>
                <a:latin typeface="+mj-lt"/>
                <a:ea typeface="+mj-ea"/>
                <a:cs typeface="+mj-cs"/>
              </a:defRPr>
            </a:lvl1pPr>
            <a:lvl2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2pPr>
            <a:lvl3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3pPr>
            <a:lvl4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4pPr>
            <a:lvl5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5pPr>
            <a:lvl6pPr marL="4572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6pPr>
            <a:lvl7pPr marL="9144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7pPr>
            <a:lvl8pPr marL="13716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8pPr>
            <a:lvl9pPr marL="18288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9pPr>
          </a:lstStyle>
          <a:p>
            <a:r>
              <a:rPr lang="en-US" sz="2800" b="1" kern="0" dirty="0" smtClean="0"/>
              <a:t>Proposal</a:t>
            </a:r>
            <a:endParaRPr lang="en-SG" sz="2800" b="1" kern="0" dirty="0"/>
          </a:p>
        </p:txBody>
      </p:sp>
      <p:graphicFrame>
        <p:nvGraphicFramePr>
          <p:cNvPr id="4" name="Object 3"/>
          <p:cNvGraphicFramePr>
            <a:graphicFrameLocks noChangeAspect="1"/>
          </p:cNvGraphicFramePr>
          <p:nvPr>
            <p:extLst>
              <p:ext uri="{D42A27DB-BD31-4B8C-83A1-F6EECF244321}">
                <p14:modId xmlns:p14="http://schemas.microsoft.com/office/powerpoint/2010/main" val="4109820167"/>
              </p:ext>
            </p:extLst>
          </p:nvPr>
        </p:nvGraphicFramePr>
        <p:xfrm>
          <a:off x="148851" y="4843010"/>
          <a:ext cx="8915400" cy="1108075"/>
        </p:xfrm>
        <a:graphic>
          <a:graphicData uri="http://schemas.openxmlformats.org/presentationml/2006/ole">
            <mc:AlternateContent xmlns:mc="http://schemas.openxmlformats.org/markup-compatibility/2006">
              <mc:Choice xmlns:v="urn:schemas-microsoft-com:vml" Requires="v">
                <p:oleObj spid="_x0000_s3097" name="Visio" r:id="rId3" imgW="9208562" imgH="1108620" progId="Visio.Drawing.11">
                  <p:embed/>
                </p:oleObj>
              </mc:Choice>
              <mc:Fallback>
                <p:oleObj name="Visio" r:id="rId3" imgW="9208562" imgH="1108620" progId="Visio.Drawing.11">
                  <p:embed/>
                  <p:pic>
                    <p:nvPicPr>
                      <p:cNvPr id="4" name="Object 3"/>
                      <p:cNvPicPr/>
                      <p:nvPr/>
                    </p:nvPicPr>
                    <p:blipFill>
                      <a:blip r:embed="rId4"/>
                      <a:stretch>
                        <a:fillRect/>
                      </a:stretch>
                    </p:blipFill>
                    <p:spPr>
                      <a:xfrm>
                        <a:off x="148851" y="4843010"/>
                        <a:ext cx="8915400" cy="1108075"/>
                      </a:xfrm>
                      <a:prstGeom prst="rect">
                        <a:avLst/>
                      </a:prstGeom>
                    </p:spPr>
                  </p:pic>
                </p:oleObj>
              </mc:Fallback>
            </mc:AlternateContent>
          </a:graphicData>
        </a:graphic>
      </p:graphicFrame>
      <p:sp>
        <p:nvSpPr>
          <p:cNvPr id="5" name="TextBox 4"/>
          <p:cNvSpPr txBox="1"/>
          <p:nvPr/>
        </p:nvSpPr>
        <p:spPr>
          <a:xfrm>
            <a:off x="288491" y="6023269"/>
            <a:ext cx="8534400" cy="307777"/>
          </a:xfrm>
          <a:prstGeom prst="rect">
            <a:avLst/>
          </a:prstGeom>
          <a:noFill/>
        </p:spPr>
        <p:txBody>
          <a:bodyPr wrap="square" rtlCol="0">
            <a:spAutoFit/>
          </a:bodyPr>
          <a:lstStyle/>
          <a:p>
            <a:pPr algn="ctr"/>
            <a:r>
              <a:rPr lang="en-US" sz="1400" b="1" u="sng" dirty="0" smtClean="0"/>
              <a:t>Example addressing space in the Address field</a:t>
            </a:r>
            <a:endParaRPr lang="en-SG" sz="1400" b="1" u="sng" dirty="0"/>
          </a:p>
        </p:txBody>
      </p:sp>
      <p:sp>
        <p:nvSpPr>
          <p:cNvPr id="6" name="TextBox 5"/>
          <p:cNvSpPr txBox="1"/>
          <p:nvPr/>
        </p:nvSpPr>
        <p:spPr>
          <a:xfrm>
            <a:off x="457200" y="1392191"/>
            <a:ext cx="8229600" cy="3354765"/>
          </a:xfrm>
          <a:prstGeom prst="rect">
            <a:avLst/>
          </a:prstGeom>
          <a:noFill/>
        </p:spPr>
        <p:txBody>
          <a:bodyPr wrap="square" rtlCol="0">
            <a:spAutoFit/>
          </a:bodyPr>
          <a:lstStyle/>
          <a:p>
            <a:pPr marL="266700" indent="-266700">
              <a:buFont typeface="Wingdings" panose="05000000000000000000" pitchFamily="2" charset="2"/>
              <a:buChar char="q"/>
            </a:pPr>
            <a:r>
              <a:rPr lang="en-US" sz="1800" dirty="0" smtClean="0"/>
              <a:t>The value range of Group ID is a subset of consecutive values of the Address field. </a:t>
            </a:r>
          </a:p>
          <a:p>
            <a:pPr marL="742950" lvl="1" indent="-285750">
              <a:buFont typeface="Wingdings" panose="05000000000000000000" pitchFamily="2" charset="2"/>
              <a:buChar char="§"/>
            </a:pPr>
            <a:r>
              <a:rPr lang="en-US" sz="1600" dirty="0" smtClean="0"/>
              <a:t>For each of Group IDs assigned by WUR AP to WUR STA during </a:t>
            </a:r>
            <a:r>
              <a:rPr lang="en-US" sz="1600" dirty="0"/>
              <a:t>WUR negotiation and WUR signaling procedure</a:t>
            </a:r>
            <a:r>
              <a:rPr lang="en-US" sz="1600" dirty="0" smtClean="0"/>
              <a:t>, it is enough to signal only 8 LSBs of the Group ID in WUR Mode element, instead of 12-bit Group ID, assuming up to 256 groups are supported.</a:t>
            </a:r>
          </a:p>
          <a:p>
            <a:pPr marL="742950" lvl="1" indent="-285750">
              <a:buFont typeface="Wingdings" panose="05000000000000000000" pitchFamily="2" charset="2"/>
              <a:buChar char="§"/>
            </a:pPr>
            <a:r>
              <a:rPr lang="en-US" sz="1600" b="1" u="sng" dirty="0" smtClean="0"/>
              <a:t>Pros</a:t>
            </a:r>
            <a:r>
              <a:rPr lang="en-US" sz="1600" dirty="0" smtClean="0"/>
              <a:t>: MAC overhead is reduced especially in case of a large number of groups the WUR STA belongs to. </a:t>
            </a:r>
          </a:p>
          <a:p>
            <a:pPr marL="266700" indent="-266700">
              <a:buFont typeface="Wingdings" panose="05000000000000000000" pitchFamily="2" charset="2"/>
              <a:buChar char="q"/>
            </a:pPr>
            <a:endParaRPr lang="en-US" sz="1800" dirty="0" smtClean="0"/>
          </a:p>
          <a:p>
            <a:pPr marL="266700" indent="-266700">
              <a:buFont typeface="Wingdings" panose="05000000000000000000" pitchFamily="2" charset="2"/>
              <a:buChar char="q"/>
            </a:pPr>
            <a:r>
              <a:rPr lang="en-US" sz="1800" dirty="0" smtClean="0"/>
              <a:t>The value </a:t>
            </a:r>
            <a:r>
              <a:rPr lang="en-US" sz="1800" dirty="0"/>
              <a:t>range </a:t>
            </a:r>
            <a:r>
              <a:rPr lang="en-US" sz="1800" dirty="0" smtClean="0"/>
              <a:t>of Group </a:t>
            </a:r>
            <a:r>
              <a:rPr lang="en-US" sz="1800" dirty="0"/>
              <a:t>ID </a:t>
            </a:r>
            <a:r>
              <a:rPr lang="en-US" sz="1800" dirty="0" smtClean="0"/>
              <a:t>is configurable.</a:t>
            </a:r>
          </a:p>
          <a:p>
            <a:pPr marL="742950" lvl="1" indent="-285750">
              <a:buFont typeface="Wingdings" panose="05000000000000000000" pitchFamily="2" charset="2"/>
              <a:buChar char="§"/>
            </a:pPr>
            <a:r>
              <a:rPr lang="en-US" sz="1600" dirty="0" smtClean="0"/>
              <a:t>4 MSBs </a:t>
            </a:r>
            <a:r>
              <a:rPr lang="en-US" sz="1600" dirty="0"/>
              <a:t>of </a:t>
            </a:r>
            <a:r>
              <a:rPr lang="en-US" sz="1600" dirty="0" smtClean="0"/>
              <a:t>Group ID </a:t>
            </a:r>
            <a:r>
              <a:rPr lang="en-US" sz="1600" dirty="0"/>
              <a:t>are </a:t>
            </a:r>
            <a:r>
              <a:rPr lang="en-US" sz="1600" dirty="0" smtClean="0"/>
              <a:t>advertised in the </a:t>
            </a:r>
            <a:r>
              <a:rPr lang="en-US" sz="1600" dirty="0"/>
              <a:t>WUR </a:t>
            </a:r>
            <a:r>
              <a:rPr lang="en-US" sz="1600" dirty="0" smtClean="0"/>
              <a:t>Operation element to indicate value range of Group ID.</a:t>
            </a:r>
          </a:p>
          <a:p>
            <a:pPr marL="1200150" lvl="2" indent="-285750">
              <a:buFont typeface="Wingdings" panose="05000000000000000000" pitchFamily="2" charset="2"/>
              <a:buChar char="§"/>
            </a:pPr>
            <a:r>
              <a:rPr lang="en-US" sz="1400" b="1" u="sng" dirty="0" smtClean="0"/>
              <a:t>Note</a:t>
            </a:r>
            <a:r>
              <a:rPr lang="en-US" sz="1400" dirty="0" smtClean="0"/>
              <a:t>: WUR Operation element advertises WUR parameters common to all WUR STAs [4]</a:t>
            </a:r>
            <a:endParaRPr lang="en-US" sz="1400" dirty="0"/>
          </a:p>
          <a:p>
            <a:pPr marL="742950" lvl="1" indent="-285750">
              <a:buFont typeface="Wingdings" panose="05000000000000000000" pitchFamily="2" charset="2"/>
              <a:buChar char="§"/>
            </a:pPr>
            <a:r>
              <a:rPr lang="en-US" sz="1600" b="1" u="sng" dirty="0" smtClean="0"/>
              <a:t>Pros</a:t>
            </a:r>
            <a:r>
              <a:rPr lang="en-US" sz="1600" dirty="0" smtClean="0"/>
              <a:t>: Probability </a:t>
            </a:r>
            <a:r>
              <a:rPr lang="en-US" sz="1600" dirty="0"/>
              <a:t>of </a:t>
            </a:r>
            <a:r>
              <a:rPr lang="en-US" sz="1600" dirty="0" smtClean="0"/>
              <a:t>Group </a:t>
            </a:r>
            <a:r>
              <a:rPr lang="en-US" sz="1600" dirty="0"/>
              <a:t>ID collision </a:t>
            </a:r>
            <a:r>
              <a:rPr lang="en-US" sz="1600" dirty="0" smtClean="0"/>
              <a:t>in the </a:t>
            </a:r>
            <a:r>
              <a:rPr lang="en-US" sz="1600" dirty="0"/>
              <a:t>BSSs of neighboring </a:t>
            </a:r>
            <a:r>
              <a:rPr lang="en-US" sz="1600" dirty="0" smtClean="0"/>
              <a:t>APs can be minimized, which help WUR STA to filter multicast WUR Wake-up frames properly.</a:t>
            </a:r>
            <a:endParaRPr lang="en-SG" sz="1600" dirty="0"/>
          </a:p>
        </p:txBody>
      </p:sp>
    </p:spTree>
    <p:extLst>
      <p:ext uri="{BB962C8B-B14F-4D97-AF65-F5344CB8AC3E}">
        <p14:creationId xmlns:p14="http://schemas.microsoft.com/office/powerpoint/2010/main" val="1568003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3" name="Slide Number Placeholder 2"/>
          <p:cNvSpPr>
            <a:spLocks noGrp="1"/>
          </p:cNvSpPr>
          <p:nvPr>
            <p:ph type="sldNum" sz="quarter" idx="12"/>
          </p:nvPr>
        </p:nvSpPr>
        <p:spPr/>
        <p:txBody>
          <a:bodyPr/>
          <a:lstStyle/>
          <a:p>
            <a:r>
              <a:rPr lang="en-US" altLang="en-US"/>
              <a:t>Slide </a:t>
            </a:r>
            <a:fld id="{CF617D86-5CEF-4A7A-8BBC-1BE5E3A2734F}" type="slidenum">
              <a:rPr lang="en-US" altLang="en-US" smtClean="0"/>
              <a:pPr/>
              <a:t>4</a:t>
            </a:fld>
            <a:endParaRPr lang="en-US" altLang="en-US"/>
          </a:p>
        </p:txBody>
      </p:sp>
      <p:sp>
        <p:nvSpPr>
          <p:cNvPr id="21" name="Content Placeholder 2"/>
          <p:cNvSpPr txBox="1">
            <a:spLocks/>
          </p:cNvSpPr>
          <p:nvPr/>
        </p:nvSpPr>
        <p:spPr>
          <a:xfrm>
            <a:off x="755576" y="1505764"/>
            <a:ext cx="7772400" cy="2504728"/>
          </a:xfrm>
          <a:prstGeom prst="rect">
            <a:avLst/>
          </a:prstGeom>
        </p:spPr>
        <p:txBody>
          <a:bodyPr/>
          <a:lstStyle>
            <a:lvl1pPr marL="609600" indent="-609600" algn="l" rtl="0" eaLnBrk="1" fontAlgn="base" hangingPunct="1">
              <a:spcBef>
                <a:spcPct val="20000"/>
              </a:spcBef>
              <a:spcAft>
                <a:spcPct val="0"/>
              </a:spcAft>
              <a:buAutoNum type="arabicPeriod"/>
              <a:defRPr kumimoji="1" sz="3200">
                <a:solidFill>
                  <a:schemeClr val="tx1"/>
                </a:solidFill>
                <a:latin typeface="+mn-lt"/>
                <a:ea typeface="+mn-ea"/>
                <a:cs typeface="+mn-cs"/>
              </a:defRPr>
            </a:lvl1pPr>
            <a:lvl2pPr marL="990600" indent="-533400" algn="l" rtl="0" eaLnBrk="1" fontAlgn="base" hangingPunct="1">
              <a:spcBef>
                <a:spcPct val="20000"/>
              </a:spcBef>
              <a:spcAft>
                <a:spcPct val="0"/>
              </a:spcAft>
              <a:defRPr kumimoji="1" sz="2800">
                <a:solidFill>
                  <a:schemeClr val="tx1"/>
                </a:solidFill>
                <a:latin typeface="+mn-lt"/>
                <a:ea typeface="+mn-ea"/>
              </a:defRPr>
            </a:lvl2pPr>
            <a:lvl3pPr marL="1371600" indent="-457200" algn="l" rtl="0" eaLnBrk="1" fontAlgn="base" hangingPunct="1">
              <a:spcBef>
                <a:spcPct val="20000"/>
              </a:spcBef>
              <a:spcAft>
                <a:spcPct val="0"/>
              </a:spcAft>
              <a:buChar char="•"/>
              <a:defRPr kumimoji="1" sz="2400">
                <a:solidFill>
                  <a:schemeClr val="tx1"/>
                </a:solidFill>
                <a:latin typeface="+mn-lt"/>
                <a:ea typeface="+mn-ea"/>
              </a:defRPr>
            </a:lvl3pPr>
            <a:lvl4pPr marL="1752600" indent="-381000" algn="l" rtl="0" eaLnBrk="1" fontAlgn="base" hangingPunct="1">
              <a:spcBef>
                <a:spcPct val="20000"/>
              </a:spcBef>
              <a:spcAft>
                <a:spcPct val="0"/>
              </a:spcAft>
              <a:buChar char="–"/>
              <a:defRPr kumimoji="1" sz="2000">
                <a:solidFill>
                  <a:schemeClr val="tx1"/>
                </a:solidFill>
                <a:latin typeface="+mn-lt"/>
                <a:ea typeface="+mn-ea"/>
              </a:defRPr>
            </a:lvl4pPr>
            <a:lvl5pPr marL="2209800" indent="-382588" algn="l" rtl="0" eaLnBrk="1" fontAlgn="base" hangingPunct="1">
              <a:spcBef>
                <a:spcPct val="20000"/>
              </a:spcBef>
              <a:spcAft>
                <a:spcPct val="0"/>
              </a:spcAft>
              <a:buChar char="»"/>
              <a:defRPr kumimoji="1" sz="2000">
                <a:solidFill>
                  <a:schemeClr val="tx1"/>
                </a:solidFill>
                <a:latin typeface="+mn-lt"/>
                <a:ea typeface="+mn-ea"/>
              </a:defRPr>
            </a:lvl5pPr>
            <a:lvl6pPr marL="2667000" indent="-381000" algn="l" rtl="0" eaLnBrk="1" fontAlgn="base" hangingPunct="1">
              <a:spcBef>
                <a:spcPct val="20000"/>
              </a:spcBef>
              <a:spcAft>
                <a:spcPct val="0"/>
              </a:spcAft>
              <a:buChar char="»"/>
              <a:defRPr kumimoji="1" sz="2000">
                <a:solidFill>
                  <a:schemeClr val="tx1"/>
                </a:solidFill>
                <a:latin typeface="+mn-lt"/>
                <a:ea typeface="+mn-ea"/>
              </a:defRPr>
            </a:lvl6pPr>
            <a:lvl7pPr marL="3124200" indent="-381000" algn="l" rtl="0" eaLnBrk="1" fontAlgn="base" hangingPunct="1">
              <a:spcBef>
                <a:spcPct val="20000"/>
              </a:spcBef>
              <a:spcAft>
                <a:spcPct val="0"/>
              </a:spcAft>
              <a:buChar char="»"/>
              <a:defRPr kumimoji="1" sz="2000">
                <a:solidFill>
                  <a:schemeClr val="tx1"/>
                </a:solidFill>
                <a:latin typeface="+mn-lt"/>
                <a:ea typeface="+mn-ea"/>
              </a:defRPr>
            </a:lvl7pPr>
            <a:lvl8pPr marL="3581400" indent="-381000" algn="l" rtl="0" eaLnBrk="1" fontAlgn="base" hangingPunct="1">
              <a:spcBef>
                <a:spcPct val="20000"/>
              </a:spcBef>
              <a:spcAft>
                <a:spcPct val="0"/>
              </a:spcAft>
              <a:buChar char="»"/>
              <a:defRPr kumimoji="1" sz="2000">
                <a:solidFill>
                  <a:schemeClr val="tx1"/>
                </a:solidFill>
                <a:latin typeface="+mn-lt"/>
                <a:ea typeface="+mn-ea"/>
              </a:defRPr>
            </a:lvl8pPr>
            <a:lvl9pPr marL="4038600" indent="-381000" algn="l" rtl="0" eaLnBrk="1" fontAlgn="base" hangingPunct="1">
              <a:spcBef>
                <a:spcPct val="20000"/>
              </a:spcBef>
              <a:spcAft>
                <a:spcPct val="0"/>
              </a:spcAft>
              <a:buChar char="»"/>
              <a:defRPr kumimoji="1" sz="2000">
                <a:solidFill>
                  <a:schemeClr val="tx1"/>
                </a:solidFill>
                <a:latin typeface="+mn-lt"/>
                <a:ea typeface="+mn-ea"/>
              </a:defRPr>
            </a:lvl9pPr>
          </a:lstStyle>
          <a:p>
            <a:pPr marL="685800" lvl="2" indent="-342900"/>
            <a:endParaRPr lang="en-US" kern="0" dirty="0" smtClean="0"/>
          </a:p>
          <a:p>
            <a:pPr marL="685800" lvl="2" indent="-342900"/>
            <a:endParaRPr lang="en-US" kern="0" dirty="0" smtClean="0"/>
          </a:p>
          <a:p>
            <a:pPr marL="685800" lvl="2" indent="-342900"/>
            <a:endParaRPr lang="en-US" kern="0" dirty="0" smtClean="0"/>
          </a:p>
          <a:p>
            <a:pPr marL="685800" lvl="2" indent="-342900"/>
            <a:endParaRPr lang="en-US" kern="0" dirty="0" smtClean="0"/>
          </a:p>
          <a:p>
            <a:pPr marL="685800" lvl="2" indent="-342900"/>
            <a:endParaRPr lang="en-US" kern="0" dirty="0" smtClean="0"/>
          </a:p>
          <a:p>
            <a:pPr marL="685800" lvl="2" indent="-342900"/>
            <a:endParaRPr lang="en-US" kern="0" dirty="0" smtClean="0"/>
          </a:p>
          <a:p>
            <a:endParaRPr lang="en-US" kern="0" dirty="0"/>
          </a:p>
        </p:txBody>
      </p:sp>
      <p:sp>
        <p:nvSpPr>
          <p:cNvPr id="34" name="Title 1"/>
          <p:cNvSpPr txBox="1">
            <a:spLocks/>
          </p:cNvSpPr>
          <p:nvPr/>
        </p:nvSpPr>
        <p:spPr>
          <a:xfrm>
            <a:off x="43582" y="707528"/>
            <a:ext cx="9024218" cy="540296"/>
          </a:xfrm>
          <a:prstGeom prst="rect">
            <a:avLst/>
          </a:prstGeom>
        </p:spPr>
        <p:txBody>
          <a:bodyPr/>
          <a:lstStyle>
            <a:lvl1pPr algn="ctr" rtl="0" eaLnBrk="1" fontAlgn="base" hangingPunct="1">
              <a:spcBef>
                <a:spcPct val="0"/>
              </a:spcBef>
              <a:spcAft>
                <a:spcPct val="0"/>
              </a:spcAft>
              <a:defRPr kumimoji="1" sz="3200">
                <a:solidFill>
                  <a:schemeClr val="tx2"/>
                </a:solidFill>
                <a:latin typeface="+mj-lt"/>
                <a:ea typeface="+mj-ea"/>
                <a:cs typeface="+mj-cs"/>
              </a:defRPr>
            </a:lvl1pPr>
            <a:lvl2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2pPr>
            <a:lvl3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3pPr>
            <a:lvl4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4pPr>
            <a:lvl5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5pPr>
            <a:lvl6pPr marL="4572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6pPr>
            <a:lvl7pPr marL="9144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7pPr>
            <a:lvl8pPr marL="13716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8pPr>
            <a:lvl9pPr marL="18288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9pPr>
          </a:lstStyle>
          <a:p>
            <a:r>
              <a:rPr lang="en-US" sz="2800" b="1" kern="0" dirty="0" smtClean="0"/>
              <a:t>Proposed Changes on WUR Mode &amp; WUR Operation elements</a:t>
            </a:r>
            <a:endParaRPr lang="en-SG" sz="2800" b="1" kern="0" dirty="0"/>
          </a:p>
        </p:txBody>
      </p:sp>
      <p:graphicFrame>
        <p:nvGraphicFramePr>
          <p:cNvPr id="4" name="Object 3"/>
          <p:cNvGraphicFramePr>
            <a:graphicFrameLocks noChangeAspect="1"/>
          </p:cNvGraphicFramePr>
          <p:nvPr>
            <p:extLst>
              <p:ext uri="{D42A27DB-BD31-4B8C-83A1-F6EECF244321}">
                <p14:modId xmlns:p14="http://schemas.microsoft.com/office/powerpoint/2010/main" val="783563152"/>
              </p:ext>
            </p:extLst>
          </p:nvPr>
        </p:nvGraphicFramePr>
        <p:xfrm>
          <a:off x="2438400" y="1667737"/>
          <a:ext cx="6400800" cy="1875221"/>
        </p:xfrm>
        <a:graphic>
          <a:graphicData uri="http://schemas.openxmlformats.org/presentationml/2006/ole">
            <mc:AlternateContent xmlns:mc="http://schemas.openxmlformats.org/markup-compatibility/2006">
              <mc:Choice xmlns:v="urn:schemas-microsoft-com:vml" Requires="v">
                <p:oleObj spid="_x0000_s1070" name="Visio" r:id="rId3" imgW="6508583" imgH="3304530" progId="Visio.Drawing.11">
                  <p:embed/>
                </p:oleObj>
              </mc:Choice>
              <mc:Fallback>
                <p:oleObj name="Visio" r:id="rId3" imgW="6508583" imgH="3304530" progId="Visio.Drawing.11">
                  <p:embed/>
                  <p:pic>
                    <p:nvPicPr>
                      <p:cNvPr id="0" name=""/>
                      <p:cNvPicPr/>
                      <p:nvPr/>
                    </p:nvPicPr>
                    <p:blipFill>
                      <a:blip r:embed="rId4"/>
                      <a:stretch>
                        <a:fillRect/>
                      </a:stretch>
                    </p:blipFill>
                    <p:spPr>
                      <a:xfrm>
                        <a:off x="2438400" y="1667737"/>
                        <a:ext cx="6400800" cy="1875221"/>
                      </a:xfrm>
                      <a:prstGeom prst="rect">
                        <a:avLst/>
                      </a:prstGeom>
                    </p:spPr>
                  </p:pic>
                </p:oleObj>
              </mc:Fallback>
            </mc:AlternateContent>
          </a:graphicData>
        </a:graphic>
      </p:graphicFrame>
      <p:sp>
        <p:nvSpPr>
          <p:cNvPr id="5" name="TextBox 4"/>
          <p:cNvSpPr txBox="1"/>
          <p:nvPr/>
        </p:nvSpPr>
        <p:spPr>
          <a:xfrm>
            <a:off x="152400" y="2496518"/>
            <a:ext cx="2547218" cy="523220"/>
          </a:xfrm>
          <a:prstGeom prst="rect">
            <a:avLst/>
          </a:prstGeom>
          <a:noFill/>
        </p:spPr>
        <p:txBody>
          <a:bodyPr wrap="square" rtlCol="0">
            <a:spAutoFit/>
          </a:bodyPr>
          <a:lstStyle/>
          <a:p>
            <a:pPr algn="ctr"/>
            <a:r>
              <a:rPr lang="en-US" sz="1400" b="1" u="sng" dirty="0" smtClean="0"/>
              <a:t>WUR </a:t>
            </a:r>
            <a:r>
              <a:rPr lang="en-US" sz="1400" b="1" u="sng" dirty="0" smtClean="0"/>
              <a:t>Mode element transmitted by WUR AP</a:t>
            </a:r>
            <a:endParaRPr lang="en-SG" sz="1400" b="1" u="sng" dirty="0"/>
          </a:p>
        </p:txBody>
      </p:sp>
      <p:graphicFrame>
        <p:nvGraphicFramePr>
          <p:cNvPr id="9" name="Object 8"/>
          <p:cNvGraphicFramePr>
            <a:graphicFrameLocks noChangeAspect="1"/>
          </p:cNvGraphicFramePr>
          <p:nvPr>
            <p:extLst>
              <p:ext uri="{D42A27DB-BD31-4B8C-83A1-F6EECF244321}">
                <p14:modId xmlns:p14="http://schemas.microsoft.com/office/powerpoint/2010/main" val="4095488960"/>
              </p:ext>
            </p:extLst>
          </p:nvPr>
        </p:nvGraphicFramePr>
        <p:xfrm>
          <a:off x="1899249" y="4209052"/>
          <a:ext cx="7047901" cy="1087437"/>
        </p:xfrm>
        <a:graphic>
          <a:graphicData uri="http://schemas.openxmlformats.org/presentationml/2006/ole">
            <mc:AlternateContent xmlns:mc="http://schemas.openxmlformats.org/markup-compatibility/2006">
              <mc:Choice xmlns:v="urn:schemas-microsoft-com:vml" Requires="v">
                <p:oleObj spid="_x0000_s1071" name="Visio" r:id="rId5" imgW="8992455" imgH="1360530" progId="Visio.Drawing.11">
                  <p:embed/>
                </p:oleObj>
              </mc:Choice>
              <mc:Fallback>
                <p:oleObj name="Visio" r:id="rId5" imgW="8992455" imgH="1360530" progId="Visio.Drawing.11">
                  <p:embed/>
                  <p:pic>
                    <p:nvPicPr>
                      <p:cNvPr id="4" name="Object 3"/>
                      <p:cNvPicPr/>
                      <p:nvPr/>
                    </p:nvPicPr>
                    <p:blipFill>
                      <a:blip r:embed="rId6"/>
                      <a:stretch>
                        <a:fillRect/>
                      </a:stretch>
                    </p:blipFill>
                    <p:spPr>
                      <a:xfrm>
                        <a:off x="1899249" y="4209052"/>
                        <a:ext cx="7047901" cy="1087437"/>
                      </a:xfrm>
                      <a:prstGeom prst="rect">
                        <a:avLst/>
                      </a:prstGeom>
                    </p:spPr>
                  </p:pic>
                </p:oleObj>
              </mc:Fallback>
            </mc:AlternateContent>
          </a:graphicData>
        </a:graphic>
      </p:graphicFrame>
      <p:sp>
        <p:nvSpPr>
          <p:cNvPr id="10" name="TextBox 9"/>
          <p:cNvSpPr txBox="1"/>
          <p:nvPr/>
        </p:nvSpPr>
        <p:spPr>
          <a:xfrm>
            <a:off x="152400" y="4389617"/>
            <a:ext cx="2057400" cy="523220"/>
          </a:xfrm>
          <a:prstGeom prst="rect">
            <a:avLst/>
          </a:prstGeom>
          <a:noFill/>
        </p:spPr>
        <p:txBody>
          <a:bodyPr wrap="square" rtlCol="0">
            <a:spAutoFit/>
          </a:bodyPr>
          <a:lstStyle/>
          <a:p>
            <a:pPr algn="ctr"/>
            <a:r>
              <a:rPr lang="en-US" sz="1400" b="1" u="sng" dirty="0" smtClean="0"/>
              <a:t>WUR </a:t>
            </a:r>
            <a:r>
              <a:rPr lang="en-US" sz="1400" b="1" u="sng" dirty="0" smtClean="0"/>
              <a:t>Operation element</a:t>
            </a:r>
            <a:endParaRPr lang="en-SG" sz="1400" b="1" u="sng" dirty="0"/>
          </a:p>
        </p:txBody>
      </p:sp>
      <p:cxnSp>
        <p:nvCxnSpPr>
          <p:cNvPr id="7" name="Straight Connector 6"/>
          <p:cNvCxnSpPr/>
          <p:nvPr/>
        </p:nvCxnSpPr>
        <p:spPr bwMode="auto">
          <a:xfrm flipV="1">
            <a:off x="353893" y="3949173"/>
            <a:ext cx="8403595" cy="34229"/>
          </a:xfrm>
          <a:prstGeom prst="line">
            <a:avLst/>
          </a:prstGeom>
          <a:solidFill>
            <a:schemeClr val="accent1"/>
          </a:solidFill>
          <a:ln w="28575" cap="flat" cmpd="sng" algn="ctr">
            <a:solidFill>
              <a:schemeClr val="tx1"/>
            </a:solidFill>
            <a:prstDash val="dash"/>
            <a:round/>
            <a:headEnd type="none" w="sm" len="sm"/>
            <a:tailEnd type="none" w="sm" len="sm"/>
          </a:ln>
          <a:effectLst/>
        </p:spPr>
      </p:cxnSp>
      <p:sp>
        <p:nvSpPr>
          <p:cNvPr id="6" name="TextBox 5"/>
          <p:cNvSpPr txBox="1"/>
          <p:nvPr/>
        </p:nvSpPr>
        <p:spPr>
          <a:xfrm>
            <a:off x="533400" y="5569803"/>
            <a:ext cx="8305800" cy="830997"/>
          </a:xfrm>
          <a:prstGeom prst="rect">
            <a:avLst/>
          </a:prstGeom>
          <a:noFill/>
        </p:spPr>
        <p:txBody>
          <a:bodyPr wrap="square" rtlCol="0">
            <a:spAutoFit/>
          </a:bodyPr>
          <a:lstStyle/>
          <a:p>
            <a:pPr marL="266700" indent="-266700">
              <a:buFont typeface="Wingdings" panose="05000000000000000000" pitchFamily="2" charset="2"/>
              <a:buChar char="q"/>
            </a:pPr>
            <a:r>
              <a:rPr lang="en-US" sz="1600" dirty="0" smtClean="0"/>
              <a:t>WUR STA is able to know its assigned Group IDs from the Number of Groups field and Group ID Tuples field of WUR Mode element as well as Group ID Range Indication field of WUR Operation element.</a:t>
            </a:r>
            <a:endParaRPr lang="en-SG" sz="1600" dirty="0"/>
          </a:p>
        </p:txBody>
      </p:sp>
    </p:spTree>
    <p:extLst>
      <p:ext uri="{BB962C8B-B14F-4D97-AF65-F5344CB8AC3E}">
        <p14:creationId xmlns:p14="http://schemas.microsoft.com/office/powerpoint/2010/main" val="1239261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a:t>
            </a:r>
          </a:p>
        </p:txBody>
      </p:sp>
      <p:sp>
        <p:nvSpPr>
          <p:cNvPr id="3" name="Content Placeholder 2"/>
          <p:cNvSpPr>
            <a:spLocks noGrp="1"/>
          </p:cNvSpPr>
          <p:nvPr>
            <p:ph idx="1"/>
          </p:nvPr>
        </p:nvSpPr>
        <p:spPr>
          <a:xfrm>
            <a:off x="685800" y="1981200"/>
            <a:ext cx="7772400" cy="1676400"/>
          </a:xfrm>
        </p:spPr>
        <p:txBody>
          <a:bodyPr>
            <a:noAutofit/>
          </a:bodyPr>
          <a:lstStyle/>
          <a:p>
            <a:pPr marL="457200" indent="-457200">
              <a:buFont typeface="+mj-lt"/>
              <a:buAutoNum type="arabicParenR"/>
            </a:pPr>
            <a:r>
              <a:rPr lang="en-US" sz="1800" b="0" dirty="0"/>
              <a:t>Draft </a:t>
            </a:r>
            <a:r>
              <a:rPr lang="en-US" sz="1800" b="0" dirty="0" smtClean="0"/>
              <a:t>P802.11ba_D0.1</a:t>
            </a:r>
            <a:endParaRPr lang="en-US" sz="1800" b="0" dirty="0"/>
          </a:p>
          <a:p>
            <a:pPr marL="457200" indent="-457200">
              <a:buFont typeface="+mj-lt"/>
              <a:buAutoNum type="arabicParenR"/>
            </a:pPr>
            <a:r>
              <a:rPr lang="en-US" sz="1800" b="0" dirty="0" smtClean="0"/>
              <a:t>IEEE 802.11-17/0575r9, 11ba Spec Framework</a:t>
            </a:r>
          </a:p>
          <a:p>
            <a:pPr marL="457200" indent="-457200">
              <a:buFont typeface="+mj-lt"/>
              <a:buAutoNum type="arabicParenR"/>
            </a:pPr>
            <a:r>
              <a:rPr lang="en-SG" sz="1800" b="0" dirty="0" smtClean="0"/>
              <a:t>IEEE 802.11-18/0061r3, WUR </a:t>
            </a:r>
            <a:r>
              <a:rPr lang="en-SG" sz="1800" b="0" dirty="0"/>
              <a:t>Wake Up frame </a:t>
            </a:r>
            <a:r>
              <a:rPr lang="en-SG" sz="1800" b="0" dirty="0" smtClean="0"/>
              <a:t>format</a:t>
            </a:r>
          </a:p>
          <a:p>
            <a:pPr marL="457200" indent="-457200">
              <a:buFont typeface="+mj-lt"/>
              <a:buAutoNum type="arabicParenR"/>
            </a:pPr>
            <a:r>
              <a:rPr lang="en-SG" sz="1800" b="0" dirty="0" smtClean="0"/>
              <a:t>IEEE 802.11-18/0408r0, Spec </a:t>
            </a:r>
            <a:r>
              <a:rPr lang="en-SG" sz="1800" b="0" dirty="0"/>
              <a:t>Text for Channel Access, Duty Cycle Operation and WUR Mode</a:t>
            </a:r>
            <a:endParaRPr lang="en-US" sz="1800" b="0" dirty="0"/>
          </a:p>
          <a:p>
            <a:pPr marL="457200" indent="-457200">
              <a:buFont typeface="+mj-lt"/>
              <a:buAutoNum type="arabicParenR"/>
            </a:pPr>
            <a:endParaRPr lang="en-US" sz="1800" b="0" dirty="0"/>
          </a:p>
        </p:txBody>
      </p:sp>
      <p:sp>
        <p:nvSpPr>
          <p:cNvPr id="4" name="Footer Placeholder 3"/>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5</a:t>
            </a:fld>
            <a:endParaRPr lang="en-US" altLang="en-US"/>
          </a:p>
        </p:txBody>
      </p:sp>
    </p:spTree>
    <p:extLst>
      <p:ext uri="{BB962C8B-B14F-4D97-AF65-F5344CB8AC3E}">
        <p14:creationId xmlns:p14="http://schemas.microsoft.com/office/powerpoint/2010/main" val="2078423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altLang="ko-KR" dirty="0" smtClean="0"/>
              <a:t>SP 1</a:t>
            </a:r>
            <a:endParaRPr lang="en-US" dirty="0"/>
          </a:p>
        </p:txBody>
      </p:sp>
      <p:sp>
        <p:nvSpPr>
          <p:cNvPr id="3" name="Content Placeholder 2"/>
          <p:cNvSpPr>
            <a:spLocks noGrp="1"/>
          </p:cNvSpPr>
          <p:nvPr>
            <p:ph idx="1"/>
          </p:nvPr>
        </p:nvSpPr>
        <p:spPr>
          <a:xfrm>
            <a:off x="458788" y="1600199"/>
            <a:ext cx="8228012" cy="2209801"/>
          </a:xfrm>
        </p:spPr>
        <p:txBody>
          <a:bodyPr>
            <a:noAutofit/>
          </a:bodyPr>
          <a:lstStyle/>
          <a:p>
            <a:pPr lvl="0"/>
            <a:r>
              <a:rPr lang="en-US" sz="2000" dirty="0">
                <a:cs typeface="Arial" panose="020B0604020202020204" pitchFamily="34" charset="0"/>
              </a:rPr>
              <a:t>Do you support </a:t>
            </a:r>
            <a:r>
              <a:rPr lang="en-US" sz="2000" dirty="0" smtClean="0">
                <a:cs typeface="Arial" panose="020B0604020202020204" pitchFamily="34" charset="0"/>
              </a:rPr>
              <a:t>to add the following into 11ba SFD?</a:t>
            </a:r>
          </a:p>
          <a:p>
            <a:pPr lvl="1"/>
            <a:r>
              <a:rPr lang="en-SG" b="0" dirty="0"/>
              <a:t>The value range of Group ID is a subset of consecutive values of the Address field</a:t>
            </a:r>
            <a:endParaRPr lang="en-GB" b="0" dirty="0" smtClean="0"/>
          </a:p>
          <a:p>
            <a:pPr lvl="1" indent="-342900">
              <a:buFont typeface="Arial" panose="020B0604020202020204" pitchFamily="34" charset="0"/>
              <a:buChar char="•"/>
            </a:pPr>
            <a:endParaRPr lang="en-GB" b="0" dirty="0" smtClean="0"/>
          </a:p>
          <a:p>
            <a:pPr marL="457200" lvl="1" indent="0">
              <a:buNone/>
            </a:pPr>
            <a:endParaRPr lang="en-US" dirty="0">
              <a:cs typeface="Arial" panose="020B0604020202020204" pitchFamily="34" charset="0"/>
            </a:endParaRPr>
          </a:p>
          <a:p>
            <a:pPr marL="457200" lvl="1" indent="0">
              <a:buNone/>
            </a:pPr>
            <a:r>
              <a:rPr lang="en-US" b="1" dirty="0"/>
              <a:t>Y/N/A:</a:t>
            </a:r>
            <a:r>
              <a:rPr lang="en-US" dirty="0"/>
              <a:t> </a:t>
            </a:r>
            <a:endParaRPr lang="en-SG" dirty="0"/>
          </a:p>
          <a:p>
            <a:pPr marL="457200" lvl="1" indent="0">
              <a:buNone/>
            </a:pPr>
            <a:endParaRPr lang="en-SG" dirty="0">
              <a:cs typeface="Arial" panose="020B0604020202020204" pitchFamily="34" charset="0"/>
            </a:endParaRPr>
          </a:p>
        </p:txBody>
      </p:sp>
      <p:sp>
        <p:nvSpPr>
          <p:cNvPr id="4" name="Footer Placeholder 3"/>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6</a:t>
            </a:fld>
            <a:endParaRPr lang="en-US" altLang="en-US"/>
          </a:p>
        </p:txBody>
      </p:sp>
    </p:spTree>
    <p:extLst>
      <p:ext uri="{BB962C8B-B14F-4D97-AF65-F5344CB8AC3E}">
        <p14:creationId xmlns:p14="http://schemas.microsoft.com/office/powerpoint/2010/main" val="1895039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altLang="ko-KR" dirty="0" smtClean="0"/>
              <a:t>SP 2</a:t>
            </a:r>
            <a:endParaRPr lang="en-US" dirty="0"/>
          </a:p>
        </p:txBody>
      </p:sp>
      <p:sp>
        <p:nvSpPr>
          <p:cNvPr id="3" name="Content Placeholder 2"/>
          <p:cNvSpPr>
            <a:spLocks noGrp="1"/>
          </p:cNvSpPr>
          <p:nvPr>
            <p:ph idx="1"/>
          </p:nvPr>
        </p:nvSpPr>
        <p:spPr>
          <a:xfrm>
            <a:off x="458788" y="1600199"/>
            <a:ext cx="8228012" cy="2209801"/>
          </a:xfrm>
        </p:spPr>
        <p:txBody>
          <a:bodyPr>
            <a:noAutofit/>
          </a:bodyPr>
          <a:lstStyle/>
          <a:p>
            <a:pPr lvl="0"/>
            <a:r>
              <a:rPr lang="en-US" sz="2000" dirty="0">
                <a:cs typeface="Arial" panose="020B0604020202020204" pitchFamily="34" charset="0"/>
              </a:rPr>
              <a:t>Do you support </a:t>
            </a:r>
            <a:r>
              <a:rPr lang="en-US" sz="2000" dirty="0" smtClean="0">
                <a:cs typeface="Arial" panose="020B0604020202020204" pitchFamily="34" charset="0"/>
              </a:rPr>
              <a:t>to add the following into 11ba SFD?</a:t>
            </a:r>
          </a:p>
          <a:p>
            <a:pPr lvl="1"/>
            <a:r>
              <a:rPr lang="en-SG" b="0" dirty="0"/>
              <a:t>The value range of Group ID is </a:t>
            </a:r>
            <a:r>
              <a:rPr lang="en-SG" b="0" dirty="0" smtClean="0"/>
              <a:t>configurable.</a:t>
            </a:r>
            <a:endParaRPr lang="en-GB" b="0" dirty="0" smtClean="0"/>
          </a:p>
          <a:p>
            <a:pPr lvl="1" indent="-342900">
              <a:buFont typeface="Arial" panose="020B0604020202020204" pitchFamily="34" charset="0"/>
              <a:buChar char="•"/>
            </a:pPr>
            <a:endParaRPr lang="en-GB" b="0" dirty="0" smtClean="0"/>
          </a:p>
          <a:p>
            <a:pPr marL="457200" lvl="1" indent="0">
              <a:buNone/>
            </a:pPr>
            <a:endParaRPr lang="en-US" dirty="0">
              <a:cs typeface="Arial" panose="020B0604020202020204" pitchFamily="34" charset="0"/>
            </a:endParaRPr>
          </a:p>
          <a:p>
            <a:pPr marL="457200" lvl="1" indent="0">
              <a:buNone/>
            </a:pPr>
            <a:r>
              <a:rPr lang="en-US" b="1" dirty="0"/>
              <a:t>Y/N/A:</a:t>
            </a:r>
            <a:r>
              <a:rPr lang="en-US" dirty="0"/>
              <a:t> </a:t>
            </a:r>
            <a:endParaRPr lang="en-SG" dirty="0"/>
          </a:p>
          <a:p>
            <a:pPr marL="457200" lvl="1" indent="0">
              <a:buNone/>
            </a:pPr>
            <a:endParaRPr lang="en-SG" dirty="0">
              <a:cs typeface="Arial" panose="020B0604020202020204" pitchFamily="34" charset="0"/>
            </a:endParaRPr>
          </a:p>
        </p:txBody>
      </p:sp>
      <p:sp>
        <p:nvSpPr>
          <p:cNvPr id="4" name="Footer Placeholder 3"/>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7</a:t>
            </a:fld>
            <a:endParaRPr lang="en-US" altLang="en-US"/>
          </a:p>
        </p:txBody>
      </p:sp>
    </p:spTree>
    <p:extLst>
      <p:ext uri="{BB962C8B-B14F-4D97-AF65-F5344CB8AC3E}">
        <p14:creationId xmlns:p14="http://schemas.microsoft.com/office/powerpoint/2010/main" val="410988354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39652</TotalTime>
  <Words>518</Words>
  <Application>Microsoft Office PowerPoint</Application>
  <PresentationFormat>On-screen Show (4:3)</PresentationFormat>
  <Paragraphs>102</Paragraphs>
  <Slides>7</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4" baseType="lpstr">
      <vt:lpstr>맑은 고딕</vt:lpstr>
      <vt:lpstr>MS PGothic</vt:lpstr>
      <vt:lpstr>Arial</vt:lpstr>
      <vt:lpstr>Times New Roman</vt:lpstr>
      <vt:lpstr>Wingdings</vt:lpstr>
      <vt:lpstr>802-11-Submission</vt:lpstr>
      <vt:lpstr>Visio</vt:lpstr>
      <vt:lpstr>Discussion on Group ID Structure</vt:lpstr>
      <vt:lpstr>PowerPoint Presentation</vt:lpstr>
      <vt:lpstr>PowerPoint Presentation</vt:lpstr>
      <vt:lpstr>PowerPoint Presentation</vt:lpstr>
      <vt:lpstr>Reference</vt:lpstr>
      <vt:lpstr>SP 1</vt:lpstr>
      <vt:lpstr>SP 2</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Lei Huang</dc:creator>
  <cp:lastModifiedBy>Lei Huang</cp:lastModifiedBy>
  <cp:revision>2492</cp:revision>
  <cp:lastPrinted>2014-11-04T15:04:57Z</cp:lastPrinted>
  <dcterms:created xsi:type="dcterms:W3CDTF">2007-04-17T18:10:23Z</dcterms:created>
  <dcterms:modified xsi:type="dcterms:W3CDTF">2018-03-02T03:14:34Z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