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71" r:id="rId1"/>
  </p:sldMasterIdLst>
  <p:notesMasterIdLst>
    <p:notesMasterId r:id="rId15"/>
  </p:notesMasterIdLst>
  <p:handoutMasterIdLst>
    <p:handoutMasterId r:id="rId16"/>
  </p:handoutMasterIdLst>
  <p:sldIdLst>
    <p:sldId id="427" r:id="rId2"/>
    <p:sldId id="441" r:id="rId3"/>
    <p:sldId id="434" r:id="rId4"/>
    <p:sldId id="442" r:id="rId5"/>
    <p:sldId id="449" r:id="rId6"/>
    <p:sldId id="450" r:id="rId7"/>
    <p:sldId id="444" r:id="rId8"/>
    <p:sldId id="448" r:id="rId9"/>
    <p:sldId id="433" r:id="rId10"/>
    <p:sldId id="435" r:id="rId11"/>
    <p:sldId id="436" r:id="rId12"/>
    <p:sldId id="451" r:id="rId13"/>
    <p:sldId id="443" r:id="rId14"/>
  </p:sldIdLst>
  <p:sldSz cx="9144000" cy="6858000" type="screen4x3"/>
  <p:notesSz cx="9874250" cy="6797675"/>
  <p:defaultTextStyle>
    <a:defPPr>
      <a:defRPr lang="zh-CN"/>
    </a:defPPr>
    <a:lvl1pPr algn="l" rtl="0" eaLnBrk="0" fontAlgn="base" hangingPunct="0">
      <a:spcBef>
        <a:spcPct val="0"/>
      </a:spcBef>
      <a:spcAft>
        <a:spcPct val="0"/>
      </a:spcAft>
      <a:defRPr kern="1200">
        <a:solidFill>
          <a:schemeClr val="tx1"/>
        </a:solidFill>
        <a:latin typeface="Arial" pitchFamily="34"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33CC"/>
    <a:srgbClr val="CC0000"/>
    <a:srgbClr val="00CC66"/>
    <a:srgbClr val="003399"/>
    <a:srgbClr val="FF0066"/>
    <a:srgbClr val="FF99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9361" autoAdjust="0"/>
  </p:normalViewPr>
  <p:slideViewPr>
    <p:cSldViewPr showGuides="1">
      <p:cViewPr varScale="1">
        <p:scale>
          <a:sx n="74" d="100"/>
          <a:sy n="74" d="100"/>
        </p:scale>
        <p:origin x="124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p:scale>
          <a:sx n="75" d="100"/>
          <a:sy n="75" d="100"/>
        </p:scale>
        <p:origin x="-898" y="-58"/>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59" name="Rectangle 3"/>
          <p:cNvSpPr>
            <a:spLocks noGrp="1" noChangeArrowheads="1"/>
          </p:cNvSpPr>
          <p:nvPr>
            <p:ph type="dt" sz="quarter" idx="1"/>
          </p:nvPr>
        </p:nvSpPr>
        <p:spPr bwMode="auto">
          <a:xfrm>
            <a:off x="559435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0" name="Rectangle 4"/>
          <p:cNvSpPr>
            <a:spLocks noGrp="1" noChangeArrowheads="1"/>
          </p:cNvSpPr>
          <p:nvPr>
            <p:ph type="ftr" sz="quarter" idx="2"/>
          </p:nvPr>
        </p:nvSpPr>
        <p:spPr bwMode="auto">
          <a:xfrm>
            <a:off x="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45061" name="Rectangle 5"/>
          <p:cNvSpPr>
            <a:spLocks noGrp="1" noChangeArrowheads="1"/>
          </p:cNvSpPr>
          <p:nvPr>
            <p:ph type="sldNum" sz="quarter" idx="3"/>
          </p:nvPr>
        </p:nvSpPr>
        <p:spPr bwMode="auto">
          <a:xfrm>
            <a:off x="5594350" y="6457950"/>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1A11AEF5-5302-43AC-812B-FA467EA0339D}" type="slidenum">
              <a:rPr lang="en-US" altLang="zh-CN"/>
              <a:pPr>
                <a:defRPr/>
              </a:pPr>
              <a:t>‹#›</a:t>
            </a:fld>
            <a:endParaRPr lang="en-US" altLang="zh-CN" dirty="0"/>
          </a:p>
        </p:txBody>
      </p:sp>
    </p:spTree>
    <p:extLst>
      <p:ext uri="{BB962C8B-B14F-4D97-AF65-F5344CB8AC3E}">
        <p14:creationId xmlns:p14="http://schemas.microsoft.com/office/powerpoint/2010/main" val="4282572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47" name="Rectangle 3"/>
          <p:cNvSpPr>
            <a:spLocks noGrp="1" noChangeArrowheads="1"/>
          </p:cNvSpPr>
          <p:nvPr>
            <p:ph type="dt" idx="1"/>
          </p:nvPr>
        </p:nvSpPr>
        <p:spPr bwMode="auto">
          <a:xfrm>
            <a:off x="5592763" y="0"/>
            <a:ext cx="4279900" cy="339725"/>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lvl1pPr algn="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25604" name="Rectangle 4"/>
          <p:cNvSpPr>
            <a:spLocks noGrp="1" noRot="1" noChangeAspect="1" noChangeArrowheads="1" noTextEdit="1"/>
          </p:cNvSpPr>
          <p:nvPr>
            <p:ph type="sldImg" idx="2"/>
          </p:nvPr>
        </p:nvSpPr>
        <p:spPr bwMode="auto">
          <a:xfrm>
            <a:off x="3236913" y="509588"/>
            <a:ext cx="3397250" cy="25495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9" name="Rectangle 5"/>
          <p:cNvSpPr>
            <a:spLocks noGrp="1" noChangeArrowheads="1"/>
          </p:cNvSpPr>
          <p:nvPr>
            <p:ph type="body" sz="quarter" idx="3"/>
          </p:nvPr>
        </p:nvSpPr>
        <p:spPr bwMode="auto">
          <a:xfrm>
            <a:off x="987425" y="3228975"/>
            <a:ext cx="7899400" cy="3059113"/>
          </a:xfrm>
          <a:prstGeom prst="rect">
            <a:avLst/>
          </a:prstGeom>
          <a:noFill/>
          <a:ln w="9525">
            <a:noFill/>
            <a:miter lim="800000"/>
            <a:headEnd/>
            <a:tailEnd/>
          </a:ln>
          <a:effectLst/>
        </p:spPr>
        <p:txBody>
          <a:bodyPr vert="horz" wrap="square" lIns="91138" tIns="45569" rIns="91138" bIns="45569"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82950" name="Rectangle 6"/>
          <p:cNvSpPr>
            <a:spLocks noGrp="1" noChangeArrowheads="1"/>
          </p:cNvSpPr>
          <p:nvPr>
            <p:ph type="ftr" sz="quarter" idx="4"/>
          </p:nvPr>
        </p:nvSpPr>
        <p:spPr bwMode="auto">
          <a:xfrm>
            <a:off x="0"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defTabSz="911225" eaLnBrk="1" hangingPunct="1">
              <a:defRPr kumimoji="1" sz="1200">
                <a:latin typeface="Times New Roman" pitchFamily="18" charset="0"/>
                <a:ea typeface="宋体" pitchFamily="2" charset="-122"/>
              </a:defRPr>
            </a:lvl1pPr>
          </a:lstStyle>
          <a:p>
            <a:pPr>
              <a:defRPr/>
            </a:pPr>
            <a:endParaRPr lang="en-US" altLang="zh-CN" dirty="0"/>
          </a:p>
        </p:txBody>
      </p:sp>
      <p:sp>
        <p:nvSpPr>
          <p:cNvPr id="82951" name="Rectangle 7"/>
          <p:cNvSpPr>
            <a:spLocks noGrp="1" noChangeArrowheads="1"/>
          </p:cNvSpPr>
          <p:nvPr>
            <p:ph type="sldNum" sz="quarter" idx="5"/>
          </p:nvPr>
        </p:nvSpPr>
        <p:spPr bwMode="auto">
          <a:xfrm>
            <a:off x="5592763" y="6456363"/>
            <a:ext cx="4279900" cy="339725"/>
          </a:xfrm>
          <a:prstGeom prst="rect">
            <a:avLst/>
          </a:prstGeom>
          <a:noFill/>
          <a:ln w="9525">
            <a:noFill/>
            <a:miter lim="800000"/>
            <a:headEnd/>
            <a:tailEnd/>
          </a:ln>
          <a:effectLst/>
        </p:spPr>
        <p:txBody>
          <a:bodyPr vert="horz" wrap="square" lIns="91138" tIns="45569" rIns="91138" bIns="45569" numCol="1" anchor="b" anchorCtr="0" compatLnSpc="1">
            <a:prstTxWarp prst="textNoShape">
              <a:avLst/>
            </a:prstTxWarp>
          </a:bodyPr>
          <a:lstStyle>
            <a:lvl1pPr algn="r" defTabSz="911225" eaLnBrk="1" hangingPunct="1">
              <a:defRPr kumimoji="1" sz="1200" smtClean="0">
                <a:latin typeface="Times New Roman" pitchFamily="18" charset="0"/>
              </a:defRPr>
            </a:lvl1pPr>
          </a:lstStyle>
          <a:p>
            <a:pPr>
              <a:defRPr/>
            </a:pPr>
            <a:fld id="{DFF9581A-ADD3-4F92-8296-94E0A60DA5B2}" type="slidenum">
              <a:rPr lang="en-US" altLang="zh-CN"/>
              <a:pPr>
                <a:defRPr/>
              </a:pPr>
              <a:t>‹#›</a:t>
            </a:fld>
            <a:endParaRPr lang="en-US" altLang="zh-CN" dirty="0"/>
          </a:p>
        </p:txBody>
      </p:sp>
    </p:spTree>
    <p:extLst>
      <p:ext uri="{BB962C8B-B14F-4D97-AF65-F5344CB8AC3E}">
        <p14:creationId xmlns:p14="http://schemas.microsoft.com/office/powerpoint/2010/main" val="18262584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宋体" pitchFamily="2" charset="-122"/>
        <a:cs typeface="宋体"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ln>
            <a:miter lim="800000"/>
            <a:headEnd/>
            <a:tailEnd/>
          </a:ln>
        </p:spPr>
        <p:txBody>
          <a:bodyPr/>
          <a:lstStyle/>
          <a:p>
            <a:pPr>
              <a:defRPr/>
            </a:pPr>
            <a:r>
              <a:rPr lang="en-US" dirty="0"/>
              <a:t>doc.: IEEE 802.11-yy/XXXXr0</a:t>
            </a:r>
          </a:p>
        </p:txBody>
      </p:sp>
      <p:sp>
        <p:nvSpPr>
          <p:cNvPr id="17411" name="Rectangle 3"/>
          <p:cNvSpPr>
            <a:spLocks noGrp="1" noChangeArrowheads="1"/>
          </p:cNvSpPr>
          <p:nvPr>
            <p:ph type="dt" sz="quarter" idx="1"/>
          </p:nvPr>
        </p:nvSpPr>
        <p:spPr>
          <a:ln>
            <a:miter lim="800000"/>
            <a:headEnd/>
            <a:tailEnd/>
          </a:ln>
        </p:spPr>
        <p:txBody>
          <a:bodyPr/>
          <a:lstStyle/>
          <a:p>
            <a:pPr>
              <a:defRPr/>
            </a:pPr>
            <a:r>
              <a:rPr lang="en-US" dirty="0" smtClean="0"/>
              <a:t>Month Year</a:t>
            </a:r>
          </a:p>
        </p:txBody>
      </p:sp>
      <p:sp>
        <p:nvSpPr>
          <p:cNvPr id="9222" name="Rectangle 2"/>
          <p:cNvSpPr>
            <a:spLocks noGrp="1" noRot="1" noChangeAspect="1" noChangeArrowheads="1" noTextEdit="1"/>
          </p:cNvSpPr>
          <p:nvPr>
            <p:ph type="sldImg"/>
          </p:nvPr>
        </p:nvSpPr>
        <p:spPr>
          <a:xfrm>
            <a:off x="3243263" y="514350"/>
            <a:ext cx="3387725" cy="2540000"/>
          </a:xfrm>
          <a:ln/>
        </p:spPr>
      </p:sp>
    </p:spTree>
    <p:extLst>
      <p:ext uri="{BB962C8B-B14F-4D97-AF65-F5344CB8AC3E}">
        <p14:creationId xmlns:p14="http://schemas.microsoft.com/office/powerpoint/2010/main" val="2197783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GB" altLang="zh-CN" dirty="0"/>
              <a:t>Slide </a:t>
            </a:r>
            <a:fld id="{3C79C44E-CBF0-426C-AB90-0FC5B434406F}" type="slidenum">
              <a:rPr lang="en-GB" altLang="zh-CN"/>
              <a:pPr>
                <a:defRPr/>
              </a:pPr>
              <a:t>‹#›</a:t>
            </a:fld>
            <a:endParaRPr lang="en-GB" altLang="zh-CN" dirty="0"/>
          </a:p>
        </p:txBody>
      </p:sp>
    </p:spTree>
    <p:extLst>
      <p:ext uri="{BB962C8B-B14F-4D97-AF65-F5344CB8AC3E}">
        <p14:creationId xmlns:p14="http://schemas.microsoft.com/office/powerpoint/2010/main" val="1606955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3pPr>
              <a:defRPr sz="18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1"/>
          </p:nvPr>
        </p:nvSpPr>
        <p:spPr/>
        <p:txBody>
          <a:bodyPr/>
          <a:lstStyle>
            <a:lvl1pPr>
              <a:defRPr/>
            </a:lvl1pPr>
          </a:lstStyle>
          <a:p>
            <a:r>
              <a:rPr lang="en-US" dirty="0"/>
              <a:t>Slide </a:t>
            </a:r>
            <a:fld id="{6570D9FA-82F7-425B-B8CA-145DC9A8CCB1}" type="slidenum">
              <a:rPr lang="en-US"/>
              <a:pPr/>
              <a:t>‹#›</a:t>
            </a:fld>
            <a:endParaRPr lang="en-US" dirty="0"/>
          </a:p>
        </p:txBody>
      </p:sp>
      <p:sp>
        <p:nvSpPr>
          <p:cNvPr id="7" name="标题 6"/>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en-US" altLang="zh-CN" dirty="0" smtClean="0"/>
          </a:p>
        </p:txBody>
      </p:sp>
      <p:sp>
        <p:nvSpPr>
          <p:cNvPr id="1030" name="Rectangle 6"/>
          <p:cNvSpPr>
            <a:spLocks noGrp="1" noChangeArrowheads="1"/>
          </p:cNvSpPr>
          <p:nvPr>
            <p:ph type="sldNum" sz="quarter" idx="4"/>
          </p:nvPr>
        </p:nvSpPr>
        <p:spPr bwMode="auto">
          <a:xfrm>
            <a:off x="4356100" y="6524625"/>
            <a:ext cx="5302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a:defRPr sz="1200" smtClean="0">
                <a:latin typeface="Times New Roman" pitchFamily="18" charset="0"/>
              </a:defRPr>
            </a:lvl1pPr>
          </a:lstStyle>
          <a:p>
            <a:pPr>
              <a:defRPr/>
            </a:pPr>
            <a:r>
              <a:rPr lang="en-GB" altLang="zh-CN" dirty="0"/>
              <a:t>Slide </a:t>
            </a:r>
            <a:fld id="{B072CE22-775B-4138-A23F-292E5F1A82BD}" type="slidenum">
              <a:rPr lang="en-GB" altLang="zh-CN"/>
              <a:pPr>
                <a:defRPr/>
              </a:pPr>
              <a:t>‹#›</a:t>
            </a:fld>
            <a:endParaRPr lang="en-GB" altLang="zh-CN" dirty="0"/>
          </a:p>
        </p:txBody>
      </p:sp>
      <p:sp>
        <p:nvSpPr>
          <p:cNvPr id="1031" name="Rectangle 7"/>
          <p:cNvSpPr>
            <a:spLocks noChangeArrowheads="1"/>
          </p:cNvSpPr>
          <p:nvPr/>
        </p:nvSpPr>
        <p:spPr bwMode="auto">
          <a:xfrm>
            <a:off x="5047131" y="238939"/>
            <a:ext cx="3385670" cy="276999"/>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b="1" dirty="0" smtClean="0">
                <a:latin typeface="Times New Roman" panose="02020603050405020304" pitchFamily="18" charset="0"/>
              </a:rPr>
              <a:t>doc.: IEEE 802.11-17/0117r0</a:t>
            </a:r>
          </a:p>
        </p:txBody>
      </p:sp>
      <p:sp>
        <p:nvSpPr>
          <p:cNvPr id="2" name="Line 8"/>
          <p:cNvSpPr>
            <a:spLocks noChangeShapeType="1"/>
          </p:cNvSpPr>
          <p:nvPr/>
        </p:nvSpPr>
        <p:spPr bwMode="auto">
          <a:xfrm>
            <a:off x="684213" y="54927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7550" cy="184150"/>
          </a:xfrm>
          <a:prstGeom prst="rect">
            <a:avLst/>
          </a:prstGeom>
          <a:noFill/>
          <a:ln>
            <a:noFill/>
          </a:ln>
          <a:extLst/>
        </p:spPr>
        <p:txBody>
          <a:bodyPr wrap="none" lIns="0" tIns="0" rIns="0" bIns="0">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1200" dirty="0" smtClean="0">
                <a:latin typeface="Times New Roman" panose="02020603050405020304" pitchFamily="18" charset="0"/>
              </a:rPr>
              <a:t>Submission</a:t>
            </a:r>
          </a:p>
        </p:txBody>
      </p:sp>
      <p:sp>
        <p:nvSpPr>
          <p:cNvPr id="3" name="Line 10"/>
          <p:cNvSpPr>
            <a:spLocks noChangeShapeType="1"/>
          </p:cNvSpPr>
          <p:nvPr/>
        </p:nvSpPr>
        <p:spPr bwMode="auto">
          <a:xfrm>
            <a:off x="695325" y="6475413"/>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4" name="矩形 10"/>
          <p:cNvSpPr>
            <a:spLocks noChangeArrowheads="1"/>
          </p:cNvSpPr>
          <p:nvPr userDrawn="1"/>
        </p:nvSpPr>
        <p:spPr bwMode="auto">
          <a:xfrm>
            <a:off x="603250" y="174625"/>
            <a:ext cx="117660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zh-CN" b="1" dirty="0" smtClean="0">
                <a:latin typeface="Times New Roman" pitchFamily="18" charset="0"/>
                <a:ea typeface="Arial Unicode MS" pitchFamily="34" charset="-122"/>
                <a:cs typeface="Arial Unicode MS" pitchFamily="34" charset="-122"/>
              </a:rPr>
              <a:t>Mar.</a:t>
            </a:r>
            <a:r>
              <a:rPr lang="en-US" altLang="zh-CN" b="1" baseline="0" dirty="0" smtClean="0">
                <a:latin typeface="Times New Roman" pitchFamily="18" charset="0"/>
                <a:ea typeface="Arial Unicode MS" pitchFamily="34" charset="-122"/>
                <a:cs typeface="Arial Unicode MS" pitchFamily="34" charset="-122"/>
              </a:rPr>
              <a:t> </a:t>
            </a:r>
            <a:r>
              <a:rPr lang="en-US" altLang="zh-CN" b="1" dirty="0" smtClean="0">
                <a:latin typeface="Times New Roman" pitchFamily="18" charset="0"/>
                <a:ea typeface="Arial Unicode MS" pitchFamily="34" charset="-122"/>
                <a:cs typeface="Arial Unicode MS" pitchFamily="34" charset="-122"/>
              </a:rPr>
              <a:t>2018</a:t>
            </a:r>
            <a:endParaRPr lang="en-GB" altLang="zh-CN" b="1" dirty="0"/>
          </a:p>
        </p:txBody>
      </p:sp>
      <p:sp>
        <p:nvSpPr>
          <p:cNvPr id="11" name="Rectangle 7"/>
          <p:cNvSpPr>
            <a:spLocks noChangeArrowheads="1"/>
          </p:cNvSpPr>
          <p:nvPr userDrawn="1"/>
        </p:nvSpPr>
        <p:spPr bwMode="auto">
          <a:xfrm>
            <a:off x="7058740" y="6525344"/>
            <a:ext cx="1519262" cy="184666"/>
          </a:xfrm>
          <a:prstGeom prst="rect">
            <a:avLst/>
          </a:prstGeom>
          <a:noFill/>
          <a:ln>
            <a:noFill/>
          </a:ln>
          <a:extLst/>
        </p:spPr>
        <p:txBody>
          <a:bodyPr wrap="none" lIns="0" tIns="0" rIns="0" bIns="0" anchor="b">
            <a:sp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457200">
              <a:defRPr>
                <a:solidFill>
                  <a:schemeClr val="tx1"/>
                </a:solidFill>
                <a:latin typeface="Arial" panose="020B0604020202020204" pitchFamily="34" charset="0"/>
                <a:ea typeface="宋体" panose="02010600030101010101" pitchFamily="2" charset="-122"/>
              </a:defRPr>
            </a:lvl5pPr>
            <a:lvl6pPr marL="9144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1371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18288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22860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4" algn="r">
              <a:defRPr/>
            </a:pPr>
            <a:r>
              <a:rPr lang="en-US" altLang="zh-CN" sz="1200" b="0" dirty="0" err="1" smtClean="0">
                <a:latin typeface="Times New Roman" panose="02020603050405020304" pitchFamily="18" charset="0"/>
              </a:rPr>
              <a:t>Kaiying</a:t>
            </a:r>
            <a:r>
              <a:rPr lang="en-US" altLang="zh-CN" sz="1200" b="0" dirty="0" smtClean="0">
                <a:latin typeface="Times New Roman" panose="02020603050405020304" pitchFamily="18" charset="0"/>
              </a:rPr>
              <a:t> </a:t>
            </a:r>
            <a:r>
              <a:rPr lang="en-US" altLang="zh-CN" sz="1200" b="0" dirty="0" err="1" smtClean="0">
                <a:latin typeface="Times New Roman" panose="02020603050405020304" pitchFamily="18" charset="0"/>
              </a:rPr>
              <a:t>Lv</a:t>
            </a:r>
            <a:r>
              <a:rPr lang="en-US" altLang="zh-CN" sz="1200" b="0" dirty="0" smtClean="0">
                <a:latin typeface="Times New Roman" panose="02020603050405020304" pitchFamily="18" charset="0"/>
              </a:rPr>
              <a:t>,</a:t>
            </a:r>
            <a:r>
              <a:rPr lang="en-US" altLang="zh-CN" sz="1200" b="0" baseline="0" dirty="0" smtClean="0">
                <a:latin typeface="Times New Roman" panose="02020603050405020304" pitchFamily="18" charset="0"/>
              </a:rPr>
              <a:t> </a:t>
            </a:r>
            <a:r>
              <a:rPr lang="en-US" altLang="zh-CN" sz="1200" b="0" dirty="0" smtClean="0">
                <a:latin typeface="Times New Roman" panose="02020603050405020304" pitchFamily="18" charset="0"/>
              </a:rPr>
              <a:t>ZTE</a:t>
            </a:r>
          </a:p>
        </p:txBody>
      </p:sp>
    </p:spTree>
  </p:cSld>
  <p:clrMap bg1="lt1" tx1="dk1" bg2="lt2" tx2="dk2" accent1="accent1" accent2="accent2" accent3="accent3" accent4="accent4" accent5="accent5" accent6="accent6" hlink="hlink" folHlink="folHlink"/>
  <p:sldLayoutIdLst>
    <p:sldLayoutId id="2147485400" r:id="rId1"/>
    <p:sldLayoutId id="2147485410" r:id="rId2"/>
  </p:sldLayoutIdLst>
  <p:transition>
    <p:wipe/>
  </p:transition>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685800" y="714356"/>
            <a:ext cx="7772400" cy="857256"/>
          </a:xfrm>
        </p:spPr>
        <p:txBody>
          <a:bodyPr/>
          <a:lstStyle/>
          <a:p>
            <a:r>
              <a:rPr lang="en-US" altLang="zh-CN" sz="2800" dirty="0" smtClean="0"/>
              <a:t>TD Control field with Response indication in WUR frame</a:t>
            </a:r>
            <a:endParaRPr lang="sq-AL" altLang="zh-CN" sz="2800" dirty="0" smtClean="0"/>
          </a:p>
        </p:txBody>
      </p:sp>
      <p:sp>
        <p:nvSpPr>
          <p:cNvPr id="10" name="灯片编号占位符 9"/>
          <p:cNvSpPr>
            <a:spLocks noGrp="1"/>
          </p:cNvSpPr>
          <p:nvPr>
            <p:ph type="sldNum" sz="quarter" idx="11"/>
          </p:nvPr>
        </p:nvSpPr>
        <p:spPr/>
        <p:txBody>
          <a:bodyPr/>
          <a:lstStyle/>
          <a:p>
            <a:r>
              <a:rPr lang="en-US" dirty="0" smtClean="0"/>
              <a:t>Slide </a:t>
            </a:r>
            <a:fld id="{6570D9FA-82F7-425B-B8CA-145DC9A8CCB1}" type="slidenum">
              <a:rPr lang="en-US" smtClean="0"/>
              <a:pPr/>
              <a:t>1</a:t>
            </a:fld>
            <a:endParaRPr lang="en-US" dirty="0"/>
          </a:p>
        </p:txBody>
      </p:sp>
      <p:sp>
        <p:nvSpPr>
          <p:cNvPr id="11" name="Rectangle 6"/>
          <p:cNvSpPr txBox="1">
            <a:spLocks noChangeArrowheads="1"/>
          </p:cNvSpPr>
          <p:nvPr/>
        </p:nvSpPr>
        <p:spPr bwMode="auto">
          <a:xfrm>
            <a:off x="685800" y="1833554"/>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marL="342900" marR="0" lvl="0" indent="-342900" algn="ctr" defTabSz="914400" rtl="0" eaLnBrk="0" fontAlgn="base" latinLnBrk="0" hangingPunct="0">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chemeClr val="tx1"/>
                </a:solidFill>
                <a:effectLst/>
                <a:uLnTx/>
                <a:uFillTx/>
                <a:latin typeface="+mn-lt"/>
                <a:ea typeface="+mn-ea"/>
                <a:cs typeface="+mn-cs"/>
              </a:rPr>
              <a:t>Date:</a:t>
            </a:r>
            <a:r>
              <a:rPr kumimoji="0" lang="en-US" sz="2000" b="0" i="0" u="none" strike="noStrike" kern="0" cap="none" spc="0" normalizeH="0" baseline="0" noProof="0" dirty="0" smtClean="0">
                <a:ln>
                  <a:noFill/>
                </a:ln>
                <a:solidFill>
                  <a:schemeClr val="tx1"/>
                </a:solidFill>
                <a:effectLst/>
                <a:uLnTx/>
                <a:uFillTx/>
                <a:latin typeface="+mn-lt"/>
                <a:ea typeface="+mn-ea"/>
                <a:cs typeface="+mn-cs"/>
              </a:rPr>
              <a:t> 2018-02-22</a:t>
            </a:r>
          </a:p>
        </p:txBody>
      </p:sp>
      <p:sp>
        <p:nvSpPr>
          <p:cNvPr id="14" name="Rectangle 12"/>
          <p:cNvSpPr>
            <a:spLocks noChangeArrowheads="1"/>
          </p:cNvSpPr>
          <p:nvPr/>
        </p:nvSpPr>
        <p:spPr bwMode="auto">
          <a:xfrm>
            <a:off x="695308" y="2286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b="1" dirty="0">
                <a:latin typeface="+mn-lt"/>
              </a:rPr>
              <a:t>Authors:</a:t>
            </a:r>
          </a:p>
        </p:txBody>
      </p:sp>
      <p:graphicFrame>
        <p:nvGraphicFramePr>
          <p:cNvPr id="15" name="Table 7"/>
          <p:cNvGraphicFramePr>
            <a:graphicFrameLocks noGrp="1"/>
          </p:cNvGraphicFramePr>
          <p:nvPr/>
        </p:nvGraphicFramePr>
        <p:xfrm>
          <a:off x="790604" y="3146436"/>
          <a:ext cx="7924800" cy="1854200"/>
        </p:xfrm>
        <a:graphic>
          <a:graphicData uri="http://schemas.openxmlformats.org/drawingml/2006/table">
            <a:tbl>
              <a:tblPr firstRow="1" bandRow="1">
                <a:tableStyleId>{5C22544A-7EE6-4342-B048-85BDC9FD1C3A}</a:tableStyleId>
              </a:tblPr>
              <a:tblGrid>
                <a:gridCol w="1981200"/>
                <a:gridCol w="1112912"/>
                <a:gridCol w="2935228"/>
                <a:gridCol w="1895460"/>
              </a:tblGrid>
              <a:tr h="37084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dirty="0" err="1" smtClean="0">
                          <a:solidFill>
                            <a:schemeClr val="tx1"/>
                          </a:solidFill>
                        </a:rPr>
                        <a:t>Kaiying</a:t>
                      </a:r>
                      <a:r>
                        <a:rPr lang="en-US" sz="1400" baseline="0" dirty="0" smtClean="0">
                          <a:solidFill>
                            <a:schemeClr val="tx1"/>
                          </a:solidFill>
                        </a:rPr>
                        <a:t> </a:t>
                      </a:r>
                      <a:r>
                        <a:rPr lang="en-US" sz="1400" baseline="0" dirty="0" err="1" smtClean="0">
                          <a:solidFill>
                            <a:schemeClr val="tx1"/>
                          </a:solidFill>
                        </a:rPr>
                        <a:t>Lv</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400" dirty="0" smtClean="0">
                          <a:solidFill>
                            <a:schemeClr val="tx1"/>
                          </a:solidFill>
                        </a:rPr>
                        <a:t>ZTE Corp.</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rtl="0"/>
                      <a:r>
                        <a:rPr lang="en-US" sz="1400" kern="1200" dirty="0" smtClean="0">
                          <a:solidFill>
                            <a:schemeClr val="tx1"/>
                          </a:solidFill>
                          <a:latin typeface="+mn-lt"/>
                          <a:ea typeface="+mn-ea"/>
                          <a:cs typeface="+mn-cs"/>
                        </a:rPr>
                        <a:t>No.9</a:t>
                      </a:r>
                      <a:r>
                        <a:rPr lang="en-US" sz="1400" kern="1200" baseline="0" dirty="0" smtClean="0">
                          <a:solidFill>
                            <a:schemeClr val="tx1"/>
                          </a:solidFill>
                          <a:latin typeface="+mn-lt"/>
                          <a:ea typeface="+mn-ea"/>
                          <a:cs typeface="+mn-cs"/>
                        </a:rPr>
                        <a:t> </a:t>
                      </a:r>
                      <a:r>
                        <a:rPr lang="en-US" sz="1400" kern="1200" baseline="0" dirty="0" err="1" smtClean="0">
                          <a:solidFill>
                            <a:schemeClr val="tx1"/>
                          </a:solidFill>
                          <a:latin typeface="+mn-lt"/>
                          <a:ea typeface="+mn-ea"/>
                          <a:cs typeface="+mn-cs"/>
                        </a:rPr>
                        <a:t>XiFeng</a:t>
                      </a:r>
                      <a:r>
                        <a:rPr lang="en-US" sz="1400" kern="1200" baseline="0" dirty="0" smtClean="0">
                          <a:solidFill>
                            <a:schemeClr val="tx1"/>
                          </a:solidFill>
                          <a:latin typeface="+mn-lt"/>
                          <a:ea typeface="+mn-ea"/>
                          <a:cs typeface="+mn-cs"/>
                        </a:rPr>
                        <a:t> Road, </a:t>
                      </a:r>
                      <a:r>
                        <a:rPr lang="en-US" sz="1400" kern="1200" baseline="0" dirty="0" err="1" smtClean="0">
                          <a:solidFill>
                            <a:schemeClr val="tx1"/>
                          </a:solidFill>
                          <a:latin typeface="+mn-lt"/>
                          <a:ea typeface="+mn-ea"/>
                          <a:cs typeface="+mn-cs"/>
                        </a:rPr>
                        <a:t>Xi’An</a:t>
                      </a:r>
                      <a:r>
                        <a:rPr lang="en-US" sz="1400" kern="1200" baseline="0" dirty="0" smtClean="0">
                          <a:solidFill>
                            <a:schemeClr val="tx1"/>
                          </a:solidFill>
                          <a:latin typeface="+mn-lt"/>
                          <a:ea typeface="+mn-ea"/>
                          <a:cs typeface="+mn-cs"/>
                        </a:rPr>
                        <a:t>, China</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lv.kaiying@zte.com.cn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Bo Sun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Sun.bo1@zte.com.cn</a:t>
                      </a: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4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Do you support adding the following to 11ba SFD?</a:t>
            </a:r>
          </a:p>
          <a:p>
            <a:pPr>
              <a:spcAft>
                <a:spcPts val="1200"/>
              </a:spcAft>
              <a:buNone/>
            </a:pPr>
            <a:r>
              <a:rPr lang="en-US" altLang="zh-CN" dirty="0" smtClean="0"/>
              <a:t>     A wake up response mode indication shall be carried in the unicast/multi-user WUF to indicate solicited or unsolicited response in PCR.</a:t>
            </a:r>
          </a:p>
          <a:p>
            <a:pPr lvl="1">
              <a:spcAft>
                <a:spcPts val="1200"/>
              </a:spcAft>
            </a:pPr>
            <a:r>
              <a:rPr lang="en-US" altLang="zh-CN" dirty="0" smtClean="0"/>
              <a:t>Y:</a:t>
            </a:r>
            <a:endParaRPr lang="en-US" altLang="zh-CN" dirty="0" smtClean="0">
              <a:solidFill>
                <a:schemeClr val="accent2">
                  <a:lumMod val="20000"/>
                  <a:lumOff val="80000"/>
                </a:schemeClr>
              </a:solidFill>
            </a:endParaRPr>
          </a:p>
          <a:p>
            <a:pPr lvl="1">
              <a:spcAft>
                <a:spcPts val="1200"/>
              </a:spcAft>
            </a:pPr>
            <a:r>
              <a:rPr lang="en-US" altLang="zh-CN" dirty="0" smtClean="0"/>
              <a:t>N:</a:t>
            </a:r>
            <a:endParaRPr lang="en-US" altLang="zh-CN" dirty="0" smtClean="0">
              <a:solidFill>
                <a:schemeClr val="accent2">
                  <a:lumMod val="20000"/>
                  <a:lumOff val="80000"/>
                </a:schemeClr>
              </a:solidFill>
            </a:endParaRPr>
          </a:p>
          <a:p>
            <a:pPr lvl="1">
              <a:spcAft>
                <a:spcPts val="1200"/>
              </a:spcAft>
            </a:pPr>
            <a:r>
              <a:rPr lang="en-US" altLang="zh-CN" dirty="0" smtClean="0"/>
              <a:t>A:</a:t>
            </a:r>
            <a:endParaRPr lang="en-US" altLang="zh-CN" dirty="0" smtClean="0">
              <a:solidFill>
                <a:schemeClr val="accent2">
                  <a:lumMod val="20000"/>
                  <a:lumOff val="80000"/>
                </a:schemeClr>
              </a:solidFill>
            </a:endParaRP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10</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1</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Do you support adding the following to 11ba SFD ?</a:t>
            </a:r>
          </a:p>
          <a:p>
            <a:pPr>
              <a:spcAft>
                <a:spcPts val="1200"/>
              </a:spcAft>
              <a:buNone/>
            </a:pPr>
            <a:r>
              <a:rPr lang="en-US" altLang="zh-CN" dirty="0" smtClean="0"/>
              <a:t>     A wake up delay indication shall </a:t>
            </a:r>
            <a:r>
              <a:rPr lang="en-US" altLang="zh-CN" dirty="0"/>
              <a:t>be carried in the unicast/multi-user WUF to indicate </a:t>
            </a:r>
            <a:r>
              <a:rPr lang="en-US" altLang="zh-CN" dirty="0" smtClean="0"/>
              <a:t>wake up delay information.</a:t>
            </a:r>
          </a:p>
          <a:p>
            <a:pPr lvl="1">
              <a:spcAft>
                <a:spcPts val="1200"/>
              </a:spcAft>
            </a:pPr>
            <a:r>
              <a:rPr lang="en-US" altLang="zh-CN" dirty="0" smtClean="0"/>
              <a:t>Y:</a:t>
            </a:r>
          </a:p>
          <a:p>
            <a:pPr lvl="1">
              <a:spcAft>
                <a:spcPts val="1200"/>
              </a:spcAft>
            </a:pPr>
            <a:r>
              <a:rPr lang="en-US" altLang="zh-CN" dirty="0" smtClean="0"/>
              <a:t>N:</a:t>
            </a:r>
          </a:p>
          <a:p>
            <a:pPr lvl="1">
              <a:spcAft>
                <a:spcPts val="1200"/>
              </a:spcAft>
            </a:pPr>
            <a:r>
              <a:rPr lang="en-US" altLang="zh-CN" dirty="0" smtClean="0"/>
              <a:t>A:</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11</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2</a:t>
            </a:r>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lstStyle/>
          <a:p>
            <a:pPr>
              <a:spcAft>
                <a:spcPts val="1200"/>
              </a:spcAft>
            </a:pPr>
            <a:r>
              <a:rPr lang="en-US" altLang="zh-CN" dirty="0" smtClean="0"/>
              <a:t>Do you support adding the following to 11ba SFD ?</a:t>
            </a:r>
          </a:p>
          <a:p>
            <a:pPr>
              <a:spcAft>
                <a:spcPts val="1200"/>
              </a:spcAft>
              <a:buNone/>
            </a:pPr>
            <a:r>
              <a:rPr lang="en-US" altLang="zh-CN" dirty="0" smtClean="0"/>
              <a:t>     TD control field in </a:t>
            </a:r>
            <a:r>
              <a:rPr lang="en-US" altLang="zh-CN" dirty="0"/>
              <a:t>a </a:t>
            </a:r>
            <a:r>
              <a:rPr lang="en-US" altLang="zh-CN" dirty="0" smtClean="0"/>
              <a:t>unicast/multi-user wake up frame can be used for indicating the delay offset / delay window to indicate wake up delay information.</a:t>
            </a:r>
          </a:p>
          <a:p>
            <a:pPr lvl="1">
              <a:spcAft>
                <a:spcPts val="1200"/>
              </a:spcAft>
            </a:pPr>
            <a:r>
              <a:rPr lang="en-US" altLang="zh-CN" dirty="0" smtClean="0"/>
              <a:t>Y:</a:t>
            </a:r>
          </a:p>
          <a:p>
            <a:pPr lvl="1">
              <a:spcAft>
                <a:spcPts val="1200"/>
              </a:spcAft>
            </a:pPr>
            <a:r>
              <a:rPr lang="en-US" altLang="zh-CN" dirty="0" smtClean="0"/>
              <a:t>N:</a:t>
            </a:r>
          </a:p>
          <a:p>
            <a:pPr lvl="1">
              <a:spcAft>
                <a:spcPts val="1200"/>
              </a:spcAft>
            </a:pPr>
            <a:r>
              <a:rPr lang="en-US" altLang="zh-CN" dirty="0" smtClean="0"/>
              <a:t>A:</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12</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Straw Poll 3</a:t>
            </a:r>
            <a:endParaRPr lang="zh-CN" altLang="en-US" dirty="0"/>
          </a:p>
        </p:txBody>
      </p:sp>
    </p:spTree>
    <p:extLst>
      <p:ext uri="{BB962C8B-B14F-4D97-AF65-F5344CB8AC3E}">
        <p14:creationId xmlns:p14="http://schemas.microsoft.com/office/powerpoint/2010/main" val="12549538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[1] 11-17/0575r9 “spec framework”, Po-</a:t>
            </a:r>
            <a:r>
              <a:rPr lang="en-US" altLang="zh-CN" dirty="0" err="1" smtClean="0"/>
              <a:t>kai</a:t>
            </a:r>
            <a:r>
              <a:rPr lang="en-US" altLang="zh-CN" dirty="0" smtClean="0"/>
              <a:t> Huang</a:t>
            </a:r>
          </a:p>
          <a:p>
            <a:pPr>
              <a:spcAft>
                <a:spcPts val="1200"/>
              </a:spcAft>
            </a:pPr>
            <a:r>
              <a:rPr lang="en-US" altLang="zh-CN" dirty="0" smtClean="0"/>
              <a:t>[2] 11-17/1359r0 “considerations for </a:t>
            </a:r>
            <a:r>
              <a:rPr lang="en-US" altLang="zh-CN" dirty="0" err="1" smtClean="0"/>
              <a:t>wur</a:t>
            </a:r>
            <a:r>
              <a:rPr lang="en-US" altLang="zh-CN" dirty="0" smtClean="0"/>
              <a:t> response”</a:t>
            </a:r>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13</a:t>
            </a:fld>
            <a:endParaRPr lang="en-US" dirty="0"/>
          </a:p>
        </p:txBody>
      </p:sp>
      <p:sp>
        <p:nvSpPr>
          <p:cNvPr id="4" name="标题 3"/>
          <p:cNvSpPr>
            <a:spLocks noGrp="1"/>
          </p:cNvSpPr>
          <p:nvPr>
            <p:ph type="title"/>
          </p:nvPr>
        </p:nvSpPr>
        <p:spPr>
          <a:xfrm>
            <a:off x="971600" y="764704"/>
            <a:ext cx="7772400" cy="1066800"/>
          </a:xfrm>
        </p:spPr>
        <p:txBody>
          <a:bodyPr/>
          <a:lstStyle/>
          <a:p>
            <a:r>
              <a:rPr lang="en-GB" altLang="zh-CN" dirty="0" smtClean="0"/>
              <a:t>References</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2400" cy="528622"/>
          </a:xfrm>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285720" y="1357298"/>
            <a:ext cx="8572528" cy="4929222"/>
          </a:xfrm>
        </p:spPr>
        <p:txBody>
          <a:bodyPr>
            <a:normAutofit/>
          </a:bodyPr>
          <a:lstStyle/>
          <a:p>
            <a:pPr marL="342900" lvl="1" indent="-342900">
              <a:buFontTx/>
              <a:buChar char="•"/>
            </a:pPr>
            <a:r>
              <a:rPr lang="en-GB" altLang="zh-CN" sz="2400" dirty="0" smtClean="0">
                <a:ea typeface="+mn-ea"/>
                <a:cs typeface="+mn-cs"/>
              </a:rPr>
              <a:t>IEEE 802.11ba </a:t>
            </a:r>
            <a:r>
              <a:rPr lang="en-GB" altLang="zh-CN" sz="2400" dirty="0">
                <a:ea typeface="+mn-ea"/>
                <a:cs typeface="+mn-cs"/>
              </a:rPr>
              <a:t>spec shall define a mechanism to wake up multiple WUR mode STAs (e.g., multi-user wake-up frame</a:t>
            </a:r>
            <a:r>
              <a:rPr lang="en-GB" altLang="zh-CN" sz="2400" dirty="0" smtClean="0">
                <a:ea typeface="+mn-ea"/>
                <a:cs typeface="+mn-cs"/>
              </a:rPr>
              <a:t>)</a:t>
            </a:r>
            <a:r>
              <a:rPr lang="en-GB" altLang="zh-CN" sz="2400" baseline="30000" dirty="0" smtClean="0">
                <a:ea typeface="+mn-ea"/>
                <a:cs typeface="+mn-cs"/>
              </a:rPr>
              <a:t>[1]</a:t>
            </a:r>
            <a:endParaRPr lang="en-GB" altLang="zh-CN" sz="2400" baseline="30000" dirty="0">
              <a:ea typeface="+mn-ea"/>
              <a:cs typeface="+mn-cs"/>
            </a:endParaRPr>
          </a:p>
          <a:p>
            <a:r>
              <a:rPr lang="en-GB" altLang="zh-CN" sz="2300" b="0" dirty="0" smtClean="0"/>
              <a:t>The AP can send a Trigger Frame in 11ax to solicit response frames from one or more STAs after sending a wake-up packet to the STA(s).</a:t>
            </a:r>
          </a:p>
          <a:p>
            <a:r>
              <a:rPr lang="en-GB" altLang="zh-CN" sz="2300" b="0" dirty="0" smtClean="0"/>
              <a:t>IEEE 802.11ba shall define Information Element for WUR capability that include following information</a:t>
            </a:r>
            <a:endParaRPr lang="zh-CN" altLang="zh-CN" sz="2300" b="0" dirty="0" smtClean="0"/>
          </a:p>
          <a:p>
            <a:pPr lvl="1"/>
            <a:r>
              <a:rPr lang="en-GB" altLang="zh-CN" sz="1900" dirty="0" smtClean="0"/>
              <a:t>PCR </a:t>
            </a:r>
            <a:r>
              <a:rPr lang="en-GB" altLang="zh-CN" sz="1900" dirty="0"/>
              <a:t>transition delay from doze state to awake state after receiving wake-up frame at STA side</a:t>
            </a:r>
            <a:endParaRPr lang="zh-CN" altLang="zh-CN" sz="1900" dirty="0"/>
          </a:p>
          <a:p>
            <a:pPr marL="0" indent="0">
              <a:buNone/>
            </a:pPr>
            <a:r>
              <a:rPr lang="en-GB" altLang="zh-CN" sz="2500" dirty="0" smtClean="0"/>
              <a:t>How to efficiently wake up WUR STAs and respond to the WUF is discussed in this proposal.</a:t>
            </a:r>
          </a:p>
          <a:p>
            <a:pPr marL="0" indent="0">
              <a:buNone/>
            </a:pPr>
            <a:endParaRPr lang="en-GB" altLang="zh-CN" sz="2500" dirty="0" smtClean="0"/>
          </a:p>
        </p:txBody>
      </p:sp>
      <p:sp>
        <p:nvSpPr>
          <p:cNvPr id="4" name="灯片编号占位符 3"/>
          <p:cNvSpPr>
            <a:spLocks noGrp="1"/>
          </p:cNvSpPr>
          <p:nvPr>
            <p:ph type="sldNum" sz="quarter" idx="11"/>
          </p:nvPr>
        </p:nvSpPr>
        <p:spPr/>
        <p:txBody>
          <a:bodyPr/>
          <a:lstStyle/>
          <a:p>
            <a:r>
              <a:rPr lang="en-US" smtClean="0"/>
              <a:t>Slide </a:t>
            </a:r>
            <a:fld id="{6570D9FA-82F7-425B-B8CA-145DC9A8CCB1}"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95536" y="1428736"/>
            <a:ext cx="8496944" cy="5072098"/>
          </a:xfrm>
        </p:spPr>
        <p:txBody>
          <a:bodyPr>
            <a:normAutofit lnSpcReduction="10000"/>
          </a:bodyPr>
          <a:lstStyle/>
          <a:p>
            <a:pPr marL="342900" lvl="1" indent="-342900">
              <a:buFontTx/>
              <a:buChar char="•"/>
            </a:pPr>
            <a:r>
              <a:rPr lang="en-US" altLang="zh-CN" sz="2400" b="1" dirty="0">
                <a:ea typeface="+mn-ea"/>
                <a:cs typeface="+mn-cs"/>
              </a:rPr>
              <a:t>AP should be able to make decision the way for WUR STAs to respond to the WUR packet </a:t>
            </a:r>
            <a:r>
              <a:rPr lang="en-US" altLang="zh-CN" sz="2400" b="1" dirty="0" smtClean="0">
                <a:ea typeface="+mn-ea"/>
                <a:cs typeface="+mn-cs"/>
              </a:rPr>
              <a:t>in PCR in </a:t>
            </a:r>
            <a:r>
              <a:rPr lang="en-US" altLang="zh-CN" sz="2400" b="1" dirty="0">
                <a:ea typeface="+mn-ea"/>
                <a:cs typeface="+mn-cs"/>
              </a:rPr>
              <a:t>order to efficiently control the medium </a:t>
            </a:r>
          </a:p>
          <a:p>
            <a:pPr lvl="2">
              <a:buFont typeface="Wingdings" panose="05000000000000000000" pitchFamily="2" charset="2"/>
              <a:buChar char="Ø"/>
            </a:pPr>
            <a:r>
              <a:rPr lang="en-GB" altLang="zh-CN" sz="1900" dirty="0" smtClean="0"/>
              <a:t>Solicited</a:t>
            </a:r>
            <a:r>
              <a:rPr lang="en-GB" altLang="zh-CN" sz="1900" dirty="0"/>
              <a:t>/ triggered </a:t>
            </a:r>
            <a:r>
              <a:rPr lang="en-GB" altLang="zh-CN" sz="1900" dirty="0" smtClean="0"/>
              <a:t>response by </a:t>
            </a:r>
            <a:r>
              <a:rPr lang="en-GB" altLang="zh-CN" sz="1900" dirty="0"/>
              <a:t>the AP </a:t>
            </a:r>
            <a:endParaRPr lang="en-GB" altLang="zh-CN" sz="1900" dirty="0" smtClean="0"/>
          </a:p>
          <a:p>
            <a:pPr lvl="2">
              <a:buFont typeface="Wingdings" panose="05000000000000000000" pitchFamily="2" charset="2"/>
              <a:buChar char="Ø"/>
            </a:pPr>
            <a:r>
              <a:rPr lang="en-GB" altLang="zh-CN" sz="1900" dirty="0" smtClean="0"/>
              <a:t>Unsolicited response by </a:t>
            </a:r>
            <a:r>
              <a:rPr lang="en-GB" altLang="zh-CN" sz="1900" dirty="0"/>
              <a:t>contending the medium using </a:t>
            </a:r>
            <a:r>
              <a:rPr lang="en-GB" altLang="zh-CN" sz="1900" dirty="0" smtClean="0"/>
              <a:t>EDCA</a:t>
            </a:r>
            <a:endParaRPr lang="en-US" altLang="zh-CN" dirty="0" smtClean="0"/>
          </a:p>
          <a:p>
            <a:pPr>
              <a:buFont typeface="Arial" panose="020B0604020202020204" pitchFamily="34" charset="0"/>
              <a:buChar char="•"/>
            </a:pPr>
            <a:r>
              <a:rPr lang="en-US" altLang="zh-CN" sz="2500" dirty="0" smtClean="0"/>
              <a:t>PCR Transition </a:t>
            </a:r>
            <a:r>
              <a:rPr lang="en-US" altLang="zh-CN" sz="2500" dirty="0"/>
              <a:t>Delay should be considered when wake up response </a:t>
            </a:r>
            <a:r>
              <a:rPr lang="en-US" altLang="zh-CN" sz="2500" dirty="0" smtClean="0"/>
              <a:t>in PCR is </a:t>
            </a:r>
            <a:r>
              <a:rPr lang="en-US" altLang="zh-CN" sz="2500" dirty="0"/>
              <a:t>solicited by the AP</a:t>
            </a:r>
          </a:p>
          <a:p>
            <a:pPr lvl="2">
              <a:buFont typeface="Wingdings" panose="05000000000000000000" pitchFamily="2" charset="2"/>
              <a:buChar char="Ø"/>
            </a:pPr>
            <a:r>
              <a:rPr lang="en-GB" altLang="zh-CN" dirty="0"/>
              <a:t>Aligning </a:t>
            </a:r>
            <a:r>
              <a:rPr lang="en-GB" altLang="zh-CN" dirty="0" smtClean="0"/>
              <a:t>awake </a:t>
            </a:r>
            <a:r>
              <a:rPr lang="en-GB" altLang="zh-CN" dirty="0"/>
              <a:t>time </a:t>
            </a:r>
            <a:r>
              <a:rPr lang="en-GB" altLang="zh-CN" dirty="0" smtClean="0"/>
              <a:t>of WUR STAs with different PCR </a:t>
            </a:r>
            <a:r>
              <a:rPr lang="en-GB" altLang="zh-CN" dirty="0"/>
              <a:t>transition delay</a:t>
            </a:r>
            <a:r>
              <a:rPr lang="en-GB" altLang="zh-CN" b="1" dirty="0">
                <a:solidFill>
                  <a:srgbClr val="0000FF"/>
                </a:solidFill>
              </a:rPr>
              <a:t> </a:t>
            </a:r>
            <a:r>
              <a:rPr lang="en-GB" altLang="zh-CN" dirty="0" smtClean="0"/>
              <a:t>would be helpful to reduce power consumption </a:t>
            </a:r>
            <a:endParaRPr lang="en-GB" altLang="zh-CN" sz="1900" dirty="0"/>
          </a:p>
          <a:p>
            <a:pPr marL="342900" lvl="1" indent="-342900">
              <a:buFont typeface="Arial" panose="020B0604020202020204" pitchFamily="34" charset="0"/>
              <a:buChar char="•"/>
            </a:pPr>
            <a:r>
              <a:rPr lang="en-US" altLang="zh-CN" sz="2500" b="1" dirty="0" smtClean="0">
                <a:ea typeface="+mn-ea"/>
                <a:cs typeface="+mn-cs"/>
              </a:rPr>
              <a:t>Channel access efficiency </a:t>
            </a:r>
            <a:r>
              <a:rPr lang="en-US" altLang="zh-CN" sz="2500" b="1" dirty="0">
                <a:ea typeface="+mn-ea"/>
                <a:cs typeface="+mn-cs"/>
              </a:rPr>
              <a:t>should be considered when wake up response is unsolicited by contending the medium using </a:t>
            </a:r>
            <a:r>
              <a:rPr lang="en-US" altLang="zh-CN" sz="2500" b="1" dirty="0" smtClean="0">
                <a:ea typeface="+mn-ea"/>
                <a:cs typeface="+mn-cs"/>
              </a:rPr>
              <a:t>EDCA</a:t>
            </a:r>
          </a:p>
          <a:p>
            <a:pPr lvl="2">
              <a:buFont typeface="Wingdings" panose="05000000000000000000" pitchFamily="2" charset="2"/>
              <a:buChar char="Ø"/>
            </a:pPr>
            <a:r>
              <a:rPr lang="en-GB" altLang="zh-CN" dirty="0" smtClean="0"/>
              <a:t>Stagger channel access contention from </a:t>
            </a:r>
            <a:r>
              <a:rPr lang="en-GB" altLang="zh-CN" dirty="0"/>
              <a:t>multiple </a:t>
            </a:r>
            <a:r>
              <a:rPr lang="en-GB" altLang="zh-CN" dirty="0" smtClean="0"/>
              <a:t>WUR </a:t>
            </a:r>
            <a:r>
              <a:rPr lang="en-GB" altLang="zh-CN" dirty="0"/>
              <a:t>STAs </a:t>
            </a:r>
            <a:r>
              <a:rPr lang="en-GB" altLang="zh-CN" dirty="0" smtClean="0"/>
              <a:t>when sending wake up response would </a:t>
            </a:r>
            <a:r>
              <a:rPr lang="en-GB" altLang="zh-CN" dirty="0"/>
              <a:t>be </a:t>
            </a:r>
            <a:r>
              <a:rPr lang="en-GB" altLang="zh-CN" dirty="0" smtClean="0"/>
              <a:t>helpful to reduce contention collision</a:t>
            </a:r>
            <a:endParaRPr lang="en-US" altLang="zh-CN" dirty="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3</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Motivation</a:t>
            </a: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2" y="1484784"/>
            <a:ext cx="8208268" cy="5016050"/>
          </a:xfrm>
        </p:spPr>
        <p:txBody>
          <a:bodyPr>
            <a:normAutofit/>
          </a:bodyPr>
          <a:lstStyle/>
          <a:p>
            <a:r>
              <a:rPr lang="en-GB" altLang="zh-CN" dirty="0" smtClean="0"/>
              <a:t>PCR </a:t>
            </a:r>
            <a:r>
              <a:rPr lang="en-GB" altLang="zh-CN" dirty="0"/>
              <a:t>transition delay</a:t>
            </a:r>
            <a:r>
              <a:rPr lang="en-GB" altLang="zh-CN" dirty="0">
                <a:solidFill>
                  <a:srgbClr val="0000FF"/>
                </a:solidFill>
              </a:rPr>
              <a:t> </a:t>
            </a:r>
            <a:r>
              <a:rPr lang="en-GB" altLang="zh-CN" dirty="0" smtClean="0"/>
              <a:t>should be included in the overall delay of WUF response solicited by the AP in PCR</a:t>
            </a:r>
            <a:r>
              <a:rPr lang="en-US" altLang="zh-CN" dirty="0" smtClean="0"/>
              <a:t>.</a:t>
            </a:r>
          </a:p>
          <a:p>
            <a:pPr lvl="1"/>
            <a:r>
              <a:rPr lang="en-US" altLang="zh-CN" dirty="0" smtClean="0"/>
              <a:t>An AP would not send a trigger frame until all WUR STAs solicited to wake up turn into awake state</a:t>
            </a:r>
          </a:p>
          <a:p>
            <a:pPr lvl="1"/>
            <a:r>
              <a:rPr lang="en-US" altLang="zh-CN" dirty="0" smtClean="0"/>
              <a:t>AP may not be able to schedule the trigger if WUR STAs with shorter PCR transition delay start channel contention before receiving AP’s trigger</a:t>
            </a:r>
          </a:p>
          <a:p>
            <a:pPr lvl="1"/>
            <a:r>
              <a:rPr lang="en-US" altLang="zh-CN" dirty="0" smtClean="0"/>
              <a:t>Even if indicated solicited response, WUR STAs with shorter PCR transition delay have to wait a long time to receive the trigger frame from the AP due to longer PCR transition delay of other WUR STAs.</a:t>
            </a:r>
          </a:p>
          <a:p>
            <a:pPr lvl="1"/>
            <a:r>
              <a:rPr lang="en-US" altLang="zh-CN" dirty="0" smtClean="0"/>
              <a:t>Therefore an AP should indicate an overall delay in an WUF to align multiple WUR STAs based on their PCR transition delay.</a:t>
            </a:r>
          </a:p>
          <a:p>
            <a:pPr marL="457200" lvl="1" indent="0">
              <a:buNone/>
            </a:pPr>
            <a:endParaRPr lang="en-US" altLang="zh-CN" dirty="0"/>
          </a:p>
          <a:p>
            <a:pPr lvl="1"/>
            <a:endParaRPr lang="en-US" altLang="zh-CN" dirty="0" smtClean="0"/>
          </a:p>
          <a:p>
            <a:pPr lvl="1"/>
            <a:endParaRPr lang="en-US" altLang="zh-CN" dirty="0" smtClean="0"/>
          </a:p>
          <a:p>
            <a:pPr lvl="1">
              <a:buNone/>
            </a:pPr>
            <a:endParaRPr lang="en-US" altLang="zh-CN" dirty="0" smtClean="0"/>
          </a:p>
          <a:p>
            <a:pPr lvl="1"/>
            <a:endParaRPr lang="en-US" altLang="zh-CN" sz="2100" dirty="0" smtClean="0"/>
          </a:p>
          <a:p>
            <a:pPr lvl="1">
              <a:buNone/>
            </a:pPr>
            <a:endParaRPr lang="en-US" altLang="zh-CN" sz="2100" dirty="0" smtClean="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4</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Analysis (1/2)</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4212" y="1285860"/>
            <a:ext cx="8208268" cy="5214974"/>
          </a:xfrm>
        </p:spPr>
        <p:txBody>
          <a:bodyPr>
            <a:normAutofit/>
          </a:bodyPr>
          <a:lstStyle/>
          <a:p>
            <a:endParaRPr lang="en-US" altLang="zh-CN" dirty="0" smtClean="0"/>
          </a:p>
          <a:p>
            <a:r>
              <a:rPr lang="en-GB" altLang="zh-CN" dirty="0" smtClean="0"/>
              <a:t>A random delay</a:t>
            </a:r>
            <a:r>
              <a:rPr lang="en-GB" altLang="zh-CN" dirty="0" smtClean="0">
                <a:solidFill>
                  <a:srgbClr val="0000FF"/>
                </a:solidFill>
              </a:rPr>
              <a:t> </a:t>
            </a:r>
            <a:r>
              <a:rPr lang="en-GB" altLang="zh-CN" dirty="0" smtClean="0"/>
              <a:t>before turning on its PCR should </a:t>
            </a:r>
            <a:r>
              <a:rPr lang="en-GB" altLang="zh-CN" dirty="0"/>
              <a:t>be included in the overall delay when </a:t>
            </a:r>
            <a:r>
              <a:rPr lang="en-GB" altLang="zh-CN" dirty="0" smtClean="0"/>
              <a:t>contending to send a WUF response in PCR</a:t>
            </a:r>
            <a:r>
              <a:rPr lang="en-US" altLang="zh-CN" dirty="0" smtClean="0"/>
              <a:t>.</a:t>
            </a:r>
            <a:endParaRPr lang="en-US" altLang="zh-CN" dirty="0"/>
          </a:p>
          <a:p>
            <a:pPr lvl="1"/>
            <a:r>
              <a:rPr lang="en-US" altLang="zh-CN" dirty="0"/>
              <a:t>WUR STAs may </a:t>
            </a:r>
            <a:r>
              <a:rPr lang="en-US" altLang="zh-CN" dirty="0" smtClean="0"/>
              <a:t>randomly delay </a:t>
            </a:r>
            <a:r>
              <a:rPr lang="en-US" altLang="zh-CN" dirty="0"/>
              <a:t>to turn on its </a:t>
            </a:r>
            <a:r>
              <a:rPr lang="en-US" altLang="zh-CN" dirty="0" smtClean="0"/>
              <a:t>PCR based on overall delay requirement after </a:t>
            </a:r>
            <a:r>
              <a:rPr lang="en-US" altLang="zh-CN" dirty="0"/>
              <a:t>receiving the </a:t>
            </a:r>
            <a:r>
              <a:rPr lang="en-US" altLang="zh-CN" dirty="0" smtClean="0"/>
              <a:t>WUF so </a:t>
            </a:r>
            <a:r>
              <a:rPr lang="en-US" altLang="zh-CN" dirty="0"/>
              <a:t>that they could be </a:t>
            </a:r>
            <a:r>
              <a:rPr lang="en-US" altLang="zh-CN" dirty="0" smtClean="0"/>
              <a:t>randomly in </a:t>
            </a:r>
            <a:r>
              <a:rPr lang="en-US" altLang="zh-CN" dirty="0"/>
              <a:t>awake state </a:t>
            </a:r>
            <a:r>
              <a:rPr lang="en-US" altLang="zh-CN" dirty="0" smtClean="0"/>
              <a:t>at different time  to send </a:t>
            </a:r>
            <a:r>
              <a:rPr lang="en-US" altLang="zh-CN" dirty="0"/>
              <a:t>the </a:t>
            </a:r>
            <a:r>
              <a:rPr lang="en-US" altLang="zh-CN" dirty="0" smtClean="0"/>
              <a:t>response with less channel contention </a:t>
            </a:r>
            <a:r>
              <a:rPr lang="en-US" altLang="zh-CN" b="1" baseline="30000" dirty="0" smtClean="0"/>
              <a:t>[2]</a:t>
            </a:r>
          </a:p>
          <a:p>
            <a:pPr lvl="1"/>
            <a:r>
              <a:rPr lang="en-US" altLang="zh-CN" dirty="0"/>
              <a:t>Therefore an AP should indicate </a:t>
            </a:r>
            <a:r>
              <a:rPr lang="en-US" altLang="zh-CN" dirty="0" smtClean="0"/>
              <a:t>a delay window in a WUF to allow  </a:t>
            </a:r>
            <a:r>
              <a:rPr lang="en-US" altLang="zh-CN" dirty="0"/>
              <a:t>multiple WUR STAs </a:t>
            </a:r>
            <a:r>
              <a:rPr lang="en-US" altLang="zh-CN" dirty="0" smtClean="0"/>
              <a:t>randomly turn on their </a:t>
            </a:r>
            <a:r>
              <a:rPr lang="en-US" altLang="zh-CN" dirty="0"/>
              <a:t>PCR </a:t>
            </a:r>
            <a:r>
              <a:rPr lang="en-US" altLang="zh-CN" dirty="0" smtClean="0"/>
              <a:t>after receiving a WUF.</a:t>
            </a:r>
            <a:endParaRPr lang="en-US" altLang="zh-CN" dirty="0"/>
          </a:p>
          <a:p>
            <a:pPr lvl="1"/>
            <a:endParaRPr lang="en-US" altLang="zh-CN" dirty="0"/>
          </a:p>
          <a:p>
            <a:pPr lvl="1"/>
            <a:endParaRPr lang="en-US" altLang="zh-CN" dirty="0" smtClean="0"/>
          </a:p>
          <a:p>
            <a:pPr lvl="1"/>
            <a:endParaRPr lang="en-US" altLang="zh-CN" dirty="0" smtClean="0"/>
          </a:p>
          <a:p>
            <a:pPr lvl="1">
              <a:buNone/>
            </a:pPr>
            <a:endParaRPr lang="en-US" altLang="zh-CN" dirty="0" smtClean="0"/>
          </a:p>
          <a:p>
            <a:pPr lvl="1"/>
            <a:endParaRPr lang="en-US" altLang="zh-CN" sz="2100" dirty="0" smtClean="0"/>
          </a:p>
          <a:p>
            <a:pPr lvl="1">
              <a:buNone/>
            </a:pPr>
            <a:endParaRPr lang="en-US" altLang="zh-CN" sz="2100" dirty="0" smtClean="0"/>
          </a:p>
          <a:p>
            <a:pPr marL="342900" lvl="1" indent="-342900">
              <a:buChar char="•"/>
            </a:pPr>
            <a:endParaRPr lang="en-US" altLang="zh-CN" sz="2400" b="1" dirty="0" smtClean="0">
              <a:ea typeface="+mn-ea"/>
              <a:cs typeface="+mn-cs"/>
            </a:endParaRPr>
          </a:p>
          <a:p>
            <a:pPr lvl="1">
              <a:buNone/>
            </a:pPr>
            <a:endParaRPr lang="en-US" altLang="zh-CN" dirty="0" smtClean="0"/>
          </a:p>
          <a:p>
            <a:pPr lvl="1"/>
            <a:endParaRPr lang="en-US" altLang="zh-CN" dirty="0" smtClean="0"/>
          </a:p>
          <a:p>
            <a:pPr lvl="1"/>
            <a:endParaRPr lang="en-US" altLang="zh-CN" dirty="0" smtClean="0"/>
          </a:p>
          <a:p>
            <a:pPr lvl="1"/>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5</a:t>
            </a:fld>
            <a:endParaRPr lang="en-US" dirty="0"/>
          </a:p>
        </p:txBody>
      </p:sp>
      <p:sp>
        <p:nvSpPr>
          <p:cNvPr id="4" name="标题 3"/>
          <p:cNvSpPr>
            <a:spLocks noGrp="1"/>
          </p:cNvSpPr>
          <p:nvPr>
            <p:ph type="title"/>
          </p:nvPr>
        </p:nvSpPr>
        <p:spPr>
          <a:xfrm>
            <a:off x="685800" y="642918"/>
            <a:ext cx="7772400" cy="714380"/>
          </a:xfrm>
        </p:spPr>
        <p:txBody>
          <a:bodyPr/>
          <a:lstStyle/>
          <a:p>
            <a:r>
              <a:rPr lang="en-US" altLang="zh-CN" dirty="0" smtClean="0"/>
              <a:t>Analysis (2/2)</a:t>
            </a:r>
            <a:endParaRPr lang="zh-CN" altLang="en-US" dirty="0"/>
          </a:p>
        </p:txBody>
      </p:sp>
    </p:spTree>
    <p:extLst>
      <p:ext uri="{BB962C8B-B14F-4D97-AF65-F5344CB8AC3E}">
        <p14:creationId xmlns:p14="http://schemas.microsoft.com/office/powerpoint/2010/main" val="364115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628" y="1571612"/>
            <a:ext cx="8572528" cy="4929222"/>
          </a:xfrm>
        </p:spPr>
        <p:txBody>
          <a:bodyPr>
            <a:normAutofit/>
          </a:bodyPr>
          <a:lstStyle/>
          <a:p>
            <a:pPr>
              <a:spcAft>
                <a:spcPts val="300"/>
              </a:spcAft>
            </a:pPr>
            <a:r>
              <a:rPr lang="en-US" altLang="zh-CN" dirty="0" smtClean="0"/>
              <a:t>A </a:t>
            </a:r>
            <a:r>
              <a:rPr lang="en-US" altLang="zh-CN" dirty="0"/>
              <a:t>unicast / multicast </a:t>
            </a:r>
            <a:r>
              <a:rPr lang="en-US" altLang="zh-CN" dirty="0" smtClean="0"/>
              <a:t>wake-up </a:t>
            </a:r>
            <a:r>
              <a:rPr lang="en-US" altLang="zh-CN" dirty="0"/>
              <a:t>packet </a:t>
            </a:r>
            <a:r>
              <a:rPr lang="en-US" altLang="zh-CN" dirty="0" smtClean="0"/>
              <a:t>may include </a:t>
            </a:r>
            <a:r>
              <a:rPr lang="en-US" altLang="zh-CN" dirty="0"/>
              <a:t>the </a:t>
            </a:r>
            <a:r>
              <a:rPr lang="en-US" altLang="zh-CN" dirty="0" smtClean="0"/>
              <a:t>wake response mode indication:</a:t>
            </a:r>
            <a:endParaRPr lang="en-US" altLang="zh-CN" dirty="0"/>
          </a:p>
          <a:p>
            <a:pPr lvl="1">
              <a:spcAft>
                <a:spcPts val="300"/>
              </a:spcAft>
            </a:pPr>
            <a:r>
              <a:rPr lang="en-US" altLang="zh-CN" dirty="0" smtClean="0"/>
              <a:t>A wake up response mode indication is to indicate solicited or unsolicited response mode</a:t>
            </a:r>
          </a:p>
          <a:p>
            <a:pPr lvl="2">
              <a:spcAft>
                <a:spcPts val="300"/>
              </a:spcAft>
            </a:pPr>
            <a:r>
              <a:rPr lang="en-US" altLang="zh-CN" dirty="0" smtClean="0"/>
              <a:t>Solicited response mode: An AP will send a frame (</a:t>
            </a:r>
            <a:r>
              <a:rPr lang="en-US" altLang="zh-CN" dirty="0" err="1" smtClean="0"/>
              <a:t>eg</a:t>
            </a:r>
            <a:r>
              <a:rPr lang="en-US" altLang="zh-CN" dirty="0" smtClean="0"/>
              <a:t>. </a:t>
            </a:r>
            <a:r>
              <a:rPr lang="en-US" altLang="zh-CN" dirty="0"/>
              <a:t>t</a:t>
            </a:r>
            <a:r>
              <a:rPr lang="en-US" altLang="zh-CN" dirty="0" smtClean="0"/>
              <a:t>rigger frame) to solicit the wake up response from the WUR STA(s) </a:t>
            </a:r>
          </a:p>
          <a:p>
            <a:pPr lvl="2">
              <a:spcAft>
                <a:spcPts val="300"/>
              </a:spcAft>
            </a:pPr>
            <a:r>
              <a:rPr lang="en-US" altLang="zh-CN" dirty="0" smtClean="0"/>
              <a:t>Unsolicited </a:t>
            </a:r>
            <a:r>
              <a:rPr lang="en-US" altLang="zh-CN" dirty="0"/>
              <a:t>response mode: An </a:t>
            </a:r>
            <a:r>
              <a:rPr lang="en-US" altLang="zh-CN" dirty="0" smtClean="0"/>
              <a:t>WUR STA will contend to </a:t>
            </a:r>
            <a:r>
              <a:rPr lang="en-US" altLang="zh-CN" dirty="0"/>
              <a:t>send a </a:t>
            </a:r>
            <a:r>
              <a:rPr lang="en-US" altLang="zh-CN" dirty="0" smtClean="0"/>
              <a:t>wake </a:t>
            </a:r>
            <a:r>
              <a:rPr lang="en-US" altLang="zh-CN" dirty="0"/>
              <a:t>up response </a:t>
            </a:r>
            <a:r>
              <a:rPr lang="en-US" altLang="zh-CN" dirty="0" smtClean="0"/>
              <a:t>(</a:t>
            </a:r>
            <a:r>
              <a:rPr lang="en-US" altLang="zh-CN" dirty="0" err="1" smtClean="0"/>
              <a:t>eg</a:t>
            </a:r>
            <a:r>
              <a:rPr lang="en-US" altLang="zh-CN" dirty="0" smtClean="0"/>
              <a:t>. PS-Poll, </a:t>
            </a:r>
            <a:r>
              <a:rPr lang="en-US" altLang="zh-CN" dirty="0" err="1" smtClean="0"/>
              <a:t>QoS</a:t>
            </a:r>
            <a:r>
              <a:rPr lang="en-US" altLang="zh-CN" dirty="0" smtClean="0"/>
              <a:t> Null etc.)</a:t>
            </a:r>
          </a:p>
          <a:p>
            <a:pPr lvl="1">
              <a:spcAft>
                <a:spcPts val="300"/>
              </a:spcAft>
              <a:buFontTx/>
              <a:buChar char="–"/>
            </a:pPr>
            <a:r>
              <a:rPr lang="en-US" altLang="zh-CN" dirty="0" smtClean="0"/>
              <a:t>1bit </a:t>
            </a:r>
            <a:r>
              <a:rPr lang="en-US" altLang="zh-CN" dirty="0"/>
              <a:t>in TD control field in unicast/multicast WUF can be used for wake up </a:t>
            </a:r>
            <a:r>
              <a:rPr lang="en-US" altLang="zh-CN" dirty="0" smtClean="0"/>
              <a:t>response mode indication</a:t>
            </a:r>
            <a:endParaRPr lang="en-US" altLang="zh-CN" dirty="0"/>
          </a:p>
          <a:p>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6</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 (1/3)</a:t>
            </a:r>
            <a:endParaRPr lang="zh-CN" altLang="en-US" dirty="0"/>
          </a:p>
        </p:txBody>
      </p:sp>
    </p:spTree>
    <p:extLst>
      <p:ext uri="{BB962C8B-B14F-4D97-AF65-F5344CB8AC3E}">
        <p14:creationId xmlns:p14="http://schemas.microsoft.com/office/powerpoint/2010/main" val="2219422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428628" y="1571612"/>
            <a:ext cx="8572528" cy="4929222"/>
          </a:xfrm>
        </p:spPr>
        <p:txBody>
          <a:bodyPr>
            <a:normAutofit fontScale="85000" lnSpcReduction="10000"/>
          </a:bodyPr>
          <a:lstStyle/>
          <a:p>
            <a:pPr>
              <a:spcAft>
                <a:spcPts val="300"/>
              </a:spcAft>
            </a:pPr>
            <a:r>
              <a:rPr lang="en-US" altLang="zh-CN" dirty="0" smtClean="0"/>
              <a:t>A unicast / multicast WUF may also include wake up delay information:</a:t>
            </a:r>
          </a:p>
          <a:p>
            <a:pPr lvl="1">
              <a:spcAft>
                <a:spcPts val="300"/>
              </a:spcAft>
            </a:pPr>
            <a:r>
              <a:rPr lang="en-US" altLang="zh-CN" dirty="0" smtClean="0"/>
              <a:t>A wake up </a:t>
            </a:r>
            <a:r>
              <a:rPr lang="en-US" altLang="zh-CN" dirty="0"/>
              <a:t>delay indication </a:t>
            </a:r>
            <a:r>
              <a:rPr lang="en-US" altLang="zh-CN" dirty="0" smtClean="0"/>
              <a:t>is </a:t>
            </a:r>
            <a:r>
              <a:rPr lang="en-US" altLang="zh-CN" dirty="0"/>
              <a:t>to indicate </a:t>
            </a:r>
            <a:r>
              <a:rPr lang="en-US" altLang="zh-CN" dirty="0" smtClean="0"/>
              <a:t>for </a:t>
            </a:r>
            <a:r>
              <a:rPr lang="en-US" altLang="zh-CN" dirty="0"/>
              <a:t>an WUR STA </a:t>
            </a:r>
            <a:r>
              <a:rPr lang="en-US" altLang="zh-CN" dirty="0" smtClean="0"/>
              <a:t>to delay to </a:t>
            </a:r>
            <a:r>
              <a:rPr lang="en-US" altLang="zh-CN" dirty="0"/>
              <a:t>turn on its </a:t>
            </a:r>
            <a:r>
              <a:rPr lang="en-US" altLang="zh-CN" dirty="0" smtClean="0"/>
              <a:t>PCR </a:t>
            </a:r>
            <a:r>
              <a:rPr lang="en-US" altLang="zh-CN" dirty="0"/>
              <a:t>after receiving its </a:t>
            </a:r>
            <a:r>
              <a:rPr lang="en-US" altLang="zh-CN" dirty="0" smtClean="0"/>
              <a:t>WUF. </a:t>
            </a:r>
          </a:p>
          <a:p>
            <a:pPr lvl="2">
              <a:spcAft>
                <a:spcPts val="300"/>
              </a:spcAft>
            </a:pPr>
            <a:r>
              <a:rPr lang="en-US" altLang="zh-CN" dirty="0" smtClean="0"/>
              <a:t>A specific time offset of average PCR transition delay (eg.10ms) to delay after receiving WUF if the WUR STAs will be solicited by AP’s trigger to send the wake up response</a:t>
            </a:r>
          </a:p>
          <a:p>
            <a:pPr lvl="2">
              <a:spcAft>
                <a:spcPts val="300"/>
              </a:spcAft>
            </a:pPr>
            <a:r>
              <a:rPr lang="en-US" altLang="zh-CN" dirty="0" smtClean="0"/>
              <a:t>A delay window to for a WUR STA to randomly select a delay time after </a:t>
            </a:r>
            <a:r>
              <a:rPr lang="en-US" altLang="zh-CN" dirty="0"/>
              <a:t>receiving </a:t>
            </a:r>
            <a:r>
              <a:rPr lang="en-US" altLang="zh-CN" dirty="0" smtClean="0"/>
              <a:t>WUF if </a:t>
            </a:r>
            <a:r>
              <a:rPr lang="en-US" altLang="zh-CN" dirty="0"/>
              <a:t>WUR </a:t>
            </a:r>
            <a:r>
              <a:rPr lang="en-US" altLang="zh-CN" dirty="0" smtClean="0"/>
              <a:t>STA </a:t>
            </a:r>
            <a:r>
              <a:rPr lang="en-US" altLang="zh-CN" dirty="0"/>
              <a:t>will </a:t>
            </a:r>
            <a:r>
              <a:rPr lang="en-US" altLang="zh-CN" dirty="0" smtClean="0"/>
              <a:t>contend the medium to send </a:t>
            </a:r>
            <a:r>
              <a:rPr lang="en-US" altLang="zh-CN" dirty="0"/>
              <a:t>the wake up </a:t>
            </a:r>
            <a:r>
              <a:rPr lang="en-US" altLang="zh-CN" dirty="0" smtClean="0"/>
              <a:t>response</a:t>
            </a:r>
          </a:p>
          <a:p>
            <a:pPr lvl="1">
              <a:spcAft>
                <a:spcPts val="300"/>
              </a:spcAft>
            </a:pPr>
            <a:r>
              <a:rPr lang="en-US" altLang="zh-CN" dirty="0" smtClean="0"/>
              <a:t>Option 1:  2~3 bits in TD </a:t>
            </a:r>
            <a:r>
              <a:rPr lang="en-US" altLang="zh-CN" dirty="0"/>
              <a:t>control field in unicast/multicast </a:t>
            </a:r>
            <a:r>
              <a:rPr lang="en-US" altLang="zh-CN" dirty="0" smtClean="0"/>
              <a:t>WUF can be used for wake up delay indication</a:t>
            </a:r>
            <a:endParaRPr lang="en-US" altLang="zh-CN" dirty="0"/>
          </a:p>
          <a:p>
            <a:pPr lvl="2">
              <a:spcAft>
                <a:spcPts val="300"/>
              </a:spcAft>
            </a:pPr>
            <a:r>
              <a:rPr lang="en-US" altLang="zh-CN" dirty="0"/>
              <a:t> </a:t>
            </a:r>
            <a:r>
              <a:rPr lang="en-US" altLang="zh-CN" dirty="0" err="1" smtClean="0"/>
              <a:t>eg</a:t>
            </a:r>
            <a:r>
              <a:rPr lang="en-US" altLang="zh-CN" dirty="0" smtClean="0"/>
              <a:t>. Value “00” means no extra delay;  </a:t>
            </a:r>
          </a:p>
          <a:p>
            <a:pPr lvl="2">
              <a:spcAft>
                <a:spcPts val="300"/>
              </a:spcAft>
            </a:pPr>
            <a:r>
              <a:rPr lang="en-US" altLang="zh-CN" dirty="0" smtClean="0"/>
              <a:t> </a:t>
            </a:r>
            <a:r>
              <a:rPr lang="en-US" altLang="zh-CN" dirty="0" err="1" smtClean="0"/>
              <a:t>eg</a:t>
            </a:r>
            <a:r>
              <a:rPr lang="en-US" altLang="zh-CN" dirty="0" smtClean="0"/>
              <a:t>. value “01” mean 0.5ms time offset of </a:t>
            </a:r>
            <a:r>
              <a:rPr lang="en-US" altLang="zh-CN" dirty="0"/>
              <a:t>average PCR transition delay </a:t>
            </a:r>
            <a:r>
              <a:rPr lang="en-US" altLang="zh-CN" dirty="0" smtClean="0"/>
              <a:t>for solicited response</a:t>
            </a:r>
          </a:p>
          <a:p>
            <a:pPr lvl="2">
              <a:spcAft>
                <a:spcPts val="300"/>
              </a:spcAft>
            </a:pPr>
            <a:r>
              <a:rPr lang="en-US" altLang="zh-CN" dirty="0"/>
              <a:t> </a:t>
            </a:r>
            <a:r>
              <a:rPr lang="en-US" altLang="zh-CN" dirty="0" err="1" smtClean="0"/>
              <a:t>eg</a:t>
            </a:r>
            <a:r>
              <a:rPr lang="en-US" altLang="zh-CN" dirty="0" smtClean="0"/>
              <a:t>. </a:t>
            </a:r>
            <a:r>
              <a:rPr lang="en-US" altLang="zh-CN" dirty="0"/>
              <a:t>value </a:t>
            </a:r>
            <a:r>
              <a:rPr lang="en-US" altLang="zh-CN" dirty="0" smtClean="0"/>
              <a:t>“01</a:t>
            </a:r>
            <a:r>
              <a:rPr lang="en-US" altLang="zh-CN" dirty="0"/>
              <a:t>” mean 0.5ms </a:t>
            </a:r>
            <a:r>
              <a:rPr lang="en-US" altLang="zh-CN" dirty="0" smtClean="0"/>
              <a:t>delay time window </a:t>
            </a:r>
            <a:r>
              <a:rPr lang="en-US" altLang="zh-CN" dirty="0"/>
              <a:t>for </a:t>
            </a:r>
            <a:r>
              <a:rPr lang="en-US" altLang="zh-CN" dirty="0" smtClean="0"/>
              <a:t>unsolicited response</a:t>
            </a:r>
          </a:p>
          <a:p>
            <a:pPr lvl="1">
              <a:spcAft>
                <a:spcPts val="300"/>
              </a:spcAft>
            </a:pPr>
            <a:r>
              <a:rPr lang="en-US" altLang="zh-CN" sz="2100" dirty="0"/>
              <a:t>Option </a:t>
            </a:r>
            <a:r>
              <a:rPr lang="en-US" altLang="zh-CN" sz="2100" dirty="0" smtClean="0"/>
              <a:t>2:  1 </a:t>
            </a:r>
            <a:r>
              <a:rPr lang="en-US" altLang="zh-CN" sz="2100" dirty="0"/>
              <a:t>bits in TD control field in unicast/multicast WUF can be used for wake up delay </a:t>
            </a:r>
            <a:r>
              <a:rPr lang="en-US" altLang="zh-CN" sz="2100" dirty="0" smtClean="0"/>
              <a:t>indication. </a:t>
            </a:r>
          </a:p>
          <a:p>
            <a:pPr lvl="2">
              <a:spcAft>
                <a:spcPts val="300"/>
              </a:spcAft>
            </a:pPr>
            <a:r>
              <a:rPr lang="en-US" altLang="zh-CN" sz="1900" dirty="0" smtClean="0"/>
              <a:t>The delay offset and delay window can be indicated as WUR operation parameter through PCR</a:t>
            </a:r>
          </a:p>
          <a:p>
            <a:pPr lvl="2">
              <a:spcAft>
                <a:spcPts val="300"/>
              </a:spcAft>
            </a:pPr>
            <a:r>
              <a:rPr lang="en-US" altLang="zh-CN" sz="1900" dirty="0" smtClean="0"/>
              <a:t>No overhead in WUF but it cannot delicately adjust delay parameters</a:t>
            </a:r>
          </a:p>
          <a:p>
            <a:pPr lvl="2">
              <a:spcAft>
                <a:spcPts val="300"/>
              </a:spcAft>
            </a:pPr>
            <a:endParaRPr lang="en-US" altLang="zh-CN" sz="1900" dirty="0" smtClean="0"/>
          </a:p>
          <a:p>
            <a:pPr lvl="2">
              <a:spcAft>
                <a:spcPts val="300"/>
              </a:spcAft>
            </a:pPr>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7</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 (2/3)</a:t>
            </a:r>
            <a:endParaRPr lang="zh-CN" altLang="en-US" dirty="0"/>
          </a:p>
        </p:txBody>
      </p:sp>
    </p:spTree>
    <p:extLst>
      <p:ext uri="{BB962C8B-B14F-4D97-AF65-F5344CB8AC3E}">
        <p14:creationId xmlns:p14="http://schemas.microsoft.com/office/powerpoint/2010/main" val="635208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546163" y="1340768"/>
            <a:ext cx="8572528" cy="1800200"/>
          </a:xfrm>
        </p:spPr>
        <p:txBody>
          <a:bodyPr>
            <a:normAutofit fontScale="77500" lnSpcReduction="20000"/>
          </a:bodyPr>
          <a:lstStyle/>
          <a:p>
            <a:r>
              <a:rPr lang="en-US" altLang="zh-CN" dirty="0" smtClean="0"/>
              <a:t>Example of </a:t>
            </a:r>
            <a:r>
              <a:rPr lang="en-US" altLang="zh-CN" dirty="0"/>
              <a:t>wake up </a:t>
            </a:r>
            <a:r>
              <a:rPr lang="en-US" altLang="zh-CN" dirty="0" smtClean="0"/>
              <a:t>delay shown as below</a:t>
            </a:r>
          </a:p>
          <a:p>
            <a:pPr lvl="1"/>
            <a:r>
              <a:rPr lang="en-US" altLang="zh-CN" dirty="0" smtClean="0"/>
              <a:t>STA1 and STA2 have PCR transition delay of 10ms indicated in WUR capability element</a:t>
            </a:r>
          </a:p>
          <a:p>
            <a:pPr lvl="1"/>
            <a:r>
              <a:rPr lang="en-US" altLang="zh-CN" dirty="0" smtClean="0"/>
              <a:t>STA3 </a:t>
            </a:r>
            <a:r>
              <a:rPr lang="en-US" altLang="zh-CN" dirty="0"/>
              <a:t>and </a:t>
            </a:r>
            <a:r>
              <a:rPr lang="en-US" altLang="zh-CN" dirty="0" smtClean="0"/>
              <a:t>STA4 </a:t>
            </a:r>
            <a:r>
              <a:rPr lang="en-US" altLang="zh-CN" dirty="0"/>
              <a:t>have PCR transition delay of </a:t>
            </a:r>
            <a:r>
              <a:rPr lang="en-US" altLang="zh-CN" dirty="0" smtClean="0"/>
              <a:t>8ms </a:t>
            </a:r>
            <a:r>
              <a:rPr lang="en-US" altLang="zh-CN" dirty="0"/>
              <a:t>indicated in WUR capability element</a:t>
            </a:r>
          </a:p>
          <a:p>
            <a:pPr lvl="1"/>
            <a:r>
              <a:rPr lang="en-US" altLang="zh-CN" dirty="0" smtClean="0"/>
              <a:t>A multicast WUF indicates solicited response mode and 10ms delay time ( delay time offset set to “0” based on average PCR transition delay of 10ms)</a:t>
            </a:r>
          </a:p>
          <a:p>
            <a:pPr lvl="2"/>
            <a:r>
              <a:rPr lang="en-US" altLang="zh-CN" dirty="0" smtClean="0"/>
              <a:t>STA1 and STA2 turn on their PCR right after receiving the WUF</a:t>
            </a:r>
          </a:p>
          <a:p>
            <a:pPr lvl="2"/>
            <a:r>
              <a:rPr lang="en-US" altLang="zh-CN" dirty="0" smtClean="0"/>
              <a:t>STA3 and STA4 </a:t>
            </a:r>
            <a:r>
              <a:rPr lang="en-US" altLang="zh-CN" dirty="0"/>
              <a:t>turn on their PCR </a:t>
            </a:r>
            <a:r>
              <a:rPr lang="en-US" altLang="zh-CN" dirty="0" smtClean="0"/>
              <a:t>2ms </a:t>
            </a:r>
            <a:r>
              <a:rPr lang="en-US" altLang="zh-CN" dirty="0"/>
              <a:t>after receiving the WUF</a:t>
            </a:r>
          </a:p>
          <a:p>
            <a:pPr lvl="2"/>
            <a:endParaRPr lang="en-US" altLang="zh-CN" dirty="0"/>
          </a:p>
          <a:p>
            <a:pPr lvl="1">
              <a:buNone/>
            </a:pPr>
            <a:endParaRPr lang="en-US" altLang="zh-CN" sz="2100" dirty="0" smtClean="0"/>
          </a:p>
          <a:p>
            <a:endParaRPr lang="en-US" altLang="zh-CN" dirty="0" smtClean="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8</a:t>
            </a:fld>
            <a:endParaRPr lang="en-US" dirty="0"/>
          </a:p>
        </p:txBody>
      </p:sp>
      <p:sp>
        <p:nvSpPr>
          <p:cNvPr id="4" name="标题 3"/>
          <p:cNvSpPr>
            <a:spLocks noGrp="1"/>
          </p:cNvSpPr>
          <p:nvPr>
            <p:ph type="title"/>
          </p:nvPr>
        </p:nvSpPr>
        <p:spPr>
          <a:xfrm>
            <a:off x="442938" y="504812"/>
            <a:ext cx="7772400" cy="1066800"/>
          </a:xfrm>
        </p:spPr>
        <p:txBody>
          <a:bodyPr/>
          <a:lstStyle/>
          <a:p>
            <a:r>
              <a:rPr lang="en-US" altLang="zh-CN" dirty="0" smtClean="0"/>
              <a:t>Proposal (3/3)</a:t>
            </a:r>
            <a:endParaRPr lang="zh-CN" altLang="en-US" dirty="0"/>
          </a:p>
        </p:txBody>
      </p:sp>
      <p:sp>
        <p:nvSpPr>
          <p:cNvPr id="9" name="Rectangle 6"/>
          <p:cNvSpPr>
            <a:spLocks noChangeArrowheads="1"/>
          </p:cNvSpPr>
          <p:nvPr/>
        </p:nvSpPr>
        <p:spPr bwMode="auto">
          <a:xfrm>
            <a:off x="36512" y="7200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0" name="对象 9"/>
          <p:cNvGraphicFramePr>
            <a:graphicFrameLocks/>
          </p:cNvGraphicFramePr>
          <p:nvPr>
            <p:extLst>
              <p:ext uri="{D42A27DB-BD31-4B8C-83A1-F6EECF244321}">
                <p14:modId xmlns:p14="http://schemas.microsoft.com/office/powerpoint/2010/main" val="3420297107"/>
              </p:ext>
            </p:extLst>
          </p:nvPr>
        </p:nvGraphicFramePr>
        <p:xfrm>
          <a:off x="1367768" y="3311553"/>
          <a:ext cx="5976664" cy="2953083"/>
        </p:xfrm>
        <a:graphic>
          <a:graphicData uri="http://schemas.openxmlformats.org/presentationml/2006/ole">
            <mc:AlternateContent xmlns:mc="http://schemas.openxmlformats.org/markup-compatibility/2006">
              <mc:Choice xmlns:v="urn:schemas-microsoft-com:vml" Requires="v">
                <p:oleObj spid="_x0000_s4128" name="Visio" r:id="rId3" imgW="5243131" imgH="2598921" progId="Visio.Drawing.11">
                  <p:embed/>
                </p:oleObj>
              </mc:Choice>
              <mc:Fallback>
                <p:oleObj name="Visio" r:id="rId3" imgW="5243131" imgH="2598921" progId="Visio.Drawing.11">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7768" y="3311553"/>
                        <a:ext cx="5976664" cy="2953083"/>
                      </a:xfrm>
                      <a:prstGeom prst="rect">
                        <a:avLst/>
                      </a:prstGeom>
                      <a:noFill/>
                      <a:extLst/>
                    </p:spPr>
                  </p:pic>
                </p:oleObj>
              </mc:Fallback>
            </mc:AlternateContent>
          </a:graphicData>
        </a:graphic>
      </p:graphicFrame>
    </p:spTree>
    <p:extLst>
      <p:ext uri="{BB962C8B-B14F-4D97-AF65-F5344CB8AC3E}">
        <p14:creationId xmlns:p14="http://schemas.microsoft.com/office/powerpoint/2010/main" val="33541809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57158" y="2100282"/>
            <a:ext cx="8678197" cy="4114800"/>
          </a:xfrm>
        </p:spPr>
        <p:txBody>
          <a:bodyPr>
            <a:normAutofit/>
          </a:bodyPr>
          <a:lstStyle/>
          <a:p>
            <a:pPr>
              <a:spcAft>
                <a:spcPts val="1200"/>
              </a:spcAft>
            </a:pPr>
            <a:r>
              <a:rPr lang="en-US" altLang="zh-CN" dirty="0" smtClean="0"/>
              <a:t>Wake up </a:t>
            </a:r>
            <a:r>
              <a:rPr lang="en-US" altLang="zh-CN" dirty="0"/>
              <a:t>response mode </a:t>
            </a:r>
            <a:r>
              <a:rPr lang="en-US" altLang="zh-CN" dirty="0" smtClean="0"/>
              <a:t>indication </a:t>
            </a:r>
            <a:r>
              <a:rPr lang="en-US" altLang="zh-CN" dirty="0"/>
              <a:t>is </a:t>
            </a:r>
            <a:r>
              <a:rPr lang="en-US" altLang="zh-CN" dirty="0" smtClean="0"/>
              <a:t>proposed to indicate the solicited/unsolicited response to a WUF in PCR.</a:t>
            </a:r>
          </a:p>
          <a:p>
            <a:pPr>
              <a:spcAft>
                <a:spcPts val="1200"/>
              </a:spcAft>
            </a:pPr>
            <a:r>
              <a:rPr lang="en-US" altLang="zh-CN" dirty="0" smtClean="0"/>
              <a:t>The wake up delay for solicited/unsolicited response is proposed to improve channel access efficiency. </a:t>
            </a:r>
          </a:p>
          <a:p>
            <a:r>
              <a:rPr lang="en-US" altLang="zh-CN" dirty="0" smtClean="0"/>
              <a:t>We suggest that an AP indicate the wake up response mode and its corresponding wake up delay information in order to have better utilization of the resource and improve WUR STAs’ power efficiency.</a:t>
            </a:r>
            <a:endParaRPr lang="zh-CN" altLang="en-US" dirty="0"/>
          </a:p>
        </p:txBody>
      </p:sp>
      <p:sp>
        <p:nvSpPr>
          <p:cNvPr id="3" name="灯片编号占位符 2"/>
          <p:cNvSpPr>
            <a:spLocks noGrp="1"/>
          </p:cNvSpPr>
          <p:nvPr>
            <p:ph type="sldNum" sz="quarter" idx="11"/>
          </p:nvPr>
        </p:nvSpPr>
        <p:spPr/>
        <p:txBody>
          <a:bodyPr/>
          <a:lstStyle/>
          <a:p>
            <a:r>
              <a:rPr lang="en-US" smtClean="0"/>
              <a:t>Slide </a:t>
            </a:r>
            <a:fld id="{6570D9FA-82F7-425B-B8CA-145DC9A8CCB1}" type="slidenum">
              <a:rPr lang="en-US" smtClean="0"/>
              <a:pPr/>
              <a:t>9</a:t>
            </a:fld>
            <a:endParaRPr lang="en-US" dirty="0"/>
          </a:p>
        </p:txBody>
      </p:sp>
      <p:sp>
        <p:nvSpPr>
          <p:cNvPr id="4" name="标题 3"/>
          <p:cNvSpPr>
            <a:spLocks noGrp="1"/>
          </p:cNvSpPr>
          <p:nvPr>
            <p:ph type="title"/>
          </p:nvPr>
        </p:nvSpPr>
        <p:spPr>
          <a:xfrm>
            <a:off x="971600" y="764704"/>
            <a:ext cx="7772400" cy="1066800"/>
          </a:xfrm>
        </p:spPr>
        <p:txBody>
          <a:bodyPr/>
          <a:lstStyle/>
          <a:p>
            <a:r>
              <a:rPr lang="en-US" altLang="zh-CN" dirty="0" smtClean="0"/>
              <a:t>Conclusion</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114452</TotalTime>
  <Words>1134</Words>
  <Application>Microsoft Office PowerPoint</Application>
  <PresentationFormat>全屏显示(4:3)</PresentationFormat>
  <Paragraphs>125</Paragraphs>
  <Slides>13</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0" baseType="lpstr">
      <vt:lpstr>Arial Unicode MS</vt:lpstr>
      <vt:lpstr>宋体</vt:lpstr>
      <vt:lpstr>Arial</vt:lpstr>
      <vt:lpstr>Times New Roman</vt:lpstr>
      <vt:lpstr>Wingdings</vt:lpstr>
      <vt:lpstr>Default Design</vt:lpstr>
      <vt:lpstr>Visio</vt:lpstr>
      <vt:lpstr>TD Control field with Response indication in WUR frame</vt:lpstr>
      <vt:lpstr>Introduction</vt:lpstr>
      <vt:lpstr>Motivation</vt:lpstr>
      <vt:lpstr>Analysis (1/2)</vt:lpstr>
      <vt:lpstr>Analysis (2/2)</vt:lpstr>
      <vt:lpstr>Proposal (1/3)</vt:lpstr>
      <vt:lpstr>Proposal (2/3)</vt:lpstr>
      <vt:lpstr>Proposal (3/3)</vt:lpstr>
      <vt:lpstr>Conclusion</vt:lpstr>
      <vt:lpstr>Straw Poll 1</vt:lpstr>
      <vt:lpstr>Straw Poll 2</vt:lpstr>
      <vt:lpstr>Straw Poll 3</vt:lpstr>
      <vt:lpstr>References</vt:lpstr>
    </vt:vector>
  </TitlesOfParts>
  <Company>xyz</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TGaj(11aj)</dc:title>
  <dc:subject>Packet Encoding Solution for 45GHz</dc:subject>
  <dc:creator>Liguang Li(ZTE Corp.)</dc:creator>
  <cp:lastModifiedBy>吕开颖00029037</cp:lastModifiedBy>
  <cp:revision>3875</cp:revision>
  <dcterms:created xsi:type="dcterms:W3CDTF">2006-02-24T01:46:22Z</dcterms:created>
  <dcterms:modified xsi:type="dcterms:W3CDTF">2018-03-05T05:10:22Z</dcterms:modified>
</cp:coreProperties>
</file>