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443" r:id="rId2"/>
    <p:sldId id="547" r:id="rId3"/>
    <p:sldId id="561" r:id="rId4"/>
    <p:sldId id="562" r:id="rId5"/>
    <p:sldId id="563" r:id="rId6"/>
  </p:sldIdLst>
  <p:sldSz cx="9144000" cy="6858000" type="screen4x3"/>
  <p:notesSz cx="6934200" cy="9280525"/>
  <p:defaultTextStyle>
    <a:defPPr>
      <a:defRPr lang="en-US"/>
    </a:defPPr>
    <a:lvl1pPr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1pPr>
    <a:lvl2pPr marL="4572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2pPr>
    <a:lvl3pPr marL="9144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3pPr>
    <a:lvl4pPr marL="13716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4pPr>
    <a:lvl5pPr marL="18288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5pPr>
    <a:lvl6pPr marL="2286000" algn="l" defTabSz="914400" rtl="0" eaLnBrk="1" latinLnBrk="1" hangingPunct="1"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6pPr>
    <a:lvl7pPr marL="2743200" algn="l" defTabSz="914400" rtl="0" eaLnBrk="1" latinLnBrk="1" hangingPunct="1"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7pPr>
    <a:lvl8pPr marL="3200400" algn="l" defTabSz="914400" rtl="0" eaLnBrk="1" latinLnBrk="1" hangingPunct="1"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8pPr>
    <a:lvl9pPr marL="3657600" algn="l" defTabSz="914400" rtl="0" eaLnBrk="1" latinLnBrk="1" hangingPunct="1"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9pPr>
  </p:defaultTextStyle>
  <p:extLst>
    <p:ext uri="{521415D9-36F7-43E2-AB2F-B90AF26B5E84}">
      <p14:sectionLst xmlns:p14="http://schemas.microsoft.com/office/powerpoint/2010/main">
        <p14:section name="기본 구역" id="{C7F8B3CA-DACC-41D4-AA59-39E9B8DA6F6D}">
          <p14:sldIdLst>
            <p14:sldId id="443"/>
            <p14:sldId id="547"/>
            <p14:sldId id="561"/>
            <p14:sldId id="562"/>
            <p14:sldId id="563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00"/>
    <a:srgbClr val="FF66FF"/>
    <a:srgbClr val="3333CC"/>
    <a:srgbClr val="FF33CC"/>
    <a:srgbClr val="0000CC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786" autoAdjust="0"/>
    <p:restoredTop sz="96083" autoAdjust="0"/>
  </p:normalViewPr>
  <p:slideViewPr>
    <p:cSldViewPr>
      <p:cViewPr varScale="1">
        <p:scale>
          <a:sx n="112" d="100"/>
          <a:sy n="112" d="100"/>
        </p:scale>
        <p:origin x="1602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80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Month Year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latinLnBrk="0" hangingPunct="0">
              <a:defRPr kumimoji="0">
                <a:ea typeface="굴림" charset="-127"/>
                <a:cs typeface="Arial" charset="0"/>
              </a:defRPr>
            </a:lvl1pPr>
          </a:lstStyle>
          <a:p>
            <a:pPr>
              <a:defRPr/>
            </a:pPr>
            <a:r>
              <a:rPr lang="en-US" altLang="ko-KR"/>
              <a:t>Page </a:t>
            </a:r>
            <a:fld id="{FA078C69-3C94-4884-9FAE-61DD046E939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25606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2355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atinLnBrk="0">
              <a:defRPr/>
            </a:pPr>
            <a:r>
              <a:rPr kumimoji="0" lang="en-US" altLang="ko-KR" smtClean="0">
                <a:cs typeface="+mn-cs"/>
              </a:rPr>
              <a:t>Submission</a:t>
            </a:r>
          </a:p>
        </p:txBody>
      </p:sp>
      <p:sp>
        <p:nvSpPr>
          <p:cNvPr id="25608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28775405"/>
      </p:ext>
    </p:extLst>
  </p:cSld>
  <p:clrMap bg1="lt1" tx1="dk1" bg2="lt2" tx2="dk2" accent1="accent1" accent2="accent2" accent3="accent3" accent4="accent4" accent5="accent5" accent6="accent6" hlink="hlink" folHlink="folHlink"/>
  <p:hf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Month Year</a:t>
            </a:r>
            <a:endParaRPr lang="en-US"/>
          </a:p>
        </p:txBody>
      </p:sp>
      <p:sp>
        <p:nvSpPr>
          <p:cNvPr id="2150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굴림" charset="-127"/>
                <a:cs typeface="Arial" charset="0"/>
              </a:defRPr>
            </a:lvl1pPr>
          </a:lstStyle>
          <a:p>
            <a:pPr>
              <a:defRPr/>
            </a:pPr>
            <a:r>
              <a:rPr lang="en-US" altLang="ko-KR"/>
              <a:t>Page </a:t>
            </a:r>
            <a:fld id="{807E55AC-B173-4AB5-9CB6-9C6379A21F1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21512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atinLnBrk="0">
              <a:defRPr/>
            </a:pPr>
            <a:r>
              <a:rPr kumimoji="0" lang="en-US" altLang="ko-KR" smtClean="0">
                <a:cs typeface="+mn-cs"/>
              </a:rPr>
              <a:t>Submission</a:t>
            </a:r>
          </a:p>
        </p:txBody>
      </p:sp>
      <p:sp>
        <p:nvSpPr>
          <p:cNvPr id="2151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2151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2194414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March 2018</a:t>
            </a:r>
            <a:endParaRPr lang="en-US" altLang="ko-K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34373" y="6475413"/>
            <a:ext cx="2109552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Jeongki</a:t>
            </a:r>
            <a:r>
              <a:rPr lang="en-US" altLang="ko-KR" dirty="0" smtClean="0"/>
              <a:t> Kim et al, LG Electronics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E65F51A8-0CFE-4133-B021-42BA039B409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January 2012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Jayh Park, LG Electronics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4B8FAB3C-37E9-47B0-949D-D83E6595A329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January 2012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Jayh Park, LG Electronics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40C4963E-E10C-4C13-B6EE-012FEB43B73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6434373" y="6475413"/>
            <a:ext cx="2109552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Jeongki</a:t>
            </a:r>
            <a:r>
              <a:rPr lang="en-US" altLang="ko-KR" dirty="0" smtClean="0"/>
              <a:t> Kim et al, LG Electronics</a:t>
            </a:r>
            <a:endParaRPr lang="en-US" altLang="ko-KR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2233D5FD-8890-4C4A-812D-44084668134C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xfrm>
            <a:off x="696913" y="332601"/>
            <a:ext cx="1182055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March 2018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March 2018</a:t>
            </a:r>
            <a:endParaRPr lang="en-US" altLang="ko-K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501442" y="6475413"/>
            <a:ext cx="2042483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Kiseon Ryu et al, LG Electronics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EE46A224-9462-46CD-BEB8-4D70D99307A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2013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501442" y="6475413"/>
            <a:ext cx="2042483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Kiseon Ryu et al, LG Electronics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74FDDB4-C1AF-4F3D-8842-0CE7A9FAAD4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2013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501442" y="6475413"/>
            <a:ext cx="2042483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Kiseon Ryu et al, LG Electronics</a:t>
            </a:r>
            <a:endParaRPr lang="en-US" altLang="ko-KR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1940780D-229A-41FC-85D7-E6048374294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2013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501442" y="6475413"/>
            <a:ext cx="2042483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Kiseon Ryu et al, LG Electronics</a:t>
            </a:r>
            <a:endParaRPr lang="en-US" altLang="ko-KR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79B7D9F-E4E3-4AA4-B6BA-C17A51B9E54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2013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Jayh Park, LG Electronics</a:t>
            </a:r>
            <a:endParaRPr lang="en-US" altLang="ko-KR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89DBBC2-5C7D-45F1-80E0-66615BE386E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2013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Jayh Park, LG Electronics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BB4621A6-0A1B-45CC-9F4E-20352C050A90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2013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Jayh Park, LG Electronics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91326DBD-4ED9-48D2-A607-B37E8655295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March </a:t>
            </a:r>
            <a:r>
              <a:rPr lang="en-US" dirty="0" smtClean="0"/>
              <a:t>2018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434372" y="6475413"/>
            <a:ext cx="210955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err="1" smtClean="0"/>
              <a:t>Jeongki</a:t>
            </a:r>
            <a:r>
              <a:rPr lang="en-US" altLang="ko-KR" dirty="0" smtClean="0"/>
              <a:t> Kim et al, LG Electronics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>
                <a:ea typeface="굴림" charset="-127"/>
                <a:cs typeface="Arial" charset="0"/>
              </a:defRPr>
            </a:lvl1pPr>
          </a:lstStyle>
          <a:p>
            <a:pPr>
              <a:defRPr/>
            </a:pPr>
            <a:r>
              <a:rPr lang="en-US" altLang="ko-KR"/>
              <a:t>Slide </a:t>
            </a:r>
            <a:fld id="{CD419C17-E740-4BDF-A347-9F6D8C9B720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vl="4" algn="r" latinLnBrk="0">
              <a:defRPr/>
            </a:pPr>
            <a:r>
              <a:rPr kumimoji="0" lang="en-US" altLang="ko-KR" sz="1800" b="1" dirty="0" smtClean="0">
                <a:cs typeface="+mn-cs"/>
              </a:rPr>
              <a:t>doc.: IEEE </a:t>
            </a:r>
            <a:r>
              <a:rPr kumimoji="0" lang="en-US" altLang="ko-KR" sz="1800" b="1" dirty="0" smtClean="0">
                <a:cs typeface="+mn-cs"/>
              </a:rPr>
              <a:t>802.11-18/0465r0</a:t>
            </a:r>
            <a:endParaRPr kumimoji="0" lang="en-US" altLang="ko-KR" sz="1800" b="1" dirty="0" smtClean="0"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atinLnBrk="0">
              <a:defRPr/>
            </a:pPr>
            <a:r>
              <a:rPr kumimoji="0" lang="en-US" altLang="ko-KR" smtClean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954" r:id="rId1"/>
    <p:sldLayoutId id="2147484955" r:id="rId2"/>
    <p:sldLayoutId id="2147484956" r:id="rId3"/>
    <p:sldLayoutId id="2147484957" r:id="rId4"/>
    <p:sldLayoutId id="2147484958" r:id="rId5"/>
    <p:sldLayoutId id="2147484959" r:id="rId6"/>
    <p:sldLayoutId id="2147484960" r:id="rId7"/>
    <p:sldLayoutId id="2147484961" r:id="rId8"/>
    <p:sldLayoutId id="2147484962" r:id="rId9"/>
    <p:sldLayoutId id="2147484963" r:id="rId10"/>
    <p:sldLayoutId id="2147484964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제목 6"/>
          <p:cNvSpPr>
            <a:spLocks noGrp="1"/>
          </p:cNvSpPr>
          <p:nvPr>
            <p:ph type="ctrTitle"/>
          </p:nvPr>
        </p:nvSpPr>
        <p:spPr>
          <a:xfrm>
            <a:off x="685800" y="741363"/>
            <a:ext cx="7772400" cy="935037"/>
          </a:xfrm>
        </p:spPr>
        <p:txBody>
          <a:bodyPr/>
          <a:lstStyle/>
          <a:p>
            <a:r>
              <a:rPr lang="en-US" altLang="ko-KR" dirty="0" smtClean="0"/>
              <a:t>Length/Misc. field in WUR frame</a:t>
            </a:r>
            <a:endParaRPr lang="ko-KR" altLang="en-US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March 2018</a:t>
            </a:r>
            <a:endParaRPr lang="en-US" altLang="ko-KR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434373" y="6475413"/>
            <a:ext cx="2109552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 smtClean="0"/>
              <a:t>Jeongki</a:t>
            </a:r>
            <a:r>
              <a:rPr lang="en-US" altLang="ko-KR" dirty="0" smtClean="0"/>
              <a:t> Kim et </a:t>
            </a:r>
            <a:r>
              <a:rPr lang="en-US" altLang="ko-KR" dirty="0"/>
              <a:t>al,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1</a:t>
            </a:fld>
            <a:endParaRPr lang="en-US" altLang="ko-KR"/>
          </a:p>
        </p:txBody>
      </p:sp>
      <p:sp>
        <p:nvSpPr>
          <p:cNvPr id="9" name="Rectangle 6"/>
          <p:cNvSpPr txBox="1">
            <a:spLocks noChangeArrowheads="1"/>
          </p:cNvSpPr>
          <p:nvPr/>
        </p:nvSpPr>
        <p:spPr bwMode="auto">
          <a:xfrm>
            <a:off x="609600" y="1782763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>
                <a:solidFill>
                  <a:schemeClr val="tx1"/>
                </a:solidFill>
                <a:latin typeface="+mn-lt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5pPr>
            <a:lvl6pPr marL="22860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6pPr>
            <a:lvl7pPr marL="2743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7pPr>
            <a:lvl8pPr marL="3200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8pPr>
            <a:lvl9pPr marL="3657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atinLnBrk="0"/>
            <a:r>
              <a:rPr kumimoji="0" lang="en-US" altLang="ko-KR" sz="2000" kern="0" dirty="0" smtClean="0">
                <a:ea typeface="굴림" panose="020B0600000101010101" pitchFamily="50" charset="-127"/>
              </a:rPr>
              <a:t>Date:</a:t>
            </a:r>
            <a:r>
              <a:rPr kumimoji="0" lang="en-US" altLang="ko-KR" sz="2000" b="0" kern="0" dirty="0" smtClean="0">
                <a:ea typeface="굴림" panose="020B0600000101010101" pitchFamily="50" charset="-127"/>
              </a:rPr>
              <a:t> </a:t>
            </a:r>
            <a:r>
              <a:rPr kumimoji="0" lang="en-US" altLang="ko-KR" sz="2000" b="0" kern="0" dirty="0" smtClean="0">
                <a:ea typeface="굴림" panose="020B0600000101010101" pitchFamily="50" charset="-127"/>
              </a:rPr>
              <a:t>2018-03-04</a:t>
            </a:r>
            <a:endParaRPr kumimoji="0" lang="en-US" altLang="ko-KR" sz="2000" b="0" kern="0" dirty="0" smtClean="0">
              <a:ea typeface="굴림" panose="020B0600000101010101" pitchFamily="50" charset="-127"/>
            </a:endParaRPr>
          </a:p>
        </p:txBody>
      </p:sp>
      <p:sp>
        <p:nvSpPr>
          <p:cNvPr id="10" name="Rectangle 12"/>
          <p:cNvSpPr>
            <a:spLocks noChangeArrowheads="1"/>
          </p:cNvSpPr>
          <p:nvPr/>
        </p:nvSpPr>
        <p:spPr bwMode="auto">
          <a:xfrm>
            <a:off x="533400" y="23622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atinLnBrk="0">
              <a:buFontTx/>
              <a:buNone/>
            </a:pPr>
            <a:r>
              <a:rPr kumimoji="0" lang="en-US" altLang="ko-KR" sz="2000" dirty="0"/>
              <a:t>Authors:</a:t>
            </a:r>
            <a:endParaRPr kumimoji="0" lang="en-US" altLang="ko-KR" sz="2000" b="0" dirty="0"/>
          </a:p>
        </p:txBody>
      </p:sp>
      <p:graphicFrame>
        <p:nvGraphicFramePr>
          <p:cNvPr id="11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7949636"/>
              </p:ext>
            </p:extLst>
          </p:nvPr>
        </p:nvGraphicFramePr>
        <p:xfrm>
          <a:off x="762000" y="2895600"/>
          <a:ext cx="7620000" cy="1805354"/>
        </p:xfrm>
        <a:graphic>
          <a:graphicData uri="http://schemas.openxmlformats.org/drawingml/2006/table">
            <a:tbl>
              <a:tblPr/>
              <a:tblGrid>
                <a:gridCol w="1524000"/>
                <a:gridCol w="1203325"/>
                <a:gridCol w="1684338"/>
                <a:gridCol w="1363662"/>
                <a:gridCol w="1844675"/>
              </a:tblGrid>
              <a:tr h="398584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1354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Jeongki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5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LG Electronics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5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19,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Yangjae-daero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11gil,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Seocho-gu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, Seoul 137-130, Korea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jeongki.kim@lge.com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13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Kiseon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Ryu</a:t>
                      </a: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kiseon.ryu@lge.com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13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Suhwook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suhwook.kim@lge.com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13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Jinsoo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Choi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js.choi@lge.com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13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Taewon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Song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taewon.song@lge.com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77136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Introduction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800" dirty="0" smtClean="0"/>
              <a:t>In SFD [1]</a:t>
            </a:r>
          </a:p>
          <a:p>
            <a:pPr lvl="1"/>
            <a:endParaRPr lang="en-US" altLang="ko-KR" sz="1400" dirty="0" smtClean="0"/>
          </a:p>
          <a:p>
            <a:endParaRPr lang="en-US" altLang="ko-KR" sz="1800" dirty="0"/>
          </a:p>
          <a:p>
            <a:endParaRPr lang="en-US" altLang="ko-KR" sz="1800" dirty="0" smtClean="0"/>
          </a:p>
          <a:p>
            <a:endParaRPr lang="en-US" altLang="ko-KR" sz="1800" dirty="0"/>
          </a:p>
          <a:p>
            <a:endParaRPr lang="en-US" altLang="ko-KR" sz="1800" dirty="0" smtClean="0"/>
          </a:p>
          <a:p>
            <a:endParaRPr lang="en-US" altLang="ko-KR" sz="1800" dirty="0"/>
          </a:p>
          <a:p>
            <a:endParaRPr lang="en-US" altLang="ko-KR" sz="1800" dirty="0" smtClean="0"/>
          </a:p>
          <a:p>
            <a:r>
              <a:rPr lang="en-US" altLang="ko-KR" sz="1800" dirty="0" smtClean="0"/>
              <a:t>At the last meeting there were some discussions on Length/</a:t>
            </a:r>
            <a:r>
              <a:rPr lang="en-US" altLang="ko-KR" sz="1800" dirty="0" err="1" smtClean="0"/>
              <a:t>Misc</a:t>
            </a:r>
            <a:r>
              <a:rPr lang="en-US" altLang="ko-KR" sz="1800" dirty="0" smtClean="0"/>
              <a:t> field in WUR frame but no decision on the details (e.g., indication, the field size, </a:t>
            </a:r>
            <a:r>
              <a:rPr lang="en-US" altLang="ko-KR" sz="1800" dirty="0"/>
              <a:t>etc.) [2</a:t>
            </a:r>
            <a:r>
              <a:rPr lang="en-US" altLang="ko-KR" sz="1800" dirty="0" smtClean="0"/>
              <a:t>]</a:t>
            </a:r>
          </a:p>
          <a:p>
            <a:pPr lvl="1"/>
            <a:r>
              <a:rPr lang="en-US" altLang="ko-KR" sz="1400" dirty="0" smtClean="0"/>
              <a:t>Option 1 (using 1 bit indicator) was more preferable than option 2</a:t>
            </a:r>
            <a:endParaRPr lang="en-US" altLang="ko-KR" sz="1400" dirty="0"/>
          </a:p>
          <a:p>
            <a:endParaRPr lang="en-US" altLang="ko-KR" sz="1800" dirty="0" smtClean="0"/>
          </a:p>
          <a:p>
            <a:endParaRPr lang="ko-KR" altLang="ko-KR" sz="20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Jeongki Kim et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March 2018</a:t>
            </a:r>
            <a:endParaRPr lang="en-US" altLang="ko-KR" dirty="0"/>
          </a:p>
        </p:txBody>
      </p:sp>
      <p:pic>
        <p:nvPicPr>
          <p:cNvPr id="16" name="그림 1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9175" y="2376487"/>
            <a:ext cx="5353353" cy="1585913"/>
          </a:xfrm>
          <a:prstGeom prst="rect">
            <a:avLst/>
          </a:prstGeom>
        </p:spPr>
      </p:pic>
      <p:pic>
        <p:nvPicPr>
          <p:cNvPr id="17" name="그림 1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00200" y="3962400"/>
            <a:ext cx="2057400" cy="502388"/>
          </a:xfrm>
          <a:prstGeom prst="rect">
            <a:avLst/>
          </a:prstGeom>
        </p:spPr>
      </p:pic>
      <p:cxnSp>
        <p:nvCxnSpPr>
          <p:cNvPr id="19" name="직선 연결선 18"/>
          <p:cNvCxnSpPr/>
          <p:nvPr/>
        </p:nvCxnSpPr>
        <p:spPr bwMode="auto">
          <a:xfrm flipH="1">
            <a:off x="1878968" y="3733800"/>
            <a:ext cx="254632" cy="3048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1" name="직선 연결선 20"/>
          <p:cNvCxnSpPr/>
          <p:nvPr/>
        </p:nvCxnSpPr>
        <p:spPr bwMode="auto">
          <a:xfrm>
            <a:off x="3124200" y="3733800"/>
            <a:ext cx="457200" cy="27563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</p:spTree>
    <p:extLst>
      <p:ext uri="{BB962C8B-B14F-4D97-AF65-F5344CB8AC3E}">
        <p14:creationId xmlns:p14="http://schemas.microsoft.com/office/powerpoint/2010/main" val="1080444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Length/</a:t>
            </a:r>
            <a:r>
              <a:rPr lang="en-US" altLang="ko-KR" dirty="0" err="1" smtClean="0"/>
              <a:t>Misc</a:t>
            </a:r>
            <a:r>
              <a:rPr lang="en-US" altLang="ko-KR" dirty="0" smtClean="0"/>
              <a:t> field in WUR frame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Proposal</a:t>
            </a:r>
          </a:p>
          <a:p>
            <a:pPr lvl="1"/>
            <a:endParaRPr lang="en-US" altLang="ko-KR" dirty="0" smtClean="0"/>
          </a:p>
          <a:p>
            <a:pPr lvl="1"/>
            <a:endParaRPr lang="en-US" altLang="ko-KR" dirty="0"/>
          </a:p>
          <a:p>
            <a:pPr lvl="1"/>
            <a:r>
              <a:rPr lang="en-US" altLang="ko-KR" dirty="0" smtClean="0"/>
              <a:t>If the Frame Body presence is set to 1, the Length/</a:t>
            </a:r>
            <a:r>
              <a:rPr lang="en-US" altLang="ko-KR" dirty="0" err="1" smtClean="0"/>
              <a:t>Misc</a:t>
            </a:r>
            <a:r>
              <a:rPr lang="en-US" altLang="ko-KR" dirty="0" smtClean="0"/>
              <a:t> subfield indicates the length of the Frame Body. Otherwise, the Length/</a:t>
            </a:r>
            <a:r>
              <a:rPr lang="en-US" altLang="ko-KR" dirty="0" err="1" smtClean="0"/>
              <a:t>Misc</a:t>
            </a:r>
            <a:r>
              <a:rPr lang="en-US" altLang="ko-KR" dirty="0" smtClean="0"/>
              <a:t> subfield indicates the Misc.</a:t>
            </a:r>
          </a:p>
          <a:p>
            <a:pPr lvl="1"/>
            <a:r>
              <a:rPr lang="en-US" altLang="ko-KR" dirty="0" smtClean="0"/>
              <a:t>When the Frame Body presence of the WUR Wake Up frame is 1, 3 bits Misc. is present at the beginning of the Frame Body</a:t>
            </a:r>
            <a:endParaRPr lang="en-US" altLang="ko-KR" dirty="0"/>
          </a:p>
          <a:p>
            <a:pPr lvl="2"/>
            <a:r>
              <a:rPr lang="en-US" altLang="ko-KR" i="1" dirty="0" smtClean="0"/>
              <a:t>Note that WUR Beacon frame always has no Frame Body and WUR Vendor Specific frame always has Frame Body</a:t>
            </a:r>
          </a:p>
          <a:p>
            <a:pPr lvl="1"/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Jeongki Kim et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March 2018</a:t>
            </a:r>
            <a:endParaRPr lang="en-US" altLang="ko-KR" dirty="0"/>
          </a:p>
        </p:txBody>
      </p:sp>
      <p:sp>
        <p:nvSpPr>
          <p:cNvPr id="7" name="직사각형 6"/>
          <p:cNvSpPr/>
          <p:nvPr/>
        </p:nvSpPr>
        <p:spPr bwMode="auto">
          <a:xfrm>
            <a:off x="2590800" y="2438400"/>
            <a:ext cx="838200" cy="3810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Type</a:t>
            </a:r>
            <a:endParaRPr kumimoji="0" lang="ko-KR" altLang="en-US" sz="1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직사각형 7"/>
          <p:cNvSpPr/>
          <p:nvPr/>
        </p:nvSpPr>
        <p:spPr bwMode="auto">
          <a:xfrm>
            <a:off x="4800600" y="2438400"/>
            <a:ext cx="1143000" cy="3810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Length/</a:t>
            </a:r>
            <a:r>
              <a:rPr kumimoji="0" lang="en-US" altLang="ko-KR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Misc</a:t>
            </a:r>
            <a:endParaRPr kumimoji="0" lang="ko-KR" altLang="en-US" sz="1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" name="직사각형 8"/>
          <p:cNvSpPr/>
          <p:nvPr/>
        </p:nvSpPr>
        <p:spPr bwMode="auto">
          <a:xfrm>
            <a:off x="5943600" y="2438400"/>
            <a:ext cx="1143000" cy="3810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Reserved</a:t>
            </a:r>
            <a:endParaRPr kumimoji="0" lang="ko-KR" altLang="en-US" sz="1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5" name="직사각형 14"/>
          <p:cNvSpPr/>
          <p:nvPr/>
        </p:nvSpPr>
        <p:spPr bwMode="auto">
          <a:xfrm>
            <a:off x="3428999" y="2438003"/>
            <a:ext cx="1371601" cy="38139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Frame Body presence</a:t>
            </a:r>
            <a:endParaRPr kumimoji="0" lang="ko-KR" alt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895600" y="2760134"/>
            <a:ext cx="2616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3</a:t>
            </a:r>
            <a:endParaRPr lang="ko-KR" altLang="en-US"/>
          </a:p>
        </p:txBody>
      </p:sp>
      <p:sp>
        <p:nvSpPr>
          <p:cNvPr id="21" name="TextBox 20"/>
          <p:cNvSpPr txBox="1"/>
          <p:nvPr/>
        </p:nvSpPr>
        <p:spPr>
          <a:xfrm>
            <a:off x="5224790" y="2771001"/>
            <a:ext cx="2616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3</a:t>
            </a:r>
            <a:endParaRPr lang="ko-KR" altLang="en-US"/>
          </a:p>
        </p:txBody>
      </p:sp>
      <p:sp>
        <p:nvSpPr>
          <p:cNvPr id="22" name="TextBox 21"/>
          <p:cNvSpPr txBox="1"/>
          <p:nvPr/>
        </p:nvSpPr>
        <p:spPr>
          <a:xfrm>
            <a:off x="6384295" y="2776038"/>
            <a:ext cx="2616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1</a:t>
            </a:r>
            <a:endParaRPr lang="ko-KR" altLang="en-US"/>
          </a:p>
        </p:txBody>
      </p:sp>
      <p:sp>
        <p:nvSpPr>
          <p:cNvPr id="19" name="TextBox 18"/>
          <p:cNvSpPr txBox="1"/>
          <p:nvPr/>
        </p:nvSpPr>
        <p:spPr>
          <a:xfrm>
            <a:off x="3929390" y="2771001"/>
            <a:ext cx="2616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1</a:t>
            </a:r>
            <a:endParaRPr lang="ko-KR" altLang="en-US"/>
          </a:p>
        </p:txBody>
      </p:sp>
      <p:cxnSp>
        <p:nvCxnSpPr>
          <p:cNvPr id="12" name="직선 화살표 연결선 11"/>
          <p:cNvCxnSpPr/>
          <p:nvPr/>
        </p:nvCxnSpPr>
        <p:spPr bwMode="auto">
          <a:xfrm>
            <a:off x="2590800" y="2209800"/>
            <a:ext cx="44958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18" name="TextBox 17"/>
          <p:cNvSpPr txBox="1"/>
          <p:nvPr/>
        </p:nvSpPr>
        <p:spPr>
          <a:xfrm>
            <a:off x="3823021" y="1932801"/>
            <a:ext cx="173957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Frame Control (FC) field</a:t>
            </a: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87730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Reference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[1] 17/575r9, </a:t>
            </a:r>
            <a:r>
              <a:rPr lang="en-US" altLang="ko-KR" dirty="0" err="1" smtClean="0"/>
              <a:t>TGba</a:t>
            </a:r>
            <a:r>
              <a:rPr lang="en-US" altLang="ko-KR" dirty="0" smtClean="0"/>
              <a:t> Spec framework</a:t>
            </a:r>
          </a:p>
          <a:p>
            <a:r>
              <a:rPr lang="en-US" altLang="ko-KR" dirty="0" smtClean="0"/>
              <a:t>[2] 18/104r1, Clarification for Variable-length WUR frame</a:t>
            </a:r>
          </a:p>
          <a:p>
            <a:pPr marL="0" indent="0">
              <a:buNone/>
            </a:pP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Jeongki Kim et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March 2018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855847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1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Do you agree the following?</a:t>
            </a:r>
          </a:p>
          <a:p>
            <a:pPr lvl="1"/>
            <a:endParaRPr lang="en-US" altLang="ko-KR" dirty="0" smtClean="0"/>
          </a:p>
          <a:p>
            <a:pPr lvl="1"/>
            <a:endParaRPr lang="en-US" altLang="ko-KR" dirty="0"/>
          </a:p>
          <a:p>
            <a:pPr lvl="1"/>
            <a:endParaRPr lang="en-US" altLang="ko-KR" dirty="0" smtClean="0"/>
          </a:p>
          <a:p>
            <a:pPr lvl="1"/>
            <a:r>
              <a:rPr lang="en-US" altLang="ko-KR" dirty="0" smtClean="0"/>
              <a:t>If </a:t>
            </a:r>
            <a:r>
              <a:rPr lang="en-US" altLang="ko-KR" dirty="0"/>
              <a:t>the Frame Body </a:t>
            </a:r>
            <a:r>
              <a:rPr lang="en-US" altLang="ko-KR" dirty="0" smtClean="0"/>
              <a:t>presence subfield of FC field in MAC header </a:t>
            </a:r>
            <a:r>
              <a:rPr lang="en-US" altLang="ko-KR" dirty="0"/>
              <a:t>is 1, </a:t>
            </a:r>
            <a:r>
              <a:rPr lang="en-US" altLang="ko-KR" dirty="0" smtClean="0"/>
              <a:t>the 3 bits </a:t>
            </a:r>
            <a:r>
              <a:rPr lang="en-US" altLang="ko-KR" dirty="0"/>
              <a:t>Length/</a:t>
            </a:r>
            <a:r>
              <a:rPr lang="en-US" altLang="ko-KR" dirty="0" err="1"/>
              <a:t>Misc</a:t>
            </a:r>
            <a:r>
              <a:rPr lang="en-US" altLang="ko-KR" dirty="0"/>
              <a:t> </a:t>
            </a:r>
            <a:r>
              <a:rPr lang="en-US" altLang="ko-KR" dirty="0" smtClean="0"/>
              <a:t>subfield </a:t>
            </a:r>
            <a:r>
              <a:rPr lang="en-US" altLang="ko-KR" dirty="0"/>
              <a:t>indicates the length of the Frame Body. Otherwise, it indicates the Misc</a:t>
            </a:r>
            <a:r>
              <a:rPr lang="en-US" altLang="ko-KR" dirty="0" smtClean="0"/>
              <a:t>.</a:t>
            </a:r>
            <a:endParaRPr lang="en-US" altLang="ko-KR" dirty="0"/>
          </a:p>
          <a:p>
            <a:pPr lvl="1"/>
            <a:r>
              <a:rPr lang="en-US" altLang="ko-KR" dirty="0"/>
              <a:t>When the </a:t>
            </a:r>
            <a:r>
              <a:rPr lang="en-US" altLang="ko-KR" dirty="0" smtClean="0"/>
              <a:t>Frame Body presence subfield </a:t>
            </a:r>
            <a:r>
              <a:rPr lang="en-US" altLang="ko-KR" dirty="0"/>
              <a:t>of the WUR Wake Up frame is set to 1, 3 bits Misc. field is present at the beginning of the Frame </a:t>
            </a:r>
            <a:r>
              <a:rPr lang="en-US" altLang="ko-KR" dirty="0" smtClean="0"/>
              <a:t>Body</a:t>
            </a:r>
          </a:p>
          <a:p>
            <a:endParaRPr lang="en-US" altLang="ko-KR" dirty="0" smtClean="0"/>
          </a:p>
          <a:p>
            <a:pPr lvl="1"/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Jeongki Kim et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March 2018</a:t>
            </a:r>
            <a:endParaRPr lang="en-US" altLang="ko-KR" dirty="0"/>
          </a:p>
        </p:txBody>
      </p:sp>
      <p:sp>
        <p:nvSpPr>
          <p:cNvPr id="7" name="직사각형 6"/>
          <p:cNvSpPr/>
          <p:nvPr/>
        </p:nvSpPr>
        <p:spPr bwMode="auto">
          <a:xfrm>
            <a:off x="2590800" y="3020199"/>
            <a:ext cx="838200" cy="3810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Type</a:t>
            </a:r>
            <a:endParaRPr kumimoji="0" lang="ko-KR" altLang="en-US" sz="1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직사각형 7"/>
          <p:cNvSpPr/>
          <p:nvPr/>
        </p:nvSpPr>
        <p:spPr bwMode="auto">
          <a:xfrm>
            <a:off x="4800600" y="3020199"/>
            <a:ext cx="1143000" cy="3810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Length/</a:t>
            </a:r>
            <a:r>
              <a:rPr kumimoji="0" lang="en-US" altLang="ko-KR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Misc</a:t>
            </a:r>
            <a:endParaRPr kumimoji="0" lang="ko-KR" altLang="en-US" sz="1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" name="직사각형 8"/>
          <p:cNvSpPr/>
          <p:nvPr/>
        </p:nvSpPr>
        <p:spPr bwMode="auto">
          <a:xfrm>
            <a:off x="5943600" y="3020199"/>
            <a:ext cx="1143000" cy="3810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Reserved</a:t>
            </a:r>
            <a:endParaRPr kumimoji="0" lang="ko-KR" altLang="en-US" sz="1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직사각형 9"/>
          <p:cNvSpPr/>
          <p:nvPr/>
        </p:nvSpPr>
        <p:spPr bwMode="auto">
          <a:xfrm>
            <a:off x="3428999" y="3019802"/>
            <a:ext cx="1371601" cy="38139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Frame Body presence</a:t>
            </a:r>
            <a:endParaRPr kumimoji="0" lang="ko-KR" alt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895600" y="3341933"/>
            <a:ext cx="2616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3</a:t>
            </a:r>
            <a:endParaRPr lang="ko-KR" altLang="en-US"/>
          </a:p>
        </p:txBody>
      </p:sp>
      <p:sp>
        <p:nvSpPr>
          <p:cNvPr id="12" name="TextBox 11"/>
          <p:cNvSpPr txBox="1"/>
          <p:nvPr/>
        </p:nvSpPr>
        <p:spPr>
          <a:xfrm>
            <a:off x="5224790" y="3352800"/>
            <a:ext cx="2616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3</a:t>
            </a:r>
            <a:endParaRPr lang="ko-KR" altLang="en-US"/>
          </a:p>
        </p:txBody>
      </p:sp>
      <p:sp>
        <p:nvSpPr>
          <p:cNvPr id="13" name="TextBox 12"/>
          <p:cNvSpPr txBox="1"/>
          <p:nvPr/>
        </p:nvSpPr>
        <p:spPr>
          <a:xfrm>
            <a:off x="6384295" y="3357837"/>
            <a:ext cx="2616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1</a:t>
            </a:r>
            <a:endParaRPr lang="ko-KR" altLang="en-US"/>
          </a:p>
        </p:txBody>
      </p:sp>
      <p:sp>
        <p:nvSpPr>
          <p:cNvPr id="14" name="TextBox 13"/>
          <p:cNvSpPr txBox="1"/>
          <p:nvPr/>
        </p:nvSpPr>
        <p:spPr>
          <a:xfrm>
            <a:off x="3929390" y="3352800"/>
            <a:ext cx="2616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1</a:t>
            </a:r>
            <a:endParaRPr lang="ko-KR" altLang="en-US"/>
          </a:p>
        </p:txBody>
      </p:sp>
      <p:cxnSp>
        <p:nvCxnSpPr>
          <p:cNvPr id="15" name="직선 화살표 연결선 14"/>
          <p:cNvCxnSpPr/>
          <p:nvPr/>
        </p:nvCxnSpPr>
        <p:spPr bwMode="auto">
          <a:xfrm>
            <a:off x="2590800" y="2791599"/>
            <a:ext cx="44958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16" name="TextBox 15"/>
          <p:cNvSpPr txBox="1"/>
          <p:nvPr/>
        </p:nvSpPr>
        <p:spPr>
          <a:xfrm>
            <a:off x="3823021" y="2514600"/>
            <a:ext cx="173957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Frame Control (FC) field</a:t>
            </a:r>
            <a:endParaRPr lang="ko-KR" altLang="en-US"/>
          </a:p>
        </p:txBody>
      </p:sp>
      <p:sp>
        <p:nvSpPr>
          <p:cNvPr id="17" name="TextBox 16"/>
          <p:cNvSpPr txBox="1"/>
          <p:nvPr/>
        </p:nvSpPr>
        <p:spPr>
          <a:xfrm>
            <a:off x="2114388" y="3352800"/>
            <a:ext cx="47641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Bits:</a:t>
            </a: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59762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147301</TotalTime>
  <Words>363</Words>
  <Application>Microsoft Office PowerPoint</Application>
  <PresentationFormat>화면 슬라이드 쇼(4:3)</PresentationFormat>
  <Paragraphs>86</Paragraphs>
  <Slides>5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5</vt:i4>
      </vt:variant>
    </vt:vector>
  </HeadingPairs>
  <TitlesOfParts>
    <vt:vector size="10" baseType="lpstr">
      <vt:lpstr>굴림</vt:lpstr>
      <vt:lpstr>맑은 고딕</vt:lpstr>
      <vt:lpstr>Arial</vt:lpstr>
      <vt:lpstr>Times New Roman</vt:lpstr>
      <vt:lpstr>802-11-Submission</vt:lpstr>
      <vt:lpstr>Length/Misc. field in WUR frame</vt:lpstr>
      <vt:lpstr>Introduction</vt:lpstr>
      <vt:lpstr>Length/Misc field in WUR frame</vt:lpstr>
      <vt:lpstr>Reference</vt:lpstr>
      <vt:lpstr>Straw Poll 1</vt:lpstr>
    </vt:vector>
  </TitlesOfParts>
  <Company>LG Electronics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MAC issue for WUR</dc:title>
  <dc:creator>Jeongki Kim</dc:creator>
  <cp:lastModifiedBy>Jeongki Kim</cp:lastModifiedBy>
  <cp:revision>1908</cp:revision>
  <cp:lastPrinted>1998-02-10T13:28:06Z</cp:lastPrinted>
  <dcterms:created xsi:type="dcterms:W3CDTF">2007-05-21T21:00:37Z</dcterms:created>
  <dcterms:modified xsi:type="dcterms:W3CDTF">2018-03-04T21:15:48Z</dcterms:modified>
</cp:coreProperties>
</file>